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7" r:id="rId2"/>
    <p:sldId id="256" r:id="rId3"/>
    <p:sldId id="258" r:id="rId4"/>
    <p:sldId id="266" r:id="rId5"/>
    <p:sldId id="259" r:id="rId6"/>
    <p:sldId id="267" r:id="rId7"/>
    <p:sldId id="260" r:id="rId8"/>
    <p:sldId id="268" r:id="rId9"/>
    <p:sldId id="261" r:id="rId10"/>
    <p:sldId id="269" r:id="rId11"/>
    <p:sldId id="262" r:id="rId12"/>
    <p:sldId id="263" r:id="rId13"/>
    <p:sldId id="270" r:id="rId14"/>
    <p:sldId id="264" r:id="rId15"/>
    <p:sldId id="265" r:id="rId16"/>
    <p:sldId id="293" r:id="rId17"/>
    <p:sldId id="294" r:id="rId18"/>
    <p:sldId id="295" r:id="rId19"/>
    <p:sldId id="296" r:id="rId20"/>
    <p:sldId id="297" r:id="rId21"/>
    <p:sldId id="271" r:id="rId22"/>
    <p:sldId id="272" r:id="rId23"/>
    <p:sldId id="298" r:id="rId24"/>
    <p:sldId id="299" r:id="rId25"/>
    <p:sldId id="300" r:id="rId26"/>
    <p:sldId id="301" r:id="rId27"/>
    <p:sldId id="303" r:id="rId28"/>
    <p:sldId id="302" r:id="rId29"/>
    <p:sldId id="304" r:id="rId30"/>
    <p:sldId id="305" r:id="rId31"/>
    <p:sldId id="273" r:id="rId32"/>
    <p:sldId id="274" r:id="rId33"/>
    <p:sldId id="275" r:id="rId34"/>
    <p:sldId id="276" r:id="rId35"/>
    <p:sldId id="277" r:id="rId36"/>
    <p:sldId id="278" r:id="rId37"/>
    <p:sldId id="280" r:id="rId38"/>
    <p:sldId id="281" r:id="rId39"/>
    <p:sldId id="282" r:id="rId40"/>
    <p:sldId id="283" r:id="rId41"/>
    <p:sldId id="284" r:id="rId42"/>
    <p:sldId id="285" r:id="rId43"/>
    <p:sldId id="286" r:id="rId44"/>
    <p:sldId id="287" r:id="rId45"/>
    <p:sldId id="279" r:id="rId46"/>
    <p:sldId id="306" r:id="rId47"/>
    <p:sldId id="309" r:id="rId48"/>
    <p:sldId id="291" r:id="rId49"/>
    <p:sldId id="307" r:id="rId50"/>
    <p:sldId id="308" r:id="rId51"/>
    <p:sldId id="310" r:id="rId52"/>
    <p:sldId id="311" r:id="rId53"/>
    <p:sldId id="312" r:id="rId54"/>
    <p:sldId id="313" r:id="rId55"/>
    <p:sldId id="314" r:id="rId56"/>
    <p:sldId id="315" r:id="rId57"/>
    <p:sldId id="316" r:id="rId58"/>
    <p:sldId id="317" r:id="rId59"/>
    <p:sldId id="318" r:id="rId60"/>
    <p:sldId id="319"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6745" autoAdjust="0"/>
    <p:restoredTop sz="94660"/>
  </p:normalViewPr>
  <p:slideViewPr>
    <p:cSldViewPr>
      <p:cViewPr>
        <p:scale>
          <a:sx n="50" d="100"/>
          <a:sy n="50" d="100"/>
        </p:scale>
        <p:origin x="-246" y="-3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47455F-C839-4E95-9A15-3E67B1288FA0}" type="datetimeFigureOut">
              <a:rPr lang="en-US" smtClean="0"/>
              <a:pPr/>
              <a:t>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2B21E5-F9D1-4D05-993F-2BA5DB50D2B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2B21E5-F9D1-4D05-993F-2BA5DB50D2BE}" type="slidenum">
              <a:rPr lang="en-US" smtClean="0"/>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onstrategyhq.com/resources/pestle-analysi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a:t>
            </a:r>
            <a:r>
              <a:rPr lang="en-US" b="1" dirty="0" err="1" smtClean="0"/>
              <a:t>PESTEL</a:t>
            </a:r>
            <a:r>
              <a:rPr lang="en-US" b="1" dirty="0" smtClean="0"/>
              <a:t> analysis</a:t>
            </a:r>
            <a:br>
              <a:rPr lang="en-US" b="1" dirty="0" smtClean="0"/>
            </a:br>
            <a:endParaRPr lang="en-US" dirty="0"/>
          </a:p>
        </p:txBody>
      </p:sp>
      <p:sp>
        <p:nvSpPr>
          <p:cNvPr id="3" name="Content Placeholder 2"/>
          <p:cNvSpPr>
            <a:spLocks noGrp="1"/>
          </p:cNvSpPr>
          <p:nvPr>
            <p:ph idx="1"/>
          </p:nvPr>
        </p:nvSpPr>
        <p:spPr/>
        <p:txBody>
          <a:bodyPr/>
          <a:lstStyle/>
          <a:p>
            <a:r>
              <a:rPr lang="en-US" dirty="0" smtClean="0"/>
              <a:t>Francis Aguilar, an American scholar and professor at Harvard Business School, developed the PEST analysis framework in 1967. He believed that scanning the environment for significant influences helped leaders make better decisions. PEST analysis later expanded to the </a:t>
            </a:r>
            <a:r>
              <a:rPr lang="en-US" dirty="0" err="1" smtClean="0"/>
              <a:t>PESTEL</a:t>
            </a:r>
            <a:r>
              <a:rPr lang="en-US" dirty="0" smtClean="0"/>
              <a:t> analysis framework.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242424"/>
                </a:solidFill>
                <a:latin typeface="sohne"/>
              </a:rPr>
              <a:t>Technological (I or Mi)</a:t>
            </a:r>
            <a:br>
              <a:rPr lang="en-US" b="1" dirty="0" smtClean="0">
                <a:solidFill>
                  <a:srgbClr val="242424"/>
                </a:solidFill>
                <a:latin typeface="sohne"/>
              </a:rPr>
            </a:br>
            <a:endParaRPr lang="en-US" dirty="0"/>
          </a:p>
        </p:txBody>
      </p:sp>
      <p:sp>
        <p:nvSpPr>
          <p:cNvPr id="3" name="Content Placeholder 2"/>
          <p:cNvSpPr>
            <a:spLocks noGrp="1"/>
          </p:cNvSpPr>
          <p:nvPr>
            <p:ph idx="1"/>
          </p:nvPr>
        </p:nvSpPr>
        <p:spPr>
          <a:xfrm>
            <a:off x="228600" y="838200"/>
            <a:ext cx="8686800" cy="5715000"/>
          </a:xfrm>
        </p:spPr>
        <p:txBody>
          <a:bodyPr>
            <a:normAutofit lnSpcReduction="10000"/>
          </a:bodyPr>
          <a:lstStyle/>
          <a:p>
            <a:r>
              <a:rPr lang="en-US" sz="3000" dirty="0" smtClean="0">
                <a:solidFill>
                  <a:srgbClr val="242424"/>
                </a:solidFill>
                <a:latin typeface="source-serif-pro"/>
              </a:rPr>
              <a:t>Are technology problems in the organization, or with other people who are working on the project (such as independent contractors) impeding the team’s ability to move forward effectively? </a:t>
            </a:r>
          </a:p>
          <a:p>
            <a:r>
              <a:rPr lang="en-US" sz="3000" dirty="0" smtClean="0">
                <a:solidFill>
                  <a:srgbClr val="242424"/>
                </a:solidFill>
                <a:latin typeface="source-serif-pro"/>
              </a:rPr>
              <a:t>Are there planned technology downtimes that need to be communicated or factored into the schedule?</a:t>
            </a:r>
          </a:p>
          <a:p>
            <a:r>
              <a:rPr lang="en-US" sz="3000" dirty="0" smtClean="0">
                <a:solidFill>
                  <a:srgbClr val="242424"/>
                </a:solidFill>
                <a:latin typeface="source-serif-pro"/>
              </a:rPr>
              <a:t>Is someone in the organization charged with keeping tech tools updated? </a:t>
            </a:r>
            <a:endParaRPr lang="en-US" sz="3000" smtClean="0">
              <a:solidFill>
                <a:srgbClr val="242424"/>
              </a:solidFill>
              <a:latin typeface="source-serif-pro"/>
            </a:endParaRPr>
          </a:p>
          <a:p>
            <a:r>
              <a:rPr lang="en-US" sz="3000" smtClean="0">
                <a:solidFill>
                  <a:srgbClr val="242424"/>
                </a:solidFill>
                <a:latin typeface="source-serif-pro"/>
              </a:rPr>
              <a:t>Is </a:t>
            </a:r>
            <a:r>
              <a:rPr lang="en-US" sz="3000" dirty="0" smtClean="0">
                <a:solidFill>
                  <a:srgbClr val="242424"/>
                </a:solidFill>
                <a:latin typeface="source-serif-pro"/>
              </a:rPr>
              <a:t>support for any of the tech tools that your organization uses getting ready to be discontinued</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Environmental</a:t>
            </a:r>
            <a:r>
              <a:rPr lang="en-US" i="1" dirty="0" smtClean="0"/>
              <a:t> factors </a:t>
            </a:r>
            <a:endParaRPr lang="en-US" dirty="0"/>
          </a:p>
        </p:txBody>
      </p:sp>
      <p:sp>
        <p:nvSpPr>
          <p:cNvPr id="3" name="Content Placeholder 2"/>
          <p:cNvSpPr>
            <a:spLocks noGrp="1"/>
          </p:cNvSpPr>
          <p:nvPr>
            <p:ph idx="1"/>
          </p:nvPr>
        </p:nvSpPr>
        <p:spPr>
          <a:xfrm>
            <a:off x="457200" y="1371600"/>
            <a:ext cx="8229600" cy="5334000"/>
          </a:xfrm>
        </p:spPr>
        <p:txBody>
          <a:bodyPr>
            <a:normAutofit/>
          </a:bodyPr>
          <a:lstStyle/>
          <a:p>
            <a:r>
              <a:rPr lang="en-US" sz="4800" i="1" dirty="0" smtClean="0"/>
              <a:t>Increasing scarcity of raw materials</a:t>
            </a:r>
          </a:p>
          <a:p>
            <a:r>
              <a:rPr lang="en-US" sz="4800" i="1" dirty="0" smtClean="0"/>
              <a:t> Pollution targets</a:t>
            </a:r>
          </a:p>
          <a:p>
            <a:r>
              <a:rPr lang="en-US" sz="4800" i="1" dirty="0" smtClean="0"/>
              <a:t> Doing business as an ethical and sustainable company</a:t>
            </a:r>
          </a:p>
          <a:p>
            <a:r>
              <a:rPr lang="en-US" sz="4800" i="1" dirty="0" smtClean="0"/>
              <a:t>carbon footprint targets</a:t>
            </a:r>
            <a:r>
              <a:rPr lang="en-US" i="1"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Legal </a:t>
            </a:r>
            <a:r>
              <a:rPr lang="en-US" i="1" dirty="0" smtClean="0"/>
              <a:t>factors</a:t>
            </a:r>
            <a:endParaRPr lang="en-US" dirty="0"/>
          </a:p>
        </p:txBody>
      </p:sp>
      <p:sp>
        <p:nvSpPr>
          <p:cNvPr id="3" name="Content Placeholder 2"/>
          <p:cNvSpPr>
            <a:spLocks noGrp="1"/>
          </p:cNvSpPr>
          <p:nvPr>
            <p:ph idx="1"/>
          </p:nvPr>
        </p:nvSpPr>
        <p:spPr>
          <a:xfrm>
            <a:off x="457200" y="1371600"/>
            <a:ext cx="8229600" cy="5105400"/>
          </a:xfrm>
        </p:spPr>
        <p:txBody>
          <a:bodyPr>
            <a:noAutofit/>
          </a:bodyPr>
          <a:lstStyle/>
          <a:p>
            <a:r>
              <a:rPr lang="en-US" sz="4800" i="1" dirty="0" smtClean="0"/>
              <a:t>Health and safety</a:t>
            </a:r>
          </a:p>
          <a:p>
            <a:r>
              <a:rPr lang="en-US" sz="4800" i="1" dirty="0" smtClean="0"/>
              <a:t> Equal opportunities</a:t>
            </a:r>
          </a:p>
          <a:p>
            <a:r>
              <a:rPr lang="en-US" sz="4800" i="1" dirty="0" smtClean="0"/>
              <a:t>Advertising standards</a:t>
            </a:r>
          </a:p>
          <a:p>
            <a:r>
              <a:rPr lang="en-US" sz="4800" i="1" dirty="0" smtClean="0"/>
              <a:t>Consumer rights and laws</a:t>
            </a:r>
          </a:p>
          <a:p>
            <a:r>
              <a:rPr lang="en-US" sz="4800" i="1" dirty="0" smtClean="0"/>
              <a:t>Product labeling and Product safety</a:t>
            </a:r>
            <a:endParaRPr lang="en-US" sz="4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LEGAL</a:t>
            </a:r>
            <a:endParaRPr lang="en-US" dirty="0"/>
          </a:p>
        </p:txBody>
      </p:sp>
      <p:sp>
        <p:nvSpPr>
          <p:cNvPr id="3" name="Content Placeholder 2"/>
          <p:cNvSpPr>
            <a:spLocks noGrp="1"/>
          </p:cNvSpPr>
          <p:nvPr>
            <p:ph idx="1"/>
          </p:nvPr>
        </p:nvSpPr>
        <p:spPr>
          <a:xfrm>
            <a:off x="228600" y="914400"/>
            <a:ext cx="8686800" cy="5715000"/>
          </a:xfrm>
        </p:spPr>
        <p:txBody>
          <a:bodyPr>
            <a:normAutofit/>
          </a:bodyPr>
          <a:lstStyle/>
          <a:p>
            <a:r>
              <a:rPr lang="en-US" dirty="0" smtClean="0"/>
              <a:t>Do you have a solid contract management process? </a:t>
            </a:r>
          </a:p>
          <a:p>
            <a:r>
              <a:rPr lang="en-US" dirty="0" smtClean="0"/>
              <a:t>Is your company facing legal actions that could impact your project? </a:t>
            </a:r>
          </a:p>
          <a:p>
            <a:r>
              <a:rPr lang="en-US" dirty="0" smtClean="0"/>
              <a:t>Is anyone on your team involved in legal matters that could adversely impact their ability to perform?</a:t>
            </a:r>
          </a:p>
          <a:p>
            <a:r>
              <a:rPr lang="en-US" dirty="0" smtClean="0"/>
              <a:t> Does your organization work with unions, or other entities that could raise a legal concern that might impact your project?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does ‘</a:t>
            </a:r>
            <a:r>
              <a:rPr lang="en-US" b="1" dirty="0" err="1" smtClean="0"/>
              <a:t>PESTEL</a:t>
            </a:r>
            <a:r>
              <a:rPr lang="en-US" b="1" dirty="0" smtClean="0"/>
              <a:t>’ analysis relate to Project Risk Management</a:t>
            </a: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pPr>
              <a:buNone/>
            </a:pPr>
            <a:r>
              <a:rPr lang="en-US" sz="3900" dirty="0" smtClean="0"/>
              <a:t>Most people think of it as an external environment analysis tool. However risk management needs to include an analysis of the external environment. Projects often fail because of events that they didn’t foresee e.g. unseasonal rains, Staffing change or reduction,  New competitor’s announcement, or an economic downturn</a:t>
            </a:r>
            <a:endParaRPr lang="en-US" sz="39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600" b="1" dirty="0" smtClean="0">
                <a:solidFill>
                  <a:srgbClr val="242424"/>
                </a:solidFill>
                <a:latin typeface="sohne"/>
              </a:rPr>
              <a:t>How can other areas of the organization use the framework to help project teams?</a:t>
            </a:r>
            <a:br>
              <a:rPr lang="en-US" sz="3600" b="1" dirty="0" smtClean="0">
                <a:solidFill>
                  <a:srgbClr val="242424"/>
                </a:solidFill>
                <a:latin typeface="sohne"/>
              </a:rPr>
            </a:br>
            <a:endParaRPr lang="en-US" sz="3600" dirty="0"/>
          </a:p>
        </p:txBody>
      </p:sp>
      <p:sp>
        <p:nvSpPr>
          <p:cNvPr id="3" name="Content Placeholder 2"/>
          <p:cNvSpPr>
            <a:spLocks noGrp="1"/>
          </p:cNvSpPr>
          <p:nvPr>
            <p:ph idx="1"/>
          </p:nvPr>
        </p:nvSpPr>
        <p:spPr>
          <a:xfrm>
            <a:off x="457200" y="1066800"/>
            <a:ext cx="8382000" cy="5562600"/>
          </a:xfrm>
        </p:spPr>
        <p:txBody>
          <a:bodyPr>
            <a:normAutofit fontScale="92500" lnSpcReduction="10000"/>
          </a:bodyPr>
          <a:lstStyle/>
          <a:p>
            <a:pPr algn="just"/>
            <a:r>
              <a:rPr lang="en-US" dirty="0" smtClean="0"/>
              <a:t>Project managers should engage with others in the organization who are tasked with risk management, market and competitive analysis, and strategic planning. There are likely people in your organization who are charged with periodically doing a </a:t>
            </a:r>
            <a:r>
              <a:rPr lang="en-US" dirty="0" err="1" smtClean="0"/>
              <a:t>SWOT</a:t>
            </a:r>
            <a:r>
              <a:rPr lang="en-US" dirty="0" smtClean="0"/>
              <a:t> analysis or something similar. Talk to these people and make sure they are aware that you are focused on making sure the project is completed successfully.</a:t>
            </a:r>
          </a:p>
          <a:p>
            <a:pPr algn="just"/>
            <a:r>
              <a:rPr lang="en-US" dirty="0" smtClean="0"/>
              <a:t>Project risks can come from anywhere and it is the responsibility of the project team to identify and manage the risk environment.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err="1" smtClean="0"/>
              <a:t>FORD’s</a:t>
            </a:r>
            <a:r>
              <a:rPr lang="en-US" dirty="0" smtClean="0"/>
              <a:t> </a:t>
            </a:r>
            <a:r>
              <a:rPr lang="en-US" dirty="0" err="1" smtClean="0"/>
              <a:t>PESTEL</a:t>
            </a:r>
            <a:r>
              <a:rPr lang="en-US" dirty="0" smtClean="0"/>
              <a:t> analysis </a:t>
            </a:r>
            <a:endParaRPr lang="en-US" dirty="0"/>
          </a:p>
        </p:txBody>
      </p:sp>
      <p:sp>
        <p:nvSpPr>
          <p:cNvPr id="3" name="Content Placeholder 2"/>
          <p:cNvSpPr>
            <a:spLocks noGrp="1"/>
          </p:cNvSpPr>
          <p:nvPr>
            <p:ph idx="1"/>
          </p:nvPr>
        </p:nvSpPr>
        <p:spPr>
          <a:xfrm>
            <a:off x="457200" y="838200"/>
            <a:ext cx="8229600" cy="5791200"/>
          </a:xfrm>
        </p:spPr>
        <p:txBody>
          <a:bodyPr>
            <a:normAutofit fontScale="92500" lnSpcReduction="10000"/>
          </a:bodyPr>
          <a:lstStyle/>
          <a:p>
            <a:r>
              <a:rPr lang="en-US" dirty="0" smtClean="0"/>
              <a:t>Ford used </a:t>
            </a:r>
            <a:r>
              <a:rPr lang="en-US" dirty="0" err="1" smtClean="0"/>
              <a:t>PESTEL</a:t>
            </a:r>
            <a:r>
              <a:rPr lang="en-US" dirty="0" smtClean="0"/>
              <a:t> analysis to identify external factors that could impact its business, such as changes in consumer preferences, economic conditions, and technological advancements. Based on the analysis, Ford developed strategies to address these factors, such as investing in research and development to create innovative products that meet the changing needs of consumers and expanding its product line to include electric and hybrid vehicles.</a:t>
            </a:r>
          </a:p>
          <a:p>
            <a:r>
              <a:rPr lang="en-US" dirty="0" smtClean="0"/>
              <a:t>Here are some specific data points that illustrate how Ford has used </a:t>
            </a:r>
            <a:r>
              <a:rPr lang="en-US" dirty="0" err="1" smtClean="0"/>
              <a:t>PESTEL</a:t>
            </a:r>
            <a:r>
              <a:rPr lang="en-US" dirty="0" smtClean="0"/>
              <a:t> analysis to inform its strategic decision-making:</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Economic conditions</a:t>
            </a:r>
            <a:endParaRPr lang="en-US" dirty="0"/>
          </a:p>
        </p:txBody>
      </p:sp>
      <p:sp>
        <p:nvSpPr>
          <p:cNvPr id="3" name="Content Placeholder 2"/>
          <p:cNvSpPr>
            <a:spLocks noGrp="1"/>
          </p:cNvSpPr>
          <p:nvPr>
            <p:ph idx="1"/>
          </p:nvPr>
        </p:nvSpPr>
        <p:spPr>
          <a:xfrm>
            <a:off x="228600" y="990600"/>
            <a:ext cx="8610600" cy="5638800"/>
          </a:xfrm>
        </p:spPr>
        <p:txBody>
          <a:bodyPr>
            <a:normAutofit/>
          </a:bodyPr>
          <a:lstStyle/>
          <a:p>
            <a:pPr lvl="0"/>
            <a:r>
              <a:rPr lang="en-US" dirty="0" smtClean="0"/>
              <a:t> </a:t>
            </a:r>
            <a:r>
              <a:rPr lang="en-US" sz="3600" dirty="0" smtClean="0"/>
              <a:t>In 2020, Ford announced that it would invest $11.5 billion in electric vehicle production by 2022. This investment was driven in part by the company's analysis of economic conditions, which showed that demand for electric vehicles was likely to increase as governments around the world implemented policies to reduce greenhouse gas emissions and combat climate change.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Technological advancements</a:t>
            </a:r>
            <a:endParaRPr lang="en-US" dirty="0"/>
          </a:p>
        </p:txBody>
      </p:sp>
      <p:sp>
        <p:nvSpPr>
          <p:cNvPr id="3" name="Content Placeholder 2"/>
          <p:cNvSpPr>
            <a:spLocks noGrp="1"/>
          </p:cNvSpPr>
          <p:nvPr>
            <p:ph idx="1"/>
          </p:nvPr>
        </p:nvSpPr>
        <p:spPr>
          <a:xfrm>
            <a:off x="228600" y="990600"/>
            <a:ext cx="8686800" cy="5135563"/>
          </a:xfrm>
        </p:spPr>
        <p:txBody>
          <a:bodyPr>
            <a:normAutofit lnSpcReduction="10000"/>
          </a:bodyPr>
          <a:lstStyle/>
          <a:p>
            <a:pPr lvl="0"/>
            <a:r>
              <a:rPr lang="en-US" sz="4000" dirty="0" smtClean="0"/>
              <a:t>In 2018, the company announced that it would invest $4 billion in this area by 2023. This decision was based on the company's analysis of technological advancements, which showed that autonomous vehicle technology was likely to play an increasingly important role in the future of the automotive industry</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Regulatory factors</a:t>
            </a:r>
            <a:endParaRPr lang="en-US" dirty="0"/>
          </a:p>
        </p:txBody>
      </p:sp>
      <p:sp>
        <p:nvSpPr>
          <p:cNvPr id="3" name="Content Placeholder 2"/>
          <p:cNvSpPr>
            <a:spLocks noGrp="1"/>
          </p:cNvSpPr>
          <p:nvPr>
            <p:ph idx="1"/>
          </p:nvPr>
        </p:nvSpPr>
        <p:spPr>
          <a:xfrm>
            <a:off x="304800" y="685800"/>
            <a:ext cx="8534400" cy="6172200"/>
          </a:xfrm>
        </p:spPr>
        <p:txBody>
          <a:bodyPr>
            <a:noAutofit/>
          </a:bodyPr>
          <a:lstStyle/>
          <a:p>
            <a:pPr lvl="0"/>
            <a:r>
              <a:rPr lang="en-US" sz="3600" dirty="0" smtClean="0"/>
              <a:t>Ford informed its compliance with environmental regulations. For example, in 2019, the company announced that it would invest $500 million in electric vehicle startup </a:t>
            </a:r>
            <a:r>
              <a:rPr lang="en-US" sz="3600" dirty="0" err="1" smtClean="0"/>
              <a:t>Rivian</a:t>
            </a:r>
            <a:r>
              <a:rPr lang="en-US" sz="3600" dirty="0" smtClean="0"/>
              <a:t>. Investment was driven in part by the company's analysis of regulatory factors, which showed that governments around the world were implementing policies to encourage the production and sale of electric vehicles</a:t>
            </a:r>
          </a:p>
          <a:p>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599"/>
          </a:xfrm>
        </p:spPr>
        <p:txBody>
          <a:bodyPr>
            <a:normAutofit fontScale="90000"/>
          </a:bodyPr>
          <a:lstStyle/>
          <a:p>
            <a:r>
              <a:rPr lang="en-US" dirty="0" smtClean="0"/>
              <a:t>Washington State University Library</a:t>
            </a:r>
            <a:endParaRPr lang="en-US" dirty="0"/>
          </a:p>
        </p:txBody>
      </p:sp>
      <p:sp>
        <p:nvSpPr>
          <p:cNvPr id="3" name="Subtitle 2"/>
          <p:cNvSpPr>
            <a:spLocks noGrp="1"/>
          </p:cNvSpPr>
          <p:nvPr>
            <p:ph type="subTitle" idx="1"/>
          </p:nvPr>
        </p:nvSpPr>
        <p:spPr>
          <a:xfrm>
            <a:off x="304800" y="914400"/>
            <a:ext cx="8534400" cy="5715000"/>
          </a:xfrm>
        </p:spPr>
        <p:txBody>
          <a:bodyPr>
            <a:normAutofit lnSpcReduction="10000"/>
          </a:bodyPr>
          <a:lstStyle/>
          <a:p>
            <a:r>
              <a:rPr lang="en-US" sz="3600" b="1" i="1" dirty="0" smtClean="0">
                <a:solidFill>
                  <a:schemeClr val="tx1"/>
                </a:solidFill>
              </a:rPr>
              <a:t>A </a:t>
            </a:r>
            <a:r>
              <a:rPr lang="en-US" sz="3600" b="1" i="1" dirty="0" err="1" smtClean="0">
                <a:solidFill>
                  <a:srgbClr val="FF0000"/>
                </a:solidFill>
              </a:rPr>
              <a:t>PESTEL</a:t>
            </a:r>
            <a:r>
              <a:rPr lang="en-US" sz="3600" b="1" i="1" dirty="0" smtClean="0">
                <a:solidFill>
                  <a:schemeClr val="tx1"/>
                </a:solidFill>
              </a:rPr>
              <a:t> analysis is a framework or tool used by marketers to analyze and monitor the macro-environmental (external marketing environment) factors that have an impact on an organization, company, or industry. It examines the </a:t>
            </a:r>
            <a:r>
              <a:rPr lang="en-US" sz="3600" b="1" i="1" dirty="0" smtClean="0">
                <a:solidFill>
                  <a:srgbClr val="FF0000"/>
                </a:solidFill>
              </a:rPr>
              <a:t>P</a:t>
            </a:r>
            <a:r>
              <a:rPr lang="en-US" sz="3600" b="1" i="1" dirty="0" smtClean="0">
                <a:solidFill>
                  <a:schemeClr val="tx1"/>
                </a:solidFill>
              </a:rPr>
              <a:t>olitical, </a:t>
            </a:r>
            <a:r>
              <a:rPr lang="en-US" sz="3600" b="1" i="1" dirty="0" smtClean="0">
                <a:solidFill>
                  <a:srgbClr val="FF0000"/>
                </a:solidFill>
              </a:rPr>
              <a:t>E</a:t>
            </a:r>
            <a:r>
              <a:rPr lang="en-US" sz="3600" b="1" i="1" dirty="0" smtClean="0">
                <a:solidFill>
                  <a:schemeClr val="tx1"/>
                </a:solidFill>
              </a:rPr>
              <a:t>conomic, </a:t>
            </a:r>
            <a:r>
              <a:rPr lang="en-US" sz="3600" b="1" i="1" dirty="0" smtClean="0">
                <a:solidFill>
                  <a:srgbClr val="FF0000"/>
                </a:solidFill>
              </a:rPr>
              <a:t>S</a:t>
            </a:r>
            <a:r>
              <a:rPr lang="en-US" sz="3600" b="1" i="1" dirty="0" smtClean="0">
                <a:solidFill>
                  <a:schemeClr val="tx1"/>
                </a:solidFill>
              </a:rPr>
              <a:t>ocial, </a:t>
            </a:r>
            <a:r>
              <a:rPr lang="en-US" sz="3600" b="1" i="1" dirty="0" smtClean="0">
                <a:solidFill>
                  <a:srgbClr val="FF0000"/>
                </a:solidFill>
              </a:rPr>
              <a:t>T</a:t>
            </a:r>
            <a:r>
              <a:rPr lang="en-US" sz="3600" b="1" i="1" dirty="0" smtClean="0">
                <a:solidFill>
                  <a:schemeClr val="tx1"/>
                </a:solidFill>
              </a:rPr>
              <a:t>echnological, </a:t>
            </a:r>
            <a:r>
              <a:rPr lang="en-US" sz="3600" b="1" i="1" dirty="0" smtClean="0">
                <a:solidFill>
                  <a:srgbClr val="FF0000"/>
                </a:solidFill>
              </a:rPr>
              <a:t>E</a:t>
            </a:r>
            <a:r>
              <a:rPr lang="en-US" sz="3600" b="1" i="1" dirty="0" smtClean="0">
                <a:solidFill>
                  <a:schemeClr val="tx1"/>
                </a:solidFill>
              </a:rPr>
              <a:t>nvironmental, and </a:t>
            </a:r>
            <a:r>
              <a:rPr lang="en-US" sz="3600" b="1" i="1" dirty="0" smtClean="0">
                <a:solidFill>
                  <a:srgbClr val="FF0000"/>
                </a:solidFill>
              </a:rPr>
              <a:t>L</a:t>
            </a:r>
            <a:r>
              <a:rPr lang="en-US" sz="3600" b="1" i="1" dirty="0" smtClean="0">
                <a:solidFill>
                  <a:schemeClr val="tx1"/>
                </a:solidFill>
              </a:rPr>
              <a:t>egal factors in the </a:t>
            </a:r>
            <a:r>
              <a:rPr lang="en-US" sz="3600" b="1" i="1" dirty="0" smtClean="0">
                <a:solidFill>
                  <a:srgbClr val="FF0000"/>
                </a:solidFill>
              </a:rPr>
              <a:t>external environment</a:t>
            </a:r>
            <a:r>
              <a:rPr lang="en-US" sz="3600" b="1" i="1" dirty="0" smtClean="0">
                <a:solidFill>
                  <a:schemeClr val="tx1"/>
                </a:solidFill>
              </a:rPr>
              <a:t>. A </a:t>
            </a:r>
            <a:r>
              <a:rPr lang="en-US" sz="3600" b="1" i="1" dirty="0" err="1" smtClean="0">
                <a:solidFill>
                  <a:schemeClr val="tx1"/>
                </a:solidFill>
              </a:rPr>
              <a:t>PESTEL</a:t>
            </a:r>
            <a:r>
              <a:rPr lang="en-US" sz="3600" b="1" i="1" dirty="0" smtClean="0">
                <a:solidFill>
                  <a:schemeClr val="tx1"/>
                </a:solidFill>
              </a:rPr>
              <a:t> analysis is used to identify threats and weaknesses which are used in a </a:t>
            </a:r>
            <a:r>
              <a:rPr lang="en-US" sz="3600" b="1" i="1" dirty="0" err="1" smtClean="0">
                <a:solidFill>
                  <a:schemeClr val="tx1"/>
                </a:solidFill>
              </a:rPr>
              <a:t>SWOT</a:t>
            </a:r>
            <a:r>
              <a:rPr lang="en-US" sz="3600" b="1" i="1" dirty="0" smtClean="0">
                <a:solidFill>
                  <a:schemeClr val="tx1"/>
                </a:solidFill>
              </a:rPr>
              <a:t> analysis</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smtClean="0"/>
              <a:t>Social and cultural trends</a:t>
            </a:r>
            <a:endParaRPr lang="en-US" dirty="0"/>
          </a:p>
        </p:txBody>
      </p:sp>
      <p:sp>
        <p:nvSpPr>
          <p:cNvPr id="3" name="Content Placeholder 2"/>
          <p:cNvSpPr>
            <a:spLocks noGrp="1"/>
          </p:cNvSpPr>
          <p:nvPr>
            <p:ph idx="1"/>
          </p:nvPr>
        </p:nvSpPr>
        <p:spPr>
          <a:xfrm>
            <a:off x="228600" y="1143000"/>
            <a:ext cx="8686800" cy="5486400"/>
          </a:xfrm>
        </p:spPr>
        <p:txBody>
          <a:bodyPr>
            <a:noAutofit/>
          </a:bodyPr>
          <a:lstStyle/>
          <a:p>
            <a:r>
              <a:rPr lang="en-US" sz="4000" dirty="0" smtClean="0"/>
              <a:t>Ford informed its investment in new products and services. In 2020, the company announced that it would launch a new line of off-road vehicles called Bronco. This decision was based on the company's analysis of social and cultural trends, which showed strong demand for rugged, off-road vehicles among consumers</a:t>
            </a:r>
            <a:endParaRPr lang="en-US" sz="40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omp\Desktop\Electric Vehicles PESTEL ANALYSIS.png"/>
          <p:cNvPicPr>
            <a:picLocks noChangeAspect="1" noChangeArrowheads="1"/>
          </p:cNvPicPr>
          <p:nvPr/>
        </p:nvPicPr>
        <p:blipFill>
          <a:blip r:embed="rId2"/>
          <a:srcRect/>
          <a:stretch>
            <a:fillRect/>
          </a:stretch>
        </p:blipFill>
        <p:spPr bwMode="auto">
          <a:xfrm>
            <a:off x="228600" y="228600"/>
            <a:ext cx="8915400" cy="64008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omp\Desktop\Ford PESTEL Analysis.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smtClean="0"/>
              <a:t>Coca-Cola</a:t>
            </a:r>
            <a:endParaRPr lang="en-US" dirty="0"/>
          </a:p>
        </p:txBody>
      </p:sp>
      <p:sp>
        <p:nvSpPr>
          <p:cNvPr id="3" name="Content Placeholder 2"/>
          <p:cNvSpPr>
            <a:spLocks noGrp="1"/>
          </p:cNvSpPr>
          <p:nvPr>
            <p:ph idx="1"/>
          </p:nvPr>
        </p:nvSpPr>
        <p:spPr>
          <a:xfrm>
            <a:off x="304800" y="762000"/>
            <a:ext cx="8534400" cy="5867400"/>
          </a:xfrm>
        </p:spPr>
        <p:txBody>
          <a:bodyPr>
            <a:normAutofit lnSpcReduction="10000"/>
          </a:bodyPr>
          <a:lstStyle/>
          <a:p>
            <a:pPr algn="just"/>
            <a:r>
              <a:rPr lang="en-US" sz="3600" dirty="0" err="1" smtClean="0"/>
              <a:t>PESTEL</a:t>
            </a:r>
            <a:r>
              <a:rPr lang="en-US" sz="3600" dirty="0" smtClean="0"/>
              <a:t> analysis to identify external factors that could impact its business, such as changes in consumer preferences, social and cultural trends, and regulatory factors. Based on the analysis, Coca-Cola developed strategies to address these factors, such as introducing new products to appeal to changing consumer preferences and implementing sustainability initiatives to address environmental concerns</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Social and cultural trends</a:t>
            </a:r>
            <a:r>
              <a:rPr lang="en-US" dirty="0" smtClean="0"/>
              <a:t>: </a:t>
            </a:r>
            <a:endParaRPr lang="en-US" dirty="0"/>
          </a:p>
        </p:txBody>
      </p:sp>
      <p:sp>
        <p:nvSpPr>
          <p:cNvPr id="3" name="Content Placeholder 2"/>
          <p:cNvSpPr>
            <a:spLocks noGrp="1"/>
          </p:cNvSpPr>
          <p:nvPr>
            <p:ph idx="1"/>
          </p:nvPr>
        </p:nvSpPr>
        <p:spPr>
          <a:xfrm>
            <a:off x="457200" y="685800"/>
            <a:ext cx="8229600" cy="5867400"/>
          </a:xfrm>
        </p:spPr>
        <p:txBody>
          <a:bodyPr>
            <a:normAutofit/>
          </a:bodyPr>
          <a:lstStyle/>
          <a:p>
            <a:r>
              <a:rPr lang="en-US" dirty="0" smtClean="0"/>
              <a:t>In response to changing consumer preferences for healthier beverages, Coca-Cola has diversified its product line to include lower-calorie options. </a:t>
            </a:r>
            <a:r>
              <a:rPr lang="en-US" dirty="0" err="1" smtClean="0"/>
              <a:t>Eg</a:t>
            </a:r>
            <a:r>
              <a:rPr lang="en-US" dirty="0" smtClean="0"/>
              <a:t>. in 2018, the company launched Coca-Cola Zero Sugar, a no-calorie soft drink that aims to replicate the taste of classic Coca-Cola. This decision was based on the company's analysis of social and cultural trends, which showed that consumers were becoming increasingly health-conscious and seeking out lower-calorie options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t>Economic conditions</a:t>
            </a:r>
            <a:r>
              <a:rPr lang="en-US" dirty="0" smtClean="0"/>
              <a:t>: </a:t>
            </a:r>
            <a:endParaRPr lang="en-US" dirty="0"/>
          </a:p>
        </p:txBody>
      </p:sp>
      <p:sp>
        <p:nvSpPr>
          <p:cNvPr id="3" name="Content Placeholder 2"/>
          <p:cNvSpPr>
            <a:spLocks noGrp="1"/>
          </p:cNvSpPr>
          <p:nvPr>
            <p:ph idx="1"/>
          </p:nvPr>
        </p:nvSpPr>
        <p:spPr>
          <a:xfrm>
            <a:off x="228600" y="1143000"/>
            <a:ext cx="8686800" cy="5486400"/>
          </a:xfrm>
        </p:spPr>
        <p:txBody>
          <a:bodyPr/>
          <a:lstStyle/>
          <a:p>
            <a:pPr lvl="0"/>
            <a:r>
              <a:rPr lang="en-US" dirty="0" smtClean="0"/>
              <a:t>Coca-Cola has diversified its product line to include affordable options that appeal to cost-conscious consumers. </a:t>
            </a:r>
            <a:r>
              <a:rPr lang="en-US" dirty="0" err="1" smtClean="0"/>
              <a:t>eg</a:t>
            </a:r>
            <a:r>
              <a:rPr lang="en-US" dirty="0" smtClean="0"/>
              <a:t>. in 2019, the company launched a line of ready-to-drink coffee beverages under the brand name "Far Coast." This decision was based on the company's analysis of economic conditions, which showed that many consumers were looking for affordable alternatives to traditional coffee shop offerings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Regulatory factors</a:t>
            </a:r>
            <a:endParaRPr lang="en-US" dirty="0"/>
          </a:p>
        </p:txBody>
      </p:sp>
      <p:sp>
        <p:nvSpPr>
          <p:cNvPr id="3" name="Content Placeholder 2"/>
          <p:cNvSpPr>
            <a:spLocks noGrp="1"/>
          </p:cNvSpPr>
          <p:nvPr>
            <p:ph idx="1"/>
          </p:nvPr>
        </p:nvSpPr>
        <p:spPr>
          <a:xfrm>
            <a:off x="457200" y="1295400"/>
            <a:ext cx="8229600" cy="5257800"/>
          </a:xfrm>
        </p:spPr>
        <p:txBody>
          <a:bodyPr>
            <a:normAutofit/>
          </a:bodyPr>
          <a:lstStyle/>
          <a:p>
            <a:pPr lvl="0"/>
            <a:r>
              <a:rPr lang="en-US" dirty="0" smtClean="0"/>
              <a:t>Compliance with environmental regulations. In response to increasing regulations on single-use plastics, the company has announced plans to transition to 100% recyclable packaging by 2025. This decision was based on the company's analysis of regulatory factors, which showed that governments around the world were implementing policies to reduce waste and promote sustainability.</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t>Technological advancements</a:t>
            </a:r>
            <a:endParaRPr lang="en-US" dirty="0"/>
          </a:p>
        </p:txBody>
      </p:sp>
      <p:sp>
        <p:nvSpPr>
          <p:cNvPr id="3" name="Content Placeholder 2"/>
          <p:cNvSpPr>
            <a:spLocks noGrp="1"/>
          </p:cNvSpPr>
          <p:nvPr>
            <p:ph idx="1"/>
          </p:nvPr>
        </p:nvSpPr>
        <p:spPr>
          <a:xfrm>
            <a:off x="304800" y="762000"/>
            <a:ext cx="8534400" cy="5364163"/>
          </a:xfrm>
        </p:spPr>
        <p:txBody>
          <a:bodyPr>
            <a:normAutofit fontScale="92500"/>
          </a:bodyPr>
          <a:lstStyle/>
          <a:p>
            <a:pPr lvl="0"/>
            <a:r>
              <a:rPr lang="en-US" sz="3600" dirty="0" smtClean="0"/>
              <a:t>Investment in innovative packaging technologies. </a:t>
            </a:r>
            <a:r>
              <a:rPr lang="en-US" sz="3600" dirty="0" err="1" smtClean="0"/>
              <a:t>eg</a:t>
            </a:r>
            <a:r>
              <a:rPr lang="en-US" sz="3600" dirty="0" smtClean="0"/>
              <a:t>. in 2020, the company announced that it would begin using a new paper bottle technology that is fully recyclable and made from sustainably sourced wood. </a:t>
            </a:r>
          </a:p>
          <a:p>
            <a:pPr lvl="0"/>
            <a:r>
              <a:rPr lang="en-US" sz="3600" dirty="0" smtClean="0"/>
              <a:t>The decision was based on the company's analysis of technological advancements, which showed that there was a growing demand for sustainable packaging solutions among consumers</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6172200"/>
          </a:xfrm>
        </p:spPr>
        <p:txBody>
          <a:bodyPr>
            <a:normAutofit fontScale="92500" lnSpcReduction="10000"/>
          </a:bodyPr>
          <a:lstStyle/>
          <a:p>
            <a:r>
              <a:rPr lang="en-US" dirty="0" smtClean="0">
                <a:latin typeface="Segoe UI"/>
                <a:ea typeface="Times New Roman"/>
              </a:rPr>
              <a:t>By analyzing external factors such as social and cultural trends, economic conditions, technological advancements, and regulatory factors, the company has been able to develop strategies that address these factors and ensure long-term success in the beverage industry. In a world where change is the only constant, companies need to be proactive in anticipating and responding to external factors that could impact their success.</a:t>
            </a:r>
            <a:r>
              <a:rPr lang="en-US" dirty="0" smtClean="0"/>
              <a:t> </a:t>
            </a:r>
          </a:p>
          <a:p>
            <a:r>
              <a:rPr lang="en-US" dirty="0" err="1" smtClean="0"/>
              <a:t>PESTEL</a:t>
            </a:r>
            <a:r>
              <a:rPr lang="en-US" dirty="0" smtClean="0"/>
              <a:t> analysis is a tool that helps companies do just that, by examining the six key external factors that can affect business operations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0"/>
            <a:ext cx="8229600" cy="274638"/>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6096000"/>
          </a:xfrm>
        </p:spPr>
        <p:txBody>
          <a:bodyPr>
            <a:normAutofit fontScale="92500" lnSpcReduction="10000"/>
          </a:bodyPr>
          <a:lstStyle/>
          <a:p>
            <a:r>
              <a:rPr lang="en-US" dirty="0" err="1" smtClean="0"/>
              <a:t>PESTEL</a:t>
            </a:r>
            <a:r>
              <a:rPr lang="en-US" dirty="0" smtClean="0"/>
              <a:t> analysis is used to inform a wide range of strategic decisions, from product development to sustainability initiatives. </a:t>
            </a:r>
          </a:p>
          <a:p>
            <a:r>
              <a:rPr lang="en-US" dirty="0" smtClean="0"/>
              <a:t>This framework helps companies gain a deeper understanding of the external environment, identify trends and opportunities, and mitigate risks.</a:t>
            </a:r>
          </a:p>
          <a:p>
            <a:r>
              <a:rPr lang="en-US" dirty="0" smtClean="0"/>
              <a:t>Quoting James </a:t>
            </a:r>
            <a:r>
              <a:rPr lang="en-US" dirty="0" err="1" smtClean="0"/>
              <a:t>Heskett</a:t>
            </a:r>
            <a:r>
              <a:rPr lang="en-US" dirty="0" smtClean="0"/>
              <a:t>, Professor Emeritus at Harvard Business School. "</a:t>
            </a:r>
            <a:r>
              <a:rPr lang="en-US" dirty="0" err="1" smtClean="0"/>
              <a:t>PESTEL</a:t>
            </a:r>
            <a:r>
              <a:rPr lang="en-US" dirty="0" smtClean="0"/>
              <a:t> analysis is a useful tool for organizations to gain a holistic understanding of the external factors that affect their operations and to develop strategies that align with the changing environment."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Political Factors (External) (Macro)</a:t>
            </a:r>
            <a:endParaRPr lang="en-US" dirty="0"/>
          </a:p>
        </p:txBody>
      </p:sp>
      <p:sp>
        <p:nvSpPr>
          <p:cNvPr id="3" name="Content Placeholder 2"/>
          <p:cNvSpPr>
            <a:spLocks noGrp="1"/>
          </p:cNvSpPr>
          <p:nvPr>
            <p:ph idx="1"/>
          </p:nvPr>
        </p:nvSpPr>
        <p:spPr>
          <a:xfrm>
            <a:off x="457200" y="1219200"/>
            <a:ext cx="8229600" cy="5334000"/>
          </a:xfrm>
        </p:spPr>
        <p:txBody>
          <a:bodyPr>
            <a:normAutofit lnSpcReduction="10000"/>
          </a:bodyPr>
          <a:lstStyle/>
          <a:p>
            <a:r>
              <a:rPr lang="en-US" sz="4800" i="1" dirty="0" smtClean="0"/>
              <a:t>Government policies,</a:t>
            </a:r>
          </a:p>
          <a:p>
            <a:r>
              <a:rPr lang="en-US" sz="4800" i="1" dirty="0" smtClean="0"/>
              <a:t>Leadership and change</a:t>
            </a:r>
          </a:p>
          <a:p>
            <a:r>
              <a:rPr lang="en-US" sz="4800" i="1" dirty="0" smtClean="0"/>
              <a:t>Foreign trade policies</a:t>
            </a:r>
          </a:p>
          <a:p>
            <a:r>
              <a:rPr lang="en-US" sz="4800" i="1" dirty="0" smtClean="0"/>
              <a:t> Internal political issues and trends</a:t>
            </a:r>
          </a:p>
          <a:p>
            <a:r>
              <a:rPr lang="en-US" sz="4800" i="1" dirty="0" smtClean="0"/>
              <a:t> tax policy regulation and de-regulation trends</a:t>
            </a:r>
            <a:endParaRPr lang="en-US" sz="4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304800" y="381000"/>
            <a:ext cx="8534400" cy="6248400"/>
          </a:xfrm>
        </p:spPr>
        <p:txBody>
          <a:bodyPr>
            <a:normAutofit fontScale="85000" lnSpcReduction="10000"/>
          </a:bodyPr>
          <a:lstStyle/>
          <a:p>
            <a:r>
              <a:rPr lang="en-US" dirty="0" smtClean="0"/>
              <a:t>The beauty of </a:t>
            </a:r>
            <a:r>
              <a:rPr lang="en-US" dirty="0" err="1" smtClean="0"/>
              <a:t>PESTEL</a:t>
            </a:r>
            <a:r>
              <a:rPr lang="en-US" dirty="0" smtClean="0"/>
              <a:t> analysis is that it can be applied to any industry, in any part of the world. By using this framework, companies can become more agile and adaptable, able to respond to changing market conditions and shifting consumer preferences.</a:t>
            </a:r>
          </a:p>
          <a:p>
            <a:r>
              <a:rPr lang="en-US" dirty="0" smtClean="0"/>
              <a:t> They can also be more proactive in anticipating regulatory changes and environmental concerns, which can have a significant impact on brand reputation and profitability</a:t>
            </a:r>
          </a:p>
          <a:p>
            <a:r>
              <a:rPr lang="en-US" dirty="0" smtClean="0"/>
              <a:t>In conclusion, </a:t>
            </a:r>
            <a:r>
              <a:rPr lang="en-US" dirty="0" err="1" smtClean="0"/>
              <a:t>PESTEL</a:t>
            </a:r>
            <a:r>
              <a:rPr lang="en-US" dirty="0" smtClean="0"/>
              <a:t> analysis is a valuable tool that companies can use to stay ahead of the curve and succeed in a constantly evolving business landscape. By using this framework to inform strategic decision-making, companies can build a foundation for long-term success and sustainable growth.</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1752600"/>
          </a:xfrm>
        </p:spPr>
        <p:txBody>
          <a:bodyPr>
            <a:normAutofit fontScale="90000"/>
          </a:bodyPr>
          <a:lstStyle/>
          <a:p>
            <a:r>
              <a:rPr lang="en-US" dirty="0" smtClean="0"/>
              <a:t>Positioning "Brand India" as a leading health tourism and wellness destination</a:t>
            </a:r>
            <a:endParaRPr lang="en-US" dirty="0"/>
          </a:p>
        </p:txBody>
      </p:sp>
      <p:sp>
        <p:nvSpPr>
          <p:cNvPr id="3" name="Content Placeholder 2"/>
          <p:cNvSpPr>
            <a:spLocks noGrp="1"/>
          </p:cNvSpPr>
          <p:nvPr>
            <p:ph idx="1"/>
          </p:nvPr>
        </p:nvSpPr>
        <p:spPr>
          <a:xfrm>
            <a:off x="228600" y="1905000"/>
            <a:ext cx="8686800" cy="4724400"/>
          </a:xfrm>
        </p:spPr>
        <p:txBody>
          <a:bodyPr>
            <a:normAutofit fontScale="85000" lnSpcReduction="10000"/>
          </a:bodyPr>
          <a:lstStyle/>
          <a:p>
            <a:r>
              <a:rPr lang="en-US" dirty="0" smtClean="0"/>
              <a:t>TASK : Identify factors relating to </a:t>
            </a:r>
            <a:r>
              <a:rPr lang="en-US" dirty="0" err="1" smtClean="0"/>
              <a:t>PESTEL</a:t>
            </a:r>
            <a:endParaRPr lang="en-US" dirty="0" smtClean="0"/>
          </a:p>
          <a:p>
            <a:r>
              <a:rPr lang="en-US" dirty="0" smtClean="0"/>
              <a:t>Discuss how political stability, economic growth, social change, technical advancements and developments in law have affected medical tourism business in India</a:t>
            </a:r>
          </a:p>
          <a:p>
            <a:r>
              <a:rPr lang="en-US" dirty="0" smtClean="0"/>
              <a:t>Suggest the marketing plans, policy recommendations, strategic efforts aimed at enhancing India’s competitiveness.</a:t>
            </a:r>
          </a:p>
          <a:p>
            <a:r>
              <a:rPr lang="en-US" dirty="0" smtClean="0"/>
              <a:t>Examine how “Brand India” can be promoted as the best place for wellness and medical travel through collective action that will promote economic growth while patients around the world benefit from improved health outcomes.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0"/>
          </a:xfrm>
        </p:spPr>
        <p:txBody>
          <a:bodyPr>
            <a:normAutofit/>
          </a:bodyPr>
          <a:lstStyle/>
          <a:p>
            <a:r>
              <a:rPr lang="en-US" dirty="0" smtClean="0"/>
              <a:t>Travel sector is witnessing the emergence of two trends:</a:t>
            </a:r>
            <a:br>
              <a:rPr lang="en-US" dirty="0" smtClean="0"/>
            </a:br>
            <a:r>
              <a:rPr lang="en-US" dirty="0" smtClean="0"/>
              <a:t> Medical and Wellness tourism</a:t>
            </a:r>
            <a:endParaRPr lang="en-US" dirty="0"/>
          </a:p>
        </p:txBody>
      </p:sp>
      <p:sp>
        <p:nvSpPr>
          <p:cNvPr id="3" name="Content Placeholder 2"/>
          <p:cNvSpPr>
            <a:spLocks noGrp="1"/>
          </p:cNvSpPr>
          <p:nvPr>
            <p:ph idx="1"/>
          </p:nvPr>
        </p:nvSpPr>
        <p:spPr>
          <a:xfrm>
            <a:off x="228600" y="2286000"/>
            <a:ext cx="8686800" cy="4343400"/>
          </a:xfrm>
        </p:spPr>
        <p:txBody>
          <a:bodyPr/>
          <a:lstStyle/>
          <a:p>
            <a:pPr algn="just"/>
            <a:r>
              <a:rPr lang="en-US" dirty="0" smtClean="0"/>
              <a:t>Medical tourism is the practice of traveling across country borders to seek medical, cosmetic, or other related services like complex surgery, treatments, or elective procedures. This trend allows individuals seek treatment in facilities that offer quality but cheaper health care services often coinciding with their leisure time for tourism</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Continued</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r>
              <a:rPr lang="en-US" dirty="0" smtClean="0"/>
              <a:t>On the other hand, the area of wellness tourism is quite focused on generating integral overarching health as a result of experiences on various wellness sessions. Activities such as spa holidays, yoga classes, activities that promote awareness, breathing exercises, proper nutrition, healthy lifestyle, time in nature, and other. Tourism products and services, as well as other activities, which contribute to the rejuvenation of the human body and mind.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10600" cy="1752600"/>
          </a:xfrm>
        </p:spPr>
        <p:txBody>
          <a:bodyPr>
            <a:noAutofit/>
          </a:bodyPr>
          <a:lstStyle/>
          <a:p>
            <a:r>
              <a:rPr lang="en-US" sz="3200" dirty="0" smtClean="0">
                <a:solidFill>
                  <a:srgbClr val="FF0000"/>
                </a:solidFill>
              </a:rPr>
              <a:t>As indicated by the world travel and tourist numbers, Growing trend in wellness and medical tourism plays significant role</a:t>
            </a:r>
            <a:endParaRPr lang="en-US" sz="3200" dirty="0">
              <a:solidFill>
                <a:srgbClr val="FF0000"/>
              </a:solidFill>
            </a:endParaRPr>
          </a:p>
        </p:txBody>
      </p:sp>
      <p:sp>
        <p:nvSpPr>
          <p:cNvPr id="3" name="Content Placeholder 2"/>
          <p:cNvSpPr>
            <a:spLocks noGrp="1"/>
          </p:cNvSpPr>
          <p:nvPr>
            <p:ph idx="1"/>
          </p:nvPr>
        </p:nvSpPr>
        <p:spPr>
          <a:xfrm>
            <a:off x="228600" y="1981200"/>
            <a:ext cx="8686800" cy="4876800"/>
          </a:xfrm>
        </p:spPr>
        <p:txBody>
          <a:bodyPr>
            <a:normAutofit/>
          </a:bodyPr>
          <a:lstStyle/>
          <a:p>
            <a:r>
              <a:rPr lang="en-US" dirty="0" smtClean="0"/>
              <a:t> Analysis  of the  world market of medical tourism, was valued at $47 billion in 2024 is expected to reach $110.7 billion in 2029. Today it is estimated that around 14 million people travel overseas for medical treatment annually . Existing $50-$70 billion market funds them. Thailand, Mexico, USA, Singapore, India, Brazil, Turkey, and Taiwan are among the most popular travel destinations for medical tourism.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228600" y="609600"/>
            <a:ext cx="8610600" cy="5943600"/>
          </a:xfrm>
        </p:spPr>
        <p:txBody>
          <a:bodyPr>
            <a:normAutofit fontScale="92500" lnSpcReduction="10000"/>
          </a:bodyPr>
          <a:lstStyle/>
          <a:p>
            <a:r>
              <a:rPr lang="en-US" dirty="0" smtClean="0"/>
              <a:t>It is important and remarkable that wellness and medical travel continues to expand rapidly and the significance of health and Medical travel cannot be disputed, particularly in India. </a:t>
            </a:r>
          </a:p>
          <a:p>
            <a:r>
              <a:rPr lang="en-US" dirty="0" smtClean="0"/>
              <a:t>India is on the 10th position in MTI (Medical Tourism Index)  rank on a total of 46 countries of the world for MTI 2020-2021. </a:t>
            </a:r>
          </a:p>
          <a:p>
            <a:r>
              <a:rPr lang="en-US" dirty="0" smtClean="0"/>
              <a:t>There are advantages for the nation to be viewed as a medical tourism country following to avail professional medical treatment givers, modern medical facilities, available medical technology, and comparatively reasonable charges for medical treatment.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304800" y="609600"/>
            <a:ext cx="8534400" cy="5943600"/>
          </a:xfrm>
        </p:spPr>
        <p:txBody>
          <a:bodyPr>
            <a:normAutofit lnSpcReduction="10000"/>
          </a:bodyPr>
          <a:lstStyle/>
          <a:p>
            <a:r>
              <a:rPr lang="en-US" dirty="0" smtClean="0"/>
              <a:t>India’s tourism industry is one of the leading wellness tourism destinations also because it has been famous for ancient healing sciences, including </a:t>
            </a:r>
            <a:r>
              <a:rPr lang="en-US" dirty="0" err="1" smtClean="0"/>
              <a:t>Ayurveda</a:t>
            </a:r>
            <a:r>
              <a:rPr lang="en-US" dirty="0" smtClean="0"/>
              <a:t>, Yoga and Meditating. Thus, to promote India as a destination of medical tourism and wellness tourism, the Ministry of </a:t>
            </a:r>
            <a:r>
              <a:rPr lang="en-US" dirty="0" err="1" smtClean="0"/>
              <a:t>AYUSH</a:t>
            </a:r>
            <a:r>
              <a:rPr lang="en-US" dirty="0" smtClean="0"/>
              <a:t>* (</a:t>
            </a:r>
            <a:r>
              <a:rPr lang="en-US" dirty="0" err="1" smtClean="0"/>
              <a:t>Ayurveda</a:t>
            </a:r>
            <a:r>
              <a:rPr lang="en-US" dirty="0" smtClean="0"/>
              <a:t>, Yoga, and Naturopathy, </a:t>
            </a:r>
            <a:r>
              <a:rPr lang="en-US" dirty="0" err="1" smtClean="0"/>
              <a:t>Unani</a:t>
            </a:r>
            <a:r>
              <a:rPr lang="en-US" dirty="0" smtClean="0"/>
              <a:t>, </a:t>
            </a:r>
            <a:r>
              <a:rPr lang="en-US" dirty="0" err="1" smtClean="0"/>
              <a:t>Siddha</a:t>
            </a:r>
            <a:r>
              <a:rPr lang="en-US" dirty="0" smtClean="0"/>
              <a:t> and Homoeopathy) has launched initiatives such as the “Heal in India” and “National Strategy and Roadmap for Medical and Wellness Tourism”</a:t>
            </a:r>
          </a:p>
          <a:p>
            <a:pPr>
              <a:buNone/>
            </a:pPr>
            <a:r>
              <a:rPr lang="en-US" dirty="0" smtClean="0">
                <a:solidFill>
                  <a:srgbClr val="001D35"/>
                </a:solidFill>
                <a:latin typeface="Google Sans"/>
              </a:rPr>
              <a:t> (*</a:t>
            </a:r>
            <a:r>
              <a:rPr lang="en-US" sz="2800" dirty="0" smtClean="0">
                <a:solidFill>
                  <a:srgbClr val="001D35"/>
                </a:solidFill>
                <a:latin typeface="Google Sans"/>
              </a:rPr>
              <a:t>It refers to a system of traditional Indian medicine and alternative health care)</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609600"/>
          </a:xfrm>
        </p:spPr>
        <p:txBody>
          <a:bodyPr>
            <a:normAutofit fontScale="90000"/>
          </a:bodyPr>
          <a:lstStyle/>
          <a:p>
            <a:r>
              <a:rPr lang="en-US" sz="3600" dirty="0" smtClean="0"/>
              <a:t>Political Factors:</a:t>
            </a:r>
            <a:endParaRPr lang="en-US" dirty="0"/>
          </a:p>
        </p:txBody>
      </p:sp>
      <p:sp>
        <p:nvSpPr>
          <p:cNvPr id="3" name="Content Placeholder 2"/>
          <p:cNvSpPr>
            <a:spLocks noGrp="1"/>
          </p:cNvSpPr>
          <p:nvPr>
            <p:ph idx="1"/>
          </p:nvPr>
        </p:nvSpPr>
        <p:spPr>
          <a:xfrm>
            <a:off x="457200" y="914400"/>
            <a:ext cx="8229600" cy="5715000"/>
          </a:xfrm>
        </p:spPr>
        <p:txBody>
          <a:bodyPr>
            <a:normAutofit lnSpcReduction="10000"/>
          </a:bodyPr>
          <a:lstStyle/>
          <a:p>
            <a:r>
              <a:rPr lang="en-US" dirty="0" smtClean="0"/>
              <a:t>Stability in Politics</a:t>
            </a:r>
          </a:p>
          <a:p>
            <a:r>
              <a:rPr lang="en-US" dirty="0" smtClean="0"/>
              <a:t>Policies of the Govt. </a:t>
            </a:r>
          </a:p>
          <a:p>
            <a:r>
              <a:rPr lang="en-US" dirty="0" smtClean="0"/>
              <a:t>Functions of governance</a:t>
            </a:r>
          </a:p>
          <a:p>
            <a:r>
              <a:rPr lang="en-US" dirty="0" smtClean="0"/>
              <a:t>Taxation</a:t>
            </a:r>
          </a:p>
          <a:p>
            <a:r>
              <a:rPr lang="en-US" dirty="0" smtClean="0"/>
              <a:t>Budgeting </a:t>
            </a:r>
          </a:p>
          <a:p>
            <a:r>
              <a:rPr lang="en-US" dirty="0" smtClean="0"/>
              <a:t>Currency </a:t>
            </a:r>
          </a:p>
          <a:p>
            <a:r>
              <a:rPr lang="en-US" dirty="0" smtClean="0"/>
              <a:t>Competitiveness</a:t>
            </a:r>
          </a:p>
          <a:p>
            <a:r>
              <a:rPr lang="en-US" dirty="0" smtClean="0"/>
              <a:t>Political risk </a:t>
            </a:r>
          </a:p>
          <a:p>
            <a:r>
              <a:rPr lang="en-US" dirty="0" smtClean="0"/>
              <a:t>Armed conflicts</a:t>
            </a:r>
          </a:p>
          <a:p>
            <a:r>
              <a:rPr lang="en-US" dirty="0" smtClean="0"/>
              <a:t>Degree of terrorism, and Tensions</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Economic Factors</a:t>
            </a:r>
            <a:endParaRPr lang="en-US" dirty="0"/>
          </a:p>
        </p:txBody>
      </p:sp>
      <p:sp>
        <p:nvSpPr>
          <p:cNvPr id="3" name="Content Placeholder 2"/>
          <p:cNvSpPr>
            <a:spLocks noGrp="1"/>
          </p:cNvSpPr>
          <p:nvPr>
            <p:ph idx="1"/>
          </p:nvPr>
        </p:nvSpPr>
        <p:spPr>
          <a:xfrm>
            <a:off x="381000" y="685800"/>
            <a:ext cx="8305800" cy="5867400"/>
          </a:xfrm>
        </p:spPr>
        <p:txBody>
          <a:bodyPr>
            <a:normAutofit fontScale="77500" lnSpcReduction="20000"/>
          </a:bodyPr>
          <a:lstStyle/>
          <a:p>
            <a:r>
              <a:rPr lang="en-US" dirty="0" smtClean="0"/>
              <a:t>India has experienced rapid growth and GDP contribution  with medical tourism</a:t>
            </a:r>
          </a:p>
          <a:p>
            <a:r>
              <a:rPr lang="en-US" dirty="0" smtClean="0"/>
              <a:t>Foreign Investment:  Since the ‘LPG’ of 1991, India's free industrial policies have guaranteed increased international investment benefiting the sector. </a:t>
            </a:r>
            <a:r>
              <a:rPr lang="en-US" dirty="0" err="1" smtClean="0"/>
              <a:t>Eg</a:t>
            </a:r>
            <a:r>
              <a:rPr lang="en-US" dirty="0" smtClean="0"/>
              <a:t>.  Number of foreign healthcare organizations have established operations in India, bringing cutting edge in medical knowledge and technology</a:t>
            </a:r>
          </a:p>
          <a:p>
            <a:r>
              <a:rPr lang="en-US" dirty="0" smtClean="0"/>
              <a:t>Consumer Purchasing Power: The demand for medical tourism services can be influenced by the spending power of consumers both domestically and internationally. Customers may seek out medical tourism services more frequently when their purchasing power rises. For instance, the growing middle class in India has raised the need for premium healthcare services</a:t>
            </a:r>
          </a:p>
          <a:p>
            <a:r>
              <a:rPr lang="en-US" dirty="0" smtClean="0"/>
              <a:t>In comparison to industrialized nations, India's medical tourism sector offers considerable cost reductions.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09600"/>
          </a:xfrm>
        </p:spPr>
        <p:txBody>
          <a:bodyPr>
            <a:normAutofit fontScale="90000"/>
          </a:bodyPr>
          <a:lstStyle/>
          <a:p>
            <a:r>
              <a:rPr lang="en-US" dirty="0" smtClean="0"/>
              <a:t> Cost comparison (Approx. in USD)</a:t>
            </a:r>
            <a:endParaRPr lang="en-US" dirty="0"/>
          </a:p>
        </p:txBody>
      </p:sp>
      <p:graphicFrame>
        <p:nvGraphicFramePr>
          <p:cNvPr id="4" name="Content Placeholder 3"/>
          <p:cNvGraphicFramePr>
            <a:graphicFrameLocks noGrp="1"/>
          </p:cNvGraphicFramePr>
          <p:nvPr>
            <p:ph idx="1"/>
          </p:nvPr>
        </p:nvGraphicFramePr>
        <p:xfrm>
          <a:off x="457200" y="609600"/>
          <a:ext cx="8229600" cy="451485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752475">
                <a:tc>
                  <a:txBody>
                    <a:bodyPr/>
                    <a:lstStyle/>
                    <a:p>
                      <a:r>
                        <a:rPr lang="en-US" dirty="0" smtClean="0"/>
                        <a:t>Procedure</a:t>
                      </a:r>
                      <a:endParaRPr lang="en-US" dirty="0"/>
                    </a:p>
                  </a:txBody>
                  <a:tcPr/>
                </a:tc>
                <a:tc>
                  <a:txBody>
                    <a:bodyPr/>
                    <a:lstStyle/>
                    <a:p>
                      <a:r>
                        <a:rPr lang="en-US" dirty="0" smtClean="0"/>
                        <a:t>Singapore</a:t>
                      </a:r>
                      <a:endParaRPr lang="en-US" dirty="0"/>
                    </a:p>
                  </a:txBody>
                  <a:tcPr/>
                </a:tc>
                <a:tc>
                  <a:txBody>
                    <a:bodyPr/>
                    <a:lstStyle/>
                    <a:p>
                      <a:r>
                        <a:rPr lang="en-US" dirty="0" smtClean="0"/>
                        <a:t>Thailand </a:t>
                      </a:r>
                      <a:endParaRPr lang="en-US" dirty="0"/>
                    </a:p>
                  </a:txBody>
                  <a:tcPr/>
                </a:tc>
                <a:tc>
                  <a:txBody>
                    <a:bodyPr/>
                    <a:lstStyle/>
                    <a:p>
                      <a:r>
                        <a:rPr lang="en-US" dirty="0" smtClean="0"/>
                        <a:t>USA</a:t>
                      </a:r>
                      <a:endParaRPr lang="en-US" dirty="0"/>
                    </a:p>
                  </a:txBody>
                  <a:tcPr/>
                </a:tc>
                <a:tc>
                  <a:txBody>
                    <a:bodyPr/>
                    <a:lstStyle/>
                    <a:p>
                      <a:r>
                        <a:rPr lang="en-US" dirty="0" smtClean="0"/>
                        <a:t>India</a:t>
                      </a:r>
                      <a:endParaRPr lang="en-US" dirty="0"/>
                    </a:p>
                  </a:txBody>
                  <a:tcPr/>
                </a:tc>
              </a:tr>
              <a:tr h="752475">
                <a:tc>
                  <a:txBody>
                    <a:bodyPr/>
                    <a:lstStyle/>
                    <a:p>
                      <a:r>
                        <a:rPr lang="en-US" dirty="0" smtClean="0"/>
                        <a:t>Heart by-pass</a:t>
                      </a:r>
                      <a:endParaRPr lang="en-US" dirty="0"/>
                    </a:p>
                  </a:txBody>
                  <a:tcPr/>
                </a:tc>
                <a:tc>
                  <a:txBody>
                    <a:bodyPr/>
                    <a:lstStyle/>
                    <a:p>
                      <a:r>
                        <a:rPr lang="en-US" dirty="0" smtClean="0"/>
                        <a:t>18,500</a:t>
                      </a:r>
                      <a:endParaRPr lang="en-US" dirty="0"/>
                    </a:p>
                  </a:txBody>
                  <a:tcPr/>
                </a:tc>
                <a:tc>
                  <a:txBody>
                    <a:bodyPr/>
                    <a:lstStyle/>
                    <a:p>
                      <a:r>
                        <a:rPr lang="en-US" dirty="0" smtClean="0"/>
                        <a:t>11000</a:t>
                      </a:r>
                      <a:endParaRPr lang="en-US" dirty="0"/>
                    </a:p>
                  </a:txBody>
                  <a:tcPr/>
                </a:tc>
                <a:tc>
                  <a:txBody>
                    <a:bodyPr/>
                    <a:lstStyle/>
                    <a:p>
                      <a:r>
                        <a:rPr lang="en-US" dirty="0" smtClean="0"/>
                        <a:t>130000</a:t>
                      </a:r>
                      <a:endParaRPr lang="en-US" dirty="0"/>
                    </a:p>
                  </a:txBody>
                  <a:tcPr/>
                </a:tc>
                <a:tc>
                  <a:txBody>
                    <a:bodyPr/>
                    <a:lstStyle/>
                    <a:p>
                      <a:r>
                        <a:rPr lang="en-US" dirty="0" smtClean="0"/>
                        <a:t>10000</a:t>
                      </a:r>
                      <a:endParaRPr lang="en-US" dirty="0"/>
                    </a:p>
                  </a:txBody>
                  <a:tcPr/>
                </a:tc>
              </a:tr>
              <a:tr h="752475">
                <a:tc>
                  <a:txBody>
                    <a:bodyPr/>
                    <a:lstStyle/>
                    <a:p>
                      <a:r>
                        <a:rPr lang="en-US" dirty="0" smtClean="0"/>
                        <a:t>Angioplasty</a:t>
                      </a:r>
                      <a:endParaRPr lang="en-US" dirty="0"/>
                    </a:p>
                  </a:txBody>
                  <a:tcPr/>
                </a:tc>
                <a:tc>
                  <a:txBody>
                    <a:bodyPr/>
                    <a:lstStyle/>
                    <a:p>
                      <a:r>
                        <a:rPr lang="en-US" dirty="0" smtClean="0"/>
                        <a:t>13000</a:t>
                      </a:r>
                      <a:endParaRPr lang="en-US" dirty="0"/>
                    </a:p>
                  </a:txBody>
                  <a:tcPr/>
                </a:tc>
                <a:tc>
                  <a:txBody>
                    <a:bodyPr/>
                    <a:lstStyle/>
                    <a:p>
                      <a:r>
                        <a:rPr lang="en-US" dirty="0" smtClean="0"/>
                        <a:t>13000</a:t>
                      </a:r>
                      <a:endParaRPr lang="en-US" dirty="0"/>
                    </a:p>
                  </a:txBody>
                  <a:tcPr/>
                </a:tc>
                <a:tc>
                  <a:txBody>
                    <a:bodyPr/>
                    <a:lstStyle/>
                    <a:p>
                      <a:r>
                        <a:rPr lang="en-US" dirty="0" smtClean="0"/>
                        <a:t>57000</a:t>
                      </a:r>
                      <a:endParaRPr lang="en-US" dirty="0"/>
                    </a:p>
                  </a:txBody>
                  <a:tcPr/>
                </a:tc>
                <a:tc>
                  <a:txBody>
                    <a:bodyPr/>
                    <a:lstStyle/>
                    <a:p>
                      <a:r>
                        <a:rPr lang="en-US" dirty="0" smtClean="0"/>
                        <a:t>11000</a:t>
                      </a:r>
                      <a:endParaRPr lang="en-US" dirty="0"/>
                    </a:p>
                  </a:txBody>
                  <a:tcPr/>
                </a:tc>
              </a:tr>
              <a:tr h="752475">
                <a:tc>
                  <a:txBody>
                    <a:bodyPr/>
                    <a:lstStyle/>
                    <a:p>
                      <a:r>
                        <a:rPr lang="en-US" dirty="0" smtClean="0"/>
                        <a:t>Hip Replacement</a:t>
                      </a:r>
                      <a:endParaRPr lang="en-US" dirty="0"/>
                    </a:p>
                  </a:txBody>
                  <a:tcPr/>
                </a:tc>
                <a:tc>
                  <a:txBody>
                    <a:bodyPr/>
                    <a:lstStyle/>
                    <a:p>
                      <a:r>
                        <a:rPr lang="en-US" dirty="0" smtClean="0"/>
                        <a:t>12000</a:t>
                      </a:r>
                      <a:endParaRPr lang="en-US" dirty="0"/>
                    </a:p>
                  </a:txBody>
                  <a:tcPr/>
                </a:tc>
                <a:tc>
                  <a:txBody>
                    <a:bodyPr/>
                    <a:lstStyle/>
                    <a:p>
                      <a:r>
                        <a:rPr lang="en-US" dirty="0" smtClean="0"/>
                        <a:t>12000</a:t>
                      </a:r>
                      <a:endParaRPr lang="en-US" dirty="0"/>
                    </a:p>
                  </a:txBody>
                  <a:tcPr/>
                </a:tc>
                <a:tc>
                  <a:txBody>
                    <a:bodyPr/>
                    <a:lstStyle/>
                    <a:p>
                      <a:r>
                        <a:rPr lang="en-US" dirty="0" smtClean="0"/>
                        <a:t>43000</a:t>
                      </a:r>
                      <a:endParaRPr lang="en-US" dirty="0"/>
                    </a:p>
                  </a:txBody>
                  <a:tcPr/>
                </a:tc>
                <a:tc>
                  <a:txBody>
                    <a:bodyPr/>
                    <a:lstStyle/>
                    <a:p>
                      <a:r>
                        <a:rPr lang="en-US" dirty="0" smtClean="0"/>
                        <a:t>9000</a:t>
                      </a:r>
                      <a:endParaRPr lang="en-US" dirty="0"/>
                    </a:p>
                  </a:txBody>
                  <a:tcPr/>
                </a:tc>
              </a:tr>
              <a:tr h="752475">
                <a:tc>
                  <a:txBody>
                    <a:bodyPr/>
                    <a:lstStyle/>
                    <a:p>
                      <a:r>
                        <a:rPr lang="en-US" dirty="0" smtClean="0"/>
                        <a:t>Hysterectomy</a:t>
                      </a:r>
                      <a:endParaRPr lang="en-US" dirty="0"/>
                    </a:p>
                  </a:txBody>
                  <a:tcPr/>
                </a:tc>
                <a:tc>
                  <a:txBody>
                    <a:bodyPr/>
                    <a:lstStyle/>
                    <a:p>
                      <a:r>
                        <a:rPr lang="en-US" dirty="0" smtClean="0"/>
                        <a:t>6000</a:t>
                      </a:r>
                      <a:endParaRPr lang="en-US" dirty="0"/>
                    </a:p>
                  </a:txBody>
                  <a:tcPr/>
                </a:tc>
                <a:tc>
                  <a:txBody>
                    <a:bodyPr/>
                    <a:lstStyle/>
                    <a:p>
                      <a:r>
                        <a:rPr lang="en-US" dirty="0" smtClean="0"/>
                        <a:t>4000</a:t>
                      </a:r>
                      <a:endParaRPr lang="en-US" dirty="0"/>
                    </a:p>
                  </a:txBody>
                  <a:tcPr/>
                </a:tc>
                <a:tc>
                  <a:txBody>
                    <a:bodyPr/>
                    <a:lstStyle/>
                    <a:p>
                      <a:r>
                        <a:rPr lang="en-US" dirty="0" smtClean="0"/>
                        <a:t>20000</a:t>
                      </a:r>
                      <a:endParaRPr lang="en-US" dirty="0"/>
                    </a:p>
                  </a:txBody>
                  <a:tcPr/>
                </a:tc>
                <a:tc>
                  <a:txBody>
                    <a:bodyPr/>
                    <a:lstStyle/>
                    <a:p>
                      <a:r>
                        <a:rPr lang="en-US" dirty="0" smtClean="0"/>
                        <a:t>3000</a:t>
                      </a:r>
                      <a:endParaRPr lang="en-US" dirty="0"/>
                    </a:p>
                  </a:txBody>
                  <a:tcPr/>
                </a:tc>
              </a:tr>
              <a:tr h="752475">
                <a:tc>
                  <a:txBody>
                    <a:bodyPr/>
                    <a:lstStyle/>
                    <a:p>
                      <a:r>
                        <a:rPr lang="en-US" dirty="0" smtClean="0"/>
                        <a:t>Knee Replacement</a:t>
                      </a:r>
                      <a:endParaRPr lang="en-US" dirty="0"/>
                    </a:p>
                  </a:txBody>
                  <a:tcPr/>
                </a:tc>
                <a:tc>
                  <a:txBody>
                    <a:bodyPr/>
                    <a:lstStyle/>
                    <a:p>
                      <a:r>
                        <a:rPr lang="en-US" dirty="0" smtClean="0"/>
                        <a:t>13000</a:t>
                      </a:r>
                      <a:endParaRPr lang="en-US" dirty="0"/>
                    </a:p>
                  </a:txBody>
                  <a:tcPr/>
                </a:tc>
                <a:tc>
                  <a:txBody>
                    <a:bodyPr/>
                    <a:lstStyle/>
                    <a:p>
                      <a:r>
                        <a:rPr lang="en-US" dirty="0" smtClean="0"/>
                        <a:t>10000</a:t>
                      </a:r>
                      <a:endParaRPr lang="en-US" dirty="0"/>
                    </a:p>
                  </a:txBody>
                  <a:tcPr/>
                </a:tc>
                <a:tc>
                  <a:txBody>
                    <a:bodyPr/>
                    <a:lstStyle/>
                    <a:p>
                      <a:r>
                        <a:rPr lang="en-US" dirty="0" smtClean="0"/>
                        <a:t>40000</a:t>
                      </a:r>
                      <a:endParaRPr lang="en-US" dirty="0"/>
                    </a:p>
                  </a:txBody>
                  <a:tcPr/>
                </a:tc>
                <a:tc>
                  <a:txBody>
                    <a:bodyPr/>
                    <a:lstStyle/>
                    <a:p>
                      <a:r>
                        <a:rPr lang="en-US" dirty="0" smtClean="0"/>
                        <a:t>8500</a:t>
                      </a:r>
                      <a:endParaRPr lang="en-US"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242424"/>
                </a:solidFill>
                <a:latin typeface="sohne"/>
              </a:rPr>
              <a:t>Political (Internal) (Micro)</a:t>
            </a:r>
            <a:br>
              <a:rPr lang="en-US" b="1" dirty="0" smtClean="0">
                <a:solidFill>
                  <a:srgbClr val="242424"/>
                </a:solidFill>
                <a:latin typeface="sohne"/>
              </a:rPr>
            </a:br>
            <a:endParaRPr lang="en-US" dirty="0"/>
          </a:p>
        </p:txBody>
      </p:sp>
      <p:sp>
        <p:nvSpPr>
          <p:cNvPr id="3" name="Content Placeholder 2"/>
          <p:cNvSpPr>
            <a:spLocks noGrp="1"/>
          </p:cNvSpPr>
          <p:nvPr>
            <p:ph idx="1"/>
          </p:nvPr>
        </p:nvSpPr>
        <p:spPr/>
        <p:txBody>
          <a:bodyPr>
            <a:normAutofit lnSpcReduction="10000"/>
          </a:bodyPr>
          <a:lstStyle/>
          <a:p>
            <a:r>
              <a:rPr lang="en-US" sz="4000" dirty="0" smtClean="0">
                <a:solidFill>
                  <a:srgbClr val="242424"/>
                </a:solidFill>
                <a:latin typeface="source-serif-pro"/>
              </a:rPr>
              <a:t>Are there power struggles in your organization, or on your project team? Are you collaborating with people who have very different political views, either on your team or with other significant stakeholders?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6400800"/>
          </a:xfrm>
        </p:spPr>
        <p:txBody>
          <a:bodyPr>
            <a:normAutofit fontScale="77500" lnSpcReduction="20000"/>
          </a:bodyPr>
          <a:lstStyle/>
          <a:p>
            <a:r>
              <a:rPr lang="en-US" sz="3100" dirty="0" smtClean="0"/>
              <a:t>India's medical tourism sector is poised for double-digit (14-15 per cent) growth following the recent easing of visa regulations announced in the Union Budget 2025-26. As an established destination for international patients seeking affordable healthcare, the simplified visa process is set to further enhance India’s appeal, with medical tourism expanding beyond metro cities.</a:t>
            </a:r>
          </a:p>
          <a:p>
            <a:r>
              <a:rPr lang="en-US" sz="3100" dirty="0" smtClean="0"/>
              <a:t> Industry reports estimate that India’s medical tourism market was valued at $7.69 billion in 2024, with approximately 7.3 million foreign patients travelling to India for medical treatment. Experts predict continued expansion, with the sector expected to reach $ 8.71 billion in 2025 and nearly double to $16.21 billion by 2030 at a compound annual growth rate (</a:t>
            </a:r>
            <a:r>
              <a:rPr lang="en-US" sz="3100" dirty="0" err="1" smtClean="0"/>
              <a:t>CAGR</a:t>
            </a:r>
            <a:r>
              <a:rPr lang="en-US" sz="3100" dirty="0" smtClean="0"/>
              <a:t>) of 13.23 per cent.</a:t>
            </a:r>
          </a:p>
          <a:p>
            <a:r>
              <a:rPr lang="en-US" sz="3100" dirty="0" smtClean="0"/>
              <a:t>  India ranks 10th among 46 countries in the Medical Tourism Index 2020-21, offering medical procedures that cost 60-80 per cent less than those in developed nations like the United States. Patients from Bangladesh, Afghanistan, Pakistan, Nigeria and Yemen, African nations, and even developed countries seek advanced treatments in India.</a:t>
            </a:r>
          </a:p>
          <a:p>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Social Factors</a:t>
            </a:r>
            <a:endParaRPr lang="en-US" dirty="0"/>
          </a:p>
        </p:txBody>
      </p:sp>
      <p:sp>
        <p:nvSpPr>
          <p:cNvPr id="3" name="Content Placeholder 2"/>
          <p:cNvSpPr>
            <a:spLocks noGrp="1"/>
          </p:cNvSpPr>
          <p:nvPr>
            <p:ph idx="1"/>
          </p:nvPr>
        </p:nvSpPr>
        <p:spPr>
          <a:xfrm>
            <a:off x="457200" y="914400"/>
            <a:ext cx="8229600" cy="5715000"/>
          </a:xfrm>
        </p:spPr>
        <p:txBody>
          <a:bodyPr/>
          <a:lstStyle/>
          <a:p>
            <a:r>
              <a:rPr lang="en-US" dirty="0" smtClean="0"/>
              <a:t>Social factors: natural growth, age structure, population mobility, labor quality, unemployment rate, migration rate, lifestyle, education level, foreign language circulation, societal values, religious tolerance, attitudes toward quality and austerity, and access to healthcare for workers are some of the social and cultural institutions that influence the overall labor dynamics of the tourism industry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Technological Factors</a:t>
            </a:r>
            <a:endParaRPr lang="en-US" dirty="0"/>
          </a:p>
        </p:txBody>
      </p:sp>
      <p:sp>
        <p:nvSpPr>
          <p:cNvPr id="3" name="Content Placeholder 2"/>
          <p:cNvSpPr>
            <a:spLocks noGrp="1"/>
          </p:cNvSpPr>
          <p:nvPr>
            <p:ph idx="1"/>
          </p:nvPr>
        </p:nvSpPr>
        <p:spPr>
          <a:xfrm>
            <a:off x="228600" y="990600"/>
            <a:ext cx="8686800" cy="5638800"/>
          </a:xfrm>
        </p:spPr>
        <p:txBody>
          <a:bodyPr>
            <a:normAutofit lnSpcReduction="10000"/>
          </a:bodyPr>
          <a:lstStyle/>
          <a:p>
            <a:r>
              <a:rPr lang="en-US" dirty="0" smtClean="0"/>
              <a:t>The quality of medical care is enhanced by technology innovations which also simplify the entire process for medical tourists, from the initial consultation to the follow-up after treatment. </a:t>
            </a:r>
          </a:p>
          <a:p>
            <a:r>
              <a:rPr lang="en-US" dirty="0" smtClean="0"/>
              <a:t>India has successfully capitalized on technological advancements to draw in an increasing number of foreign patients who are looking for reasonably priced superior medical care</a:t>
            </a:r>
          </a:p>
          <a:p>
            <a:r>
              <a:rPr lang="en-US" dirty="0" smtClean="0"/>
              <a:t>Modern medical technology, including robotic surgery, sophisticated imaging (MRI, CT scans)</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dirty="0" smtClean="0"/>
              <a:t>Environmental</a:t>
            </a:r>
            <a:endParaRPr lang="en-US" dirty="0"/>
          </a:p>
        </p:txBody>
      </p:sp>
      <p:sp>
        <p:nvSpPr>
          <p:cNvPr id="3" name="Content Placeholder 2"/>
          <p:cNvSpPr>
            <a:spLocks noGrp="1"/>
          </p:cNvSpPr>
          <p:nvPr>
            <p:ph idx="1"/>
          </p:nvPr>
        </p:nvSpPr>
        <p:spPr>
          <a:xfrm>
            <a:off x="457200" y="762000"/>
            <a:ext cx="8229600" cy="5867400"/>
          </a:xfrm>
        </p:spPr>
        <p:txBody>
          <a:bodyPr/>
          <a:lstStyle/>
          <a:p>
            <a:r>
              <a:rPr lang="en-US" dirty="0" smtClean="0"/>
              <a:t>Responsible healthcare practices, hygiene standards, and waste management </a:t>
            </a:r>
          </a:p>
          <a:p>
            <a:r>
              <a:rPr lang="en-US" dirty="0" smtClean="0"/>
              <a:t>Natural Restorative Spaces and Biodiversity</a:t>
            </a:r>
          </a:p>
          <a:p>
            <a:r>
              <a:rPr lang="en-US" dirty="0" smtClean="0"/>
              <a:t>4 Levels of Noise Pollution and Water Quality</a:t>
            </a:r>
          </a:p>
          <a:p>
            <a:r>
              <a:rPr lang="en-US" dirty="0" smtClean="0"/>
              <a:t>Safe and sustainable medical tourism practices depend on adherence to environmental health and safety requirements</a:t>
            </a:r>
          </a:p>
          <a:p>
            <a:r>
              <a:rPr lang="en-US" dirty="0" smtClean="0"/>
              <a:t>Kerala (Kochi), Karnataka ( Bangalore), Tamil Nadu  (Chennai) etc. claim better environment</a:t>
            </a:r>
          </a:p>
          <a:p>
            <a:r>
              <a:rPr lang="en-US" dirty="0" smtClean="0"/>
              <a:t>For nature healing  </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Legal Factors</a:t>
            </a:r>
            <a:endParaRPr lang="en-US" dirty="0"/>
          </a:p>
        </p:txBody>
      </p:sp>
      <p:sp>
        <p:nvSpPr>
          <p:cNvPr id="3" name="Content Placeholder 2"/>
          <p:cNvSpPr>
            <a:spLocks noGrp="1"/>
          </p:cNvSpPr>
          <p:nvPr>
            <p:ph idx="1"/>
          </p:nvPr>
        </p:nvSpPr>
        <p:spPr>
          <a:xfrm>
            <a:off x="304800" y="457200"/>
            <a:ext cx="8382000" cy="6400800"/>
          </a:xfrm>
        </p:spPr>
        <p:txBody>
          <a:bodyPr>
            <a:noAutofit/>
          </a:bodyPr>
          <a:lstStyle/>
          <a:p>
            <a:r>
              <a:rPr lang="en-US" sz="2200" dirty="0" smtClean="0"/>
              <a:t>For promoting medical tourism and putting India among the premier medical tourism destinations globally, government of India has signed several bilateral agreements</a:t>
            </a:r>
          </a:p>
          <a:p>
            <a:r>
              <a:rPr lang="en-US" sz="2200" dirty="0" smtClean="0"/>
              <a:t>Furthermore, some initiatives promoting India as a medical tourism destination include those prepared by the Ministry of Tourism in cooperation with the Ministry of Health and Family Welfare.</a:t>
            </a:r>
          </a:p>
          <a:p>
            <a:r>
              <a:rPr lang="en-US" sz="2200" dirty="0" smtClean="0"/>
              <a:t>Hospitals usually follow certain standards offered by the National Accreditation Board for Hospitals &amp; Healthcare Providers. </a:t>
            </a:r>
            <a:r>
              <a:rPr lang="en-US" sz="2200" dirty="0" err="1" smtClean="0"/>
              <a:t>NABH</a:t>
            </a:r>
            <a:r>
              <a:rPr lang="en-US" sz="2200" dirty="0" smtClean="0"/>
              <a:t> are compliant to the healthcare standards  existing internationally</a:t>
            </a:r>
          </a:p>
          <a:p>
            <a:r>
              <a:rPr lang="en-US" sz="2200" dirty="0" smtClean="0"/>
              <a:t>Liability for Medical Malpractice Laws: Medical negligence and liability laws are crucial to patient protection in asserting their jurisdictions against the doctor</a:t>
            </a:r>
          </a:p>
          <a:p>
            <a:r>
              <a:rPr lang="en-US" sz="2200" dirty="0" smtClean="0"/>
              <a:t>Regulations Regarding Immigration and Visas </a:t>
            </a:r>
          </a:p>
          <a:p>
            <a:r>
              <a:rPr lang="en-US" sz="2200" dirty="0" smtClean="0"/>
              <a:t>Laws pertaining to privacy and data protection</a:t>
            </a:r>
          </a:p>
          <a:p>
            <a:r>
              <a:rPr lang="en-US" sz="2200" dirty="0" smtClean="0"/>
              <a:t>International Trade Agreements and the Promotion of Medical Tourism: Trade agreements and these initiates make the industry to grow in new markets and around the globe.</a:t>
            </a:r>
            <a:endParaRPr lang="en-US" sz="2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6962"/>
          </a:xfrm>
        </p:spPr>
        <p:txBody>
          <a:bodyPr>
            <a:normAutofit/>
          </a:bodyPr>
          <a:lstStyle/>
          <a:p>
            <a:r>
              <a:rPr lang="en-US" dirty="0" smtClean="0">
                <a:solidFill>
                  <a:srgbClr val="FF0000"/>
                </a:solidFill>
              </a:rPr>
              <a:t>LONG </a:t>
            </a:r>
            <a:r>
              <a:rPr lang="en-US" dirty="0" err="1" smtClean="0"/>
              <a:t>PESTEL</a:t>
            </a:r>
            <a:r>
              <a:rPr lang="en-US" dirty="0" smtClean="0"/>
              <a:t>, is divided into three categories: </a:t>
            </a:r>
            <a:r>
              <a:rPr lang="en-US" dirty="0" smtClean="0">
                <a:solidFill>
                  <a:srgbClr val="FF0000"/>
                </a:solidFill>
              </a:rPr>
              <a:t>Lo</a:t>
            </a:r>
            <a:r>
              <a:rPr lang="en-US" dirty="0" smtClean="0"/>
              <a:t>cal, </a:t>
            </a:r>
            <a:r>
              <a:rPr lang="en-US" dirty="0" smtClean="0">
                <a:solidFill>
                  <a:srgbClr val="FF0000"/>
                </a:solidFill>
              </a:rPr>
              <a:t>N</a:t>
            </a:r>
            <a:r>
              <a:rPr lang="en-US" dirty="0" smtClean="0"/>
              <a:t>ational, and </a:t>
            </a:r>
            <a:r>
              <a:rPr lang="en-US" dirty="0" smtClean="0">
                <a:solidFill>
                  <a:srgbClr val="FF0000"/>
                </a:solidFill>
              </a:rPr>
              <a:t>G</a:t>
            </a:r>
            <a:r>
              <a:rPr lang="en-US" dirty="0" smtClean="0"/>
              <a:t>lobal</a:t>
            </a:r>
            <a:endParaRPr lang="en-US" dirty="0"/>
          </a:p>
        </p:txBody>
      </p:sp>
      <p:sp>
        <p:nvSpPr>
          <p:cNvPr id="3" name="Content Placeholder 2"/>
          <p:cNvSpPr>
            <a:spLocks noGrp="1"/>
          </p:cNvSpPr>
          <p:nvPr>
            <p:ph idx="1"/>
          </p:nvPr>
        </p:nvSpPr>
        <p:spPr>
          <a:xfrm>
            <a:off x="457200" y="5867400"/>
            <a:ext cx="8229600" cy="258763"/>
          </a:xfrm>
        </p:spPr>
        <p:txBody>
          <a:bodyPr>
            <a:normAutofit fontScale="40000" lnSpcReduction="20000"/>
          </a:bodyPr>
          <a:lstStyle/>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sz="3200" dirty="0" smtClean="0"/>
              <a:t>Key points to consider in a long PESTLE analysis:</a:t>
            </a:r>
            <a:br>
              <a:rPr lang="en-US" sz="3200" dirty="0" smtClean="0"/>
            </a:br>
            <a:r>
              <a:rPr lang="en-US" sz="3200" b="1" dirty="0" smtClean="0"/>
              <a:t>Detailed breakdown:</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143000"/>
            <a:ext cx="8229600" cy="5105400"/>
          </a:xfrm>
        </p:spPr>
        <p:txBody>
          <a:bodyPr>
            <a:normAutofit fontScale="77500" lnSpcReduction="20000"/>
          </a:bodyPr>
          <a:lstStyle/>
          <a:p>
            <a:r>
              <a:rPr lang="en-US" dirty="0" smtClean="0"/>
              <a:t>Go </a:t>
            </a:r>
            <a:r>
              <a:rPr lang="en-US" dirty="0" smtClean="0"/>
              <a:t>beyond broad categories and analyze specific aspects within each factor, including potential impacts on different </a:t>
            </a:r>
            <a:r>
              <a:rPr lang="en-US" b="1" dirty="0" smtClean="0"/>
              <a:t>geographic </a:t>
            </a:r>
            <a:r>
              <a:rPr lang="en-US" b="1" dirty="0" smtClean="0"/>
              <a:t>markets</a:t>
            </a:r>
            <a:endParaRPr lang="en-US" dirty="0" smtClean="0"/>
          </a:p>
          <a:p>
            <a:r>
              <a:rPr lang="en-US" b="1" dirty="0" smtClean="0"/>
              <a:t>Future trends:</a:t>
            </a:r>
            <a:endParaRPr lang="en-US" dirty="0" smtClean="0"/>
          </a:p>
          <a:p>
            <a:r>
              <a:rPr lang="en-US" dirty="0" smtClean="0"/>
              <a:t>Identify emerging trends and their potential long-term implications for the company.</a:t>
            </a:r>
          </a:p>
          <a:p>
            <a:r>
              <a:rPr lang="en-US" b="1" dirty="0" smtClean="0"/>
              <a:t>Comparative analysis:</a:t>
            </a:r>
            <a:endParaRPr lang="en-US" dirty="0" smtClean="0"/>
          </a:p>
          <a:p>
            <a:r>
              <a:rPr lang="en-US" dirty="0" smtClean="0"/>
              <a:t>Compare the company's position relative to competitors within the same PESTLE factors.</a:t>
            </a:r>
          </a:p>
          <a:p>
            <a:r>
              <a:rPr lang="en-US" b="1" dirty="0" smtClean="0"/>
              <a:t>Prioritization:</a:t>
            </a:r>
            <a:endParaRPr lang="en-US" dirty="0" smtClean="0"/>
          </a:p>
          <a:p>
            <a:r>
              <a:rPr lang="en-US" dirty="0" smtClean="0"/>
              <a:t>Assess the most critical factors based on their potential impact and likelihood of occurrence.</a:t>
            </a:r>
          </a:p>
          <a:p>
            <a:pPr>
              <a:buNone/>
            </a:pPr>
            <a:r>
              <a:rPr lang="en-US" dirty="0" smtClean="0"/>
              <a:t/>
            </a:r>
            <a:br>
              <a:rPr lang="en-US" dirty="0" smtClean="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normAutofit fontScale="90000"/>
          </a:bodyPr>
          <a:lstStyle/>
          <a:p>
            <a:r>
              <a:rPr lang="en-US" dirty="0" smtClean="0"/>
              <a:t/>
            </a:r>
            <a:br>
              <a:rPr lang="en-US" dirty="0" smtClean="0"/>
            </a:br>
            <a:r>
              <a:rPr lang="en-US" dirty="0" smtClean="0"/>
              <a:t>A </a:t>
            </a:r>
            <a:r>
              <a:rPr lang="en-US" dirty="0" smtClean="0"/>
              <a:t>long PESTLE analysis example for a company like "Tesla"</a:t>
            </a:r>
            <a:br>
              <a:rPr lang="en-US" dirty="0" smtClean="0"/>
            </a:br>
            <a:endParaRPr lang="en-US" dirty="0"/>
          </a:p>
        </p:txBody>
      </p:sp>
      <p:sp>
        <p:nvSpPr>
          <p:cNvPr id="3" name="Content Placeholder 2"/>
          <p:cNvSpPr>
            <a:spLocks noGrp="1"/>
          </p:cNvSpPr>
          <p:nvPr>
            <p:ph idx="1"/>
          </p:nvPr>
        </p:nvSpPr>
        <p:spPr>
          <a:xfrm>
            <a:off x="457200" y="2057400"/>
            <a:ext cx="8229600" cy="4068763"/>
          </a:xfrm>
        </p:spPr>
        <p:txBody>
          <a:bodyPr/>
          <a:lstStyle/>
          <a:p>
            <a:r>
              <a:rPr lang="en-US" dirty="0" smtClean="0"/>
              <a:t> Political factors like government incentives for electric vehicles, international trade policies impacting battery component sourcing, regulations on autonomous driving technology, lobbying efforts for stricter emission </a:t>
            </a:r>
            <a:r>
              <a:rPr lang="en-US" dirty="0" smtClean="0"/>
              <a:t>standards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838200"/>
            <a:ext cx="8686800" cy="5715000"/>
          </a:xfrm>
        </p:spPr>
        <p:txBody>
          <a:bodyPr/>
          <a:lstStyle/>
          <a:p>
            <a:r>
              <a:rPr lang="en-US" dirty="0" smtClean="0"/>
              <a:t>Economic factors such as rising fuel costs, fluctuations in lithium-ion battery prices, consumer purchasing power in different markets, impact of economic downturns on luxury car </a:t>
            </a:r>
            <a:r>
              <a:rPr lang="en-US" dirty="0" smtClean="0"/>
              <a:t>demand</a:t>
            </a:r>
          </a:p>
          <a:p>
            <a:r>
              <a:rPr lang="en-US" dirty="0" smtClean="0"/>
              <a:t>Social factors including growing environmental awareness, increasing acceptance of electric vehicles, changing consumer preferences towards sustainable mobility, social media influence on brand perception;</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5943600"/>
          </a:xfrm>
        </p:spPr>
        <p:txBody>
          <a:bodyPr>
            <a:normAutofit fontScale="92500" lnSpcReduction="20000"/>
          </a:bodyPr>
          <a:lstStyle/>
          <a:p>
            <a:r>
              <a:rPr lang="en-US" dirty="0" smtClean="0"/>
              <a:t>Technological factors like rapid advancements in battery technology, development of autonomous driving features, emerging charging infrastructure, </a:t>
            </a:r>
            <a:r>
              <a:rPr lang="en-US" dirty="0" smtClean="0"/>
              <a:t>cyber security </a:t>
            </a:r>
            <a:r>
              <a:rPr lang="en-US" dirty="0" smtClean="0"/>
              <a:t>concerns related to connected </a:t>
            </a:r>
            <a:r>
              <a:rPr lang="en-US" dirty="0" smtClean="0"/>
              <a:t>vehicles</a:t>
            </a:r>
          </a:p>
          <a:p>
            <a:r>
              <a:rPr lang="en-US" dirty="0" smtClean="0"/>
              <a:t> Legal factors including emissions regulations, safety standards for electric vehicles, intellectual property protection for battery technology, data privacy concerns related to autonomous </a:t>
            </a:r>
            <a:r>
              <a:rPr lang="en-US" dirty="0" smtClean="0"/>
              <a:t>driving</a:t>
            </a:r>
          </a:p>
          <a:p>
            <a:r>
              <a:rPr lang="en-US" dirty="0" smtClean="0"/>
              <a:t> Environmental factors like carbon emission targets, potential for resource scarcity in battery production, impact of electric vehicle manufacturing on air quality, recycling and disposal of old batteries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Economic </a:t>
            </a:r>
            <a:r>
              <a:rPr lang="en-US" i="1" dirty="0" smtClean="0"/>
              <a:t>factors (E or Ma)</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r>
              <a:rPr lang="en-US" i="1" dirty="0" smtClean="0"/>
              <a:t>Current and projected economic growth</a:t>
            </a:r>
          </a:p>
          <a:p>
            <a:r>
              <a:rPr lang="en-US" i="1" dirty="0" smtClean="0"/>
              <a:t>Inflation and interest rates</a:t>
            </a:r>
          </a:p>
          <a:p>
            <a:r>
              <a:rPr lang="en-US" i="1" dirty="0" smtClean="0"/>
              <a:t> Job growth and unemployment</a:t>
            </a:r>
          </a:p>
          <a:p>
            <a:r>
              <a:rPr lang="en-US" i="1" dirty="0" smtClean="0"/>
              <a:t> Labor costs</a:t>
            </a:r>
          </a:p>
          <a:p>
            <a:r>
              <a:rPr lang="en-US" i="1" dirty="0" smtClean="0"/>
              <a:t> Impact of globalization</a:t>
            </a:r>
          </a:p>
          <a:p>
            <a:r>
              <a:rPr lang="en-US" i="1" dirty="0" smtClean="0"/>
              <a:t> Disposable income of consumers and businesses</a:t>
            </a:r>
          </a:p>
          <a:p>
            <a:r>
              <a:rPr lang="en-US" i="1" dirty="0" smtClean="0"/>
              <a:t> Likely changes in the economic environment.</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To Conclude: </a:t>
            </a: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smtClean="0"/>
              <a:t>A </a:t>
            </a:r>
            <a:r>
              <a:rPr lang="en-US" dirty="0" smtClean="0">
                <a:hlinkClick r:id="rId2"/>
              </a:rPr>
              <a:t>PESTLE analysis</a:t>
            </a:r>
            <a:r>
              <a:rPr lang="en-US" dirty="0" smtClean="0"/>
              <a:t> looks at the </a:t>
            </a:r>
            <a:r>
              <a:rPr lang="en-US" b="1" dirty="0" smtClean="0"/>
              <a:t>macro trends in the surrounding environment</a:t>
            </a:r>
            <a:r>
              <a:rPr lang="en-US" dirty="0" smtClean="0"/>
              <a:t> of a certain business or organization. It examines the </a:t>
            </a:r>
            <a:r>
              <a:rPr lang="en-US" b="1" dirty="0" smtClean="0"/>
              <a:t>political, economic, social, technological, legal, and environmental elements of the operating market</a:t>
            </a:r>
            <a:r>
              <a:rPr lang="en-US" dirty="0" smtClean="0"/>
              <a:t> that may have either positive or negative effects on your company or organization.</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Conclude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0000"/>
                </a:solidFill>
                <a:latin typeface="Roboto"/>
              </a:rPr>
              <a:t>A PESTLE analysis is often used as </a:t>
            </a:r>
            <a:r>
              <a:rPr lang="en-US" b="1" dirty="0" smtClean="0">
                <a:solidFill>
                  <a:srgbClr val="000000"/>
                </a:solidFill>
                <a:latin typeface="Roboto"/>
              </a:rPr>
              <a:t>an extension of a </a:t>
            </a:r>
            <a:r>
              <a:rPr lang="en-US" b="1" dirty="0" err="1" smtClean="0">
                <a:solidFill>
                  <a:srgbClr val="000000"/>
                </a:solidFill>
                <a:latin typeface="Roboto"/>
              </a:rPr>
              <a:t>SWOT</a:t>
            </a:r>
            <a:r>
              <a:rPr lang="en-US" b="1" dirty="0" smtClean="0">
                <a:solidFill>
                  <a:srgbClr val="000000"/>
                </a:solidFill>
                <a:latin typeface="Roboto"/>
              </a:rPr>
              <a:t>/C </a:t>
            </a:r>
            <a:r>
              <a:rPr lang="en-US" b="1" dirty="0" smtClean="0">
                <a:solidFill>
                  <a:srgbClr val="000000"/>
                </a:solidFill>
                <a:latin typeface="Roboto"/>
              </a:rPr>
              <a:t>analysis</a:t>
            </a:r>
            <a:r>
              <a:rPr lang="en-US" dirty="0" smtClean="0">
                <a:solidFill>
                  <a:srgbClr val="000000"/>
                </a:solidFill>
                <a:latin typeface="Roboto"/>
              </a:rPr>
              <a:t>. Remember that </a:t>
            </a:r>
            <a:r>
              <a:rPr lang="en-US" b="1" dirty="0" smtClean="0">
                <a:solidFill>
                  <a:srgbClr val="000000"/>
                </a:solidFill>
                <a:latin typeface="Roboto"/>
              </a:rPr>
              <a:t>the external matrix of the </a:t>
            </a:r>
            <a:r>
              <a:rPr lang="en-US" b="1" dirty="0" err="1" smtClean="0">
                <a:solidFill>
                  <a:srgbClr val="000000"/>
                </a:solidFill>
                <a:latin typeface="Roboto"/>
              </a:rPr>
              <a:t>SWOT</a:t>
            </a:r>
            <a:r>
              <a:rPr lang="en-US" b="1" dirty="0" smtClean="0">
                <a:solidFill>
                  <a:srgbClr val="000000"/>
                </a:solidFill>
                <a:latin typeface="Roboto"/>
              </a:rPr>
              <a:t>/C </a:t>
            </a:r>
            <a:r>
              <a:rPr lang="en-US" b="1" dirty="0" smtClean="0">
                <a:solidFill>
                  <a:srgbClr val="000000"/>
                </a:solidFill>
                <a:latin typeface="Roboto"/>
              </a:rPr>
              <a:t>evaluates and creates awareness</a:t>
            </a:r>
            <a:r>
              <a:rPr lang="en-US" dirty="0" smtClean="0">
                <a:solidFill>
                  <a:srgbClr val="000000"/>
                </a:solidFill>
                <a:latin typeface="Roboto"/>
              </a:rPr>
              <a:t> about the </a:t>
            </a:r>
            <a:r>
              <a:rPr lang="en-US" b="1" dirty="0" smtClean="0">
                <a:solidFill>
                  <a:srgbClr val="000000"/>
                </a:solidFill>
                <a:latin typeface="Roboto"/>
              </a:rPr>
              <a:t>opportunities</a:t>
            </a:r>
            <a:r>
              <a:rPr lang="en-US" dirty="0" smtClean="0">
                <a:solidFill>
                  <a:srgbClr val="000000"/>
                </a:solidFill>
                <a:latin typeface="Roboto"/>
              </a:rPr>
              <a:t> an organization should take advantage of, as well as the </a:t>
            </a:r>
            <a:r>
              <a:rPr lang="en-US" b="1" dirty="0" smtClean="0">
                <a:solidFill>
                  <a:srgbClr val="000000"/>
                </a:solidFill>
                <a:latin typeface="Roboto"/>
              </a:rPr>
              <a:t>threats</a:t>
            </a:r>
            <a:r>
              <a:rPr lang="en-US" dirty="0" smtClean="0">
                <a:solidFill>
                  <a:srgbClr val="000000"/>
                </a:solidFill>
                <a:latin typeface="Roboto"/>
              </a:rPr>
              <a:t> it should avoid. This external analysis is part of evaluating your organization’s strategic position within its market, industry, and larger operating environment.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political forces</a:t>
            </a:r>
            <a:endParaRPr lang="en-US" dirty="0"/>
          </a:p>
        </p:txBody>
      </p:sp>
      <p:sp>
        <p:nvSpPr>
          <p:cNvPr id="3" name="Content Placeholder 2"/>
          <p:cNvSpPr>
            <a:spLocks noGrp="1"/>
          </p:cNvSpPr>
          <p:nvPr>
            <p:ph idx="1"/>
          </p:nvPr>
        </p:nvSpPr>
        <p:spPr>
          <a:xfrm>
            <a:off x="228600" y="609600"/>
            <a:ext cx="8686800" cy="6019800"/>
          </a:xfrm>
        </p:spPr>
        <p:txBody>
          <a:bodyPr>
            <a:noAutofit/>
          </a:bodyPr>
          <a:lstStyle/>
          <a:p>
            <a:r>
              <a:rPr lang="en-US" sz="2400" b="1" dirty="0" smtClean="0"/>
              <a:t>Changes in government/election cycles:</a:t>
            </a:r>
            <a:r>
              <a:rPr lang="en-US" sz="2400" dirty="0" smtClean="0"/>
              <a:t> Will the </a:t>
            </a:r>
            <a:r>
              <a:rPr lang="en-US" sz="2400" dirty="0" smtClean="0"/>
              <a:t>shifting </a:t>
            </a:r>
            <a:r>
              <a:rPr lang="en-US" sz="2400" dirty="0" smtClean="0"/>
              <a:t>party majorities in upcoming </a:t>
            </a:r>
            <a:r>
              <a:rPr lang="en-US" sz="2400" dirty="0" smtClean="0"/>
              <a:t>affect </a:t>
            </a:r>
            <a:r>
              <a:rPr lang="en-US" sz="2400" dirty="0" smtClean="0"/>
              <a:t>regulation or de-regulation in your industry or a related industry? </a:t>
            </a:r>
            <a:r>
              <a:rPr lang="en-US" sz="2400" dirty="0" smtClean="0"/>
              <a:t>A threat </a:t>
            </a:r>
            <a:r>
              <a:rPr lang="en-US" sz="2400" dirty="0" smtClean="0"/>
              <a:t>or an opportunity?</a:t>
            </a:r>
          </a:p>
          <a:p>
            <a:r>
              <a:rPr lang="en-US" sz="2400" b="1" dirty="0" smtClean="0"/>
              <a:t>Fiscal policies:</a:t>
            </a:r>
            <a:r>
              <a:rPr lang="en-US" sz="2400" dirty="0" smtClean="0"/>
              <a:t> </a:t>
            </a:r>
            <a:r>
              <a:rPr lang="en-US" sz="2400" dirty="0" smtClean="0"/>
              <a:t> Changes </a:t>
            </a:r>
            <a:r>
              <a:rPr lang="en-US" sz="2400" dirty="0" smtClean="0"/>
              <a:t>in tax codes affect your budget and profits? How can you prepare for this?</a:t>
            </a:r>
          </a:p>
          <a:p>
            <a:r>
              <a:rPr lang="en-US" sz="2400" b="1" dirty="0" smtClean="0"/>
              <a:t>Wars and conflicts:</a:t>
            </a:r>
            <a:r>
              <a:rPr lang="en-US" sz="2400" dirty="0" smtClean="0"/>
              <a:t> What recent or current conflicts might affect foreign relations and/or trade in your industry? What can you do to create stability?</a:t>
            </a:r>
          </a:p>
          <a:p>
            <a:r>
              <a:rPr lang="en-US" sz="2400" b="1" dirty="0" smtClean="0"/>
              <a:t>Legislation changes:</a:t>
            </a:r>
            <a:r>
              <a:rPr lang="en-US" sz="2400" dirty="0" smtClean="0"/>
              <a:t> Is there legislation (proposed or passed) that would substantially affect your operations or your customers?</a:t>
            </a:r>
          </a:p>
          <a:p>
            <a:r>
              <a:rPr lang="en-US" sz="2400" b="1" dirty="0" smtClean="0"/>
              <a:t>Trade agreements:</a:t>
            </a:r>
            <a:r>
              <a:rPr lang="en-US" sz="2400" dirty="0" smtClean="0"/>
              <a:t> </a:t>
            </a:r>
            <a:r>
              <a:rPr lang="en-US" sz="2400" dirty="0" smtClean="0"/>
              <a:t>Any </a:t>
            </a:r>
            <a:r>
              <a:rPr lang="en-US" sz="2400" dirty="0" smtClean="0"/>
              <a:t>upcoming opportunities in the form of new foreign markets? Or </a:t>
            </a:r>
            <a:r>
              <a:rPr lang="en-US" sz="2400" dirty="0" smtClean="0"/>
              <a:t>Any threats </a:t>
            </a:r>
            <a:r>
              <a:rPr lang="en-US" sz="2400" dirty="0" smtClean="0"/>
              <a:t>to your foreign markets?</a:t>
            </a:r>
          </a:p>
          <a:p>
            <a:r>
              <a:rPr lang="en-US" sz="2400" b="1" dirty="0" smtClean="0"/>
              <a:t>Political movements:</a:t>
            </a:r>
            <a:r>
              <a:rPr lang="en-US" sz="2400" dirty="0" smtClean="0"/>
              <a:t> What issues are becoming increasingly important to the people in your target audience? How does this affect their relationship with your brand</a:t>
            </a:r>
            <a:r>
              <a:rPr lang="en-US" sz="2400" dirty="0" smtClean="0"/>
              <a:t>?</a:t>
            </a:r>
            <a:r>
              <a:rPr lang="en-US" sz="2400" dirty="0" smtClean="0"/>
              <a:t/>
            </a:r>
            <a:br>
              <a:rPr lang="en-US" sz="2400" dirty="0" smtClean="0"/>
            </a:br>
            <a:endParaRPr 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fontScale="90000"/>
          </a:bodyPr>
          <a:lstStyle/>
          <a:p>
            <a:r>
              <a:rPr lang="en-US" b="1" dirty="0" smtClean="0"/>
              <a:t>Examples of economic forces include</a:t>
            </a:r>
            <a:endParaRPr lang="en-US" dirty="0"/>
          </a:p>
        </p:txBody>
      </p:sp>
      <p:sp>
        <p:nvSpPr>
          <p:cNvPr id="3" name="Content Placeholder 2"/>
          <p:cNvSpPr>
            <a:spLocks noGrp="1"/>
          </p:cNvSpPr>
          <p:nvPr>
            <p:ph idx="1"/>
          </p:nvPr>
        </p:nvSpPr>
        <p:spPr>
          <a:xfrm>
            <a:off x="457200" y="838200"/>
            <a:ext cx="8229600" cy="5715000"/>
          </a:xfrm>
        </p:spPr>
        <p:txBody>
          <a:bodyPr>
            <a:normAutofit fontScale="85000" lnSpcReduction="20000"/>
          </a:bodyPr>
          <a:lstStyle/>
          <a:p>
            <a:r>
              <a:rPr lang="en-US" b="1" dirty="0" smtClean="0"/>
              <a:t>Employment </a:t>
            </a:r>
            <a:r>
              <a:rPr lang="en-US" b="1" dirty="0" smtClean="0"/>
              <a:t>rates and compensation:</a:t>
            </a:r>
            <a:r>
              <a:rPr lang="en-US" dirty="0" smtClean="0"/>
              <a:t> Do you have a ready </a:t>
            </a:r>
            <a:r>
              <a:rPr lang="en-US" dirty="0" err="1" smtClean="0"/>
              <a:t>labour</a:t>
            </a:r>
            <a:r>
              <a:rPr lang="en-US" dirty="0" smtClean="0"/>
              <a:t> </a:t>
            </a:r>
            <a:r>
              <a:rPr lang="en-US" dirty="0" smtClean="0"/>
              <a:t>market, or are good team members hard to come by? Which direction is the trend heading? What do you need to consider in terms of compensation to bring on and keep talent in your industry?</a:t>
            </a:r>
          </a:p>
          <a:p>
            <a:r>
              <a:rPr lang="en-US" b="1" dirty="0" smtClean="0"/>
              <a:t>Inflation:</a:t>
            </a:r>
            <a:r>
              <a:rPr lang="en-US" dirty="0" smtClean="0"/>
              <a:t> How is inflation affecting the price of your materials? How is it affecting your customers and their spending?</a:t>
            </a:r>
          </a:p>
          <a:p>
            <a:r>
              <a:rPr lang="en-US" b="1" dirty="0" smtClean="0"/>
              <a:t>Currency devaluations:</a:t>
            </a:r>
            <a:r>
              <a:rPr lang="en-US" dirty="0" smtClean="0"/>
              <a:t> How is your currency—and the currency of your customer base—performing? How might this affect your costs and revenue?</a:t>
            </a:r>
          </a:p>
          <a:p>
            <a:r>
              <a:rPr lang="en-US" b="1" dirty="0" smtClean="0"/>
              <a:t>Stock market and market values:</a:t>
            </a:r>
            <a:r>
              <a:rPr lang="en-US" dirty="0" smtClean="0"/>
              <a:t> What recent or predicted trends in the stock market do you see impacting your industry and your organization?</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Examples of social forces include:</a:t>
            </a:r>
            <a:endParaRPr lang="en-US" dirty="0"/>
          </a:p>
        </p:txBody>
      </p:sp>
      <p:sp>
        <p:nvSpPr>
          <p:cNvPr id="3" name="Content Placeholder 2"/>
          <p:cNvSpPr>
            <a:spLocks noGrp="1"/>
          </p:cNvSpPr>
          <p:nvPr>
            <p:ph idx="1"/>
          </p:nvPr>
        </p:nvSpPr>
        <p:spPr>
          <a:xfrm>
            <a:off x="457200" y="914400"/>
            <a:ext cx="8229600" cy="5638800"/>
          </a:xfrm>
        </p:spPr>
        <p:txBody>
          <a:bodyPr>
            <a:normAutofit fontScale="77500" lnSpcReduction="20000"/>
          </a:bodyPr>
          <a:lstStyle/>
          <a:p>
            <a:r>
              <a:rPr lang="en-US" b="1" dirty="0" smtClean="0"/>
              <a:t>Demographic changes:</a:t>
            </a:r>
            <a:r>
              <a:rPr lang="en-US" dirty="0" smtClean="0"/>
              <a:t> What are the ages, experiences and backgrounds, and racial and gender identities of your customer base? Have any of these shifted or are they projected to shift? If so, how and why? What do you need to do to accommodate customers coming in?</a:t>
            </a:r>
          </a:p>
          <a:p>
            <a:r>
              <a:rPr lang="en-US" b="1" dirty="0" smtClean="0"/>
              <a:t>Religious beliefs:</a:t>
            </a:r>
            <a:r>
              <a:rPr lang="en-US" dirty="0" smtClean="0"/>
              <a:t> Are there religious or spiritual beliefs that intersect with your organization or your product? How can you be sensitive to those?</a:t>
            </a:r>
          </a:p>
          <a:p>
            <a:r>
              <a:rPr lang="en-US" b="1" dirty="0" smtClean="0"/>
              <a:t>Consumer opinions:</a:t>
            </a:r>
            <a:r>
              <a:rPr lang="en-US" dirty="0" smtClean="0"/>
              <a:t> How do consumers feel about your product (or products like yours)? Are there positive or negative changes in this general sentiment?</a:t>
            </a:r>
          </a:p>
          <a:p>
            <a:r>
              <a:rPr lang="en-US" b="1" dirty="0" smtClean="0"/>
              <a:t>Purchasing patterns:</a:t>
            </a:r>
            <a:r>
              <a:rPr lang="en-US" dirty="0" smtClean="0"/>
              <a:t> Due to economic or other factors, are your customers spending less in your market? More?</a:t>
            </a:r>
          </a:p>
          <a:p>
            <a:r>
              <a:rPr lang="en-US" b="1" dirty="0" smtClean="0"/>
              <a:t>Popular media:</a:t>
            </a:r>
            <a:r>
              <a:rPr lang="en-US" dirty="0" smtClean="0"/>
              <a:t> What current events, celebrity opinions, or other media influences will your consumers be tuned into? Are there any that might affect thoughts, ideas, and feelings about your organization, product, or brand?</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
            </a:r>
            <a:br>
              <a:rPr lang="en-US" b="1" dirty="0" smtClean="0"/>
            </a:br>
            <a:r>
              <a:rPr lang="en-US" b="1" dirty="0" smtClean="0"/>
              <a:t>Examples </a:t>
            </a:r>
            <a:r>
              <a:rPr lang="en-US" b="1" dirty="0" smtClean="0"/>
              <a:t>of technological forces </a:t>
            </a:r>
            <a:r>
              <a:rPr lang="en-US" dirty="0" smtClean="0"/>
              <a:t/>
            </a:r>
            <a:br>
              <a:rPr lang="en-US" dirty="0" smtClean="0"/>
            </a:br>
            <a:endParaRPr lang="en-US" dirty="0"/>
          </a:p>
        </p:txBody>
      </p:sp>
      <p:sp>
        <p:nvSpPr>
          <p:cNvPr id="3" name="Content Placeholder 2"/>
          <p:cNvSpPr>
            <a:spLocks noGrp="1"/>
          </p:cNvSpPr>
          <p:nvPr>
            <p:ph idx="1"/>
          </p:nvPr>
        </p:nvSpPr>
        <p:spPr>
          <a:xfrm>
            <a:off x="228600" y="838200"/>
            <a:ext cx="8610600" cy="5791200"/>
          </a:xfrm>
        </p:spPr>
        <p:txBody>
          <a:bodyPr>
            <a:normAutofit fontScale="77500" lnSpcReduction="20000"/>
          </a:bodyPr>
          <a:lstStyle/>
          <a:p>
            <a:r>
              <a:rPr lang="en-US" b="1" dirty="0" smtClean="0"/>
              <a:t>Increased emergence of AI:</a:t>
            </a:r>
            <a:r>
              <a:rPr lang="en-US" dirty="0" smtClean="0"/>
              <a:t> What capabilities do you see as opportunities for your organization?</a:t>
            </a:r>
          </a:p>
          <a:p>
            <a:r>
              <a:rPr lang="en-US" b="1" dirty="0" smtClean="0"/>
              <a:t>Energy usage:</a:t>
            </a:r>
            <a:r>
              <a:rPr lang="en-US" dirty="0" smtClean="0"/>
              <a:t> What new technologies would allow you to save on energy costs (both to your organization and to the environment)?</a:t>
            </a:r>
          </a:p>
          <a:p>
            <a:r>
              <a:rPr lang="en-US" b="1" dirty="0" smtClean="0"/>
              <a:t>Cloud software:</a:t>
            </a:r>
            <a:r>
              <a:rPr lang="en-US" dirty="0" smtClean="0"/>
              <a:t> What developments have been made to cloud storage to make it more effective, and are you taking advantage of those developments? Conversely, are there security threats to be aware of in this software for your organization’s data?</a:t>
            </a:r>
          </a:p>
          <a:p>
            <a:r>
              <a:rPr lang="en-US" b="1" dirty="0" smtClean="0"/>
              <a:t>Internet:</a:t>
            </a:r>
            <a:r>
              <a:rPr lang="en-US" dirty="0" smtClean="0"/>
              <a:t> What improvements are available to maximize speed and reliability for the online work of your team?</a:t>
            </a:r>
          </a:p>
          <a:p>
            <a:r>
              <a:rPr lang="en-US" b="1" dirty="0" smtClean="0"/>
              <a:t>Technology usage incentives:</a:t>
            </a:r>
            <a:r>
              <a:rPr lang="en-US" dirty="0" smtClean="0"/>
              <a:t> Are there incentives available to encourage certain technology use?</a:t>
            </a:r>
          </a:p>
          <a:p>
            <a:r>
              <a:rPr lang="en-US" b="1" dirty="0" smtClean="0"/>
              <a:t>New machinery or tech:</a:t>
            </a:r>
            <a:r>
              <a:rPr lang="en-US" dirty="0" smtClean="0"/>
              <a:t> Are there emerging industry-specific technologies or equipment that would improve the quality, cost, or efficiency of your organization’s work?</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229600" cy="639762"/>
          </a:xfrm>
        </p:spPr>
        <p:txBody>
          <a:bodyPr>
            <a:normAutofit fontScale="90000"/>
          </a:bodyPr>
          <a:lstStyle/>
          <a:p>
            <a:r>
              <a:rPr lang="en-US" b="1" dirty="0" smtClean="0"/>
              <a:t/>
            </a:r>
            <a:br>
              <a:rPr lang="en-US" b="1" dirty="0" smtClean="0"/>
            </a:br>
            <a:r>
              <a:rPr lang="en-US" b="1" dirty="0" smtClean="0"/>
              <a:t>Examples </a:t>
            </a:r>
            <a:r>
              <a:rPr lang="en-US" b="1" dirty="0" smtClean="0"/>
              <a:t>of Legal Forces</a:t>
            </a:r>
            <a:br>
              <a:rPr lang="en-US" b="1" dirty="0" smtClean="0"/>
            </a:br>
            <a:endParaRPr lang="en-US" dirty="0"/>
          </a:p>
        </p:txBody>
      </p:sp>
      <p:sp>
        <p:nvSpPr>
          <p:cNvPr id="3" name="Content Placeholder 2"/>
          <p:cNvSpPr>
            <a:spLocks noGrp="1"/>
          </p:cNvSpPr>
          <p:nvPr>
            <p:ph idx="1"/>
          </p:nvPr>
        </p:nvSpPr>
        <p:spPr>
          <a:xfrm>
            <a:off x="228600" y="914400"/>
            <a:ext cx="8610600" cy="5715000"/>
          </a:xfrm>
        </p:spPr>
        <p:txBody>
          <a:bodyPr>
            <a:normAutofit fontScale="85000" lnSpcReduction="20000"/>
          </a:bodyPr>
          <a:lstStyle/>
          <a:p>
            <a:r>
              <a:rPr lang="en-US" b="1" dirty="0" smtClean="0"/>
              <a:t>Patent and </a:t>
            </a:r>
            <a:r>
              <a:rPr lang="en-US" b="1" dirty="0" err="1" smtClean="0"/>
              <a:t>IPR</a:t>
            </a:r>
            <a:r>
              <a:rPr lang="en-US" b="1" dirty="0" smtClean="0"/>
              <a:t> laws</a:t>
            </a:r>
            <a:r>
              <a:rPr lang="en-US" b="1" dirty="0" smtClean="0"/>
              <a:t>:</a:t>
            </a:r>
            <a:r>
              <a:rPr lang="en-US" dirty="0" smtClean="0"/>
              <a:t> How might developments or decisions in intellectual property law affect you and/or your competitors?</a:t>
            </a:r>
          </a:p>
          <a:p>
            <a:r>
              <a:rPr lang="en-US" b="1" dirty="0" smtClean="0"/>
              <a:t>Protection laws:</a:t>
            </a:r>
            <a:r>
              <a:rPr lang="en-US" dirty="0" smtClean="0"/>
              <a:t> Are there consumer protection laws that would affect the way you interact with and do business with your customers?</a:t>
            </a:r>
          </a:p>
          <a:p>
            <a:r>
              <a:rPr lang="en-US" b="1" dirty="0" smtClean="0"/>
              <a:t>Occupational safety laws:</a:t>
            </a:r>
            <a:r>
              <a:rPr lang="en-US" dirty="0" smtClean="0"/>
              <a:t> What occupational safety laws do you need to be aware of to conduct business in a way that protects both your employees and your organization?</a:t>
            </a:r>
          </a:p>
          <a:p>
            <a:r>
              <a:rPr lang="en-US" b="1" dirty="0" smtClean="0"/>
              <a:t>Import and export laws:</a:t>
            </a:r>
            <a:r>
              <a:rPr lang="en-US" dirty="0" smtClean="0"/>
              <a:t> What legal parameters are there for ordering goods from other countries, as well as for selling your product in other countries?</a:t>
            </a:r>
          </a:p>
          <a:p>
            <a:r>
              <a:rPr lang="en-US" b="1" dirty="0" smtClean="0"/>
              <a:t>Licenses:</a:t>
            </a:r>
            <a:r>
              <a:rPr lang="en-US" dirty="0" smtClean="0"/>
              <a:t> What licenses do you, your employees, and your organization need in order to fill the roles that are needed?</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Examples of environmental forces</a:t>
            </a:r>
            <a:endParaRPr lang="en-US" dirty="0"/>
          </a:p>
        </p:txBody>
      </p:sp>
      <p:sp>
        <p:nvSpPr>
          <p:cNvPr id="3" name="Content Placeholder 2"/>
          <p:cNvSpPr>
            <a:spLocks noGrp="1"/>
          </p:cNvSpPr>
          <p:nvPr>
            <p:ph idx="1"/>
          </p:nvPr>
        </p:nvSpPr>
        <p:spPr>
          <a:xfrm>
            <a:off x="228600" y="914400"/>
            <a:ext cx="8610600" cy="5715000"/>
          </a:xfrm>
        </p:spPr>
        <p:txBody>
          <a:bodyPr>
            <a:normAutofit fontScale="70000" lnSpcReduction="20000"/>
          </a:bodyPr>
          <a:lstStyle/>
          <a:p>
            <a:r>
              <a:rPr lang="en-US" dirty="0" smtClean="0"/>
              <a:t>Climate change: How might short- and long-term effects of climate change, including rising sea levels and increasing frequency of extreme weather, impact your organization and customers?</a:t>
            </a:r>
          </a:p>
          <a:p>
            <a:r>
              <a:rPr lang="en-US" b="1" dirty="0" smtClean="0"/>
              <a:t>Consumption of non-renewable resources:</a:t>
            </a:r>
            <a:r>
              <a:rPr lang="en-US" dirty="0" smtClean="0"/>
              <a:t> What necessary resources could become limited or depleted in the future that would impair your business?</a:t>
            </a:r>
          </a:p>
          <a:p>
            <a:r>
              <a:rPr lang="en-US" dirty="0" smtClean="0"/>
              <a:t>Energy alternatives:</a:t>
            </a:r>
          </a:p>
          <a:p>
            <a:r>
              <a:rPr lang="en-US" dirty="0" smtClean="0"/>
              <a:t>What developments in clean energy might be accessible and beneficial for your organization?</a:t>
            </a:r>
          </a:p>
          <a:p>
            <a:r>
              <a:rPr lang="en-US" b="1" dirty="0" smtClean="0"/>
              <a:t>Gas emissions:</a:t>
            </a:r>
            <a:r>
              <a:rPr lang="en-US" dirty="0" smtClean="0"/>
              <a:t> How does your organization contribute to, and how is it affected by, gas emissions? What steps could be taken to reduce emissions and to prepare against the effect of emissions?</a:t>
            </a:r>
          </a:p>
          <a:p>
            <a:r>
              <a:rPr lang="en-US" b="1" dirty="0" smtClean="0"/>
              <a:t>Natural disasters:</a:t>
            </a:r>
            <a:r>
              <a:rPr lang="en-US" dirty="0" smtClean="0"/>
              <a:t> What natural disasters pose a threat in your area, or in the areas where many of your customers are located? How can you be prepared for these threats?</a:t>
            </a:r>
          </a:p>
          <a:p>
            <a:r>
              <a:rPr lang="en-US" b="1" dirty="0" smtClean="0"/>
              <a:t>Environmental hazards:</a:t>
            </a:r>
            <a:r>
              <a:rPr lang="en-US" dirty="0" smtClean="0"/>
              <a:t> What other hazards in your environment could prove threatening to your organization?</a:t>
            </a:r>
          </a:p>
          <a:p>
            <a:r>
              <a:rPr lang="en-US" dirty="0" smtClean="0"/>
              <a:t>(Internalization of Externalities)</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
            </a:r>
            <a:br>
              <a:rPr lang="en-US" b="1" dirty="0" smtClean="0"/>
            </a:br>
            <a:r>
              <a:rPr lang="en-US" b="1" dirty="0" smtClean="0"/>
              <a:t>Bonus</a:t>
            </a:r>
            <a:r>
              <a:rPr lang="en-US" b="1" dirty="0" smtClean="0"/>
              <a:t>: Ethical Factors to Consider</a:t>
            </a:r>
            <a:br>
              <a:rPr lang="en-US" b="1" dirty="0" smtClean="0"/>
            </a:br>
            <a:endParaRPr lang="en-US" dirty="0"/>
          </a:p>
        </p:txBody>
      </p:sp>
      <p:sp>
        <p:nvSpPr>
          <p:cNvPr id="3" name="Content Placeholder 2"/>
          <p:cNvSpPr>
            <a:spLocks noGrp="1"/>
          </p:cNvSpPr>
          <p:nvPr>
            <p:ph idx="1"/>
          </p:nvPr>
        </p:nvSpPr>
        <p:spPr>
          <a:xfrm>
            <a:off x="228600" y="762000"/>
            <a:ext cx="8610600" cy="5867400"/>
          </a:xfrm>
        </p:spPr>
        <p:txBody>
          <a:bodyPr>
            <a:noAutofit/>
          </a:bodyPr>
          <a:lstStyle/>
          <a:p>
            <a:r>
              <a:rPr lang="en-US" sz="2400" b="1" dirty="0" smtClean="0"/>
              <a:t>Workers’ rights:</a:t>
            </a:r>
            <a:r>
              <a:rPr lang="en-US" sz="2400" dirty="0" smtClean="0"/>
              <a:t> What strides can your organization make </a:t>
            </a:r>
            <a:r>
              <a:rPr lang="en-US" sz="2400" dirty="0" smtClean="0"/>
              <a:t>to </a:t>
            </a:r>
            <a:r>
              <a:rPr lang="en-US" sz="2400" dirty="0" smtClean="0"/>
              <a:t>take care of those who work for you?</a:t>
            </a:r>
          </a:p>
          <a:p>
            <a:r>
              <a:rPr lang="en-US" sz="2400" b="1" dirty="0" smtClean="0"/>
              <a:t>Fair trade laws:</a:t>
            </a:r>
            <a:r>
              <a:rPr lang="en-US" sz="2400" dirty="0" smtClean="0"/>
              <a:t> Especially concerning overseas trade, what issues </a:t>
            </a:r>
            <a:r>
              <a:rPr lang="en-US" sz="2400" dirty="0" smtClean="0"/>
              <a:t>must be aware </a:t>
            </a:r>
            <a:r>
              <a:rPr lang="en-US" sz="2400" dirty="0" smtClean="0"/>
              <a:t>of in order to promote ethical and responsible practices?</a:t>
            </a:r>
          </a:p>
          <a:p>
            <a:r>
              <a:rPr lang="en-US" sz="2400" b="1" dirty="0" smtClean="0"/>
              <a:t>Human rights issues:</a:t>
            </a:r>
            <a:r>
              <a:rPr lang="en-US" sz="2400" dirty="0" smtClean="0"/>
              <a:t> How far have you followed the organizations you partner with, contract with, buy supplies from, and do other business with? Are there any organizations whose relationships need to be reconsidered due to human rights violations?</a:t>
            </a:r>
          </a:p>
          <a:p>
            <a:r>
              <a:rPr lang="en-US" sz="2400" b="1" dirty="0" smtClean="0"/>
              <a:t>CSR</a:t>
            </a:r>
            <a:r>
              <a:rPr lang="en-US" sz="2400" dirty="0" smtClean="0"/>
              <a:t>: In </a:t>
            </a:r>
            <a:r>
              <a:rPr lang="en-US" sz="2400" dirty="0" smtClean="0"/>
              <a:t>what ways can your organization give back to </a:t>
            </a:r>
            <a:r>
              <a:rPr lang="en-US" sz="2400" dirty="0" smtClean="0"/>
              <a:t> community</a:t>
            </a:r>
            <a:endParaRPr lang="en-US" sz="2400" dirty="0" smtClean="0"/>
          </a:p>
          <a:p>
            <a:r>
              <a:rPr lang="en-US" sz="2400" b="1" dirty="0" smtClean="0"/>
              <a:t>Diversity, equity, and inclusion:</a:t>
            </a:r>
            <a:r>
              <a:rPr lang="en-US" sz="2400" dirty="0" smtClean="0"/>
              <a:t> </a:t>
            </a:r>
            <a:r>
              <a:rPr lang="en-US" sz="2400" dirty="0" smtClean="0"/>
              <a:t> Practices </a:t>
            </a:r>
            <a:r>
              <a:rPr lang="en-US" sz="2400" dirty="0" smtClean="0"/>
              <a:t>and attitudes </a:t>
            </a:r>
            <a:r>
              <a:rPr lang="en-US" sz="2400" dirty="0" smtClean="0"/>
              <a:t>to </a:t>
            </a:r>
            <a:r>
              <a:rPr lang="en-US" sz="2400" dirty="0" smtClean="0"/>
              <a:t>promote diverse, equitable, and inclusive workplaces? Conversely, are there practices and attitudes that are backfiring? Which might you best adapt for your organization</a:t>
            </a:r>
            <a:r>
              <a:rPr lang="en-US" sz="2400" dirty="0" smtClean="0"/>
              <a:t>?</a:t>
            </a:r>
            <a:endParaRPr lang="en-US" sz="2400"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Study: </a:t>
            </a:r>
            <a:endParaRPr lang="en-US" dirty="0"/>
          </a:p>
        </p:txBody>
      </p:sp>
      <p:sp>
        <p:nvSpPr>
          <p:cNvPr id="3" name="Content Placeholder 2"/>
          <p:cNvSpPr>
            <a:spLocks noGrp="1"/>
          </p:cNvSpPr>
          <p:nvPr>
            <p:ph idx="1"/>
          </p:nvPr>
        </p:nvSpPr>
        <p:spPr>
          <a:xfrm>
            <a:off x="228600" y="838200"/>
            <a:ext cx="8610600" cy="5715000"/>
          </a:xfrm>
        </p:spPr>
        <p:txBody>
          <a:bodyPr>
            <a:normAutofit fontScale="92500" lnSpcReduction="10000"/>
          </a:bodyPr>
          <a:lstStyle/>
          <a:p>
            <a:pPr>
              <a:buNone/>
            </a:pPr>
            <a:r>
              <a:rPr lang="en-US" b="1" dirty="0" smtClean="0"/>
              <a:t>Food and Beverage </a:t>
            </a:r>
            <a:r>
              <a:rPr lang="en-US" b="1" dirty="0" smtClean="0"/>
              <a:t>Industry: </a:t>
            </a:r>
          </a:p>
          <a:p>
            <a:r>
              <a:rPr lang="en-US" b="1" dirty="0" smtClean="0"/>
              <a:t>Starbucks</a:t>
            </a:r>
          </a:p>
          <a:p>
            <a:r>
              <a:rPr lang="en-US" b="1" dirty="0" smtClean="0"/>
              <a:t>Beyond </a:t>
            </a:r>
            <a:r>
              <a:rPr lang="en-US" b="1" dirty="0" smtClean="0"/>
              <a:t>Meat</a:t>
            </a:r>
          </a:p>
          <a:p>
            <a:pPr>
              <a:buNone/>
            </a:pPr>
            <a:r>
              <a:rPr lang="en-US" b="1" dirty="0" smtClean="0"/>
              <a:t>Retail </a:t>
            </a:r>
            <a:r>
              <a:rPr lang="en-US" b="1" dirty="0" smtClean="0"/>
              <a:t>Industry</a:t>
            </a:r>
          </a:p>
          <a:p>
            <a:r>
              <a:rPr lang="en-US" b="1" dirty="0" err="1" smtClean="0"/>
              <a:t>Walmart</a:t>
            </a:r>
            <a:endParaRPr lang="en-US" b="1" dirty="0" smtClean="0"/>
          </a:p>
          <a:p>
            <a:r>
              <a:rPr lang="en-US" b="1" dirty="0" smtClean="0"/>
              <a:t>Amazon</a:t>
            </a:r>
          </a:p>
          <a:p>
            <a:pPr>
              <a:buNone/>
            </a:pPr>
            <a:r>
              <a:rPr lang="en-US" b="1" dirty="0" smtClean="0"/>
              <a:t>Tech Industry </a:t>
            </a:r>
          </a:p>
          <a:p>
            <a:r>
              <a:rPr lang="en-US" b="1" dirty="0" smtClean="0"/>
              <a:t>Apple</a:t>
            </a:r>
          </a:p>
          <a:p>
            <a:pPr>
              <a:buNone/>
            </a:pPr>
            <a:r>
              <a:rPr lang="en-US" b="1" dirty="0" smtClean="0"/>
              <a:t>Travel Sector </a:t>
            </a:r>
          </a:p>
          <a:p>
            <a:r>
              <a:rPr lang="en-US" b="1" dirty="0" err="1" smtClean="0"/>
              <a:t>Airbnb</a:t>
            </a:r>
            <a:endParaRPr lang="en-US" b="1" dirty="0" smtClean="0"/>
          </a:p>
          <a:p>
            <a:r>
              <a:rPr lang="en-US" b="1" dirty="0" err="1" smtClean="0"/>
              <a:t>Uber</a:t>
            </a: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endParaRPr lang="en-US" b="1" dirty="0" smtClean="0"/>
          </a:p>
          <a:p>
            <a:endParaRPr lang="en-US"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242424"/>
                </a:solidFill>
                <a:latin typeface="sohne"/>
              </a:rPr>
              <a:t>Economic (I or Mi)</a:t>
            </a:r>
            <a:br>
              <a:rPr lang="en-US" b="1" dirty="0" smtClean="0">
                <a:solidFill>
                  <a:srgbClr val="242424"/>
                </a:solidFill>
                <a:latin typeface="sohne"/>
              </a:rPr>
            </a:br>
            <a:endParaRPr lang="en-US" dirty="0"/>
          </a:p>
        </p:txBody>
      </p:sp>
      <p:sp>
        <p:nvSpPr>
          <p:cNvPr id="3" name="Content Placeholder 2"/>
          <p:cNvSpPr>
            <a:spLocks noGrp="1"/>
          </p:cNvSpPr>
          <p:nvPr>
            <p:ph idx="1"/>
          </p:nvPr>
        </p:nvSpPr>
        <p:spPr>
          <a:xfrm>
            <a:off x="457200" y="990600"/>
            <a:ext cx="8229600" cy="5562600"/>
          </a:xfrm>
        </p:spPr>
        <p:txBody>
          <a:bodyPr>
            <a:normAutofit/>
          </a:bodyPr>
          <a:lstStyle/>
          <a:p>
            <a:r>
              <a:rPr lang="en-US" sz="3600" dirty="0" smtClean="0">
                <a:solidFill>
                  <a:srgbClr val="242424"/>
                </a:solidFill>
                <a:latin typeface="source-serif-pro"/>
              </a:rPr>
              <a:t>Is the project moving along within the budget constraints that were identified? Are the people functioning as money managers doing their jobs effectively? Do you see any global monetary policy or instability concerns that could impact your team, collaboration partners, or stakeholders?</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73362"/>
          </a:xfrm>
        </p:spPr>
        <p:txBody>
          <a:bodyPr/>
          <a:lstStyle/>
          <a:p>
            <a:endParaRPr lang="en-US" dirty="0"/>
          </a:p>
        </p:txBody>
      </p:sp>
      <p:sp>
        <p:nvSpPr>
          <p:cNvPr id="3" name="Content Placeholder 2"/>
          <p:cNvSpPr>
            <a:spLocks noGrp="1"/>
          </p:cNvSpPr>
          <p:nvPr>
            <p:ph idx="1"/>
          </p:nvPr>
        </p:nvSpPr>
        <p:spPr>
          <a:xfrm>
            <a:off x="457200" y="3429000"/>
            <a:ext cx="8229600" cy="2697163"/>
          </a:xfrm>
        </p:spPr>
        <p:txBody>
          <a:bodyPr/>
          <a:lstStyle/>
          <a:p>
            <a:r>
              <a:rPr lang="en-US" dirty="0" smtClean="0">
                <a:ln>
                  <a:solidFill>
                    <a:sysClr val="windowText" lastClr="000000"/>
                  </a:solidFill>
                </a:ln>
                <a:effectLst>
                  <a:glow rad="139700">
                    <a:schemeClr val="accent4">
                      <a:satMod val="175000"/>
                      <a:alpha val="40000"/>
                    </a:schemeClr>
                  </a:glow>
                </a:effectLst>
              </a:rPr>
              <a:t>Best Wishes and Thank You</a:t>
            </a:r>
            <a:endParaRPr lang="en-US" dirty="0">
              <a:ln>
                <a:solidFill>
                  <a:sysClr val="windowText" lastClr="000000"/>
                </a:solidFill>
              </a:ln>
              <a:effectLst>
                <a:glow rad="139700">
                  <a:schemeClr val="accent4">
                    <a:satMod val="175000"/>
                    <a:alpha val="40000"/>
                  </a:schemeClr>
                </a:glow>
              </a:effectLst>
            </a:endParaRPr>
          </a:p>
        </p:txBody>
      </p:sp>
      <p:sp>
        <p:nvSpPr>
          <p:cNvPr id="4" name="Rectangle 3"/>
          <p:cNvSpPr/>
          <p:nvPr/>
        </p:nvSpPr>
        <p:spPr>
          <a:xfrm>
            <a:off x="685801" y="838200"/>
            <a:ext cx="7162800" cy="923330"/>
          </a:xfrm>
          <a:prstGeom prst="rect">
            <a:avLst/>
          </a:prstGeom>
          <a:noFill/>
        </p:spPr>
        <p:txBody>
          <a:bodyPr wrap="squar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Any Questions?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i="1" dirty="0" smtClean="0"/>
              <a:t>Social </a:t>
            </a:r>
            <a:r>
              <a:rPr lang="en-US" i="1" dirty="0" smtClean="0"/>
              <a:t>factors (E or Ma)</a:t>
            </a:r>
            <a:endParaRPr lang="en-US" dirty="0"/>
          </a:p>
        </p:txBody>
      </p:sp>
      <p:sp>
        <p:nvSpPr>
          <p:cNvPr id="3" name="Content Placeholder 2"/>
          <p:cNvSpPr>
            <a:spLocks noGrp="1"/>
          </p:cNvSpPr>
          <p:nvPr>
            <p:ph idx="1"/>
          </p:nvPr>
        </p:nvSpPr>
        <p:spPr>
          <a:xfrm>
            <a:off x="457200" y="1219200"/>
            <a:ext cx="8229600" cy="5410200"/>
          </a:xfrm>
        </p:spPr>
        <p:txBody>
          <a:bodyPr/>
          <a:lstStyle/>
          <a:p>
            <a:r>
              <a:rPr lang="en-US" i="1" dirty="0" smtClean="0"/>
              <a:t>Demographics (age, gender, race, family size)</a:t>
            </a:r>
          </a:p>
          <a:p>
            <a:r>
              <a:rPr lang="en-US" i="1" dirty="0" smtClean="0"/>
              <a:t>Consumer attitudes, opinions, and buying patterns</a:t>
            </a:r>
          </a:p>
          <a:p>
            <a:r>
              <a:rPr lang="en-US" i="1" dirty="0" smtClean="0"/>
              <a:t>Population growth rate and employment patterns</a:t>
            </a:r>
          </a:p>
          <a:p>
            <a:r>
              <a:rPr lang="en-US" i="1" dirty="0" smtClean="0"/>
              <a:t>Socio-cultural changes</a:t>
            </a:r>
          </a:p>
          <a:p>
            <a:r>
              <a:rPr lang="en-US" i="1" dirty="0" smtClean="0"/>
              <a:t>Ethnic and religious trends</a:t>
            </a:r>
          </a:p>
          <a:p>
            <a:r>
              <a:rPr lang="en-US" i="1" dirty="0" smtClean="0"/>
              <a:t>Living standards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Social (I or Mi)</a:t>
            </a:r>
            <a:br>
              <a:rPr lang="en-US" b="1" dirty="0" smtClean="0"/>
            </a:br>
            <a:endParaRPr lang="en-US" dirty="0"/>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	</a:t>
            </a:r>
            <a:r>
              <a:rPr lang="en-US" sz="4400" dirty="0" smtClean="0"/>
              <a:t>Is the team getting along well? Are there workplace culture issues, health concerns, racial unrest, discrimination allegations, or problems with people not wanting to come to work?</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Technological</a:t>
            </a:r>
            <a:r>
              <a:rPr lang="en-US" i="1" dirty="0" smtClean="0"/>
              <a:t> factors (E or Ma)</a:t>
            </a:r>
            <a:endParaRPr lang="en-US" dirty="0"/>
          </a:p>
        </p:txBody>
      </p:sp>
      <p:sp>
        <p:nvSpPr>
          <p:cNvPr id="3" name="Content Placeholder 2"/>
          <p:cNvSpPr>
            <a:spLocks noGrp="1"/>
          </p:cNvSpPr>
          <p:nvPr>
            <p:ph idx="1"/>
          </p:nvPr>
        </p:nvSpPr>
        <p:spPr/>
        <p:txBody>
          <a:bodyPr>
            <a:noAutofit/>
          </a:bodyPr>
          <a:lstStyle/>
          <a:p>
            <a:r>
              <a:rPr lang="en-US" sz="4000" i="1" dirty="0" smtClean="0"/>
              <a:t>New vision on change of Product line new ways of producing goods and services</a:t>
            </a:r>
          </a:p>
          <a:p>
            <a:r>
              <a:rPr lang="en-US" sz="4000" i="1" dirty="0" smtClean="0"/>
              <a:t>new ways of distributing goods and service</a:t>
            </a:r>
          </a:p>
          <a:p>
            <a:r>
              <a:rPr lang="en-US" sz="4000" i="1" dirty="0" smtClean="0"/>
              <a:t> new ways of communicating with target markets.</a:t>
            </a:r>
            <a:endParaRPr lang="en-US"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3014</Words>
  <Application>Microsoft Office PowerPoint</Application>
  <PresentationFormat>On-screen Show (4:3)</PresentationFormat>
  <Paragraphs>265</Paragraphs>
  <Slides>60</Slides>
  <Notes>1</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What is PESTEL analysis </vt:lpstr>
      <vt:lpstr>Washington State University Library</vt:lpstr>
      <vt:lpstr>Political Factors (External) (Macro)</vt:lpstr>
      <vt:lpstr>Political (Internal) (Micro) </vt:lpstr>
      <vt:lpstr>Economic factors (E or Ma)</vt:lpstr>
      <vt:lpstr>Economic (I or Mi) </vt:lpstr>
      <vt:lpstr>Social factors (E or Ma)</vt:lpstr>
      <vt:lpstr>Social (I or Mi) </vt:lpstr>
      <vt:lpstr>Technological factors (E or Ma)</vt:lpstr>
      <vt:lpstr>Technological (I or Mi) </vt:lpstr>
      <vt:lpstr>Environmental factors </vt:lpstr>
      <vt:lpstr>Legal factors</vt:lpstr>
      <vt:lpstr>LEGAL</vt:lpstr>
      <vt:lpstr>How does ‘PESTEL’ analysis relate to Project Risk Management</vt:lpstr>
      <vt:lpstr>How can other areas of the organization use the framework to help project teams? </vt:lpstr>
      <vt:lpstr>FORD’s PESTEL analysis </vt:lpstr>
      <vt:lpstr>Economic conditions</vt:lpstr>
      <vt:lpstr>Technological advancements</vt:lpstr>
      <vt:lpstr>Regulatory factors</vt:lpstr>
      <vt:lpstr>Social and cultural trends</vt:lpstr>
      <vt:lpstr>Slide 21</vt:lpstr>
      <vt:lpstr>Slide 22</vt:lpstr>
      <vt:lpstr>Coca-Cola</vt:lpstr>
      <vt:lpstr>Social and cultural trends: </vt:lpstr>
      <vt:lpstr>Economic conditions: </vt:lpstr>
      <vt:lpstr>Regulatory factors</vt:lpstr>
      <vt:lpstr>Technological advancements</vt:lpstr>
      <vt:lpstr>Slide 28</vt:lpstr>
      <vt:lpstr>Slide 29</vt:lpstr>
      <vt:lpstr>Slide 30</vt:lpstr>
      <vt:lpstr>Positioning "Brand India" as a leading health tourism and wellness destination</vt:lpstr>
      <vt:lpstr>Travel sector is witnessing the emergence of two trends:  Medical and Wellness tourism</vt:lpstr>
      <vt:lpstr>Continued</vt:lpstr>
      <vt:lpstr>As indicated by the world travel and tourist numbers, Growing trend in wellness and medical tourism plays significant role</vt:lpstr>
      <vt:lpstr>Slide 35</vt:lpstr>
      <vt:lpstr>Slide 36</vt:lpstr>
      <vt:lpstr>Political Factors:</vt:lpstr>
      <vt:lpstr>Economic Factors</vt:lpstr>
      <vt:lpstr> Cost comparison (Approx. in USD)</vt:lpstr>
      <vt:lpstr>Slide 40</vt:lpstr>
      <vt:lpstr>Social Factors</vt:lpstr>
      <vt:lpstr>Technological Factors</vt:lpstr>
      <vt:lpstr>Environmental</vt:lpstr>
      <vt:lpstr>Legal Factors</vt:lpstr>
      <vt:lpstr>LONG PESTEL, is divided into three categories: Local, National, and Global</vt:lpstr>
      <vt:lpstr>Key points to consider in a long PESTLE analysis: Detailed breakdown: </vt:lpstr>
      <vt:lpstr> A long PESTLE analysis example for a company like "Tesla" </vt:lpstr>
      <vt:lpstr>Slide 48</vt:lpstr>
      <vt:lpstr>Slide 49</vt:lpstr>
      <vt:lpstr>To Conclude: </vt:lpstr>
      <vt:lpstr>Conclude</vt:lpstr>
      <vt:lpstr>political forces</vt:lpstr>
      <vt:lpstr>Examples of economic forces include</vt:lpstr>
      <vt:lpstr>Examples of social forces include:</vt:lpstr>
      <vt:lpstr> Examples of technological forces  </vt:lpstr>
      <vt:lpstr> Examples of Legal Forces </vt:lpstr>
      <vt:lpstr>Examples of environmental forces</vt:lpstr>
      <vt:lpstr> Bonus: Ethical Factors to Consider </vt:lpstr>
      <vt:lpstr>Study: </vt:lpstr>
      <vt:lpstr>Slide 60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PESTEL analysis </dc:title>
  <dc:creator>comp</dc:creator>
  <cp:lastModifiedBy>comp</cp:lastModifiedBy>
  <cp:revision>60</cp:revision>
  <dcterms:created xsi:type="dcterms:W3CDTF">2006-08-16T00:00:00Z</dcterms:created>
  <dcterms:modified xsi:type="dcterms:W3CDTF">2025-02-09T14:30:39Z</dcterms:modified>
</cp:coreProperties>
</file>