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69" r:id="rId4"/>
    <p:sldId id="257" r:id="rId5"/>
    <p:sldId id="259" r:id="rId6"/>
    <p:sldId id="260" r:id="rId7"/>
    <p:sldId id="270" r:id="rId8"/>
    <p:sldId id="276" r:id="rId9"/>
    <p:sldId id="271" r:id="rId10"/>
    <p:sldId id="272" r:id="rId11"/>
    <p:sldId id="273" r:id="rId12"/>
    <p:sldId id="274" r:id="rId13"/>
    <p:sldId id="261" r:id="rId14"/>
    <p:sldId id="277" r:id="rId15"/>
    <p:sldId id="278" r:id="rId16"/>
    <p:sldId id="279" r:id="rId17"/>
    <p:sldId id="280" r:id="rId18"/>
    <p:sldId id="281" r:id="rId19"/>
    <p:sldId id="262" r:id="rId20"/>
    <p:sldId id="282" r:id="rId21"/>
    <p:sldId id="283" r:id="rId22"/>
    <p:sldId id="284" r:id="rId23"/>
    <p:sldId id="266" r:id="rId24"/>
    <p:sldId id="263" r:id="rId25"/>
    <p:sldId id="267" r:id="rId26"/>
    <p:sldId id="258" r:id="rId27"/>
    <p:sldId id="264" r:id="rId28"/>
    <p:sldId id="285" r:id="rId29"/>
    <p:sldId id="286" r:id="rId30"/>
    <p:sldId id="265" r:id="rId31"/>
    <p:sldId id="268" r:id="rId32"/>
    <p:sldId id="287" r:id="rId33"/>
    <p:sldId id="288" r:id="rId34"/>
    <p:sldId id="289" r:id="rId35"/>
    <p:sldId id="290"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42" d="100"/>
          <a:sy n="42" d="100"/>
        </p:scale>
        <p:origin x="-96" y="-4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investopedia.com/terms/b/barrierstoentry.asp"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hyperlink" Target="https://www.investopedia.com/articles/pf/09/business-startup-costs.asp"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investopedia.com/terms/d/distribution-channel.as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hbr.org/1979/03/how-competitive-forces-shape-strategy"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www.investopedia.com/terms/v/vendor.asp"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investopedia.com/terms/s/semiconductor.asp"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investopedia.com/markets/quote?tvwidgetsymbol=wmt"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hyperlink" Target="https://www.investopedia.com/markets/quote?tvwidgetsymbol=vz" TargetMode="External"/><Relationship Id="rId2" Type="http://schemas.openxmlformats.org/officeDocument/2006/relationships/hyperlink" Target="https://www.investopedia.com/ask/answers/070815/what-telecommunications-sector.asp" TargetMode="External"/><Relationship Id="rId1" Type="http://schemas.openxmlformats.org/officeDocument/2006/relationships/slideLayout" Target="../slideLayouts/slideLayout2.xml"/><Relationship Id="rId4" Type="http://schemas.openxmlformats.org/officeDocument/2006/relationships/hyperlink" Target="https://www.investopedia.com/markets/quote?tvwidgetsymbol=t"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investopedia.com/markets/quote?tvwidgetsymbol=NFLX"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investopedia.com/terms/c/customer-service.asp"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s://www.investopedia.com/terms/m/marketshare.asp" TargetMode="External"/><Relationship Id="rId2" Type="http://schemas.openxmlformats.org/officeDocument/2006/relationships/hyperlink" Target="https://www.investopedia.com/articles/investing/102715/what-consumers-want-mcdonalds.asp"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hyperlink" Target="https://www.mcdonalds.com/gb/en-gb/menu/wraps-and-salads.html"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investopedia.com/ask/answers/042115/what-factors-influence-competition-microeconomics.asp"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Porter’s Five Forces Model</a:t>
            </a:r>
            <a:endParaRPr lang="en-US" dirty="0"/>
          </a:p>
        </p:txBody>
      </p:sp>
      <p:sp>
        <p:nvSpPr>
          <p:cNvPr id="3" name="Subtitle 2"/>
          <p:cNvSpPr>
            <a:spLocks noGrp="1"/>
          </p:cNvSpPr>
          <p:nvPr>
            <p:ph type="subTitle" idx="1"/>
          </p:nvPr>
        </p:nvSpPr>
        <p:spPr>
          <a:xfrm>
            <a:off x="381000" y="1295400"/>
            <a:ext cx="8458200" cy="5257800"/>
          </a:xfrm>
        </p:spPr>
        <p:txBody>
          <a:bodyPr>
            <a:normAutofit/>
          </a:bodyPr>
          <a:lstStyle/>
          <a:p>
            <a:r>
              <a:rPr lang="en-US" sz="5400" b="1" dirty="0" smtClean="0">
                <a:solidFill>
                  <a:schemeClr val="tx1"/>
                </a:solidFill>
              </a:rPr>
              <a:t>It is a </a:t>
            </a:r>
            <a:r>
              <a:rPr lang="en-US" sz="5400" b="1" dirty="0" smtClean="0">
                <a:solidFill>
                  <a:schemeClr val="tx1"/>
                </a:solidFill>
              </a:rPr>
              <a:t>framework for analyzing an industry's competitive environment by assessing five key forces that determine its attractiveness and profitability. </a:t>
            </a:r>
            <a:endParaRPr lang="en-US" sz="54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534400" cy="5078313"/>
          </a:xfrm>
          <a:prstGeom prst="rect">
            <a:avLst/>
          </a:prstGeom>
        </p:spPr>
        <p:txBody>
          <a:bodyPr wrap="square">
            <a:spAutoFit/>
          </a:bodyPr>
          <a:lstStyle/>
          <a:p>
            <a:r>
              <a:rPr lang="en-US" sz="3600" b="1" dirty="0" smtClean="0"/>
              <a:t>Similarities in what's offered</a:t>
            </a:r>
            <a:r>
              <a:rPr lang="en-US" sz="3600" dirty="0" smtClean="0"/>
              <a:t>: Competition tends to be intense because customers can easily switch when goods and services are very similar. However, a unique offering or brand loyalty can reduce competitive rivalry. Apple </a:t>
            </a:r>
            <a:r>
              <a:rPr lang="en-US" sz="3600" dirty="0" smtClean="0"/>
              <a:t> comes </a:t>
            </a:r>
            <a:r>
              <a:rPr lang="en-US" sz="3600" dirty="0" smtClean="0"/>
              <a:t>to mind in tech goods, just as </a:t>
            </a:r>
            <a:r>
              <a:rPr lang="en-US" sz="3600" dirty="0" err="1" smtClean="0"/>
              <a:t>Rao's</a:t>
            </a:r>
            <a:r>
              <a:rPr lang="en-US" sz="3600" dirty="0" smtClean="0"/>
              <a:t> Italian sauces or </a:t>
            </a:r>
            <a:r>
              <a:rPr lang="en-US" sz="3600" dirty="0" err="1" smtClean="0"/>
              <a:t>Amul</a:t>
            </a:r>
            <a:r>
              <a:rPr lang="en-US" sz="3600" dirty="0" smtClean="0"/>
              <a:t> Butter do </a:t>
            </a:r>
            <a:r>
              <a:rPr lang="en-US" sz="3600" dirty="0" smtClean="0"/>
              <a:t>in your supermarket aisles, each charging a higher price given whatever makes it unique</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6863417"/>
          </a:xfrm>
          <a:prstGeom prst="rect">
            <a:avLst/>
          </a:prstGeom>
        </p:spPr>
        <p:txBody>
          <a:bodyPr wrap="square">
            <a:spAutoFit/>
          </a:bodyPr>
          <a:lstStyle/>
          <a:p>
            <a:r>
              <a:rPr lang="en-US" sz="4000" b="1" dirty="0" smtClean="0"/>
              <a:t>Exit barriers</a:t>
            </a:r>
            <a:r>
              <a:rPr lang="en-US" sz="4000" dirty="0" smtClean="0"/>
              <a:t>: When it's difficult or costly for companies to leave the industry due to specialized assets, contractual obligations, or emotional attachment, they may choose to stay and compete, even if the market's prospects grow dimmer. For instance, airlines have high costs which means that when airlines face a shrinking market—or even an unprofitable route—they can't retreat from the market quickly.</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509200"/>
          </a:xfrm>
          <a:prstGeom prst="rect">
            <a:avLst/>
          </a:prstGeom>
        </p:spPr>
        <p:txBody>
          <a:bodyPr wrap="square">
            <a:spAutoFit/>
          </a:bodyPr>
          <a:lstStyle/>
          <a:p>
            <a:r>
              <a:rPr lang="en-US" sz="4400" b="1" dirty="0" smtClean="0"/>
              <a:t>Fixed costs</a:t>
            </a:r>
            <a:r>
              <a:rPr lang="en-US" sz="4400" dirty="0" smtClean="0"/>
              <a:t>: Porter notes that if an industry has high fixed costs, companies have a "strong temptation" to cut prices rather than slow production when demand slackens. Paper and aluminum manufacturing are two good examples that Porter mentions.</a:t>
            </a:r>
            <a:endParaRPr lang="en-US" sz="4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7355860"/>
          </a:xfrm>
          <a:prstGeom prst="rect">
            <a:avLst/>
          </a:prstGeom>
        </p:spPr>
        <p:txBody>
          <a:bodyPr wrap="square">
            <a:spAutoFit/>
          </a:bodyPr>
          <a:lstStyle/>
          <a:p>
            <a:pPr lvl="0" eaLnBrk="0" fontAlgn="base" hangingPunct="0">
              <a:spcBef>
                <a:spcPct val="0"/>
              </a:spcBef>
              <a:spcAft>
                <a:spcPct val="0"/>
              </a:spcAft>
            </a:pPr>
            <a:r>
              <a:rPr lang="en-US" sz="4400" b="1" dirty="0" smtClean="0">
                <a:solidFill>
                  <a:srgbClr val="001D35"/>
                </a:solidFill>
                <a:latin typeface="Google Sans"/>
                <a:cs typeface="Arial" pitchFamily="34" charset="0"/>
              </a:rPr>
              <a:t>Threat of New Entrants:</a:t>
            </a:r>
            <a:endParaRPr lang="en-US" sz="4400" dirty="0" smtClean="0">
              <a:solidFill>
                <a:srgbClr val="001D35"/>
              </a:solidFill>
              <a:latin typeface="Google Sans"/>
              <a:cs typeface="Arial" pitchFamily="34" charset="0"/>
            </a:endParaRPr>
          </a:p>
          <a:p>
            <a:pPr lvl="0" eaLnBrk="0" fontAlgn="base" hangingPunct="0">
              <a:spcBef>
                <a:spcPct val="0"/>
              </a:spcBef>
              <a:spcAft>
                <a:spcPct val="0"/>
              </a:spcAft>
            </a:pPr>
            <a:r>
              <a:rPr lang="en-US" sz="4800" dirty="0" smtClean="0">
                <a:solidFill>
                  <a:srgbClr val="001D35"/>
                </a:solidFill>
                <a:latin typeface="Google Sans"/>
                <a:cs typeface="Arial" pitchFamily="34" charset="0"/>
              </a:rPr>
              <a:t>This force assesses the ease with which new companies can enter the market and compete, considering barriers to entry like high capital requirements, regulatory hurdles, and established brand recognition</a:t>
            </a:r>
            <a:r>
              <a:rPr lang="en-US" sz="4400" dirty="0" smtClean="0">
                <a:solidFill>
                  <a:srgbClr val="001D35"/>
                </a:solidFill>
                <a:latin typeface="Google Sans"/>
                <a:cs typeface="Arial" pitchFamily="34" charset="0"/>
              </a:rPr>
              <a:t>. </a:t>
            </a:r>
          </a:p>
          <a:p>
            <a:pPr lvl="0" eaLnBrk="0" fontAlgn="base" hangingPunct="0">
              <a:spcBef>
                <a:spcPct val="0"/>
              </a:spcBef>
              <a:spcAft>
                <a:spcPct val="0"/>
              </a:spcAft>
            </a:pPr>
            <a:endParaRPr lang="en-US" sz="44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6740307"/>
          </a:xfrm>
          <a:prstGeom prst="rect">
            <a:avLst/>
          </a:prstGeom>
        </p:spPr>
        <p:txBody>
          <a:bodyPr wrap="square">
            <a:spAutoFit/>
          </a:bodyPr>
          <a:lstStyle/>
          <a:p>
            <a:r>
              <a:rPr lang="en-US" sz="3600" dirty="0" smtClean="0"/>
              <a:t>Industries where new firms can enter more easily almost always have lower profit margins, and the firms involved each have less market </a:t>
            </a:r>
            <a:r>
              <a:rPr lang="en-US" sz="3600" dirty="0" smtClean="0"/>
              <a:t>share</a:t>
            </a:r>
            <a:endParaRPr lang="en-US" sz="3600" dirty="0" smtClean="0"/>
          </a:p>
          <a:p>
            <a:r>
              <a:rPr lang="en-US" sz="3600" dirty="0" smtClean="0"/>
              <a:t>The sector for local restaurants has relatively </a:t>
            </a:r>
            <a:r>
              <a:rPr lang="en-US" sz="3600" u="sng" dirty="0" smtClean="0">
                <a:hlinkClick r:id="rId2"/>
              </a:rPr>
              <a:t>low entry requirements</a:t>
            </a:r>
            <a:r>
              <a:rPr lang="en-US" sz="3600" dirty="0" smtClean="0"/>
              <a:t>: there aren't significant investments or regulatory hurdles before opening to the public. Thus, it's also the case that your favorite restaurant may not stay open for long, given the hypercompetitive environment and constant openings of new restaurants.</a:t>
            </a:r>
            <a:endParaRPr lang="en-US" sz="3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r>
              <a:rPr lang="en-US" sz="4400" dirty="0" smtClean="0"/>
              <a:t>Here are factors in measuring how much new entrants threaten an industry</a:t>
            </a:r>
            <a:r>
              <a:rPr lang="en-US" sz="4400" dirty="0" smtClean="0"/>
              <a:t>:</a:t>
            </a:r>
            <a:endParaRPr lang="en-US" sz="4400" dirty="0" smtClean="0"/>
          </a:p>
          <a:p>
            <a:r>
              <a:rPr lang="en-US" sz="4400" b="1" dirty="0" smtClean="0"/>
              <a:t>Economies of scale</a:t>
            </a:r>
            <a:r>
              <a:rPr lang="en-US" sz="4400" dirty="0" smtClean="0"/>
              <a:t>: Industries where large-scale production leads to lower costs face less of a threat from new entrants. New firms would need to achieve a similar size to compete on price, which might be difficult or costly.</a:t>
            </a:r>
          </a:p>
          <a:p>
            <a:r>
              <a:rPr lang="en-US" sz="4400" dirty="0" smtClean="0"/>
              <a:t>, </a:t>
            </a:r>
            <a:r>
              <a:rPr lang="en-US" sz="4400" dirty="0" smtClean="0"/>
              <a:t>the threat of entry is lower</a:t>
            </a:r>
            <a:endParaRPr lang="en-US" sz="4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r>
              <a:rPr lang="en-US" sz="4400" b="1" dirty="0" smtClean="0"/>
              <a:t>Product differentiation</a:t>
            </a:r>
            <a:r>
              <a:rPr lang="en-US" sz="4400" dirty="0" smtClean="0"/>
              <a:t>: When existing firms have strong brand identities or customer loyalty, it's harder for new entrants to gain market share, reducing the threat of entry.</a:t>
            </a:r>
          </a:p>
          <a:p>
            <a:r>
              <a:rPr lang="en-US" sz="4400" b="1" dirty="0" smtClean="0"/>
              <a:t>Capital requirements</a:t>
            </a:r>
            <a:r>
              <a:rPr lang="en-US" sz="4400" dirty="0" smtClean="0"/>
              <a:t>: High </a:t>
            </a:r>
            <a:r>
              <a:rPr lang="en-US" sz="4400" u="sng" dirty="0" smtClean="0">
                <a:hlinkClick r:id="rId2"/>
              </a:rPr>
              <a:t>startup costs</a:t>
            </a:r>
            <a:r>
              <a:rPr lang="en-US" sz="4400" dirty="0" smtClean="0"/>
              <a:t> for equipment, facilities, etc., can deter new entrants. For example, starting a car manufacturing business requires significant </a:t>
            </a:r>
            <a:r>
              <a:rPr lang="en-US" sz="4400" dirty="0" smtClean="0"/>
              <a:t>investment</a:t>
            </a:r>
            <a:endParaRPr lang="en-US" sz="4400"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1"/>
            <a:ext cx="8534400" cy="6186309"/>
          </a:xfrm>
          <a:prstGeom prst="rect">
            <a:avLst/>
          </a:prstGeom>
        </p:spPr>
        <p:txBody>
          <a:bodyPr wrap="square">
            <a:spAutoFit/>
          </a:bodyPr>
          <a:lstStyle/>
          <a:p>
            <a:r>
              <a:rPr lang="en-US" sz="4400" b="1" dirty="0" smtClean="0"/>
              <a:t>Access to distribution channels</a:t>
            </a:r>
            <a:r>
              <a:rPr lang="en-US" sz="4400" dirty="0" smtClean="0"/>
              <a:t>: If existing firms control the </a:t>
            </a:r>
            <a:r>
              <a:rPr lang="en-US" sz="4400" u="sng" dirty="0" smtClean="0">
                <a:hlinkClick r:id="rId2"/>
              </a:rPr>
              <a:t>distribution channels</a:t>
            </a:r>
            <a:r>
              <a:rPr lang="en-US" sz="4400" dirty="0" smtClean="0"/>
              <a:t>—retail stores, online platforms, cable infrastructure, etc.—then new entrants would need to find a way to replicate that structure while competing with the established firms on price, a tricky proposition</a:t>
            </a:r>
            <a:r>
              <a:rPr lang="en-US" sz="4400" dirty="0" smtClean="0"/>
              <a:t>.</a:t>
            </a:r>
            <a:endParaRPr lang="en-US" sz="4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247864"/>
          </a:xfrm>
          <a:prstGeom prst="rect">
            <a:avLst/>
          </a:prstGeom>
        </p:spPr>
        <p:txBody>
          <a:bodyPr wrap="square">
            <a:spAutoFit/>
          </a:bodyPr>
          <a:lstStyle/>
          <a:p>
            <a:r>
              <a:rPr lang="en-US" sz="4000" b="1" dirty="0" smtClean="0"/>
              <a:t>Regulations</a:t>
            </a:r>
            <a:r>
              <a:rPr lang="en-US" sz="4000" dirty="0" smtClean="0"/>
              <a:t>: Licenses, safety standards, and other regulatory standards can create barriers, making it too ungainly or costly for new firms to enter the market. Examples include those looking to build new hotels in downtown areas or supply power to a region.</a:t>
            </a:r>
          </a:p>
          <a:p>
            <a:r>
              <a:rPr lang="en-US" sz="4000" b="1" dirty="0" smtClean="0"/>
              <a:t>Switching costs</a:t>
            </a:r>
            <a:r>
              <a:rPr lang="en-US" sz="4000" dirty="0" smtClean="0"/>
              <a:t>: If it's costly or difficult for customers to switch from existing firms to new entrants</a:t>
            </a:r>
            <a:endParaRPr 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5940088"/>
          </a:xfrm>
          <a:prstGeom prst="rect">
            <a:avLst/>
          </a:prstGeom>
        </p:spPr>
        <p:txBody>
          <a:bodyPr wrap="square">
            <a:spAutoFit/>
          </a:bodyPr>
          <a:lstStyle/>
          <a:p>
            <a:pPr lvl="0" eaLnBrk="0" fontAlgn="base" hangingPunct="0">
              <a:spcBef>
                <a:spcPct val="0"/>
              </a:spcBef>
              <a:spcAft>
                <a:spcPct val="0"/>
              </a:spcAft>
            </a:pPr>
            <a:r>
              <a:rPr lang="en-US" sz="4400" b="1" dirty="0" smtClean="0">
                <a:solidFill>
                  <a:srgbClr val="001D35"/>
                </a:solidFill>
                <a:latin typeface="Google Sans"/>
                <a:cs typeface="Arial" pitchFamily="34" charset="0"/>
              </a:rPr>
              <a:t>Bargaining Power of Suppliers:</a:t>
            </a:r>
            <a:endParaRPr lang="en-US" sz="4400" dirty="0" smtClean="0">
              <a:solidFill>
                <a:srgbClr val="001D35"/>
              </a:solidFill>
              <a:latin typeface="Google Sans"/>
              <a:cs typeface="Arial" pitchFamily="34" charset="0"/>
            </a:endParaRPr>
          </a:p>
          <a:p>
            <a:pPr lvl="0" eaLnBrk="0" fontAlgn="base" hangingPunct="0">
              <a:spcBef>
                <a:spcPct val="0"/>
              </a:spcBef>
              <a:spcAft>
                <a:spcPct val="0"/>
              </a:spcAft>
            </a:pPr>
            <a:r>
              <a:rPr lang="en-US" sz="4800" dirty="0" smtClean="0">
                <a:solidFill>
                  <a:srgbClr val="001D35"/>
                </a:solidFill>
                <a:latin typeface="Google Sans"/>
                <a:cs typeface="Arial" pitchFamily="34" charset="0"/>
              </a:rPr>
              <a:t>This force evaluates the influence suppliers have over the industry, considering factors like the concentration of suppliers, the importance of their inputs, and the availability of substitutes.</a:t>
            </a:r>
            <a:r>
              <a:rPr lang="en-US" sz="4400" dirty="0" smtClean="0">
                <a:solidFill>
                  <a:srgbClr val="001D35"/>
                </a:solidFill>
                <a:latin typeface="Google Sans"/>
                <a:cs typeface="Arial" pitchFamily="34" charset="0"/>
              </a:rPr>
              <a:t> </a:t>
            </a:r>
            <a:endParaRPr lang="en-US" sz="4400" dirty="0" smtClean="0">
              <a:solidFill>
                <a:srgbClr val="001D35"/>
              </a:solidFill>
              <a:latin typeface="Google Sans"/>
              <a:cs typeface="Aria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6740307"/>
          </a:xfrm>
          <a:prstGeom prst="rect">
            <a:avLst/>
          </a:prstGeom>
        </p:spPr>
        <p:txBody>
          <a:bodyPr wrap="square">
            <a:spAutoFit/>
          </a:bodyPr>
          <a:lstStyle/>
          <a:p>
            <a:pPr fontAlgn="base"/>
            <a:r>
              <a:rPr lang="en-US" sz="4800" dirty="0" smtClean="0"/>
              <a:t>These five forces were developed by Harvard business professor Michael Porter who wrote about the strategic analysis model in the </a:t>
            </a:r>
            <a:r>
              <a:rPr lang="en-US" sz="4800" i="1" dirty="0" smtClean="0"/>
              <a:t>Harvard Business Review in </a:t>
            </a:r>
            <a:r>
              <a:rPr lang="en-US" sz="4800" dirty="0" smtClean="0"/>
              <a:t>1979.1 Harvard </a:t>
            </a:r>
            <a:r>
              <a:rPr lang="en-US" sz="4800" dirty="0" smtClean="0"/>
              <a:t>Business </a:t>
            </a:r>
            <a:r>
              <a:rPr lang="en-US" sz="4800" dirty="0" smtClean="0"/>
              <a:t>Review: </a:t>
            </a:r>
            <a:r>
              <a:rPr lang="en-US" sz="4800" dirty="0" smtClean="0"/>
              <a:t>"</a:t>
            </a:r>
            <a:r>
              <a:rPr lang="en-US" sz="4800" u="sng" dirty="0" smtClean="0">
                <a:hlinkClick r:id="rId2"/>
              </a:rPr>
              <a:t>How Competitive Forces Shape Strategy</a:t>
            </a:r>
            <a:r>
              <a:rPr lang="en-US" sz="4800" dirty="0" smtClean="0"/>
              <a:t>." Pages 137-145 </a:t>
            </a:r>
          </a:p>
          <a:p>
            <a:r>
              <a:rPr lang="en-US" sz="4800" dirty="0" smtClean="0"/>
              <a:t> </a:t>
            </a:r>
            <a:endParaRPr lang="en-US" sz="4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r>
              <a:rPr lang="en-US" sz="4400" dirty="0" smtClean="0"/>
              <a:t>Suppliers are powerful when they are the only source of something important that a firm needs, can differentiate their product, or have strong brands</a:t>
            </a:r>
            <a:r>
              <a:rPr lang="en-US" sz="4400" dirty="0" smtClean="0"/>
              <a:t>.</a:t>
            </a:r>
            <a:r>
              <a:rPr lang="en-US" sz="4400" dirty="0" smtClean="0"/>
              <a:t> Higher </a:t>
            </a:r>
            <a:r>
              <a:rPr lang="en-US" sz="4400" u="sng" dirty="0" smtClean="0">
                <a:hlinkClick r:id="rId2"/>
              </a:rPr>
              <a:t>supplier</a:t>
            </a:r>
            <a:r>
              <a:rPr lang="en-US" sz="4400" dirty="0" smtClean="0"/>
              <a:t> power in an industry raises costs or otherwise limits the resources a firm needs. Here are some factors used to measure the supplier power of an industry:</a:t>
            </a:r>
            <a:endParaRPr lang="en-US" sz="4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5632311"/>
          </a:xfrm>
          <a:prstGeom prst="rect">
            <a:avLst/>
          </a:prstGeom>
        </p:spPr>
        <p:txBody>
          <a:bodyPr wrap="square">
            <a:spAutoFit/>
          </a:bodyPr>
          <a:lstStyle/>
          <a:p>
            <a:r>
              <a:rPr lang="en-US" sz="4000" b="1" dirty="0" smtClean="0"/>
              <a:t>N</a:t>
            </a:r>
            <a:r>
              <a:rPr lang="en-US" sz="4000" b="1" dirty="0" smtClean="0"/>
              <a:t>umber </a:t>
            </a:r>
            <a:r>
              <a:rPr lang="en-US" sz="4000" b="1" dirty="0" smtClean="0"/>
              <a:t>of suppliers</a:t>
            </a:r>
            <a:r>
              <a:rPr lang="en-US" sz="4000" dirty="0" smtClean="0"/>
              <a:t>: When few firms can give a company something it needs to stay in business, each has greater negotiating power. They can raise prices or reduce quality without fear of losing business.</a:t>
            </a:r>
          </a:p>
          <a:p>
            <a:r>
              <a:rPr lang="en-US" sz="4000" b="1" dirty="0" smtClean="0"/>
              <a:t>Uniqueness</a:t>
            </a:r>
            <a:r>
              <a:rPr lang="en-US" sz="4000" dirty="0" smtClean="0"/>
              <a:t>: If a supplier provides a unique product or it's not easy to find a substitute, it is more dominant. Businesses can't easily switch to another supplier.</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370975"/>
          </a:xfrm>
          <a:prstGeom prst="rect">
            <a:avLst/>
          </a:prstGeom>
        </p:spPr>
        <p:txBody>
          <a:bodyPr wrap="square">
            <a:spAutoFit/>
          </a:bodyPr>
          <a:lstStyle/>
          <a:p>
            <a:r>
              <a:rPr lang="en-US" sz="4000" b="1" dirty="0" smtClean="0"/>
              <a:t>Switching </a:t>
            </a:r>
            <a:r>
              <a:rPr lang="en-US" sz="4000" b="1" dirty="0" smtClean="0"/>
              <a:t>costs</a:t>
            </a:r>
            <a:r>
              <a:rPr lang="en-US" sz="4000" dirty="0" smtClean="0"/>
              <a:t>: If it's costly or time-consuming to switch suppliers, then they have more power. Businesses are less likely to switch, even if prices increase.</a:t>
            </a:r>
          </a:p>
          <a:p>
            <a:r>
              <a:rPr lang="en-US" sz="4000" b="1" dirty="0" smtClean="0"/>
              <a:t>Forward integration</a:t>
            </a:r>
            <a:r>
              <a:rPr lang="en-US" sz="4000" dirty="0" smtClean="0"/>
              <a:t>: If suppliers can move into the buyer's industry, they have more power. They already have access to the necessary supplies, making it difficult for their former buyers to compete once they decide to enter the market themselves</a:t>
            </a:r>
            <a:r>
              <a:rPr lang="en-US" sz="4800" dirty="0" smtClean="0"/>
              <a:t>.</a:t>
            </a:r>
            <a:endParaRPr lang="en-US" sz="4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8710077"/>
          </a:xfrm>
          <a:prstGeom prst="rect">
            <a:avLst/>
          </a:prstGeom>
        </p:spPr>
        <p:txBody>
          <a:bodyPr wrap="square">
            <a:spAutoFit/>
          </a:bodyPr>
          <a:lstStyle/>
          <a:p>
            <a:r>
              <a:rPr lang="en-US" sz="4000" b="1" dirty="0" smtClean="0"/>
              <a:t>Industry importance</a:t>
            </a:r>
            <a:r>
              <a:rPr lang="en-US" sz="4000" dirty="0" smtClean="0"/>
              <a:t>: Some sectors are tightly intertwined, such as automotive suppliers and the major auto companies or the </a:t>
            </a:r>
            <a:r>
              <a:rPr lang="en-US" sz="4000" u="sng" dirty="0" smtClean="0">
                <a:hlinkClick r:id="rId2"/>
              </a:rPr>
              <a:t>semiconductor</a:t>
            </a:r>
            <a:r>
              <a:rPr lang="en-US" sz="4000" dirty="0" smtClean="0"/>
              <a:t> and tech industries, which can balance the power between the suppliers and those in the sector. This is because the supplier needs these buyers to do well so that it can, too. When a supplier can just as easily sell its products elsewhere, that gives it a great deal more power.</a:t>
            </a:r>
            <a:br>
              <a:rPr lang="en-US" sz="4000" dirty="0" smtClean="0"/>
            </a:br>
            <a:endParaRPr lang="en-US" sz="4000" dirty="0" smtClean="0"/>
          </a:p>
          <a:p>
            <a:r>
              <a:rPr lang="en-US" sz="4000" dirty="0" smtClean="0"/>
              <a:t/>
            </a:r>
            <a:br>
              <a:rPr lang="en-US" sz="4000" dirty="0" smtClean="0"/>
            </a:b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458200" cy="7971413"/>
          </a:xfrm>
          <a:prstGeom prst="rect">
            <a:avLst/>
          </a:prstGeom>
        </p:spPr>
        <p:txBody>
          <a:bodyPr wrap="square">
            <a:spAutoFit/>
          </a:bodyPr>
          <a:lstStyle/>
          <a:p>
            <a:r>
              <a:rPr lang="en-US" sz="4400" b="1" dirty="0" smtClean="0">
                <a:solidFill>
                  <a:srgbClr val="001D35"/>
                </a:solidFill>
                <a:latin typeface="Google Sans"/>
              </a:rPr>
              <a:t>Bargaining Power of </a:t>
            </a:r>
            <a:r>
              <a:rPr lang="en-US" sz="4400" b="1" dirty="0" smtClean="0">
                <a:solidFill>
                  <a:srgbClr val="001D35"/>
                </a:solidFill>
                <a:latin typeface="Google Sans"/>
              </a:rPr>
              <a:t>Buyers: OR </a:t>
            </a:r>
            <a:r>
              <a:rPr lang="en-US" sz="4400" b="1" u="sng" dirty="0" smtClean="0"/>
              <a:t>Customer </a:t>
            </a:r>
            <a:r>
              <a:rPr lang="en-US" sz="4400" b="1" u="sng" dirty="0" smtClean="0"/>
              <a:t>Power</a:t>
            </a:r>
          </a:p>
          <a:p>
            <a:pPr fontAlgn="ctr"/>
            <a:r>
              <a:rPr lang="en-US" sz="4800" dirty="0" smtClean="0">
                <a:solidFill>
                  <a:srgbClr val="001D35"/>
                </a:solidFill>
                <a:latin typeface="Google Sans"/>
              </a:rPr>
              <a:t>This </a:t>
            </a:r>
            <a:r>
              <a:rPr lang="en-US" sz="4800" dirty="0" smtClean="0">
                <a:solidFill>
                  <a:srgbClr val="001D35"/>
                </a:solidFill>
                <a:latin typeface="Google Sans"/>
              </a:rPr>
              <a:t>force assesses the influence customers have over the industry, considering factors like their concentration, their sensitivity to price changes, and the availability of substitutes</a:t>
            </a:r>
            <a:r>
              <a:rPr lang="en-US" sz="4400" dirty="0" smtClean="0">
                <a:solidFill>
                  <a:srgbClr val="001D35"/>
                </a:solidFill>
                <a:latin typeface="Google Sans"/>
              </a:rPr>
              <a:t>. </a:t>
            </a:r>
          </a:p>
          <a:p>
            <a:r>
              <a:rPr lang="en-US" sz="4400" dirty="0" smtClean="0">
                <a:solidFill>
                  <a:srgbClr val="001D35"/>
                </a:solidFill>
                <a:latin typeface="Google Sans"/>
              </a:rPr>
              <a:t/>
            </a:r>
            <a:br>
              <a:rPr lang="en-US" sz="4400" dirty="0" smtClean="0">
                <a:solidFill>
                  <a:srgbClr val="001D35"/>
                </a:solidFill>
                <a:latin typeface="Google Sans"/>
              </a:rPr>
            </a:br>
            <a:endParaRPr lang="en-US" sz="4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3600" b="1" dirty="0" smtClean="0"/>
              <a:t>The number of buyers</a:t>
            </a:r>
            <a:r>
              <a:rPr lang="en-US" sz="3600" dirty="0" smtClean="0"/>
              <a:t>: Fewer buyers mean more power. In sectors like aerospace manufacturing, each major airline (the industry's customers) has significant leverage in negotiations and can demand favorable terms because the sellers depend on their business.</a:t>
            </a:r>
          </a:p>
          <a:p>
            <a:r>
              <a:rPr lang="en-US" sz="3600" b="1" dirty="0" smtClean="0"/>
              <a:t>Purchase size</a:t>
            </a:r>
            <a:r>
              <a:rPr lang="en-US" sz="3600" dirty="0" smtClean="0"/>
              <a:t>: Just like you head off to the big box stores to buy in bulk for a cheaper per-unit cost on whatever now fills up your garage, major retail chains like </a:t>
            </a:r>
            <a:r>
              <a:rPr lang="en-US" sz="3600" dirty="0" err="1" smtClean="0"/>
              <a:t>Walmart</a:t>
            </a:r>
            <a:r>
              <a:rPr lang="en-US" sz="3600" dirty="0" smtClean="0"/>
              <a:t> (</a:t>
            </a:r>
            <a:r>
              <a:rPr lang="en-US" sz="3600" u="sng" dirty="0" err="1" smtClean="0">
                <a:hlinkClick r:id="rId2"/>
              </a:rPr>
              <a:t>WMT</a:t>
            </a:r>
            <a:r>
              <a:rPr lang="en-US" sz="3600" dirty="0" smtClean="0"/>
              <a:t>) buy in large volumes and can negotiate better terms and discounts</a:t>
            </a:r>
            <a:r>
              <a:rPr lang="en-US" sz="3600" dirty="0" smtClean="0"/>
              <a:t>.</a:t>
            </a:r>
            <a:endParaRPr lang="en-US" sz="3600"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362"/>
          </a:xfrm>
        </p:spPr>
        <p:txBody>
          <a:bodyPr>
            <a:normAutofit fontScale="90000"/>
          </a:bodyPr>
          <a:lstStyle/>
          <a:p>
            <a:endParaRPr lang="en-US" dirty="0"/>
          </a:p>
        </p:txBody>
      </p:sp>
      <p:sp>
        <p:nvSpPr>
          <p:cNvPr id="3" name="Content Placeholder 2"/>
          <p:cNvSpPr>
            <a:spLocks noGrp="1"/>
          </p:cNvSpPr>
          <p:nvPr>
            <p:ph idx="1"/>
          </p:nvPr>
        </p:nvSpPr>
        <p:spPr>
          <a:xfrm>
            <a:off x="0" y="609600"/>
            <a:ext cx="9144000" cy="6248400"/>
          </a:xfrm>
        </p:spPr>
        <p:txBody>
          <a:bodyPr>
            <a:normAutofit/>
          </a:bodyPr>
          <a:lstStyle/>
          <a:p>
            <a:r>
              <a:rPr lang="en-US" b="1" dirty="0" smtClean="0"/>
              <a:t>Switching costs</a:t>
            </a:r>
            <a:r>
              <a:rPr lang="en-US" dirty="0" smtClean="0"/>
              <a:t>: In industries like </a:t>
            </a:r>
            <a:r>
              <a:rPr lang="en-US" u="sng" dirty="0" smtClean="0">
                <a:hlinkClick r:id="rId2"/>
              </a:rPr>
              <a:t>telecommunications</a:t>
            </a:r>
            <a:r>
              <a:rPr lang="en-US" dirty="0" smtClean="0"/>
              <a:t>, where it's easy for consumers to switch providers, companies such as Verizon (</a:t>
            </a:r>
            <a:r>
              <a:rPr lang="en-US" u="sng" dirty="0" err="1" smtClean="0">
                <a:hlinkClick r:id="rId3"/>
              </a:rPr>
              <a:t>VZ</a:t>
            </a:r>
            <a:r>
              <a:rPr lang="en-US" dirty="0" smtClean="0"/>
              <a:t>) and AT&amp;T (</a:t>
            </a:r>
            <a:r>
              <a:rPr lang="en-US" u="sng" dirty="0" smtClean="0">
                <a:hlinkClick r:id="rId4"/>
              </a:rPr>
              <a:t>T</a:t>
            </a:r>
            <a:r>
              <a:rPr lang="en-US" dirty="0" smtClean="0"/>
              <a:t>) have to offer competitive terms.</a:t>
            </a:r>
          </a:p>
          <a:p>
            <a:r>
              <a:rPr lang="en-US" b="1" dirty="0" smtClean="0"/>
              <a:t>Price sensitivity</a:t>
            </a:r>
            <a:r>
              <a:rPr lang="en-US" dirty="0" smtClean="0"/>
              <a:t>: In the fast-fashion industry, where customers are highly price-sensitive, brands must keep their prices low to attract cost-conscious consumers.</a:t>
            </a:r>
          </a:p>
          <a:p>
            <a:r>
              <a:rPr lang="en-US" b="1" dirty="0" smtClean="0"/>
              <a:t>Informed buyers</a:t>
            </a:r>
            <a:r>
              <a:rPr lang="en-US" dirty="0" smtClean="0"/>
              <a:t>: In many sectors, the customers are savvy, know the competitive terrain well, and thus can negotiate better prices.</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304800" y="1"/>
            <a:ext cx="8534400" cy="7318905"/>
          </a:xfrm>
          <a:prstGeom prst="rect">
            <a:avLst/>
          </a:prstGeom>
          <a:solidFill>
            <a:srgbClr val="FFFFFF"/>
          </a:solidFill>
          <a:ln w="9525">
            <a:noFill/>
            <a:miter lim="800000"/>
            <a:headEnd/>
            <a:tailEnd/>
          </a:ln>
          <a:effectLst/>
        </p:spPr>
        <p:txBody>
          <a:bodyPr vert="horz" wrap="square" lIns="0" tIns="88872"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000" b="1" i="0" u="none" strike="noStrike" cap="none" normalizeH="0" baseline="0" dirty="0" smtClean="0">
                <a:ln>
                  <a:noFill/>
                </a:ln>
                <a:solidFill>
                  <a:srgbClr val="001D35"/>
                </a:solidFill>
                <a:effectLst/>
                <a:latin typeface="Google Sans"/>
                <a:cs typeface="Arial" pitchFamily="34" charset="0"/>
              </a:rPr>
              <a:t>Threat of Substitute Products or Services</a:t>
            </a:r>
            <a:r>
              <a:rPr kumimoji="0" lang="en-US" sz="4800" b="1" i="0" u="none" strike="noStrike" cap="none" normalizeH="0" baseline="0" dirty="0" smtClean="0">
                <a:ln>
                  <a:noFill/>
                </a:ln>
                <a:solidFill>
                  <a:srgbClr val="001D35"/>
                </a:solidFill>
                <a:effectLst/>
                <a:latin typeface="Google Sans"/>
                <a:cs typeface="Arial" pitchFamily="34" charset="0"/>
              </a:rPr>
              <a:t>:</a:t>
            </a:r>
            <a:endParaRPr kumimoji="0" lang="en-US" sz="4800" b="0" i="0" u="none" strike="noStrike" cap="none" normalizeH="0" baseline="0" dirty="0" smtClean="0">
              <a:ln>
                <a:noFill/>
              </a:ln>
              <a:solidFill>
                <a:srgbClr val="001D35"/>
              </a:solidFill>
              <a:effectLst/>
              <a:latin typeface="Google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001D35"/>
                </a:solidFill>
                <a:effectLst/>
                <a:latin typeface="Google Sans"/>
                <a:cs typeface="Arial" pitchFamily="34" charset="0"/>
              </a:rPr>
              <a:t>This force examines the likelihood of alternative products or services being used to fulfill the same needs as the industry's offerings, considering factors like the availability and price of substitutes.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3600" b="1" dirty="0" smtClean="0"/>
              <a:t>Relative price performance</a:t>
            </a:r>
            <a:r>
              <a:rPr lang="en-US" sz="3600" dirty="0" smtClean="0"/>
              <a:t>: If a substitute's cost is lower and its performance is comparable or better, customers are likely to switch to the substitute. For instance, streaming services like Netflix (</a:t>
            </a:r>
            <a:r>
              <a:rPr lang="en-US" sz="3600" u="sng" dirty="0" err="1" smtClean="0">
                <a:hlinkClick r:id="rId2"/>
              </a:rPr>
              <a:t>NFLX</a:t>
            </a:r>
            <a:r>
              <a:rPr lang="en-US" sz="3600" dirty="0" smtClean="0"/>
              <a:t>) became a substitute for traditional cable TV, providing a lower price that threatened the cable industry.</a:t>
            </a:r>
          </a:p>
          <a:p>
            <a:r>
              <a:rPr lang="en-US" sz="3600" b="1" dirty="0" smtClean="0"/>
              <a:t>Customer willingness to go elsewhere</a:t>
            </a:r>
            <a:r>
              <a:rPr lang="en-US" sz="3600" dirty="0" smtClean="0"/>
              <a:t>: The threat is high if buyers find it easy to switch to a substitute. For example, customers found switching from taxis to ride-sharing apps like </a:t>
            </a:r>
            <a:r>
              <a:rPr lang="en-US" sz="3600" dirty="0" err="1" smtClean="0"/>
              <a:t>Uber</a:t>
            </a:r>
            <a:r>
              <a:rPr lang="en-US" sz="3600" dirty="0" smtClean="0"/>
              <a:t> or </a:t>
            </a:r>
            <a:r>
              <a:rPr lang="en-US" sz="3600" dirty="0" err="1" smtClean="0"/>
              <a:t>Lyft</a:t>
            </a:r>
            <a:r>
              <a:rPr lang="en-US" sz="3600" dirty="0" smtClean="0"/>
              <a:t> cheaper and easier.</a:t>
            </a:r>
            <a:endParaRPr lang="en-US" sz="36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740307"/>
          </a:xfrm>
          <a:prstGeom prst="rect">
            <a:avLst/>
          </a:prstGeom>
        </p:spPr>
        <p:txBody>
          <a:bodyPr wrap="square">
            <a:spAutoFit/>
          </a:bodyPr>
          <a:lstStyle/>
          <a:p>
            <a:r>
              <a:rPr lang="en-US" sz="3600" b="1" dirty="0" smtClean="0"/>
              <a:t>The sense that products are similar</a:t>
            </a:r>
            <a:r>
              <a:rPr lang="en-US" sz="3600" dirty="0" smtClean="0"/>
              <a:t>: If buyers perceive that there are few differences between your product and a substitute, </a:t>
            </a:r>
            <a:r>
              <a:rPr lang="en-US" sz="3600" dirty="0" smtClean="0"/>
              <a:t>they are more </a:t>
            </a:r>
            <a:r>
              <a:rPr lang="en-US" sz="3600" dirty="0" smtClean="0"/>
              <a:t>likely to switch</a:t>
            </a:r>
            <a:r>
              <a:rPr lang="en-US" sz="3600" dirty="0" smtClean="0"/>
              <a:t>.</a:t>
            </a:r>
            <a:r>
              <a:rPr lang="en-US" sz="3600" dirty="0" smtClean="0"/>
              <a:t> There are times when potential substitutes are very different from a company's products but consumers still treat them as the same</a:t>
            </a:r>
          </a:p>
          <a:p>
            <a:r>
              <a:rPr lang="en-US" sz="3600" b="1" dirty="0" smtClean="0"/>
              <a:t>Availability of close </a:t>
            </a:r>
            <a:r>
              <a:rPr lang="en-US" sz="3600" b="1" dirty="0" smtClean="0"/>
              <a:t>substitutes</a:t>
            </a:r>
            <a:r>
              <a:rPr lang="en-US" sz="3600" dirty="0" smtClean="0"/>
              <a:t> In </a:t>
            </a:r>
            <a:r>
              <a:rPr lang="en-US" sz="3600" dirty="0" smtClean="0"/>
              <a:t>other cases, there are genuinely similar products in the market and the threat of substitutes is high, such as between brand-name and generic medications.</a:t>
            </a:r>
            <a:endParaRPr lang="en-US" sz="3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all" dirty="0" smtClean="0"/>
              <a:t>DEFINITION</a:t>
            </a:r>
            <a:endParaRPr lang="en-US" dirty="0"/>
          </a:p>
        </p:txBody>
      </p:sp>
      <p:sp>
        <p:nvSpPr>
          <p:cNvPr id="3" name="Content Placeholder 2"/>
          <p:cNvSpPr>
            <a:spLocks noGrp="1"/>
          </p:cNvSpPr>
          <p:nvPr>
            <p:ph idx="1"/>
          </p:nvPr>
        </p:nvSpPr>
        <p:spPr/>
        <p:txBody>
          <a:bodyPr>
            <a:normAutofit/>
          </a:bodyPr>
          <a:lstStyle/>
          <a:p>
            <a:r>
              <a:rPr lang="en-US" sz="4800" dirty="0" smtClean="0"/>
              <a:t>Porter’s Five Forces are used to identify and analyze the forces that shape the competitive nature and intensity of a market or industry.</a:t>
            </a:r>
            <a:endParaRPr lang="en-US" sz="4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458200" cy="5816977"/>
          </a:xfrm>
          <a:prstGeom prst="rect">
            <a:avLst/>
          </a:prstGeom>
        </p:spPr>
        <p:txBody>
          <a:bodyPr wrap="square">
            <a:spAutoFit/>
          </a:bodyPr>
          <a:lstStyle/>
          <a:p>
            <a:pPr fontAlgn="ctr"/>
            <a:r>
              <a:rPr lang="en-US" sz="4800" dirty="0" smtClean="0"/>
              <a:t>In essence, Porter's Five Forces framework provides a structured way to analyze the competitive landscape of an industry, helping businesses understand the forces that drive profitability and make informed strategic decisions.. </a:t>
            </a:r>
          </a:p>
          <a:p>
            <a:r>
              <a:rPr lang="en-US" dirty="0" smtClean="0"/>
              <a:t/>
            </a:r>
            <a:br>
              <a:rPr lang="en-US" dirty="0" smtClean="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8839200" cy="6247864"/>
          </a:xfrm>
          <a:prstGeom prst="rect">
            <a:avLst/>
          </a:prstGeom>
        </p:spPr>
        <p:txBody>
          <a:bodyPr wrap="square">
            <a:spAutoFit/>
          </a:bodyPr>
          <a:lstStyle/>
          <a:p>
            <a:r>
              <a:rPr lang="en-US" sz="4000" dirty="0" smtClean="0"/>
              <a:t>Purpose of the Framework:</a:t>
            </a:r>
          </a:p>
          <a:p>
            <a:r>
              <a:rPr lang="en-US" sz="4000" dirty="0" smtClean="0"/>
              <a:t>Porter's Five Forces helps businesses understand the dynamics of their industry, identify potential opportunities and threats, and develop strategies to improve their competitive position. By analyzing these five forces, companies can assess the overall attractiveness of an industry and determine whether it is likely to be </a:t>
            </a:r>
            <a:r>
              <a:rPr lang="en-US" sz="4000" dirty="0" smtClean="0"/>
              <a:t>profitable</a:t>
            </a:r>
            <a:endParaRPr lang="en-US" sz="4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740307"/>
          </a:xfrm>
          <a:prstGeom prst="rect">
            <a:avLst/>
          </a:prstGeom>
        </p:spPr>
        <p:txBody>
          <a:bodyPr wrap="square">
            <a:spAutoFit/>
          </a:bodyPr>
          <a:lstStyle/>
          <a:p>
            <a:r>
              <a:rPr lang="en-US" sz="3600" b="1" dirty="0" smtClean="0"/>
              <a:t>FAST FOOD V/S FAST  CASUAL :</a:t>
            </a:r>
          </a:p>
          <a:p>
            <a:r>
              <a:rPr lang="en-US" sz="3600" dirty="0" smtClean="0"/>
              <a:t>Fast-casual </a:t>
            </a:r>
            <a:r>
              <a:rPr lang="en-US" sz="3600" dirty="0" smtClean="0"/>
              <a:t>restaurant chains offer higher-quality food in an informal setting.</a:t>
            </a:r>
          </a:p>
          <a:p>
            <a:r>
              <a:rPr lang="en-US" sz="3600" dirty="0" smtClean="0"/>
              <a:t>The leaders in this sector are outpacing more traditional fast-food outlets in growth.</a:t>
            </a:r>
          </a:p>
          <a:p>
            <a:r>
              <a:rPr lang="en-US" sz="3600" dirty="0" smtClean="0"/>
              <a:t>The fast-food industry is responding with a wider variety of menu options.</a:t>
            </a:r>
          </a:p>
          <a:p>
            <a:r>
              <a:rPr lang="en-US" sz="3600" b="1" dirty="0" smtClean="0"/>
              <a:t>Fast-Casual</a:t>
            </a:r>
          </a:p>
          <a:p>
            <a:r>
              <a:rPr lang="en-US" sz="3600" dirty="0" smtClean="0"/>
              <a:t>Fast-casual restaurants offer consumers freshly-prepared, higher-quality food in an informal setting, with counter service to keep things speedy</a:t>
            </a:r>
            <a:endParaRPr lang="en-US" sz="3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47864"/>
          </a:xfrm>
          <a:prstGeom prst="rect">
            <a:avLst/>
          </a:prstGeom>
        </p:spPr>
        <p:txBody>
          <a:bodyPr wrap="square">
            <a:spAutoFit/>
          </a:bodyPr>
          <a:lstStyle/>
          <a:p>
            <a:r>
              <a:rPr lang="en-US" sz="4000" dirty="0" smtClean="0"/>
              <a:t>Combining the ambiance and meal quality comparable to casual dining with the convenience of a quick-service chain, the fast-casual industry has been a model for current and future success. A number of factors, including affordability in conjunction with quality, taste, convenience, and </a:t>
            </a:r>
            <a:r>
              <a:rPr lang="en-US" sz="4000" u="sng" dirty="0" smtClean="0">
                <a:hlinkClick r:id="rId2"/>
              </a:rPr>
              <a:t>customer service</a:t>
            </a:r>
            <a:r>
              <a:rPr lang="en-US" sz="4000" dirty="0" smtClean="0"/>
              <a:t>, form the basis of the business model for fast-casual outlets.</a:t>
            </a:r>
            <a:endParaRPr lang="en-US"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247864"/>
          </a:xfrm>
          <a:prstGeom prst="rect">
            <a:avLst/>
          </a:prstGeom>
        </p:spPr>
        <p:txBody>
          <a:bodyPr wrap="square">
            <a:spAutoFit/>
          </a:bodyPr>
          <a:lstStyle/>
          <a:p>
            <a:r>
              <a:rPr lang="en-US" sz="4000" dirty="0" smtClean="0"/>
              <a:t>Fast-food chains earned much of their success by </a:t>
            </a:r>
            <a:r>
              <a:rPr lang="en-US" sz="4000" u="sng" dirty="0" smtClean="0">
                <a:hlinkClick r:id="rId2"/>
              </a:rPr>
              <a:t>offering quick, inexpensive meals</a:t>
            </a:r>
            <a:r>
              <a:rPr lang="en-US" sz="4000" dirty="0" smtClean="0"/>
              <a:t> that are always made exactly the same way. However, over the last few years, fast-casual restaurants have continued to eat into the </a:t>
            </a:r>
            <a:r>
              <a:rPr lang="en-US" sz="4000" u="sng" dirty="0" smtClean="0">
                <a:hlinkClick r:id="rId3"/>
              </a:rPr>
              <a:t>market share</a:t>
            </a:r>
            <a:r>
              <a:rPr lang="en-US" sz="4000" dirty="0" smtClean="0"/>
              <a:t> of leading quick-service chains.</a:t>
            </a:r>
          </a:p>
          <a:p>
            <a:r>
              <a:rPr lang="en-US" sz="4000" dirty="0" smtClean="0"/>
              <a:t/>
            </a:r>
            <a:br>
              <a:rPr lang="en-US" sz="4000" dirty="0" smtClean="0"/>
            </a:br>
            <a:r>
              <a:rPr lang="en-US" sz="4000" dirty="0" smtClean="0"/>
              <a:t/>
            </a:r>
            <a:br>
              <a:rPr lang="en-US" sz="4000" dirty="0" smtClean="0"/>
            </a:br>
            <a:endParaRPr lang="en-US" sz="4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632311"/>
          </a:xfrm>
          <a:prstGeom prst="rect">
            <a:avLst/>
          </a:prstGeom>
        </p:spPr>
        <p:txBody>
          <a:bodyPr wrap="square">
            <a:spAutoFit/>
          </a:bodyPr>
          <a:lstStyle/>
          <a:p>
            <a:r>
              <a:rPr lang="en-US" sz="4000" dirty="0" smtClean="0"/>
              <a:t>C</a:t>
            </a:r>
            <a:r>
              <a:rPr lang="en-US" sz="4000" dirty="0" smtClean="0"/>
              <a:t>onsumption </a:t>
            </a:r>
            <a:r>
              <a:rPr lang="en-US" sz="4000" dirty="0" smtClean="0"/>
              <a:t>trends toward organic choices, fast-food chains could see some of their market share eaten into as time goes on. Traditionally, fast food chains gained market share by offering simpler and cheaper alternatives. Fast-casual chains stepped in to provide consumers with wholesome, albeit pricier, selections.</a:t>
            </a:r>
          </a:p>
          <a:p>
            <a:pPr fontAlgn="base"/>
            <a:r>
              <a:rPr lang="en-US" sz="4000" dirty="0" smtClean="0"/>
              <a:t>options.</a:t>
            </a:r>
            <a:endParaRPr lang="en-US" sz="4000" dirty="0" smtClean="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63417"/>
          </a:xfrm>
          <a:prstGeom prst="rect">
            <a:avLst/>
          </a:prstGeom>
        </p:spPr>
        <p:txBody>
          <a:bodyPr wrap="square">
            <a:spAutoFit/>
          </a:bodyPr>
          <a:lstStyle/>
          <a:p>
            <a:pPr fontAlgn="base"/>
            <a:r>
              <a:rPr lang="en-US" sz="4000" dirty="0" smtClean="0"/>
              <a:t>The fast-food industry is not ignoring the trend. In late 2018, McDonald's announced that it was removing all preservatives, fake colors, and other artificial ingredients from seven of its burger selections</a:t>
            </a:r>
            <a:r>
              <a:rPr lang="en-US" sz="4000" dirty="0" smtClean="0"/>
              <a:t>.</a:t>
            </a:r>
            <a:r>
              <a:rPr lang="en-US" sz="4000" dirty="0" smtClean="0"/>
              <a:t> Its menu now features a Grilled Chicken Salad, and you can get apple slices with a kid's Happy Meal</a:t>
            </a:r>
            <a:r>
              <a:rPr lang="en-US" sz="4000" dirty="0" smtClean="0"/>
              <a:t>. </a:t>
            </a:r>
          </a:p>
          <a:p>
            <a:pPr fontAlgn="base"/>
            <a:r>
              <a:rPr lang="en-US" sz="4000" dirty="0" smtClean="0"/>
              <a:t>McDonald's</a:t>
            </a:r>
            <a:r>
              <a:rPr lang="en-US" sz="4000" dirty="0" smtClean="0"/>
              <a:t>. "</a:t>
            </a:r>
            <a:r>
              <a:rPr lang="en-US" sz="4000" u="sng" dirty="0" smtClean="0">
                <a:hlinkClick r:id="rId2"/>
              </a:rPr>
              <a:t>Wraps &amp; Salads</a:t>
            </a:r>
            <a:r>
              <a:rPr lang="en-US" sz="4000" dirty="0" smtClean="0"/>
              <a:t>."</a:t>
            </a:r>
          </a:p>
          <a:p>
            <a:r>
              <a:rPr lang="en-US" sz="4000" dirty="0" smtClean="0"/>
              <a:t> Customers at Taco Bell can also choose healthier </a:t>
            </a:r>
            <a:r>
              <a:rPr lang="en-US" sz="4000" smtClean="0"/>
              <a:t>vegetarian </a:t>
            </a:r>
            <a:r>
              <a:rPr lang="en-US" sz="4000" smtClean="0"/>
              <a:t>options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Five Forces</a:t>
            </a:r>
            <a:endParaRPr lang="en-US" dirty="0"/>
          </a:p>
        </p:txBody>
      </p:sp>
      <p:sp>
        <p:nvSpPr>
          <p:cNvPr id="3" name="Content Placeholder 2"/>
          <p:cNvSpPr>
            <a:spLocks noGrp="1"/>
          </p:cNvSpPr>
          <p:nvPr>
            <p:ph idx="1"/>
          </p:nvPr>
        </p:nvSpPr>
        <p:spPr>
          <a:xfrm>
            <a:off x="457200" y="914400"/>
            <a:ext cx="8229600" cy="5638800"/>
          </a:xfrm>
        </p:spPr>
        <p:txBody>
          <a:bodyPr>
            <a:noAutofit/>
          </a:bodyPr>
          <a:lstStyle/>
          <a:p>
            <a:r>
              <a:rPr lang="en-US" sz="4800" dirty="0" smtClean="0"/>
              <a:t>Rivalry </a:t>
            </a:r>
            <a:r>
              <a:rPr lang="en-US" sz="4800" dirty="0" smtClean="0"/>
              <a:t>among existing </a:t>
            </a:r>
            <a:r>
              <a:rPr lang="en-US" sz="4800" dirty="0" smtClean="0"/>
              <a:t>competitors</a:t>
            </a:r>
          </a:p>
          <a:p>
            <a:r>
              <a:rPr lang="en-US" sz="4800" dirty="0" smtClean="0"/>
              <a:t>Threat </a:t>
            </a:r>
            <a:r>
              <a:rPr lang="en-US" sz="4800" dirty="0" smtClean="0"/>
              <a:t>of new </a:t>
            </a:r>
            <a:r>
              <a:rPr lang="en-US" sz="4800" dirty="0" smtClean="0"/>
              <a:t>entrants</a:t>
            </a:r>
          </a:p>
          <a:p>
            <a:r>
              <a:rPr lang="en-US" sz="4800" dirty="0" smtClean="0"/>
              <a:t>Bargaining </a:t>
            </a:r>
            <a:r>
              <a:rPr lang="en-US" sz="4800" dirty="0" smtClean="0"/>
              <a:t>power of </a:t>
            </a:r>
            <a:r>
              <a:rPr lang="en-US" sz="4800" dirty="0" smtClean="0"/>
              <a:t>suppliers</a:t>
            </a:r>
          </a:p>
          <a:p>
            <a:r>
              <a:rPr lang="en-US" sz="4800" dirty="0" smtClean="0"/>
              <a:t>Bargaining </a:t>
            </a:r>
            <a:r>
              <a:rPr lang="en-US" sz="4800" dirty="0" smtClean="0"/>
              <a:t>power of </a:t>
            </a:r>
            <a:r>
              <a:rPr lang="en-US" sz="4800" dirty="0" smtClean="0"/>
              <a:t>buyers</a:t>
            </a:r>
          </a:p>
          <a:p>
            <a:r>
              <a:rPr lang="en-US" sz="4800" dirty="0" smtClean="0"/>
              <a:t>Threat </a:t>
            </a:r>
            <a:r>
              <a:rPr lang="en-US" sz="4800" dirty="0" smtClean="0"/>
              <a:t>of substitute products or </a:t>
            </a:r>
            <a:r>
              <a:rPr lang="en-US" sz="4800" dirty="0" smtClean="0"/>
              <a:t>services</a:t>
            </a:r>
            <a:endParaRPr lang="en-US" sz="4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comp\Desktop\unnamed.jpg"/>
          <p:cNvPicPr>
            <a:picLocks noChangeAspect="1" noChangeArrowheads="1"/>
          </p:cNvPicPr>
          <p:nvPr/>
        </p:nvPicPr>
        <p:blipFill>
          <a:blip r:embed="rId2" cstate="print"/>
          <a:srcRect/>
          <a:stretch>
            <a:fillRect/>
          </a:stretch>
        </p:blipFill>
        <p:spPr bwMode="auto">
          <a:xfrm>
            <a:off x="533400" y="381000"/>
            <a:ext cx="8229600" cy="60198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381000" y="1"/>
            <a:ext cx="8382000" cy="5964689"/>
          </a:xfrm>
          <a:prstGeom prst="rect">
            <a:avLst/>
          </a:prstGeom>
          <a:solidFill>
            <a:srgbClr val="FFFFFF"/>
          </a:solidFill>
          <a:ln w="9525">
            <a:noFill/>
            <a:miter lim="800000"/>
            <a:headEnd/>
            <a:tailEnd/>
          </a:ln>
          <a:effectLst/>
        </p:spPr>
        <p:txBody>
          <a:bodyPr vert="horz" wrap="square" lIns="0" tIns="88872" rIns="0" bIns="179331"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4400" b="1" i="0" u="none" strike="noStrike" cap="none" normalizeH="0" baseline="0" dirty="0" smtClean="0">
                <a:ln>
                  <a:noFill/>
                </a:ln>
                <a:solidFill>
                  <a:srgbClr val="001D35"/>
                </a:solidFill>
                <a:effectLst/>
                <a:latin typeface="Google Sans"/>
                <a:cs typeface="Arial" pitchFamily="34" charset="0"/>
              </a:rPr>
              <a:t>Competitive Rivals:</a:t>
            </a:r>
            <a:endParaRPr kumimoji="0" lang="en-US" sz="4400" b="0" i="0" u="none" strike="noStrike" cap="none" normalizeH="0" baseline="0" dirty="0" smtClean="0">
              <a:ln>
                <a:noFill/>
              </a:ln>
              <a:solidFill>
                <a:srgbClr val="001D35"/>
              </a:solidFill>
              <a:effectLst/>
              <a:latin typeface="Google Sans"/>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4400" b="0" i="0" u="none" strike="noStrike" cap="none" normalizeH="0" baseline="0" dirty="0" smtClean="0">
                <a:ln>
                  <a:noFill/>
                </a:ln>
                <a:solidFill>
                  <a:srgbClr val="001D35"/>
                </a:solidFill>
                <a:effectLst/>
                <a:latin typeface="Google Sans"/>
                <a:cs typeface="Arial" pitchFamily="34" charset="0"/>
              </a:rPr>
              <a:t>This force examines the intensity of competition within the industry, considering factors like the number of competitors, their size and market share, product differentiation, and switching costs.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6555641"/>
          </a:xfrm>
          <a:prstGeom prst="rect">
            <a:avLst/>
          </a:prstGeom>
        </p:spPr>
        <p:txBody>
          <a:bodyPr wrap="square">
            <a:spAutoFit/>
          </a:bodyPr>
          <a:lstStyle/>
          <a:p>
            <a:r>
              <a:rPr lang="en-US" sz="4000" b="1" dirty="0" smtClean="0"/>
              <a:t>Competitive </a:t>
            </a:r>
            <a:r>
              <a:rPr lang="en-US" sz="4000" b="1" dirty="0" smtClean="0"/>
              <a:t>Rivals:</a:t>
            </a:r>
            <a:r>
              <a:rPr lang="en-US" sz="3800" dirty="0" smtClean="0"/>
              <a:t> </a:t>
            </a:r>
            <a:r>
              <a:rPr lang="en-US" sz="3800" dirty="0" smtClean="0"/>
              <a:t>business </a:t>
            </a:r>
            <a:r>
              <a:rPr lang="en-US" sz="3800" u="sng" dirty="0" smtClean="0">
                <a:hlinkClick r:id="rId2"/>
              </a:rPr>
              <a:t>competition</a:t>
            </a:r>
            <a:endParaRPr lang="en-US" sz="3800" dirty="0" smtClean="0"/>
          </a:p>
          <a:p>
            <a:r>
              <a:rPr lang="en-US" sz="3800" dirty="0" smtClean="0"/>
              <a:t>R</a:t>
            </a:r>
            <a:r>
              <a:rPr lang="en-US" sz="3800" dirty="0" smtClean="0"/>
              <a:t>ivals </a:t>
            </a:r>
            <a:r>
              <a:rPr lang="en-US" sz="3800" dirty="0" smtClean="0"/>
              <a:t>like Pepsi and Coke for soft </a:t>
            </a:r>
            <a:r>
              <a:rPr lang="en-US" sz="3800" dirty="0" smtClean="0"/>
              <a:t>drinks </a:t>
            </a:r>
            <a:r>
              <a:rPr lang="en-US" sz="3800" dirty="0" smtClean="0"/>
              <a:t>Apple and Samsung for </a:t>
            </a:r>
            <a:r>
              <a:rPr lang="en-US" sz="3800" dirty="0" smtClean="0"/>
              <a:t>Smart phones</a:t>
            </a:r>
            <a:r>
              <a:rPr lang="en-US" sz="3800" dirty="0" smtClean="0"/>
              <a:t>, Nike and Adidas for sneakers, </a:t>
            </a:r>
          </a:p>
          <a:p>
            <a:r>
              <a:rPr lang="en-US" sz="3800" dirty="0" smtClean="0"/>
              <a:t>Ford </a:t>
            </a:r>
            <a:r>
              <a:rPr lang="en-US" sz="3800" dirty="0" smtClean="0"/>
              <a:t>and GM for </a:t>
            </a:r>
            <a:r>
              <a:rPr lang="en-US" sz="3800" dirty="0" smtClean="0"/>
              <a:t>autos </a:t>
            </a:r>
          </a:p>
          <a:p>
            <a:r>
              <a:rPr lang="en-US" sz="3800" dirty="0" smtClean="0"/>
              <a:t>The </a:t>
            </a:r>
            <a:r>
              <a:rPr lang="en-US" sz="3800" dirty="0" smtClean="0"/>
              <a:t>rivalries are so influential that consumers split </a:t>
            </a:r>
            <a:r>
              <a:rPr lang="en-US" sz="3800" dirty="0" smtClean="0"/>
              <a:t>culturally </a:t>
            </a:r>
            <a:r>
              <a:rPr lang="en-US" sz="3800" dirty="0" smtClean="0"/>
              <a:t>among those who have an </a:t>
            </a:r>
            <a:r>
              <a:rPr lang="en-US" sz="3800" dirty="0" err="1" smtClean="0"/>
              <a:t>i</a:t>
            </a:r>
            <a:r>
              <a:rPr lang="en-US" sz="3800" dirty="0" smtClean="0"/>
              <a:t>-Phone </a:t>
            </a:r>
            <a:r>
              <a:rPr lang="en-US" sz="3800" dirty="0" smtClean="0"/>
              <a:t>or prefer Nike shoes. Thus, it's no accident that we also consider business competition </a:t>
            </a:r>
            <a:r>
              <a:rPr lang="en-US" sz="3800" dirty="0" smtClean="0"/>
              <a:t>a </a:t>
            </a:r>
            <a:r>
              <a:rPr lang="en-US" sz="3800" dirty="0" smtClean="0"/>
              <a:t>war among rivals.</a:t>
            </a:r>
            <a:endParaRPr lang="en-US" sz="3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534400" cy="6740307"/>
          </a:xfrm>
          <a:prstGeom prst="rect">
            <a:avLst/>
          </a:prstGeom>
        </p:spPr>
        <p:txBody>
          <a:bodyPr wrap="square">
            <a:spAutoFit/>
          </a:bodyPr>
          <a:lstStyle/>
          <a:p>
            <a:r>
              <a:rPr lang="en-US" sz="4800" dirty="0" smtClean="0"/>
              <a:t>Rivalries can lead to price wars, high-priced marketing battles, and races for slight advances that could mean a competitive advantage. These tactics can stimulate companies to make even better products but also erode profits and market stability.</a:t>
            </a:r>
            <a:endParaRPr lang="en-US"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458200" cy="6740307"/>
          </a:xfrm>
          <a:prstGeom prst="rect">
            <a:avLst/>
          </a:prstGeom>
        </p:spPr>
        <p:txBody>
          <a:bodyPr wrap="square">
            <a:spAutoFit/>
          </a:bodyPr>
          <a:lstStyle/>
          <a:p>
            <a:r>
              <a:rPr lang="en-US" sz="3600" b="1" dirty="0" smtClean="0"/>
              <a:t>The number of competitors</a:t>
            </a:r>
            <a:r>
              <a:rPr lang="en-US" sz="3600" dirty="0" smtClean="0"/>
              <a:t>: More competitors means a </a:t>
            </a:r>
            <a:r>
              <a:rPr lang="en-US" sz="3600" dirty="0" smtClean="0"/>
              <a:t>fierce </a:t>
            </a:r>
            <a:r>
              <a:rPr lang="en-US" sz="3600" dirty="0" smtClean="0"/>
              <a:t>rivalry where each fights for scraps of market share.</a:t>
            </a:r>
          </a:p>
          <a:p>
            <a:r>
              <a:rPr lang="en-US" sz="3600" b="1" dirty="0" smtClean="0"/>
              <a:t>Industry growth</a:t>
            </a:r>
            <a:r>
              <a:rPr lang="en-US" sz="3600" dirty="0" smtClean="0"/>
              <a:t>: Competition is usually less dramatic because the market grows so fast that competitors have little need to fight for customers—think of the </a:t>
            </a:r>
            <a:r>
              <a:rPr lang="en-US" sz="3600" b="1" dirty="0" smtClean="0"/>
              <a:t>automobile, electronic goods </a:t>
            </a:r>
            <a:r>
              <a:rPr lang="en-US" sz="3600" b="1" dirty="0" smtClean="0"/>
              <a:t>industry of the early 20th </a:t>
            </a:r>
            <a:r>
              <a:rPr lang="en-US" sz="3600" dirty="0" smtClean="0"/>
              <a:t>century. Competition can be ferocious in a declining industry as firms fight for a larger piece of a shrinking pie, </a:t>
            </a:r>
            <a:r>
              <a:rPr lang="en-US" sz="3600" b="1" dirty="0" smtClean="0"/>
              <a:t>such as in the </a:t>
            </a:r>
            <a:r>
              <a:rPr lang="en-US" sz="3600" b="1" dirty="0" smtClean="0"/>
              <a:t> ‘media industry’ </a:t>
            </a:r>
            <a:r>
              <a:rPr lang="en-US" sz="3600" b="1" dirty="0" smtClean="0"/>
              <a:t>of today</a:t>
            </a:r>
            <a:endParaRPr lang="en-US" sz="36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3013</TotalTime>
  <Words>1538</Words>
  <Application>Microsoft Office PowerPoint</Application>
  <PresentationFormat>On-screen Show (4:3)</PresentationFormat>
  <Paragraphs>79</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Porter’s Five Forces Model</vt:lpstr>
      <vt:lpstr>Slide 2</vt:lpstr>
      <vt:lpstr>DEFINITION</vt:lpstr>
      <vt:lpstr>Five Forces</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Porter’s Five Forcs Model</dc:title>
  <dc:creator>comp</dc:creator>
  <cp:lastModifiedBy>comp</cp:lastModifiedBy>
  <cp:revision>25</cp:revision>
  <dcterms:created xsi:type="dcterms:W3CDTF">2006-08-16T00:00:00Z</dcterms:created>
  <dcterms:modified xsi:type="dcterms:W3CDTF">2025-04-27T08:44:17Z</dcterms:modified>
</cp:coreProperties>
</file>