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3"/>
    <p:sldId id="257" r:id="rId4"/>
    <p:sldId id="258" r:id="rId5"/>
    <p:sldId id="263" r:id="rId6"/>
    <p:sldId id="264" r:id="rId7"/>
    <p:sldId id="274" r:id="rId8"/>
    <p:sldId id="277" r:id="rId9"/>
    <p:sldId id="278" r:id="rId10"/>
    <p:sldId id="282" r:id="rId11"/>
    <p:sldId id="283" r:id="rId12"/>
    <p:sldId id="298" r:id="rId13"/>
    <p:sldId id="320" r:id="rId14"/>
    <p:sldId id="328" r:id="rId15"/>
    <p:sldId id="315" r:id="rId16"/>
    <p:sldId id="316" r:id="rId17"/>
    <p:sldId id="318" r:id="rId18"/>
    <p:sldId id="319" r:id="rId19"/>
    <p:sldId id="321" r:id="rId20"/>
    <p:sldId id="322" r:id="rId21"/>
    <p:sldId id="323" r:id="rId22"/>
    <p:sldId id="324" r:id="rId23"/>
    <p:sldId id="325" r:id="rId24"/>
    <p:sldId id="443" r:id="rId25"/>
    <p:sldId id="326" r:id="rId26"/>
    <p:sldId id="333" r:id="rId27"/>
    <p:sldId id="334" r:id="rId28"/>
    <p:sldId id="440" r:id="rId29"/>
    <p:sldId id="335" r:id="rId30"/>
    <p:sldId id="336" r:id="rId31"/>
    <p:sldId id="337" r:id="rId32"/>
    <p:sldId id="338" r:id="rId33"/>
    <p:sldId id="339" r:id="rId35"/>
    <p:sldId id="340" r:id="rId36"/>
    <p:sldId id="341" r:id="rId37"/>
    <p:sldId id="342" r:id="rId38"/>
    <p:sldId id="344" r:id="rId39"/>
    <p:sldId id="345" r:id="rId40"/>
    <p:sldId id="346" r:id="rId41"/>
    <p:sldId id="347" r:id="rId42"/>
    <p:sldId id="348" r:id="rId43"/>
    <p:sldId id="349" r:id="rId44"/>
    <p:sldId id="350" r:id="rId45"/>
    <p:sldId id="442" r:id="rId46"/>
    <p:sldId id="351" r:id="rId47"/>
    <p:sldId id="358" r:id="rId48"/>
    <p:sldId id="359" r:id="rId49"/>
    <p:sldId id="360" r:id="rId50"/>
    <p:sldId id="284" r:id="rId51"/>
    <p:sldId id="285" r:id="rId52"/>
    <p:sldId id="286" r:id="rId53"/>
    <p:sldId id="287" r:id="rId54"/>
    <p:sldId id="288" r:id="rId55"/>
    <p:sldId id="361" r:id="rId56"/>
    <p:sldId id="438" r:id="rId57"/>
    <p:sldId id="439" r:id="rId58"/>
    <p:sldId id="393" r:id="rId59"/>
    <p:sldId id="394" r:id="rId60"/>
    <p:sldId id="395" r:id="rId61"/>
    <p:sldId id="396" r:id="rId62"/>
    <p:sldId id="397" r:id="rId63"/>
    <p:sldId id="398" r:id="rId64"/>
    <p:sldId id="399" r:id="rId65"/>
    <p:sldId id="400" r:id="rId66"/>
    <p:sldId id="401" r:id="rId67"/>
    <p:sldId id="402" r:id="rId68"/>
    <p:sldId id="403" r:id="rId69"/>
    <p:sldId id="404" r:id="rId70"/>
    <p:sldId id="405" r:id="rId71"/>
    <p:sldId id="406" r:id="rId72"/>
    <p:sldId id="407" r:id="rId73"/>
    <p:sldId id="408" r:id="rId74"/>
    <p:sldId id="409" r:id="rId75"/>
    <p:sldId id="410" r:id="rId76"/>
    <p:sldId id="412" r:id="rId77"/>
    <p:sldId id="413" r:id="rId78"/>
    <p:sldId id="414" r:id="rId79"/>
    <p:sldId id="418" r:id="rId80"/>
    <p:sldId id="422" r:id="rId81"/>
    <p:sldId id="423" r:id="rId82"/>
    <p:sldId id="426" r:id="rId83"/>
    <p:sldId id="427" r:id="rId84"/>
    <p:sldId id="432" r:id="rId85"/>
    <p:sldId id="291"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9" Type="http://schemas.openxmlformats.org/officeDocument/2006/relationships/tableStyles" Target="tableStyles.xml"/><Relationship Id="rId88" Type="http://schemas.openxmlformats.org/officeDocument/2006/relationships/viewProps" Target="viewProps.xml"/><Relationship Id="rId87" Type="http://schemas.openxmlformats.org/officeDocument/2006/relationships/presProps" Target="presProps.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FB6C26-8D48-4338-AEB9-84FF0A3E097F}"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2CC4C8-C7D9-4926-AFCD-DE135843CB96}"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EFD93C5-5DFA-4A60-99F0-2DD2FB9519AE}"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D521EA5-FFA3-4079-9D0D-BD7242106DA7}"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CD317D-F1B3-433A-A783-7AF3113D5301}"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BAC55F63-B44D-45CD-A527-8C22F75DA17D}"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CD317D-F1B3-433A-A783-7AF3113D5301}"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F932A8F9-37CC-40B9-A404-8FBBFACC0A21}"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CD317D-F1B3-433A-A783-7AF3113D5301}"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5F4DF0BD-DBD7-41C2-8E83-0A194F04D41C}"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CD317D-F1B3-433A-A783-7AF3113D5301}"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E38F1A7-953F-4F6A-BA14-C6C8B87DC879}"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CD317D-F1B3-433A-A783-7AF3113D5301}"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CC1E6A1E-88AB-403B-A23F-863FD31B95EF}" type="datetime1">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CD317D-F1B3-433A-A783-7AF3113D5301}"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0C1ED620-B482-4DE7-AB93-7605BCBD7C36}" type="datetime1">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CD317D-F1B3-433A-A783-7AF3113D5301}"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9E6E9DD-E565-4ABF-8762-EA029A95C634}" type="datetime1">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CD317D-F1B3-433A-A783-7AF3113D5301}"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7A8316-5BED-444E-B6AF-0085DDD9EE17}" type="datetime1">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CD317D-F1B3-433A-A783-7AF3113D5301}"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8B95299-4CCB-4A46-972B-02D6DC4A6861}" type="datetime1">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CD317D-F1B3-433A-A783-7AF3113D5301}"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EFBD967-BC42-4BA9-B47B-0D92E98C5045}" type="datetime1">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CD317D-F1B3-433A-A783-7AF3113D5301}"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804431-E495-4A4C-910A-9C2E5FDA3533}" type="datetime1">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CD317D-F1B3-433A-A783-7AF3113D5301}"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Principles Of Marketing</a:t>
            </a:r>
            <a:endParaRPr lang="en-IN" dirty="0"/>
          </a:p>
        </p:txBody>
      </p:sp>
      <p:sp>
        <p:nvSpPr>
          <p:cNvPr id="3" name="Subtitle 2"/>
          <p:cNvSpPr>
            <a:spLocks noGrp="1"/>
          </p:cNvSpPr>
          <p:nvPr>
            <p:ph type="subTitle" idx="1"/>
          </p:nvPr>
        </p:nvSpPr>
        <p:spPr/>
        <p:txBody>
          <a:bodyPr/>
          <a:lstStyle/>
          <a:p>
            <a:r>
              <a:rPr lang="en-IN" dirty="0" smtClean="0"/>
              <a:t>By </a:t>
            </a:r>
            <a:r>
              <a:rPr lang="en-IN" dirty="0" err="1" smtClean="0"/>
              <a:t>Ritu</a:t>
            </a:r>
            <a:r>
              <a:rPr lang="en-IN" dirty="0" smtClean="0"/>
              <a:t> </a:t>
            </a:r>
            <a:r>
              <a:rPr lang="en-IN" dirty="0" err="1" smtClean="0"/>
              <a:t>Mathur</a:t>
            </a:r>
            <a:r>
              <a:rPr lang="en-IN" dirty="0" smtClean="0"/>
              <a:t> </a:t>
            </a:r>
            <a:r>
              <a:rPr lang="en-IN" dirty="0" err="1" smtClean="0"/>
              <a:t>Barellia</a:t>
            </a:r>
            <a:endParaRPr lang="en-IN" dirty="0"/>
          </a:p>
        </p:txBody>
      </p:sp>
      <p:sp>
        <p:nvSpPr>
          <p:cNvPr id="4" name="Slide Number Placeholder 3"/>
          <p:cNvSpPr>
            <a:spLocks noGrp="1"/>
          </p:cNvSpPr>
          <p:nvPr>
            <p:ph type="sldNum" sz="quarter" idx="12"/>
          </p:nvPr>
        </p:nvSpPr>
        <p:spPr/>
        <p:txBody>
          <a:bodyPr/>
          <a:lstStyle/>
          <a:p>
            <a:fld id="{7BCD317D-F1B3-433A-A783-7AF3113D5301}" type="slidenum">
              <a:rPr lang="en-IN" smtClean="0"/>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506071" y="29472"/>
            <a:ext cx="6831105" cy="6525651"/>
          </a:xfrm>
        </p:spPr>
      </p:pic>
      <p:sp>
        <p:nvSpPr>
          <p:cNvPr id="2" name="Slide Number Placeholder 1"/>
          <p:cNvSpPr>
            <a:spLocks noGrp="1"/>
          </p:cNvSpPr>
          <p:nvPr>
            <p:ph type="sldNum" sz="quarter" idx="12"/>
          </p:nvPr>
        </p:nvSpPr>
        <p:spPr/>
        <p:txBody>
          <a:bodyPr/>
          <a:lstStyle/>
          <a:p>
            <a:fld id="{7BCD317D-F1B3-433A-A783-7AF3113D5301}" type="slidenum">
              <a:rPr lang="en-IN" smtClean="0"/>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rgbClr val="FF0000"/>
                </a:solidFill>
              </a:rPr>
              <a:t>Brands as relationships</a:t>
            </a:r>
            <a:endParaRPr lang="en-IN" dirty="0">
              <a:solidFill>
                <a:srgbClr val="FF0000"/>
              </a:solidFill>
            </a:endParaRPr>
          </a:p>
        </p:txBody>
      </p:sp>
      <p:sp>
        <p:nvSpPr>
          <p:cNvPr id="3" name="Content Placeholder 2"/>
          <p:cNvSpPr>
            <a:spLocks noGrp="1"/>
          </p:cNvSpPr>
          <p:nvPr>
            <p:ph idx="1"/>
          </p:nvPr>
        </p:nvSpPr>
        <p:spPr/>
        <p:txBody>
          <a:bodyPr>
            <a:normAutofit/>
          </a:bodyPr>
          <a:lstStyle/>
          <a:p>
            <a:r>
              <a:rPr lang="en-IN" dirty="0" smtClean="0"/>
              <a:t>Ultimately the brand reflects a relationship between the buyer and the product bought / the supplier.  This relationship is based on trust, the fulfilment of promises and common values. </a:t>
            </a:r>
            <a:endParaRPr lang="en-IN" dirty="0" smtClean="0"/>
          </a:p>
          <a:p>
            <a:endParaRPr lang="en-IN" dirty="0"/>
          </a:p>
          <a:p>
            <a:endParaRPr lang="en-IN" dirty="0" smtClean="0"/>
          </a:p>
          <a:p>
            <a:r>
              <a:rPr lang="en-IN" dirty="0"/>
              <a:t>T</a:t>
            </a:r>
            <a:r>
              <a:rPr lang="en-IN" dirty="0" smtClean="0"/>
              <a:t>he brand relationship changes as needs change. Buyers can change interests, become bored with their habits. Brands on the other hand can stagnate and wither, or become focused on new customers, or change in their essence.</a:t>
            </a:r>
            <a:endParaRPr lang="en-IN" dirty="0" smtClean="0"/>
          </a:p>
        </p:txBody>
      </p:sp>
      <p:sp>
        <p:nvSpPr>
          <p:cNvPr id="4" name="Slide Number Placeholder 3"/>
          <p:cNvSpPr>
            <a:spLocks noGrp="1"/>
          </p:cNvSpPr>
          <p:nvPr>
            <p:ph type="sldNum" sz="quarter" idx="12"/>
          </p:nvPr>
        </p:nvSpPr>
        <p:spPr/>
        <p:txBody>
          <a:bodyPr/>
          <a:lstStyle/>
          <a:p>
            <a:fld id="{7BCD317D-F1B3-433A-A783-7AF3113D5301}" type="slidenum">
              <a:rPr lang="en-IN" smtClean="0"/>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dirty="0" smtClean="0">
                <a:solidFill>
                  <a:srgbClr val="FF0000"/>
                </a:solidFill>
              </a:rPr>
              <a:t>Price</a:t>
            </a:r>
            <a:endParaRPr lang="en-IN" dirty="0">
              <a:solidFill>
                <a:srgbClr val="FF0000"/>
              </a:solidFill>
            </a:endParaRPr>
          </a:p>
        </p:txBody>
      </p:sp>
      <p:sp>
        <p:nvSpPr>
          <p:cNvPr id="3" name="Content Placeholder 2"/>
          <p:cNvSpPr>
            <a:spLocks noGrp="1"/>
          </p:cNvSpPr>
          <p:nvPr>
            <p:ph idx="1"/>
          </p:nvPr>
        </p:nvSpPr>
        <p:spPr/>
        <p:txBody>
          <a:bodyPr/>
          <a:lstStyle/>
          <a:p>
            <a:r>
              <a:rPr lang="en-IN" dirty="0"/>
              <a:t>Price is an important element of marketing mix.</a:t>
            </a:r>
            <a:endParaRPr lang="en-IN" dirty="0"/>
          </a:p>
          <a:p>
            <a:r>
              <a:rPr lang="en-IN" dirty="0"/>
              <a:t>In an era of globalization, one of the challenges that companies face when selling their products abroad is how to set appropriate prices. </a:t>
            </a:r>
            <a:endParaRPr lang="en-IN" dirty="0"/>
          </a:p>
          <a:p>
            <a:r>
              <a:rPr lang="en-IN" dirty="0"/>
              <a:t>Price of a product cannot be kept same in different regions of world. There are many factors that affect pricing in foreign countries like supply &amp; demand, cost, elasticity of demand, exchange rates, market share etc.</a:t>
            </a:r>
            <a:endParaRPr lang="en-IN" dirty="0"/>
          </a:p>
          <a:p>
            <a:endParaRPr lang="en-IN" dirty="0"/>
          </a:p>
        </p:txBody>
      </p:sp>
      <p:sp>
        <p:nvSpPr>
          <p:cNvPr id="4" name="Slide Number Placeholder 3"/>
          <p:cNvSpPr>
            <a:spLocks noGrp="1"/>
          </p:cNvSpPr>
          <p:nvPr>
            <p:ph type="sldNum" sz="quarter" idx="12"/>
          </p:nvPr>
        </p:nvSpPr>
        <p:spPr/>
        <p:txBody>
          <a:bodyPr/>
          <a:lstStyle/>
          <a:p>
            <a:fld id="{7BCD317D-F1B3-433A-A783-7AF3113D5301}" type="slidenum">
              <a:rPr lang="en-IN" smtClean="0"/>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  Continued</a:t>
            </a:r>
            <a:endParaRPr lang="en-IN" dirty="0"/>
          </a:p>
        </p:txBody>
      </p:sp>
      <p:sp>
        <p:nvSpPr>
          <p:cNvPr id="3" name="Content Placeholder 2"/>
          <p:cNvSpPr>
            <a:spLocks noGrp="1"/>
          </p:cNvSpPr>
          <p:nvPr>
            <p:ph idx="1"/>
          </p:nvPr>
        </p:nvSpPr>
        <p:spPr/>
        <p:txBody>
          <a:bodyPr/>
          <a:lstStyle/>
          <a:p>
            <a:r>
              <a:rPr lang="en-IN" smtClean="0"/>
              <a:t>For pricing, we </a:t>
            </a:r>
            <a:r>
              <a:rPr lang="en-IN" dirty="0" smtClean="0"/>
              <a:t>must know the difference between Fixed &amp; Variable Costs.</a:t>
            </a:r>
            <a:endParaRPr lang="en-IN" dirty="0" smtClean="0"/>
          </a:p>
          <a:p>
            <a:r>
              <a:rPr lang="en-IN" dirty="0" smtClean="0">
                <a:solidFill>
                  <a:srgbClr val="FF0000"/>
                </a:solidFill>
              </a:rPr>
              <a:t>Fixed </a:t>
            </a:r>
            <a:r>
              <a:rPr lang="en-IN" dirty="0">
                <a:solidFill>
                  <a:srgbClr val="FF0000"/>
                </a:solidFill>
              </a:rPr>
              <a:t>costs</a:t>
            </a:r>
            <a:r>
              <a:rPr lang="en-IN" dirty="0"/>
              <a:t> are those costs, such as factory rental, capital equipment repayments and permanent staff salaries, which at least in the short or medium term, remain unchanged regardless of the level of output achieved.</a:t>
            </a:r>
            <a:endParaRPr lang="en-IN" dirty="0"/>
          </a:p>
          <a:p>
            <a:r>
              <a:rPr lang="en-IN" dirty="0">
                <a:solidFill>
                  <a:srgbClr val="FF0000"/>
                </a:solidFill>
              </a:rPr>
              <a:t>Variable costs</a:t>
            </a:r>
            <a:r>
              <a:rPr lang="en-IN" dirty="0"/>
              <a:t> are those costs, such as raw material purchases, wages and electricity, which vary directly according to the level of output achieved.</a:t>
            </a:r>
            <a:endParaRPr lang="en-IN" dirty="0"/>
          </a:p>
          <a:p>
            <a:endParaRPr lang="en-IN" dirty="0" smtClean="0"/>
          </a:p>
          <a:p>
            <a:endParaRPr lang="en-IN" dirty="0" smtClean="0"/>
          </a:p>
          <a:p>
            <a:endParaRPr lang="en-IN" dirty="0"/>
          </a:p>
        </p:txBody>
      </p:sp>
      <p:sp>
        <p:nvSpPr>
          <p:cNvPr id="4" name="Slide Number Placeholder 3"/>
          <p:cNvSpPr>
            <a:spLocks noGrp="1"/>
          </p:cNvSpPr>
          <p:nvPr>
            <p:ph type="sldNum" sz="quarter" idx="12"/>
          </p:nvPr>
        </p:nvSpPr>
        <p:spPr/>
        <p:txBody>
          <a:bodyPr/>
          <a:lstStyle/>
          <a:p>
            <a:fld id="{7BCD317D-F1B3-433A-A783-7AF3113D5301}" type="slidenum">
              <a:rPr lang="en-IN" smtClean="0"/>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Continued</a:t>
            </a:r>
            <a:endParaRPr lang="en-IN" dirty="0"/>
          </a:p>
        </p:txBody>
      </p:sp>
      <p:sp>
        <p:nvSpPr>
          <p:cNvPr id="3" name="Content Placeholder 2"/>
          <p:cNvSpPr>
            <a:spLocks noGrp="1"/>
          </p:cNvSpPr>
          <p:nvPr>
            <p:ph idx="1"/>
          </p:nvPr>
        </p:nvSpPr>
        <p:spPr/>
        <p:txBody>
          <a:bodyPr>
            <a:normAutofit/>
          </a:bodyPr>
          <a:lstStyle/>
          <a:p>
            <a:pPr lvl="0"/>
            <a:endParaRPr lang="en-IN" sz="2400" dirty="0" smtClean="0"/>
          </a:p>
          <a:p>
            <a:pPr lvl="0"/>
            <a:r>
              <a:rPr lang="en-IN" sz="2400" dirty="0" smtClean="0">
                <a:solidFill>
                  <a:srgbClr val="FF0000"/>
                </a:solidFill>
              </a:rPr>
              <a:t>When preparing </a:t>
            </a:r>
            <a:r>
              <a:rPr lang="en-IN" sz="2400" dirty="0">
                <a:solidFill>
                  <a:srgbClr val="FF0000"/>
                </a:solidFill>
              </a:rPr>
              <a:t>export prices, the following costs may apply</a:t>
            </a:r>
            <a:r>
              <a:rPr lang="en-IN" sz="2400" dirty="0"/>
              <a:t>.  </a:t>
            </a:r>
            <a:endParaRPr lang="en-IN" sz="2400" dirty="0"/>
          </a:p>
          <a:p>
            <a:pPr lvl="1"/>
            <a:r>
              <a:rPr lang="en-IN" dirty="0" smtClean="0"/>
              <a:t>Fixed costs;</a:t>
            </a:r>
            <a:r>
              <a:rPr lang="en-IN" dirty="0"/>
              <a:t>  </a:t>
            </a:r>
            <a:endParaRPr lang="en-IN" dirty="0"/>
          </a:p>
          <a:p>
            <a:pPr lvl="1"/>
            <a:r>
              <a:rPr lang="en-IN" dirty="0"/>
              <a:t>Shipping ex-factory to port of departure; </a:t>
            </a:r>
            <a:endParaRPr lang="en-IN" dirty="0"/>
          </a:p>
          <a:p>
            <a:pPr lvl="1"/>
            <a:r>
              <a:rPr lang="en-IN" dirty="0"/>
              <a:t>Import duty and taxes; </a:t>
            </a:r>
            <a:endParaRPr lang="en-IN" dirty="0"/>
          </a:p>
          <a:p>
            <a:pPr lvl="1"/>
            <a:r>
              <a:rPr lang="en-IN" dirty="0"/>
              <a:t>Customs clearance/broker fee; </a:t>
            </a:r>
            <a:endParaRPr lang="en-IN" dirty="0"/>
          </a:p>
          <a:p>
            <a:pPr lvl="1"/>
            <a:r>
              <a:rPr lang="en-IN" dirty="0"/>
              <a:t>Ground transportation from port of </a:t>
            </a:r>
            <a:r>
              <a:rPr lang="en-IN" dirty="0" smtClean="0"/>
              <a:t>discharge </a:t>
            </a:r>
            <a:r>
              <a:rPr lang="en-IN" dirty="0"/>
              <a:t>to warehouse or customer, as appropriate; </a:t>
            </a:r>
            <a:endParaRPr lang="en-IN" dirty="0"/>
          </a:p>
          <a:p>
            <a:pPr lvl="1"/>
            <a:r>
              <a:rPr lang="en-IN" dirty="0"/>
              <a:t>Warehousing fees, if applicable; </a:t>
            </a:r>
            <a:endParaRPr lang="en-IN" dirty="0"/>
          </a:p>
          <a:p>
            <a:endParaRPr lang="en-IN" dirty="0"/>
          </a:p>
        </p:txBody>
      </p:sp>
      <p:sp>
        <p:nvSpPr>
          <p:cNvPr id="4" name="Slide Number Placeholder 3"/>
          <p:cNvSpPr>
            <a:spLocks noGrp="1"/>
          </p:cNvSpPr>
          <p:nvPr>
            <p:ph type="sldNum" sz="quarter" idx="12"/>
          </p:nvPr>
        </p:nvSpPr>
        <p:spPr/>
        <p:txBody>
          <a:bodyPr/>
          <a:lstStyle/>
          <a:p>
            <a:fld id="{7BCD317D-F1B3-433A-A783-7AF3113D5301}" type="slidenum">
              <a:rPr lang="en-IN" smtClean="0"/>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Continued</a:t>
            </a:r>
            <a:endParaRPr lang="en-IN" dirty="0"/>
          </a:p>
        </p:txBody>
      </p:sp>
      <p:sp>
        <p:nvSpPr>
          <p:cNvPr id="3" name="Content Placeholder 2"/>
          <p:cNvSpPr>
            <a:spLocks noGrp="1"/>
          </p:cNvSpPr>
          <p:nvPr>
            <p:ph idx="1"/>
          </p:nvPr>
        </p:nvSpPr>
        <p:spPr/>
        <p:txBody>
          <a:bodyPr>
            <a:normAutofit/>
          </a:bodyPr>
          <a:lstStyle/>
          <a:p>
            <a:pPr lvl="1"/>
            <a:endParaRPr lang="en-IN" dirty="0" smtClean="0"/>
          </a:p>
          <a:p>
            <a:pPr lvl="1"/>
            <a:r>
              <a:rPr lang="en-IN" sz="2800" dirty="0" smtClean="0"/>
              <a:t>Agent's </a:t>
            </a:r>
            <a:r>
              <a:rPr lang="en-IN" sz="2800" dirty="0"/>
              <a:t>commission or importer's mark-up, as appropriate; </a:t>
            </a:r>
            <a:endParaRPr lang="en-IN" sz="2800" dirty="0"/>
          </a:p>
          <a:p>
            <a:pPr lvl="1"/>
            <a:r>
              <a:rPr lang="en-IN" sz="2800" dirty="0"/>
              <a:t>Packaging and labelling to local standards; </a:t>
            </a:r>
            <a:endParaRPr lang="en-IN" sz="2800" dirty="0"/>
          </a:p>
          <a:p>
            <a:pPr lvl="1"/>
            <a:r>
              <a:rPr lang="en-IN" sz="2800" dirty="0"/>
              <a:t>Product certification, if required; </a:t>
            </a:r>
            <a:endParaRPr lang="en-IN" sz="2800" dirty="0"/>
          </a:p>
          <a:p>
            <a:pPr lvl="1"/>
            <a:r>
              <a:rPr lang="en-IN" sz="2800" dirty="0"/>
              <a:t>Product liability insurance; </a:t>
            </a:r>
            <a:endParaRPr lang="en-IN" sz="2800" dirty="0"/>
          </a:p>
          <a:p>
            <a:pPr lvl="1"/>
            <a:r>
              <a:rPr lang="en-IN" sz="2800" dirty="0"/>
              <a:t>Advertising costs; </a:t>
            </a:r>
            <a:endParaRPr lang="en-IN" sz="2800" dirty="0"/>
          </a:p>
          <a:p>
            <a:pPr lvl="1"/>
            <a:r>
              <a:rPr lang="en-IN" sz="2800" dirty="0"/>
              <a:t>Promotional costs. </a:t>
            </a:r>
            <a:endParaRPr lang="en-IN" sz="2800" dirty="0" smtClean="0"/>
          </a:p>
          <a:p>
            <a:pPr lvl="1"/>
            <a:endParaRPr lang="en-IN" sz="2600" dirty="0"/>
          </a:p>
          <a:p>
            <a:endParaRPr lang="en-IN" dirty="0" smtClean="0"/>
          </a:p>
          <a:p>
            <a:endParaRPr lang="en-IN" dirty="0"/>
          </a:p>
        </p:txBody>
      </p:sp>
      <p:sp>
        <p:nvSpPr>
          <p:cNvPr id="4" name="Slide Number Placeholder 3"/>
          <p:cNvSpPr>
            <a:spLocks noGrp="1"/>
          </p:cNvSpPr>
          <p:nvPr>
            <p:ph type="sldNum" sz="quarter" idx="12"/>
          </p:nvPr>
        </p:nvSpPr>
        <p:spPr/>
        <p:txBody>
          <a:bodyPr/>
          <a:lstStyle/>
          <a:p>
            <a:fld id="{7BCD317D-F1B3-433A-A783-7AF3113D5301}" type="slidenum">
              <a:rPr lang="en-IN" smtClean="0"/>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Continued</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solidFill>
                  <a:srgbClr val="FF0000"/>
                </a:solidFill>
              </a:rPr>
              <a:t>Cost-plus </a:t>
            </a:r>
            <a:r>
              <a:rPr lang="en-IN" dirty="0">
                <a:solidFill>
                  <a:srgbClr val="FF0000"/>
                </a:solidFill>
              </a:rPr>
              <a:t>method</a:t>
            </a:r>
            <a:r>
              <a:rPr lang="en-IN" dirty="0"/>
              <a:t>: </a:t>
            </a:r>
            <a:endParaRPr lang="en-IN" dirty="0" smtClean="0"/>
          </a:p>
          <a:p>
            <a:pPr marL="0" indent="0">
              <a:buNone/>
            </a:pPr>
            <a:r>
              <a:rPr lang="en-IN" dirty="0" smtClean="0"/>
              <a:t>In </a:t>
            </a:r>
            <a:r>
              <a:rPr lang="en-IN" dirty="0"/>
              <a:t>the cost-plus method, </a:t>
            </a:r>
            <a:r>
              <a:rPr lang="en-IN" dirty="0">
                <a:solidFill>
                  <a:srgbClr val="FF0000"/>
                </a:solidFill>
              </a:rPr>
              <a:t>the </a:t>
            </a:r>
            <a:r>
              <a:rPr lang="en-IN" dirty="0" smtClean="0">
                <a:solidFill>
                  <a:srgbClr val="FF0000"/>
                </a:solidFill>
              </a:rPr>
              <a:t>manufacturer </a:t>
            </a:r>
            <a:r>
              <a:rPr lang="en-IN" dirty="0">
                <a:solidFill>
                  <a:srgbClr val="FF0000"/>
                </a:solidFill>
              </a:rPr>
              <a:t>starts with the domestic manufacturing cost</a:t>
            </a:r>
            <a:r>
              <a:rPr lang="en-IN" dirty="0"/>
              <a:t> and adds administration, research and development, overhead, freight forwarding, distributor margins, customs charges and profit. </a:t>
            </a:r>
            <a:endParaRPr lang="en-IN" dirty="0">
              <a:solidFill>
                <a:srgbClr val="FF0000"/>
              </a:solidFill>
            </a:endParaRPr>
          </a:p>
          <a:p>
            <a:pPr marL="0" indent="0">
              <a:buNone/>
            </a:pPr>
            <a:r>
              <a:rPr lang="en-IN" dirty="0" smtClean="0">
                <a:solidFill>
                  <a:srgbClr val="FF0000"/>
                </a:solidFill>
              </a:rPr>
              <a:t>Marginal </a:t>
            </a:r>
            <a:r>
              <a:rPr lang="en-IN" dirty="0">
                <a:solidFill>
                  <a:srgbClr val="FF0000"/>
                </a:solidFill>
              </a:rPr>
              <a:t>cost pricing</a:t>
            </a:r>
            <a:r>
              <a:rPr lang="en-IN" dirty="0"/>
              <a:t>: </a:t>
            </a:r>
            <a:endParaRPr lang="en-IN" dirty="0" smtClean="0"/>
          </a:p>
          <a:p>
            <a:pPr marL="0" indent="0">
              <a:buNone/>
            </a:pPr>
            <a:r>
              <a:rPr lang="en-IN" dirty="0" smtClean="0"/>
              <a:t>It </a:t>
            </a:r>
            <a:r>
              <a:rPr lang="en-IN" dirty="0"/>
              <a:t>involves basing the price on the variable costs of producing a product, not on the total costs (</a:t>
            </a:r>
            <a:r>
              <a:rPr lang="en-IN" dirty="0" err="1"/>
              <a:t>i.e</a:t>
            </a:r>
            <a:r>
              <a:rPr lang="en-IN" dirty="0"/>
              <a:t> fixed and variable costs</a:t>
            </a:r>
            <a:r>
              <a:rPr lang="en-IN" dirty="0" smtClean="0"/>
              <a:t>).</a:t>
            </a:r>
            <a:endParaRPr lang="en-IN" dirty="0" smtClean="0"/>
          </a:p>
          <a:p>
            <a:pPr marL="0" indent="0">
              <a:buNone/>
            </a:pPr>
            <a:r>
              <a:rPr lang="en-IN" dirty="0" smtClean="0"/>
              <a:t>Total </a:t>
            </a:r>
            <a:r>
              <a:rPr lang="en-IN" dirty="0"/>
              <a:t>costs = Fixed costs + variable costs </a:t>
            </a:r>
            <a:endParaRPr lang="en-IN" dirty="0"/>
          </a:p>
          <a:p>
            <a:endParaRPr lang="en-IN" dirty="0"/>
          </a:p>
        </p:txBody>
      </p:sp>
      <p:sp>
        <p:nvSpPr>
          <p:cNvPr id="4" name="Slide Number Placeholder 3"/>
          <p:cNvSpPr>
            <a:spLocks noGrp="1"/>
          </p:cNvSpPr>
          <p:nvPr>
            <p:ph type="sldNum" sz="quarter" idx="12"/>
          </p:nvPr>
        </p:nvSpPr>
        <p:spPr/>
        <p:txBody>
          <a:bodyPr/>
          <a:lstStyle/>
          <a:p>
            <a:fld id="{7BCD317D-F1B3-433A-A783-7AF3113D5301}" type="slidenum">
              <a:rPr lang="en-IN" smtClean="0"/>
            </a:fld>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Continued</a:t>
            </a:r>
            <a:endParaRPr lang="en-IN" dirty="0"/>
          </a:p>
        </p:txBody>
      </p:sp>
      <p:sp>
        <p:nvSpPr>
          <p:cNvPr id="3" name="Content Placeholder 2"/>
          <p:cNvSpPr>
            <a:spLocks noGrp="1"/>
          </p:cNvSpPr>
          <p:nvPr>
            <p:ph idx="1"/>
          </p:nvPr>
        </p:nvSpPr>
        <p:spPr/>
        <p:txBody>
          <a:bodyPr>
            <a:normAutofit/>
          </a:bodyPr>
          <a:lstStyle/>
          <a:p>
            <a:pPr lvl="0"/>
            <a:r>
              <a:rPr lang="en-IN" dirty="0"/>
              <a:t>Marginal cost pricing should relate only to short-term business aimed at disposing of temporary surpluses following the construction of new plant or a seasonal fall-off in other orders. </a:t>
            </a:r>
            <a:endParaRPr lang="en-IN" dirty="0"/>
          </a:p>
          <a:p>
            <a:r>
              <a:rPr lang="en-IN" dirty="0" smtClean="0"/>
              <a:t>Apart </a:t>
            </a:r>
            <a:r>
              <a:rPr lang="en-IN" dirty="0"/>
              <a:t>from the obvious disadvantage of lower profit generation, </a:t>
            </a:r>
            <a:r>
              <a:rPr lang="en-IN" dirty="0">
                <a:solidFill>
                  <a:srgbClr val="FF0000"/>
                </a:solidFill>
              </a:rPr>
              <a:t>marginal-cost pricing </a:t>
            </a:r>
            <a:r>
              <a:rPr lang="en-IN" dirty="0"/>
              <a:t>may also be viewed by the government </a:t>
            </a:r>
            <a:r>
              <a:rPr lang="en-IN" dirty="0" smtClean="0"/>
              <a:t>as </a:t>
            </a:r>
            <a:r>
              <a:rPr lang="en-IN" dirty="0">
                <a:solidFill>
                  <a:srgbClr val="FF0000"/>
                </a:solidFill>
              </a:rPr>
              <a:t>dumping</a:t>
            </a:r>
            <a:r>
              <a:rPr lang="en-IN" dirty="0"/>
              <a:t>. </a:t>
            </a:r>
            <a:endParaRPr lang="en-IN" dirty="0" smtClean="0"/>
          </a:p>
          <a:p>
            <a:endParaRPr lang="en-IN" dirty="0" smtClean="0"/>
          </a:p>
          <a:p>
            <a:endParaRPr lang="en-IN" dirty="0"/>
          </a:p>
          <a:p>
            <a:endParaRPr lang="en-IN" dirty="0"/>
          </a:p>
        </p:txBody>
      </p:sp>
      <p:sp>
        <p:nvSpPr>
          <p:cNvPr id="4" name="Slide Number Placeholder 3"/>
          <p:cNvSpPr>
            <a:spLocks noGrp="1"/>
          </p:cNvSpPr>
          <p:nvPr>
            <p:ph type="sldNum" sz="quarter" idx="12"/>
          </p:nvPr>
        </p:nvSpPr>
        <p:spPr/>
        <p:txBody>
          <a:bodyPr/>
          <a:lstStyle/>
          <a:p>
            <a:fld id="{7BCD317D-F1B3-433A-A783-7AF3113D5301}" type="slidenum">
              <a:rPr lang="en-IN" smtClean="0"/>
            </a:fld>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rgbClr val="FF0000"/>
                </a:solidFill>
              </a:rPr>
              <a:t>Distribution (Place)</a:t>
            </a:r>
            <a:endParaRPr lang="en-IN" dirty="0">
              <a:solidFill>
                <a:srgbClr val="FF0000"/>
              </a:solidFill>
            </a:endParaRPr>
          </a:p>
        </p:txBody>
      </p:sp>
      <p:sp>
        <p:nvSpPr>
          <p:cNvPr id="3" name="Content Placeholder 2"/>
          <p:cNvSpPr>
            <a:spLocks noGrp="1"/>
          </p:cNvSpPr>
          <p:nvPr>
            <p:ph idx="1"/>
          </p:nvPr>
        </p:nvSpPr>
        <p:spPr/>
        <p:txBody>
          <a:bodyPr>
            <a:normAutofit fontScale="92500"/>
          </a:bodyPr>
          <a:lstStyle/>
          <a:p>
            <a:endParaRPr lang="en-IN" dirty="0"/>
          </a:p>
          <a:p>
            <a:r>
              <a:rPr lang="en-IN" dirty="0" smtClean="0"/>
              <a:t>Distribution </a:t>
            </a:r>
            <a:r>
              <a:rPr lang="en-IN" dirty="0"/>
              <a:t>is all about getting your products/services to the right people at the right time with special consideration for profit and effectiveness. Successful marketing does not end </a:t>
            </a:r>
            <a:r>
              <a:rPr lang="en-IN" dirty="0" smtClean="0"/>
              <a:t>with developing </a:t>
            </a:r>
            <a:r>
              <a:rPr lang="en-IN" dirty="0"/>
              <a:t>a product/service and </a:t>
            </a:r>
            <a:r>
              <a:rPr lang="en-IN" dirty="0" smtClean="0"/>
              <a:t>finding </a:t>
            </a:r>
            <a:r>
              <a:rPr lang="en-IN" dirty="0"/>
              <a:t>its appropriate target audience with a view to selling it at the 'right price'. </a:t>
            </a:r>
            <a:r>
              <a:rPr lang="en-IN" dirty="0" smtClean="0"/>
              <a:t>Another </a:t>
            </a:r>
            <a:r>
              <a:rPr lang="en-IN" dirty="0"/>
              <a:t>issue </a:t>
            </a:r>
            <a:r>
              <a:rPr lang="en-IN" dirty="0" smtClean="0"/>
              <a:t>of importance </a:t>
            </a:r>
            <a:r>
              <a:rPr lang="en-IN" dirty="0"/>
              <a:t>is how manufacturers are going to distribute and sell these products/services to the consumers</a:t>
            </a:r>
            <a:r>
              <a:rPr lang="en-IN" dirty="0" smtClean="0"/>
              <a:t>.</a:t>
            </a:r>
            <a:endParaRPr lang="en-IN" dirty="0" smtClean="0"/>
          </a:p>
          <a:p>
            <a:r>
              <a:rPr lang="en-IN" dirty="0" smtClean="0"/>
              <a:t>When </a:t>
            </a:r>
            <a:r>
              <a:rPr lang="en-IN" dirty="0"/>
              <a:t>a product/service is purchased by a consumer, it may have been bought directly from the business itself, or it may have been bought through a number of intermediaries (wholesaler, retailer, </a:t>
            </a:r>
            <a:r>
              <a:rPr lang="en-IN" dirty="0" err="1"/>
              <a:t>etc</a:t>
            </a:r>
            <a:r>
              <a:rPr lang="en-IN" dirty="0"/>
              <a:t>). These are known as </a:t>
            </a:r>
            <a:r>
              <a:rPr lang="en-IN" b="1" i="1" dirty="0"/>
              <a:t>distribution channels.</a:t>
            </a:r>
            <a:endParaRPr lang="en-IN" b="1" i="1" dirty="0"/>
          </a:p>
          <a:p>
            <a:endParaRPr lang="en-IN" dirty="0" smtClean="0"/>
          </a:p>
          <a:p>
            <a:endParaRPr lang="en-IN" dirty="0" smtClean="0"/>
          </a:p>
          <a:p>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7BCD317D-F1B3-433A-A783-7AF3113D5301}" type="slidenum">
              <a:rPr lang="en-IN" smtClean="0"/>
            </a:fld>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rgbClr val="FF0000"/>
                </a:solidFill>
              </a:rPr>
              <a:t>Distribution Strategy</a:t>
            </a:r>
            <a:endParaRPr lang="en-IN" dirty="0">
              <a:solidFill>
                <a:srgbClr val="FF0000"/>
              </a:solidFill>
            </a:endParaRPr>
          </a:p>
        </p:txBody>
      </p:sp>
      <p:sp>
        <p:nvSpPr>
          <p:cNvPr id="3" name="Content Placeholder 2"/>
          <p:cNvSpPr>
            <a:spLocks noGrp="1"/>
          </p:cNvSpPr>
          <p:nvPr>
            <p:ph idx="1"/>
          </p:nvPr>
        </p:nvSpPr>
        <p:spPr/>
        <p:txBody>
          <a:bodyPr>
            <a:normAutofit lnSpcReduction="10000"/>
          </a:bodyPr>
          <a:lstStyle/>
          <a:p>
            <a:r>
              <a:rPr lang="en-IN" dirty="0"/>
              <a:t>A distribution strategy defines how you are going to move products from point of creation to points of consumption in an efficient and cost-effective manner.” “A distribution strategy also defines how you are going to develop and maintain customer loyalty.” </a:t>
            </a:r>
            <a:endParaRPr lang="en-IN" dirty="0" smtClean="0"/>
          </a:p>
          <a:p>
            <a:r>
              <a:rPr lang="en-IN" dirty="0" smtClean="0"/>
              <a:t>A distribution </a:t>
            </a:r>
            <a:r>
              <a:rPr lang="en-IN" dirty="0"/>
              <a:t>strategy must be in sync with how customers want to shop and buy. Today's customers shop and buy very differently than ever before. Their access to high-quality information via the internet, combined with their heightened price sensitivity, have created customers </a:t>
            </a:r>
            <a:r>
              <a:rPr lang="en-IN" dirty="0" smtClean="0"/>
              <a:t>who are </a:t>
            </a:r>
            <a:r>
              <a:rPr lang="en-IN" dirty="0"/>
              <a:t>more sophisticated, better informed </a:t>
            </a:r>
            <a:r>
              <a:rPr lang="en-IN" dirty="0" smtClean="0"/>
              <a:t>than </a:t>
            </a:r>
            <a:r>
              <a:rPr lang="en-IN" dirty="0"/>
              <a:t>customers of the past. This new breed of customers no longer plays by the rules of traditional distribution channels. </a:t>
            </a:r>
            <a:endParaRPr lang="en-IN" dirty="0"/>
          </a:p>
        </p:txBody>
      </p:sp>
      <p:sp>
        <p:nvSpPr>
          <p:cNvPr id="4" name="Slide Number Placeholder 3"/>
          <p:cNvSpPr>
            <a:spLocks noGrp="1"/>
          </p:cNvSpPr>
          <p:nvPr>
            <p:ph type="sldNum" sz="quarter" idx="12"/>
          </p:nvPr>
        </p:nvSpPr>
        <p:spPr/>
        <p:txBody>
          <a:bodyPr/>
          <a:lstStyle/>
          <a:p>
            <a:fld id="{7BCD317D-F1B3-433A-A783-7AF3113D5301}" type="slidenum">
              <a:rPr lang="en-IN" smtClean="0"/>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rgbClr val="FF0000"/>
                </a:solidFill>
              </a:rPr>
              <a:t>What is Marketing ?</a:t>
            </a:r>
            <a:endParaRPr lang="en-IN" dirty="0">
              <a:solidFill>
                <a:srgbClr val="FF0000"/>
              </a:solidFill>
            </a:endParaRPr>
          </a:p>
        </p:txBody>
      </p:sp>
      <p:sp>
        <p:nvSpPr>
          <p:cNvPr id="3" name="Content Placeholder 2"/>
          <p:cNvSpPr>
            <a:spLocks noGrp="1"/>
          </p:cNvSpPr>
          <p:nvPr>
            <p:ph idx="1"/>
          </p:nvPr>
        </p:nvSpPr>
        <p:spPr/>
        <p:txBody>
          <a:bodyPr/>
          <a:lstStyle/>
          <a:p>
            <a:r>
              <a:rPr lang="en-IN" dirty="0"/>
              <a:t>Marketing </a:t>
            </a:r>
            <a:r>
              <a:rPr lang="en-IN" dirty="0" smtClean="0"/>
              <a:t>is</a:t>
            </a:r>
            <a:r>
              <a:rPr lang="en-IN" dirty="0"/>
              <a:t> </a:t>
            </a:r>
            <a:r>
              <a:rPr lang="en-IN" dirty="0" smtClean="0"/>
              <a:t>defined</a:t>
            </a:r>
            <a:r>
              <a:rPr lang="en-IN" dirty="0"/>
              <a:t> </a:t>
            </a:r>
            <a:r>
              <a:rPr lang="en-IN" dirty="0" smtClean="0"/>
              <a:t>as </a:t>
            </a:r>
            <a:r>
              <a:rPr lang="en-IN" dirty="0"/>
              <a:t>"the total of activities involved in the transfer of goods from the producer or seller to the consumer or buyer, including advertising, shipping, storing, and selling</a:t>
            </a:r>
            <a:r>
              <a:rPr lang="en-IN" dirty="0" smtClean="0"/>
              <a:t>.” It </a:t>
            </a:r>
            <a:r>
              <a:rPr lang="en-IN" dirty="0"/>
              <a:t>seeks to satisfy the needs of people </a:t>
            </a:r>
            <a:r>
              <a:rPr lang="en-IN" dirty="0" smtClean="0"/>
              <a:t>(creating </a:t>
            </a:r>
            <a:r>
              <a:rPr lang="en-IN" dirty="0"/>
              <a:t>a sense </a:t>
            </a:r>
            <a:r>
              <a:rPr lang="en-IN" dirty="0" smtClean="0"/>
              <a:t>of</a:t>
            </a:r>
            <a:r>
              <a:rPr lang="en-IN" dirty="0"/>
              <a:t> utility) through </a:t>
            </a:r>
            <a:r>
              <a:rPr lang="en-IN" dirty="0" smtClean="0"/>
              <a:t>the exchange</a:t>
            </a:r>
            <a:r>
              <a:rPr lang="en-IN" dirty="0"/>
              <a:t> process</a:t>
            </a:r>
            <a:r>
              <a:rPr lang="en-IN" dirty="0" smtClean="0"/>
              <a:t>.</a:t>
            </a:r>
            <a:endParaRPr lang="en-IN" dirty="0" smtClean="0"/>
          </a:p>
          <a:p>
            <a:r>
              <a:rPr lang="en-IN" dirty="0" smtClean="0"/>
              <a:t>The </a:t>
            </a:r>
            <a:r>
              <a:rPr lang="en-IN" dirty="0"/>
              <a:t>marketer makes money and the customer receives goods, services, or ideas that satisfy their needs. The exchange process is the origin of marketing &amp; creates utility.</a:t>
            </a:r>
            <a:endParaRPr lang="en-IN" dirty="0"/>
          </a:p>
          <a:p>
            <a:r>
              <a:rPr lang="en-IN" dirty="0"/>
              <a:t>Sales is a part of marketing.</a:t>
            </a:r>
            <a:endParaRPr lang="en-IN" dirty="0" smtClean="0"/>
          </a:p>
          <a:p>
            <a:endParaRPr lang="en-IN" dirty="0" smtClean="0"/>
          </a:p>
          <a:p>
            <a:endParaRPr lang="en-IN" dirty="0" smtClean="0"/>
          </a:p>
          <a:p>
            <a:endParaRPr lang="en-IN" dirty="0" smtClean="0"/>
          </a:p>
          <a:p>
            <a:endParaRPr lang="en-IN" dirty="0"/>
          </a:p>
        </p:txBody>
      </p:sp>
      <p:sp>
        <p:nvSpPr>
          <p:cNvPr id="4" name="Slide Number Placeholder 3"/>
          <p:cNvSpPr>
            <a:spLocks noGrp="1"/>
          </p:cNvSpPr>
          <p:nvPr>
            <p:ph type="sldNum" sz="quarter" idx="12"/>
          </p:nvPr>
        </p:nvSpPr>
        <p:spPr/>
        <p:txBody>
          <a:bodyPr/>
          <a:lstStyle/>
          <a:p>
            <a:fld id="{7BCD317D-F1B3-433A-A783-7AF3113D5301}" type="slidenum">
              <a:rPr lang="en-IN" smtClean="0"/>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Continued</a:t>
            </a:r>
            <a:endParaRPr lang="en-IN" dirty="0"/>
          </a:p>
        </p:txBody>
      </p:sp>
      <p:sp>
        <p:nvSpPr>
          <p:cNvPr id="3" name="Content Placeholder 2"/>
          <p:cNvSpPr>
            <a:spLocks noGrp="1"/>
          </p:cNvSpPr>
          <p:nvPr>
            <p:ph idx="1"/>
          </p:nvPr>
        </p:nvSpPr>
        <p:spPr/>
        <p:txBody>
          <a:bodyPr/>
          <a:lstStyle/>
          <a:p>
            <a:r>
              <a:rPr lang="en-IN" dirty="0" smtClean="0"/>
              <a:t>Building the right distribution for your company is extremely important,  but often underestimated.  While most American companies focus 20 % on product and 80 % on distribution’,  many European companies have a tendency of doing the opposite.</a:t>
            </a:r>
            <a:endParaRPr lang="en-IN" dirty="0" smtClean="0"/>
          </a:p>
          <a:p>
            <a:endParaRPr lang="en-IN" dirty="0" smtClean="0"/>
          </a:p>
          <a:p>
            <a:r>
              <a:rPr lang="en-IN" dirty="0" smtClean="0"/>
              <a:t>It doesn’t help to have ‘the best product in the world’  if you don’t know how to get it off the shelf.   </a:t>
            </a:r>
            <a:endParaRPr lang="en-IN" dirty="0" smtClean="0"/>
          </a:p>
          <a:p>
            <a:endParaRPr lang="en-IN" dirty="0"/>
          </a:p>
        </p:txBody>
      </p:sp>
      <p:sp>
        <p:nvSpPr>
          <p:cNvPr id="4" name="Slide Number Placeholder 3"/>
          <p:cNvSpPr>
            <a:spLocks noGrp="1"/>
          </p:cNvSpPr>
          <p:nvPr>
            <p:ph type="sldNum" sz="quarter" idx="12"/>
          </p:nvPr>
        </p:nvSpPr>
        <p:spPr/>
        <p:txBody>
          <a:bodyPr/>
          <a:lstStyle/>
          <a:p>
            <a:fld id="{7BCD317D-F1B3-433A-A783-7AF3113D5301}" type="slidenum">
              <a:rPr lang="en-IN" smtClean="0"/>
            </a:fld>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1"/>
          <a:stretch>
            <a:fillRect/>
          </a:stretch>
        </p:blipFill>
        <p:spPr>
          <a:xfrm>
            <a:off x="2286000" y="365125"/>
            <a:ext cx="7620000" cy="5680418"/>
          </a:xfrm>
          <a:prstGeom prst="rect">
            <a:avLst/>
          </a:prstGeom>
        </p:spPr>
      </p:pic>
      <p:sp>
        <p:nvSpPr>
          <p:cNvPr id="2" name="Slide Number Placeholder 1"/>
          <p:cNvSpPr>
            <a:spLocks noGrp="1"/>
          </p:cNvSpPr>
          <p:nvPr>
            <p:ph type="sldNum" sz="quarter" idx="12"/>
          </p:nvPr>
        </p:nvSpPr>
        <p:spPr/>
        <p:txBody>
          <a:bodyPr/>
          <a:lstStyle/>
          <a:p>
            <a:fld id="{7BCD317D-F1B3-433A-A783-7AF3113D5301}" type="slidenum">
              <a:rPr lang="en-IN" smtClean="0"/>
            </a:fld>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rgbClr val="FF0000"/>
                </a:solidFill>
              </a:rPr>
              <a:t>Promotion</a:t>
            </a:r>
            <a:endParaRPr lang="en-IN"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IN" dirty="0" smtClean="0"/>
              <a:t>Promotion plays a vital role in providing information of the product to the customers. It also creates desirability of the product among potential buyers.</a:t>
            </a:r>
            <a:endParaRPr lang="en-IN" dirty="0" smtClean="0"/>
          </a:p>
          <a:p>
            <a:r>
              <a:rPr lang="en-IN" dirty="0" smtClean="0"/>
              <a:t>Promotion is more culture bound than other P’s of marketing. Hence international companies must take special care in promoting the product in the host / foreign country. </a:t>
            </a:r>
            <a:endParaRPr lang="en-IN" dirty="0" smtClean="0"/>
          </a:p>
          <a:p>
            <a:r>
              <a:rPr lang="en-IN" dirty="0" smtClean="0"/>
              <a:t>To drive home the message that making cake with its cake mix is a very easy task, a foreign company advertised in Japan that making cake was as easy as cooking rice. The Japanese housewives who had a feeling that cooking rice was a skilled task, got agitated by this. This shows how cultural factors make promotion a delicate task.</a:t>
            </a:r>
            <a:endParaRPr lang="en-IN" dirty="0" smtClean="0"/>
          </a:p>
          <a:p>
            <a:r>
              <a:rPr lang="en-IN" dirty="0" smtClean="0"/>
              <a:t>The promotion mix includes – Advertising, Personal Selling, Sales Promotion &amp; Public Relations.</a:t>
            </a:r>
            <a:endParaRPr lang="en-IN" dirty="0"/>
          </a:p>
        </p:txBody>
      </p:sp>
      <p:sp>
        <p:nvSpPr>
          <p:cNvPr id="4" name="Slide Number Placeholder 3"/>
          <p:cNvSpPr>
            <a:spLocks noGrp="1"/>
          </p:cNvSpPr>
          <p:nvPr>
            <p:ph type="sldNum" sz="quarter" idx="12"/>
          </p:nvPr>
        </p:nvSpPr>
        <p:spPr/>
        <p:txBody>
          <a:bodyPr/>
          <a:lstStyle/>
          <a:p>
            <a:fld id="{7BCD317D-F1B3-433A-A783-7AF3113D5301}" type="slidenum">
              <a:rPr lang="en-IN" smtClean="0"/>
            </a:fld>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ites.google.com/site/marketingtstorm/_/rsrc/1379968678537/promotion/push-and-pull-promotion-strategies/push-pull-promotional-strategy2.jpg"/>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84480" y="937845"/>
            <a:ext cx="11450319" cy="51717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rgbClr val="FF0000"/>
                </a:solidFill>
              </a:rPr>
              <a:t>Market Segmentation</a:t>
            </a:r>
            <a:endParaRPr lang="en-IN" dirty="0">
              <a:solidFill>
                <a:srgbClr val="FF0000"/>
              </a:solidFill>
            </a:endParaRPr>
          </a:p>
        </p:txBody>
      </p:sp>
      <p:sp>
        <p:nvSpPr>
          <p:cNvPr id="3" name="Content Placeholder 2"/>
          <p:cNvSpPr>
            <a:spLocks noGrp="1"/>
          </p:cNvSpPr>
          <p:nvPr>
            <p:ph idx="1"/>
          </p:nvPr>
        </p:nvSpPr>
        <p:spPr/>
        <p:txBody>
          <a:bodyPr/>
          <a:lstStyle/>
          <a:p>
            <a:r>
              <a:rPr lang="en-IN" dirty="0" smtClean="0"/>
              <a:t>It helps to enter the markets in a </a:t>
            </a:r>
            <a:r>
              <a:rPr lang="en-IN" smtClean="0"/>
              <a:t>phased manner. </a:t>
            </a:r>
            <a:r>
              <a:rPr lang="en-IN" dirty="0" smtClean="0"/>
              <a:t>Can be done based on regions, product quality, propensity to buy, age group, cultural aspects etc.</a:t>
            </a:r>
            <a:endParaRPr lang="en-IN" dirty="0" smtClean="0"/>
          </a:p>
          <a:p>
            <a:endParaRPr lang="en-IN" dirty="0"/>
          </a:p>
          <a:p>
            <a:r>
              <a:rPr lang="en-IN" dirty="0" smtClean="0"/>
              <a:t>Companies adopt different marketing strategies like product design, pricing strategies, promotion, distribution channels for different market segments in order to maximize sales &amp; profits in each segment.</a:t>
            </a:r>
            <a:endParaRPr lang="en-IN" dirty="0"/>
          </a:p>
        </p:txBody>
      </p:sp>
      <p:sp>
        <p:nvSpPr>
          <p:cNvPr id="4" name="Slide Number Placeholder 3"/>
          <p:cNvSpPr>
            <a:spLocks noGrp="1"/>
          </p:cNvSpPr>
          <p:nvPr>
            <p:ph type="sldNum" sz="quarter" idx="12"/>
          </p:nvPr>
        </p:nvSpPr>
        <p:spPr/>
        <p:txBody>
          <a:bodyPr/>
          <a:lstStyle/>
          <a:p>
            <a:fld id="{7BCD317D-F1B3-433A-A783-7AF3113D5301}" type="slidenum">
              <a:rPr lang="en-IN" smtClean="0"/>
            </a:fld>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dirty="0" smtClean="0">
                <a:solidFill>
                  <a:srgbClr val="FF0000"/>
                </a:solidFill>
              </a:rPr>
              <a:t>Targeting in services</a:t>
            </a:r>
            <a:endParaRPr lang="en-IN" dirty="0">
              <a:solidFill>
                <a:srgbClr val="FF0000"/>
              </a:solidFill>
            </a:endParaRPr>
          </a:p>
        </p:txBody>
      </p:sp>
      <p:sp>
        <p:nvSpPr>
          <p:cNvPr id="3" name="Content Placeholder 2"/>
          <p:cNvSpPr>
            <a:spLocks noGrp="1"/>
          </p:cNvSpPr>
          <p:nvPr>
            <p:ph idx="1"/>
          </p:nvPr>
        </p:nvSpPr>
        <p:spPr/>
        <p:txBody>
          <a:bodyPr>
            <a:normAutofit/>
          </a:bodyPr>
          <a:lstStyle/>
          <a:p>
            <a:r>
              <a:rPr lang="en-IN" dirty="0" smtClean="0"/>
              <a:t>Once the firm has identified its market segment, it has to decide how many &amp; which one to target. The firm must look at:</a:t>
            </a:r>
            <a:endParaRPr lang="en-IN" dirty="0" smtClean="0"/>
          </a:p>
          <a:p>
            <a:r>
              <a:rPr lang="en-IN" dirty="0" smtClean="0"/>
              <a:t>The segment size &amp; growth potential </a:t>
            </a:r>
            <a:endParaRPr lang="en-IN" dirty="0" smtClean="0"/>
          </a:p>
          <a:p>
            <a:r>
              <a:rPr lang="en-IN" dirty="0" smtClean="0"/>
              <a:t>The segments overall attractiveness &amp; profitability</a:t>
            </a:r>
            <a:endParaRPr lang="en-IN" dirty="0" smtClean="0"/>
          </a:p>
          <a:p>
            <a:r>
              <a:rPr lang="en-IN" dirty="0" smtClean="0"/>
              <a:t>The company’s objectives &amp; resources</a:t>
            </a:r>
            <a:endParaRPr lang="en-IN" dirty="0" smtClean="0"/>
          </a:p>
          <a:p>
            <a:r>
              <a:rPr lang="en-IN" dirty="0" smtClean="0"/>
              <a:t>The company can consider five patterns of target market selection:</a:t>
            </a:r>
            <a:endParaRPr lang="en-IN" dirty="0" smtClean="0"/>
          </a:p>
          <a:p>
            <a:r>
              <a:rPr lang="en-IN" dirty="0" smtClean="0">
                <a:solidFill>
                  <a:srgbClr val="FF0000"/>
                </a:solidFill>
              </a:rPr>
              <a:t>Single Segment Concentration</a:t>
            </a:r>
            <a:r>
              <a:rPr lang="en-IN" dirty="0"/>
              <a:t> </a:t>
            </a:r>
            <a:endParaRPr lang="en-IN" dirty="0" smtClean="0"/>
          </a:p>
          <a:p>
            <a:r>
              <a:rPr lang="en-IN" dirty="0" smtClean="0">
                <a:solidFill>
                  <a:srgbClr val="FF0000"/>
                </a:solidFill>
              </a:rPr>
              <a:t>Selective Segment Concentration</a:t>
            </a:r>
            <a:endParaRPr lang="en-IN" dirty="0" smtClean="0">
              <a:solidFill>
                <a:srgbClr val="FF0000"/>
              </a:solidFill>
            </a:endParaRP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Continued</a:t>
            </a:r>
            <a:endParaRPr lang="en-IN" dirty="0"/>
          </a:p>
        </p:txBody>
      </p:sp>
      <p:sp>
        <p:nvSpPr>
          <p:cNvPr id="3" name="Content Placeholder 2"/>
          <p:cNvSpPr>
            <a:spLocks noGrp="1"/>
          </p:cNvSpPr>
          <p:nvPr>
            <p:ph idx="1"/>
          </p:nvPr>
        </p:nvSpPr>
        <p:spPr/>
        <p:txBody>
          <a:bodyPr>
            <a:normAutofit fontScale="92500" lnSpcReduction="10000"/>
          </a:bodyPr>
          <a:lstStyle/>
          <a:p>
            <a:r>
              <a:rPr lang="en-IN" dirty="0">
                <a:solidFill>
                  <a:srgbClr val="FF0000"/>
                </a:solidFill>
              </a:rPr>
              <a:t>Service Specialization Strategy </a:t>
            </a:r>
            <a:r>
              <a:rPr lang="en-IN" dirty="0"/>
              <a:t>– All available market segments are targeted for a single category of services</a:t>
            </a:r>
            <a:endParaRPr lang="en-IN" dirty="0"/>
          </a:p>
          <a:p>
            <a:r>
              <a:rPr lang="en-IN" dirty="0" smtClean="0">
                <a:solidFill>
                  <a:srgbClr val="FF0000"/>
                </a:solidFill>
              </a:rPr>
              <a:t>Market Specialization Strategy </a:t>
            </a:r>
            <a:r>
              <a:rPr lang="en-IN" dirty="0" smtClean="0"/>
              <a:t>– Only a particular market segment is targeted for all the categories of product &amp; services. </a:t>
            </a:r>
            <a:endParaRPr lang="en-IN" dirty="0" smtClean="0"/>
          </a:p>
          <a:p>
            <a:r>
              <a:rPr lang="en-IN" dirty="0" smtClean="0">
                <a:solidFill>
                  <a:srgbClr val="FF0000"/>
                </a:solidFill>
              </a:rPr>
              <a:t>Full market coverage </a:t>
            </a:r>
            <a:r>
              <a:rPr lang="en-IN" dirty="0" smtClean="0"/>
              <a:t>– All the available market segments are targeted for all the category of product &amp; services.</a:t>
            </a:r>
            <a:endParaRPr lang="en-IN" dirty="0" smtClean="0"/>
          </a:p>
          <a:p>
            <a:r>
              <a:rPr lang="en-IN" dirty="0" smtClean="0"/>
              <a:t>Counter Segmentation: The market &amp; its segments don’t remain static. The difference between the segments may get more insignificant over time &amp; some other segments no longer remain viable. In such a situation, a clubbing of two or more segments is done to have a common strategy of marketing mix. This is counter segmentation.</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rgbClr val="FF0000"/>
                </a:solidFill>
              </a:rPr>
              <a:t>Product Positioning</a:t>
            </a:r>
            <a:endParaRPr lang="en-IN" dirty="0">
              <a:solidFill>
                <a:srgbClr val="FF0000"/>
              </a:solidFill>
            </a:endParaRPr>
          </a:p>
        </p:txBody>
      </p:sp>
      <p:sp>
        <p:nvSpPr>
          <p:cNvPr id="3" name="Content Placeholder 2"/>
          <p:cNvSpPr>
            <a:spLocks noGrp="1"/>
          </p:cNvSpPr>
          <p:nvPr>
            <p:ph idx="1"/>
          </p:nvPr>
        </p:nvSpPr>
        <p:spPr/>
        <p:txBody>
          <a:bodyPr/>
          <a:lstStyle/>
          <a:p>
            <a:r>
              <a:rPr lang="en-IN" dirty="0" smtClean="0"/>
              <a:t>It attempts to create an appealing space in a consumer’s mind in relation to the space occupied by competitive products. Foe example Mercedes Benz is positioned for wealthy people, </a:t>
            </a:r>
            <a:r>
              <a:rPr lang="en-IN" smtClean="0"/>
              <a:t>Maruti</a:t>
            </a:r>
            <a:r>
              <a:rPr lang="en-IN" dirty="0" smtClean="0"/>
              <a:t> for middle income group etc.</a:t>
            </a:r>
            <a:endParaRPr lang="en-IN" dirty="0" smtClean="0"/>
          </a:p>
          <a:p>
            <a:r>
              <a:rPr lang="en-IN" dirty="0" smtClean="0"/>
              <a:t>Dove positioning is consistent over time &amp; across platforms. Has diversified from skin care to hair care to deodorants on soft / smooth platform &amp; the fact that it contains moisturising milk. Its deodorant are positioned as leaving the underarms feeling soft &amp; smooth.</a:t>
            </a:r>
            <a:endParaRPr lang="en-IN" dirty="0"/>
          </a:p>
        </p:txBody>
      </p:sp>
      <p:sp>
        <p:nvSpPr>
          <p:cNvPr id="4" name="Slide Number Placeholder 3"/>
          <p:cNvSpPr>
            <a:spLocks noGrp="1"/>
          </p:cNvSpPr>
          <p:nvPr>
            <p:ph type="sldNum" sz="quarter" idx="12"/>
          </p:nvPr>
        </p:nvSpPr>
        <p:spPr/>
        <p:txBody>
          <a:bodyPr/>
          <a:lstStyle/>
          <a:p>
            <a:fld id="{7BCD317D-F1B3-433A-A783-7AF3113D5301}" type="slidenum">
              <a:rPr lang="en-IN" smtClean="0"/>
            </a:fld>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740615" y="1277472"/>
            <a:ext cx="7393860" cy="4624060"/>
          </a:xfrm>
        </p:spPr>
      </p:pic>
      <p:sp>
        <p:nvSpPr>
          <p:cNvPr id="2" name="Slide Number Placeholder 1"/>
          <p:cNvSpPr>
            <a:spLocks noGrp="1"/>
          </p:cNvSpPr>
          <p:nvPr>
            <p:ph type="sldNum" sz="quarter" idx="12"/>
          </p:nvPr>
        </p:nvSpPr>
        <p:spPr/>
        <p:txBody>
          <a:bodyPr/>
          <a:lstStyle/>
          <a:p>
            <a:fld id="{AF7A92EE-11A8-4643-9F3C-02CAF81F12D1}" type="slidenum">
              <a:rPr lang="en-IN" smtClean="0"/>
            </a:fld>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0" y="-8410"/>
            <a:ext cx="11946007" cy="7470937"/>
          </a:xfrm>
        </p:spPr>
      </p:pic>
      <p:sp>
        <p:nvSpPr>
          <p:cNvPr id="2" name="Slide Number Placeholder 1"/>
          <p:cNvSpPr>
            <a:spLocks noGrp="1"/>
          </p:cNvSpPr>
          <p:nvPr>
            <p:ph type="sldNum" sz="quarter" idx="12"/>
          </p:nvPr>
        </p:nvSpPr>
        <p:spPr/>
        <p:txBody>
          <a:bodyPr/>
          <a:lstStyle/>
          <a:p>
            <a:fld id="{AF7A92EE-11A8-4643-9F3C-02CAF81F12D1}" type="slidenum">
              <a:rPr lang="en-IN" smtClean="0"/>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rgbClr val="FF0000"/>
                </a:solidFill>
              </a:rPr>
              <a:t>P’s of Marketing</a:t>
            </a:r>
            <a:endParaRPr lang="en-IN" dirty="0">
              <a:solidFill>
                <a:srgbClr val="FF0000"/>
              </a:solidFill>
            </a:endParaRPr>
          </a:p>
        </p:txBody>
      </p:sp>
      <p:sp>
        <p:nvSpPr>
          <p:cNvPr id="3" name="Content Placeholder 2"/>
          <p:cNvSpPr>
            <a:spLocks noGrp="1"/>
          </p:cNvSpPr>
          <p:nvPr>
            <p:ph idx="1"/>
          </p:nvPr>
        </p:nvSpPr>
        <p:spPr/>
        <p:txBody>
          <a:bodyPr/>
          <a:lstStyle/>
          <a:p>
            <a:r>
              <a:rPr lang="en-IN" dirty="0" smtClean="0"/>
              <a:t>The 7 P’s of Marketing are:</a:t>
            </a:r>
            <a:endParaRPr lang="en-IN" dirty="0" smtClean="0"/>
          </a:p>
          <a:p>
            <a:r>
              <a:rPr lang="en-IN" dirty="0" smtClean="0"/>
              <a:t>product</a:t>
            </a:r>
            <a:endParaRPr lang="en-IN" dirty="0"/>
          </a:p>
          <a:p>
            <a:r>
              <a:rPr lang="en-IN" dirty="0"/>
              <a:t>price</a:t>
            </a:r>
            <a:endParaRPr lang="en-IN" dirty="0"/>
          </a:p>
          <a:p>
            <a:r>
              <a:rPr lang="en-IN" dirty="0"/>
              <a:t>place</a:t>
            </a:r>
            <a:endParaRPr lang="en-IN" dirty="0"/>
          </a:p>
          <a:p>
            <a:r>
              <a:rPr lang="en-IN" dirty="0"/>
              <a:t>promotion</a:t>
            </a:r>
            <a:endParaRPr lang="en-IN" dirty="0"/>
          </a:p>
          <a:p>
            <a:r>
              <a:rPr lang="en-IN" dirty="0"/>
              <a:t>people</a:t>
            </a:r>
            <a:endParaRPr lang="en-IN" dirty="0"/>
          </a:p>
          <a:p>
            <a:r>
              <a:rPr lang="en-IN" dirty="0"/>
              <a:t>positioning</a:t>
            </a:r>
            <a:endParaRPr lang="en-IN" dirty="0"/>
          </a:p>
          <a:p>
            <a:r>
              <a:rPr lang="en-IN" dirty="0"/>
              <a:t>packaging</a:t>
            </a:r>
            <a:endParaRPr lang="en-IN" dirty="0"/>
          </a:p>
          <a:p>
            <a:endParaRPr lang="en-IN" dirty="0"/>
          </a:p>
        </p:txBody>
      </p:sp>
      <p:sp>
        <p:nvSpPr>
          <p:cNvPr id="4" name="Slide Number Placeholder 3"/>
          <p:cNvSpPr>
            <a:spLocks noGrp="1"/>
          </p:cNvSpPr>
          <p:nvPr>
            <p:ph type="sldNum" sz="quarter" idx="12"/>
          </p:nvPr>
        </p:nvSpPr>
        <p:spPr/>
        <p:txBody>
          <a:bodyPr/>
          <a:lstStyle/>
          <a:p>
            <a:fld id="{7BCD317D-F1B3-433A-A783-7AF3113D5301}" type="slidenum">
              <a:rPr lang="en-IN" smtClean="0"/>
            </a:fld>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90403" y="0"/>
            <a:ext cx="10651338" cy="6661260"/>
          </a:xfrm>
        </p:spPr>
      </p:pic>
      <p:sp>
        <p:nvSpPr>
          <p:cNvPr id="2" name="Slide Number Placeholder 1"/>
          <p:cNvSpPr>
            <a:spLocks noGrp="1"/>
          </p:cNvSpPr>
          <p:nvPr>
            <p:ph type="sldNum" sz="quarter" idx="12"/>
          </p:nvPr>
        </p:nvSpPr>
        <p:spPr/>
        <p:txBody>
          <a:bodyPr/>
          <a:lstStyle/>
          <a:p>
            <a:fld id="{AF7A92EE-11A8-4643-9F3C-02CAF81F12D1}" type="slidenum">
              <a:rPr lang="en-IN" smtClean="0"/>
            </a:fld>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03714" y="-521033"/>
            <a:ext cx="11823828" cy="7394525"/>
          </a:xfrm>
        </p:spPr>
      </p:pic>
      <p:sp>
        <p:nvSpPr>
          <p:cNvPr id="2" name="Slide Number Placeholder 1"/>
          <p:cNvSpPr>
            <a:spLocks noGrp="1"/>
          </p:cNvSpPr>
          <p:nvPr>
            <p:ph type="sldNum" sz="quarter" idx="12"/>
          </p:nvPr>
        </p:nvSpPr>
        <p:spPr/>
        <p:txBody>
          <a:bodyPr/>
          <a:lstStyle/>
          <a:p>
            <a:fld id="{AF7A92EE-11A8-4643-9F3C-02CAF81F12D1}" type="slidenum">
              <a:rPr lang="en-IN" smtClean="0"/>
            </a:fld>
            <a:endParaRPr lang="en-I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927846" y="292842"/>
            <a:ext cx="10497671" cy="6565158"/>
          </a:xfrm>
        </p:spPr>
      </p:pic>
      <p:sp>
        <p:nvSpPr>
          <p:cNvPr id="2" name="Slide Number Placeholder 1"/>
          <p:cNvSpPr>
            <a:spLocks noGrp="1"/>
          </p:cNvSpPr>
          <p:nvPr>
            <p:ph type="sldNum" sz="quarter" idx="12"/>
          </p:nvPr>
        </p:nvSpPr>
        <p:spPr/>
        <p:txBody>
          <a:bodyPr/>
          <a:lstStyle/>
          <a:p>
            <a:fld id="{AF7A92EE-11A8-4643-9F3C-02CAF81F12D1}" type="slidenum">
              <a:rPr lang="en-IN" smtClean="0"/>
            </a:fld>
            <a:endParaRPr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721224" y="1035424"/>
            <a:ext cx="8390964" cy="4866107"/>
          </a:xfrm>
        </p:spPr>
      </p:pic>
      <p:sp>
        <p:nvSpPr>
          <p:cNvPr id="2" name="Slide Number Placeholder 1"/>
          <p:cNvSpPr>
            <a:spLocks noGrp="1"/>
          </p:cNvSpPr>
          <p:nvPr>
            <p:ph type="sldNum" sz="quarter" idx="12"/>
          </p:nvPr>
        </p:nvSpPr>
        <p:spPr/>
        <p:txBody>
          <a:bodyPr/>
          <a:lstStyle/>
          <a:p>
            <a:fld id="{AF7A92EE-11A8-4643-9F3C-02CAF81F12D1}" type="slidenum">
              <a:rPr lang="en-IN" smtClean="0"/>
            </a:fld>
            <a:endParaRPr lang="en-I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614199" y="593744"/>
            <a:ext cx="8336625" cy="5213657"/>
          </a:xfrm>
        </p:spPr>
      </p:pic>
      <p:sp>
        <p:nvSpPr>
          <p:cNvPr id="2" name="Slide Number Placeholder 1"/>
          <p:cNvSpPr>
            <a:spLocks noGrp="1"/>
          </p:cNvSpPr>
          <p:nvPr>
            <p:ph type="sldNum" sz="quarter" idx="12"/>
          </p:nvPr>
        </p:nvSpPr>
        <p:spPr/>
        <p:txBody>
          <a:bodyPr/>
          <a:lstStyle/>
          <a:p>
            <a:fld id="{AF7A92EE-11A8-4643-9F3C-02CAF81F12D1}" type="slidenum">
              <a:rPr lang="en-IN" smtClean="0"/>
            </a:fld>
            <a:endParaRPr lang="en-I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167335" y="578203"/>
            <a:ext cx="8837277" cy="5526761"/>
          </a:xfrm>
        </p:spPr>
      </p:pic>
      <p:sp>
        <p:nvSpPr>
          <p:cNvPr id="2" name="Slide Number Placeholder 1"/>
          <p:cNvSpPr>
            <a:spLocks noGrp="1"/>
          </p:cNvSpPr>
          <p:nvPr>
            <p:ph type="sldNum" sz="quarter" idx="12"/>
          </p:nvPr>
        </p:nvSpPr>
        <p:spPr/>
        <p:txBody>
          <a:bodyPr/>
          <a:lstStyle/>
          <a:p>
            <a:fld id="{AF7A92EE-11A8-4643-9F3C-02CAF81F12D1}" type="slidenum">
              <a:rPr lang="en-IN" smtClean="0"/>
            </a:fld>
            <a:endParaRPr lang="en-I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48537" y="-599152"/>
            <a:ext cx="11923967" cy="7457152"/>
          </a:xfrm>
        </p:spPr>
      </p:pic>
      <p:sp>
        <p:nvSpPr>
          <p:cNvPr id="2" name="Slide Number Placeholder 1"/>
          <p:cNvSpPr>
            <a:spLocks noGrp="1"/>
          </p:cNvSpPr>
          <p:nvPr>
            <p:ph type="sldNum" sz="quarter" idx="12"/>
          </p:nvPr>
        </p:nvSpPr>
        <p:spPr/>
        <p:txBody>
          <a:bodyPr/>
          <a:lstStyle/>
          <a:p>
            <a:fld id="{AF7A92EE-11A8-4643-9F3C-02CAF81F12D1}" type="slidenum">
              <a:rPr lang="en-IN" smtClean="0"/>
            </a:fld>
            <a:endParaRPr lang="en-I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290918" y="224996"/>
            <a:ext cx="9574306" cy="5987694"/>
          </a:xfrm>
        </p:spPr>
      </p:pic>
      <p:sp>
        <p:nvSpPr>
          <p:cNvPr id="2" name="Slide Number Placeholder 1"/>
          <p:cNvSpPr>
            <a:spLocks noGrp="1"/>
          </p:cNvSpPr>
          <p:nvPr>
            <p:ph type="sldNum" sz="quarter" idx="12"/>
          </p:nvPr>
        </p:nvSpPr>
        <p:spPr/>
        <p:txBody>
          <a:bodyPr/>
          <a:lstStyle/>
          <a:p>
            <a:fld id="{AF7A92EE-11A8-4643-9F3C-02CAF81F12D1}" type="slidenum">
              <a:rPr lang="en-IN" smtClean="0"/>
            </a:fld>
            <a:endParaRPr lang="en-I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28694" y="140900"/>
            <a:ext cx="10657553" cy="6665147"/>
          </a:xfrm>
        </p:spPr>
      </p:pic>
      <p:sp>
        <p:nvSpPr>
          <p:cNvPr id="2" name="Slide Number Placeholder 1"/>
          <p:cNvSpPr>
            <a:spLocks noGrp="1"/>
          </p:cNvSpPr>
          <p:nvPr>
            <p:ph type="sldNum" sz="quarter" idx="12"/>
          </p:nvPr>
        </p:nvSpPr>
        <p:spPr/>
        <p:txBody>
          <a:bodyPr/>
          <a:lstStyle/>
          <a:p>
            <a:fld id="{AF7A92EE-11A8-4643-9F3C-02CAF81F12D1}" type="slidenum">
              <a:rPr lang="en-IN" smtClean="0"/>
            </a:fld>
            <a:endParaRPr lang="en-I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14564" y="122591"/>
            <a:ext cx="10769903" cy="6735409"/>
          </a:xfrm>
        </p:spPr>
      </p:pic>
      <p:sp>
        <p:nvSpPr>
          <p:cNvPr id="2" name="Slide Number Placeholder 1"/>
          <p:cNvSpPr>
            <a:spLocks noGrp="1"/>
          </p:cNvSpPr>
          <p:nvPr>
            <p:ph type="sldNum" sz="quarter" idx="12"/>
          </p:nvPr>
        </p:nvSpPr>
        <p:spPr/>
        <p:txBody>
          <a:bodyPr/>
          <a:lstStyle/>
          <a:p>
            <a:fld id="{AF7A92EE-11A8-4643-9F3C-02CAF81F12D1}" type="slidenum">
              <a:rPr lang="en-IN" smtClean="0"/>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a:solidFill>
                  <a:srgbClr val="FF0000"/>
                </a:solidFill>
              </a:rPr>
              <a:t>Product Management</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a:t>Product Management deals with bringing together all the strings that transform an idea to a product. </a:t>
            </a:r>
            <a:endParaRPr lang="en-IN" dirty="0" smtClean="0"/>
          </a:p>
          <a:p>
            <a:r>
              <a:rPr lang="en-IN" dirty="0" smtClean="0"/>
              <a:t>"</a:t>
            </a:r>
            <a:r>
              <a:rPr lang="en-IN" dirty="0"/>
              <a:t>Product" does not refer to tangible goods only, intangible products like software also come under the category</a:t>
            </a:r>
            <a:r>
              <a:rPr lang="en-IN" dirty="0" smtClean="0"/>
              <a:t>.</a:t>
            </a:r>
            <a:r>
              <a:rPr lang="en-IN" dirty="0"/>
              <a:t> Sometimes both tangible &amp; intangible attributes are combined to give a total product. Example a </a:t>
            </a:r>
            <a:r>
              <a:rPr lang="en-IN" dirty="0" smtClean="0"/>
              <a:t>company supplying </a:t>
            </a:r>
            <a:r>
              <a:rPr lang="en-IN" dirty="0"/>
              <a:t>turnkey projects to </a:t>
            </a:r>
            <a:r>
              <a:rPr lang="en-IN" dirty="0" smtClean="0"/>
              <a:t>other companies. </a:t>
            </a:r>
            <a:endParaRPr lang="en-IN" dirty="0"/>
          </a:p>
          <a:p>
            <a:r>
              <a:rPr lang="en-IN" dirty="0"/>
              <a:t>The study of </a:t>
            </a:r>
            <a:r>
              <a:rPr lang="en-IN" dirty="0" smtClean="0"/>
              <a:t>product </a:t>
            </a:r>
            <a:r>
              <a:rPr lang="en-IN" dirty="0"/>
              <a:t>includes </a:t>
            </a:r>
            <a:endParaRPr lang="en-IN" dirty="0"/>
          </a:p>
          <a:p>
            <a:r>
              <a:rPr lang="en-IN" dirty="0"/>
              <a:t>A) Product Development</a:t>
            </a:r>
            <a:endParaRPr lang="en-IN" dirty="0"/>
          </a:p>
          <a:p>
            <a:r>
              <a:rPr lang="en-IN" dirty="0"/>
              <a:t>B) PLC</a:t>
            </a:r>
            <a:endParaRPr lang="en-IN" dirty="0"/>
          </a:p>
          <a:p>
            <a:r>
              <a:rPr lang="en-IN" dirty="0"/>
              <a:t>C) Branding Decisions</a:t>
            </a:r>
            <a:endParaRPr lang="en-IN" dirty="0"/>
          </a:p>
          <a:p>
            <a:r>
              <a:rPr lang="en-IN" dirty="0"/>
              <a:t>D) Packaging Decisions</a:t>
            </a:r>
            <a:endParaRPr lang="en-IN" dirty="0"/>
          </a:p>
          <a:p>
            <a:endParaRPr lang="en-IN" dirty="0" smtClean="0"/>
          </a:p>
          <a:p>
            <a:endParaRPr lang="en-IN" dirty="0" smtClean="0"/>
          </a:p>
          <a:p>
            <a:endParaRPr lang="en-IN" dirty="0"/>
          </a:p>
        </p:txBody>
      </p:sp>
      <p:sp>
        <p:nvSpPr>
          <p:cNvPr id="4" name="Slide Number Placeholder 3"/>
          <p:cNvSpPr>
            <a:spLocks noGrp="1"/>
          </p:cNvSpPr>
          <p:nvPr>
            <p:ph type="sldNum" sz="quarter" idx="12"/>
          </p:nvPr>
        </p:nvSpPr>
        <p:spPr/>
        <p:txBody>
          <a:bodyPr/>
          <a:lstStyle/>
          <a:p>
            <a:fld id="{7BCD317D-F1B3-433A-A783-7AF3113D5301}" type="slidenum">
              <a:rPr lang="en-IN" smtClean="0"/>
            </a:fld>
            <a:endParaRPr lang="en-I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12249" y="159855"/>
            <a:ext cx="10621915" cy="6642859"/>
          </a:xfrm>
        </p:spPr>
      </p:pic>
      <p:sp>
        <p:nvSpPr>
          <p:cNvPr id="2" name="Slide Number Placeholder 1"/>
          <p:cNvSpPr>
            <a:spLocks noGrp="1"/>
          </p:cNvSpPr>
          <p:nvPr>
            <p:ph type="sldNum" sz="quarter" idx="12"/>
          </p:nvPr>
        </p:nvSpPr>
        <p:spPr/>
        <p:txBody>
          <a:bodyPr/>
          <a:lstStyle/>
          <a:p>
            <a:fld id="{AF7A92EE-11A8-4643-9F3C-02CAF81F12D1}" type="slidenum">
              <a:rPr lang="en-IN" smtClean="0"/>
            </a:fld>
            <a:endParaRPr lang="en-I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84264" y="18725"/>
            <a:ext cx="10382665" cy="6493234"/>
          </a:xfrm>
        </p:spPr>
      </p:pic>
      <p:sp>
        <p:nvSpPr>
          <p:cNvPr id="2" name="Slide Number Placeholder 1"/>
          <p:cNvSpPr>
            <a:spLocks noGrp="1"/>
          </p:cNvSpPr>
          <p:nvPr>
            <p:ph type="sldNum" sz="quarter" idx="12"/>
          </p:nvPr>
        </p:nvSpPr>
        <p:spPr/>
        <p:txBody>
          <a:bodyPr/>
          <a:lstStyle/>
          <a:p>
            <a:fld id="{AF7A92EE-11A8-4643-9F3C-02CAF81F12D1}" type="slidenum">
              <a:rPr lang="en-IN" smtClean="0"/>
            </a:fld>
            <a:endParaRPr lang="en-I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99282" y="494451"/>
            <a:ext cx="10194542" cy="6375583"/>
          </a:xfrm>
        </p:spPr>
      </p:pic>
      <p:sp>
        <p:nvSpPr>
          <p:cNvPr id="2" name="Slide Number Placeholder 1"/>
          <p:cNvSpPr>
            <a:spLocks noGrp="1"/>
          </p:cNvSpPr>
          <p:nvPr>
            <p:ph type="sldNum" sz="quarter" idx="12"/>
          </p:nvPr>
        </p:nvSpPr>
        <p:spPr/>
        <p:txBody>
          <a:bodyPr/>
          <a:lstStyle/>
          <a:p>
            <a:fld id="{AF7A92EE-11A8-4643-9F3C-02CAF81F12D1}" type="slidenum">
              <a:rPr lang="en-IN" smtClean="0"/>
            </a:fld>
            <a:endParaRPr lang="en-I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195108" y="1825625"/>
            <a:ext cx="5801784" cy="4351338"/>
          </a:xfrm>
        </p:spPr>
      </p:pic>
      <p:sp>
        <p:nvSpPr>
          <p:cNvPr id="4" name="Slide Number Placeholder 3"/>
          <p:cNvSpPr>
            <a:spLocks noGrp="1"/>
          </p:cNvSpPr>
          <p:nvPr>
            <p:ph type="sldNum" sz="quarter" idx="12"/>
          </p:nvPr>
        </p:nvSpPr>
        <p:spPr/>
        <p:txBody>
          <a:bodyPr/>
          <a:lstStyle/>
          <a:p>
            <a:fld id="{AF7A92EE-11A8-4643-9F3C-02CAF81F12D1}" type="slidenum">
              <a:rPr lang="en-IN" smtClean="0"/>
            </a:fld>
            <a:endParaRPr lang="en-I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998117" y="233407"/>
            <a:ext cx="10297412" cy="6439917"/>
          </a:xfrm>
        </p:spPr>
      </p:pic>
      <p:sp>
        <p:nvSpPr>
          <p:cNvPr id="2" name="Slide Number Placeholder 1"/>
          <p:cNvSpPr>
            <a:spLocks noGrp="1"/>
          </p:cNvSpPr>
          <p:nvPr>
            <p:ph type="sldNum" sz="quarter" idx="12"/>
          </p:nvPr>
        </p:nvSpPr>
        <p:spPr/>
        <p:txBody>
          <a:bodyPr/>
          <a:lstStyle/>
          <a:p>
            <a:fld id="{AF7A92EE-11A8-4643-9F3C-02CAF81F12D1}" type="slidenum">
              <a:rPr lang="en-IN" smtClean="0"/>
            </a:fld>
            <a:endParaRPr lang="en-I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195108" y="1825625"/>
            <a:ext cx="5801784" cy="4351338"/>
          </a:xfrm>
        </p:spPr>
      </p:pic>
      <p:sp>
        <p:nvSpPr>
          <p:cNvPr id="4" name="Slide Number Placeholder 3"/>
          <p:cNvSpPr>
            <a:spLocks noGrp="1"/>
          </p:cNvSpPr>
          <p:nvPr>
            <p:ph type="sldNum" sz="quarter" idx="12"/>
          </p:nvPr>
        </p:nvSpPr>
        <p:spPr/>
        <p:txBody>
          <a:bodyPr/>
          <a:lstStyle/>
          <a:p>
            <a:fld id="{AF7A92EE-11A8-4643-9F3C-02CAF81F12D1}" type="slidenum">
              <a:rPr lang="en-IN" smtClean="0"/>
            </a:fld>
            <a:endParaRPr lang="en-I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195108" y="1825625"/>
            <a:ext cx="5801784" cy="4351338"/>
          </a:xfrm>
        </p:spPr>
      </p:pic>
      <p:sp>
        <p:nvSpPr>
          <p:cNvPr id="4" name="Slide Number Placeholder 3"/>
          <p:cNvSpPr>
            <a:spLocks noGrp="1"/>
          </p:cNvSpPr>
          <p:nvPr>
            <p:ph type="sldNum" sz="quarter" idx="12"/>
          </p:nvPr>
        </p:nvSpPr>
        <p:spPr/>
        <p:txBody>
          <a:bodyPr/>
          <a:lstStyle/>
          <a:p>
            <a:fld id="{AF7A92EE-11A8-4643-9F3C-02CAF81F12D1}" type="slidenum">
              <a:rPr lang="en-IN" smtClean="0"/>
            </a:fld>
            <a:endParaRPr lang="en-I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195108" y="1825625"/>
            <a:ext cx="5801784" cy="4351338"/>
          </a:xfrm>
        </p:spPr>
      </p:pic>
      <p:sp>
        <p:nvSpPr>
          <p:cNvPr id="4" name="Slide Number Placeholder 3"/>
          <p:cNvSpPr>
            <a:spLocks noGrp="1"/>
          </p:cNvSpPr>
          <p:nvPr>
            <p:ph type="sldNum" sz="quarter" idx="12"/>
          </p:nvPr>
        </p:nvSpPr>
        <p:spPr/>
        <p:txBody>
          <a:bodyPr/>
          <a:lstStyle/>
          <a:p>
            <a:fld id="{AF7A92EE-11A8-4643-9F3C-02CAF81F12D1}" type="slidenum">
              <a:rPr lang="en-IN" smtClean="0"/>
            </a:fld>
            <a:endParaRPr lang="en-I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rgbClr val="FF0000"/>
                </a:solidFill>
              </a:rPr>
              <a:t>Packaging &amp; Labelling Decisions</a:t>
            </a:r>
            <a:endParaRPr lang="en-IN"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IN" dirty="0"/>
              <a:t>The package may include up to three levels of materials. E.g. Old spice aftershave</a:t>
            </a:r>
            <a:endParaRPr lang="en-IN" dirty="0"/>
          </a:p>
          <a:p>
            <a:r>
              <a:rPr lang="en-IN" i="1" dirty="0"/>
              <a:t>Bottle</a:t>
            </a:r>
            <a:r>
              <a:rPr lang="en-IN" dirty="0"/>
              <a:t> - primary package</a:t>
            </a:r>
            <a:endParaRPr lang="en-IN" dirty="0"/>
          </a:p>
          <a:p>
            <a:r>
              <a:rPr lang="en-IN" i="1" dirty="0"/>
              <a:t>Cardboard box</a:t>
            </a:r>
            <a:r>
              <a:rPr lang="en-IN" dirty="0"/>
              <a:t> - secondary package</a:t>
            </a:r>
            <a:endParaRPr lang="en-IN" dirty="0"/>
          </a:p>
          <a:p>
            <a:r>
              <a:rPr lang="en-IN" i="1" dirty="0"/>
              <a:t>Corrugated box</a:t>
            </a:r>
            <a:r>
              <a:rPr lang="en-IN" dirty="0"/>
              <a:t> - shipping package</a:t>
            </a:r>
            <a:endParaRPr lang="en-IN" dirty="0"/>
          </a:p>
          <a:p>
            <a:r>
              <a:rPr lang="en-IN" dirty="0" smtClean="0"/>
              <a:t>Packaging serves the following functions:</a:t>
            </a:r>
            <a:endParaRPr lang="en-IN" dirty="0" smtClean="0"/>
          </a:p>
          <a:p>
            <a:r>
              <a:rPr lang="en-IN" dirty="0" smtClean="0">
                <a:solidFill>
                  <a:srgbClr val="FF0000"/>
                </a:solidFill>
              </a:rPr>
              <a:t>Protecting the product </a:t>
            </a:r>
            <a:r>
              <a:rPr lang="en-IN" dirty="0" smtClean="0"/>
              <a:t>– Packaging protects the product at minimum cost. If the product is exported, extra protection is needed due to time, distance, varying environmental &amp; climatic conditions etc.</a:t>
            </a:r>
            <a:endParaRPr lang="en-IN" dirty="0" smtClean="0"/>
          </a:p>
          <a:p>
            <a:r>
              <a:rPr lang="en-IN" dirty="0" smtClean="0">
                <a:solidFill>
                  <a:srgbClr val="FF0000"/>
                </a:solidFill>
              </a:rPr>
              <a:t>Promotion</a:t>
            </a:r>
            <a:r>
              <a:rPr lang="en-IN" dirty="0" smtClean="0"/>
              <a:t> – Packaging is also used to promote a product. Avon uses crystalline glass for packaging to meet the Japanese preference for beautiful packaging.</a:t>
            </a:r>
            <a:endParaRPr lang="en-IN" dirty="0" smtClean="0"/>
          </a:p>
          <a:p>
            <a:endParaRPr lang="en-IN" dirty="0"/>
          </a:p>
        </p:txBody>
      </p:sp>
      <p:sp>
        <p:nvSpPr>
          <p:cNvPr id="4" name="Slide Number Placeholder 3"/>
          <p:cNvSpPr>
            <a:spLocks noGrp="1"/>
          </p:cNvSpPr>
          <p:nvPr>
            <p:ph type="sldNum" sz="quarter" idx="12"/>
          </p:nvPr>
        </p:nvSpPr>
        <p:spPr/>
        <p:txBody>
          <a:bodyPr/>
          <a:lstStyle/>
          <a:p>
            <a:fld id="{7BCD317D-F1B3-433A-A783-7AF3113D5301}" type="slidenum">
              <a:rPr lang="en-IN" smtClean="0"/>
            </a:fld>
            <a:endParaRPr lang="en-I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Continued</a:t>
            </a:r>
            <a:endParaRPr lang="en-IN" dirty="0"/>
          </a:p>
        </p:txBody>
      </p:sp>
      <p:sp>
        <p:nvSpPr>
          <p:cNvPr id="3" name="Content Placeholder 2"/>
          <p:cNvSpPr>
            <a:spLocks noGrp="1"/>
          </p:cNvSpPr>
          <p:nvPr>
            <p:ph idx="1"/>
          </p:nvPr>
        </p:nvSpPr>
        <p:spPr/>
        <p:txBody>
          <a:bodyPr/>
          <a:lstStyle/>
          <a:p>
            <a:r>
              <a:rPr lang="en-IN" dirty="0" smtClean="0">
                <a:solidFill>
                  <a:srgbClr val="FF0000"/>
                </a:solidFill>
              </a:rPr>
              <a:t>Barrier </a:t>
            </a:r>
            <a:r>
              <a:rPr lang="en-IN" dirty="0">
                <a:solidFill>
                  <a:srgbClr val="FF0000"/>
                </a:solidFill>
              </a:rPr>
              <a:t>protection </a:t>
            </a:r>
            <a:r>
              <a:rPr lang="en-IN" dirty="0"/>
              <a:t>– A barrier from </a:t>
            </a:r>
            <a:r>
              <a:rPr lang="en-IN" dirty="0" smtClean="0"/>
              <a:t>oxygen, water vapour, dust, etc., is often required. Some packages contain oxygen absorbers to </a:t>
            </a:r>
            <a:r>
              <a:rPr lang="en-IN" dirty="0"/>
              <a:t>help extend shelf life. </a:t>
            </a:r>
            <a:r>
              <a:rPr lang="en-IN" dirty="0" smtClean="0"/>
              <a:t>Controlled </a:t>
            </a:r>
            <a:r>
              <a:rPr lang="en-IN" dirty="0"/>
              <a:t>atmospheres are also maintained in some food packages</a:t>
            </a:r>
            <a:r>
              <a:rPr lang="en-IN" dirty="0" smtClean="0"/>
              <a:t>.</a:t>
            </a:r>
            <a:endParaRPr lang="en-IN" dirty="0" smtClean="0"/>
          </a:p>
          <a:p>
            <a:endParaRPr lang="en-IN" dirty="0"/>
          </a:p>
          <a:p>
            <a:r>
              <a:rPr lang="en-IN" dirty="0" smtClean="0">
                <a:solidFill>
                  <a:srgbClr val="FF0000"/>
                </a:solidFill>
              </a:rPr>
              <a:t>Portion </a:t>
            </a:r>
            <a:r>
              <a:rPr lang="en-IN" dirty="0">
                <a:solidFill>
                  <a:srgbClr val="FF0000"/>
                </a:solidFill>
              </a:rPr>
              <a:t>control </a:t>
            </a:r>
            <a:r>
              <a:rPr lang="en-IN" dirty="0"/>
              <a:t>– Single serving or single dosage packaging has a precise amount of contents to control usage. Bulk commodities (such as salt) can be divided into packages that are a more suitable size for individual households. It also aids the control of inventory.</a:t>
            </a:r>
            <a:endParaRPr lang="en-IN" dirty="0"/>
          </a:p>
          <a:p>
            <a:endParaRPr lang="en-IN" dirty="0" smtClean="0"/>
          </a:p>
          <a:p>
            <a:endParaRPr lang="en-IN" dirty="0"/>
          </a:p>
          <a:p>
            <a:endParaRPr lang="en-IN" dirty="0" smtClean="0"/>
          </a:p>
          <a:p>
            <a:endParaRPr lang="en-IN" dirty="0"/>
          </a:p>
          <a:p>
            <a:endParaRPr lang="en-IN" dirty="0"/>
          </a:p>
        </p:txBody>
      </p:sp>
      <p:sp>
        <p:nvSpPr>
          <p:cNvPr id="4" name="Slide Number Placeholder 3"/>
          <p:cNvSpPr>
            <a:spLocks noGrp="1"/>
          </p:cNvSpPr>
          <p:nvPr>
            <p:ph type="sldNum" sz="quarter" idx="12"/>
          </p:nvPr>
        </p:nvSpPr>
        <p:spPr/>
        <p:txBody>
          <a:bodyPr/>
          <a:lstStyle/>
          <a:p>
            <a:fld id="{7BCD317D-F1B3-433A-A783-7AF3113D5301}" type="slidenum">
              <a:rPr lang="en-IN" smtClean="0"/>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a:solidFill>
                  <a:srgbClr val="FF0000"/>
                </a:solidFill>
              </a:rPr>
              <a:t>Product Development</a:t>
            </a:r>
            <a:endParaRPr lang="en-IN" dirty="0">
              <a:solidFill>
                <a:srgbClr val="FF0000"/>
              </a:solidFill>
            </a:endParaRPr>
          </a:p>
        </p:txBody>
      </p:sp>
      <p:sp>
        <p:nvSpPr>
          <p:cNvPr id="3" name="Content Placeholder 2"/>
          <p:cNvSpPr>
            <a:spLocks noGrp="1"/>
          </p:cNvSpPr>
          <p:nvPr>
            <p:ph idx="1"/>
          </p:nvPr>
        </p:nvSpPr>
        <p:spPr/>
        <p:txBody>
          <a:bodyPr/>
          <a:lstStyle/>
          <a:p>
            <a:r>
              <a:rPr lang="en-IN" dirty="0"/>
              <a:t>There are 6 stages of Product Development:</a:t>
            </a:r>
            <a:endParaRPr lang="en-IN" dirty="0"/>
          </a:p>
          <a:p>
            <a:r>
              <a:rPr lang="en-IN" dirty="0"/>
              <a:t>1) </a:t>
            </a:r>
            <a:r>
              <a:rPr lang="en-IN" dirty="0">
                <a:solidFill>
                  <a:srgbClr val="FF0000"/>
                </a:solidFill>
              </a:rPr>
              <a:t>Idea Generation </a:t>
            </a:r>
            <a:r>
              <a:rPr lang="en-IN" dirty="0"/>
              <a:t>– The idea of sweet cum salted biscuits was generated when an employee accidently removed the divider. It was a great success.</a:t>
            </a:r>
            <a:endParaRPr lang="en-IN" dirty="0"/>
          </a:p>
          <a:p>
            <a:r>
              <a:rPr lang="en-IN" dirty="0"/>
              <a:t>2) </a:t>
            </a:r>
            <a:r>
              <a:rPr lang="en-IN" dirty="0">
                <a:solidFill>
                  <a:srgbClr val="FF0000"/>
                </a:solidFill>
              </a:rPr>
              <a:t>Screening of Idea</a:t>
            </a:r>
            <a:r>
              <a:rPr lang="en-IN" dirty="0"/>
              <a:t> – Refers to the feasibility i.e. whether an idea generated can be converted economically into a product or not.</a:t>
            </a:r>
            <a:endParaRPr lang="en-IN" dirty="0"/>
          </a:p>
          <a:p>
            <a:r>
              <a:rPr lang="en-IN" dirty="0"/>
              <a:t>3) </a:t>
            </a:r>
            <a:r>
              <a:rPr lang="en-IN" dirty="0">
                <a:solidFill>
                  <a:srgbClr val="FF0000"/>
                </a:solidFill>
              </a:rPr>
              <a:t>Business Analysis </a:t>
            </a:r>
            <a:r>
              <a:rPr lang="en-IN" dirty="0"/>
              <a:t>– It involves estimating the product features, cost, demand, profit etc.</a:t>
            </a:r>
            <a:endParaRPr lang="en-IN" dirty="0"/>
          </a:p>
          <a:p>
            <a:endParaRPr lang="en-IN" dirty="0"/>
          </a:p>
        </p:txBody>
      </p:sp>
      <p:sp>
        <p:nvSpPr>
          <p:cNvPr id="4" name="Slide Number Placeholder 3"/>
          <p:cNvSpPr>
            <a:spLocks noGrp="1"/>
          </p:cNvSpPr>
          <p:nvPr>
            <p:ph type="sldNum" sz="quarter" idx="12"/>
          </p:nvPr>
        </p:nvSpPr>
        <p:spPr/>
        <p:txBody>
          <a:bodyPr/>
          <a:lstStyle/>
          <a:p>
            <a:fld id="{7BCD317D-F1B3-433A-A783-7AF3113D5301}" type="slidenum">
              <a:rPr lang="en-IN" smtClean="0"/>
            </a:fld>
            <a:endParaRPr lang="en-I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Continued</a:t>
            </a:r>
            <a:endParaRPr lang="en-IN" dirty="0"/>
          </a:p>
        </p:txBody>
      </p:sp>
      <p:sp>
        <p:nvSpPr>
          <p:cNvPr id="3" name="Content Placeholder 2"/>
          <p:cNvSpPr>
            <a:spLocks noGrp="1"/>
          </p:cNvSpPr>
          <p:nvPr>
            <p:ph idx="1"/>
          </p:nvPr>
        </p:nvSpPr>
        <p:spPr/>
        <p:txBody>
          <a:bodyPr>
            <a:normAutofit/>
          </a:bodyPr>
          <a:lstStyle/>
          <a:p>
            <a:r>
              <a:rPr lang="en-IN" dirty="0">
                <a:solidFill>
                  <a:srgbClr val="FF0000"/>
                </a:solidFill>
              </a:rPr>
              <a:t>Containment or agglomeration </a:t>
            </a:r>
            <a:r>
              <a:rPr lang="en-IN" dirty="0"/>
              <a:t>– Small objects are typically grouped together in one package for reasons of efficiency. For example, a single box of 1000 pencils requires less physical handling than 1000 single pencils. </a:t>
            </a:r>
            <a:endParaRPr lang="en-IN" dirty="0"/>
          </a:p>
          <a:p>
            <a:r>
              <a:rPr lang="en-IN" dirty="0">
                <a:solidFill>
                  <a:srgbClr val="FF0000"/>
                </a:solidFill>
              </a:rPr>
              <a:t>Information transmission </a:t>
            </a:r>
            <a:r>
              <a:rPr lang="en-IN" dirty="0"/>
              <a:t>– Packages </a:t>
            </a:r>
            <a:r>
              <a:rPr lang="en-IN" dirty="0" smtClean="0"/>
              <a:t>and labels </a:t>
            </a:r>
            <a:r>
              <a:rPr lang="en-IN" dirty="0"/>
              <a:t>communicate how to use, transport</a:t>
            </a:r>
            <a:r>
              <a:rPr lang="en-IN" dirty="0" smtClean="0"/>
              <a:t>, recycle, </a:t>
            </a:r>
            <a:r>
              <a:rPr lang="en-IN" dirty="0"/>
              <a:t>or dispose of the package or product. Most items include their </a:t>
            </a:r>
            <a:r>
              <a:rPr lang="en-IN" dirty="0" smtClean="0"/>
              <a:t>serial and lot numbers </a:t>
            </a:r>
            <a:r>
              <a:rPr lang="en-IN" dirty="0"/>
              <a:t>on the packaging, and in the case of food products, medicine, and some chemicals the packaging often contains an </a:t>
            </a:r>
            <a:r>
              <a:rPr lang="en-IN" dirty="0" smtClean="0"/>
              <a:t>expiry date.</a:t>
            </a:r>
            <a:endParaRPr lang="en-IN" dirty="0" smtClean="0"/>
          </a:p>
          <a:p>
            <a:endParaRPr lang="en-IN" dirty="0"/>
          </a:p>
          <a:p>
            <a:endParaRPr lang="en-IN" dirty="0"/>
          </a:p>
        </p:txBody>
      </p:sp>
      <p:sp>
        <p:nvSpPr>
          <p:cNvPr id="4" name="Slide Number Placeholder 3"/>
          <p:cNvSpPr>
            <a:spLocks noGrp="1"/>
          </p:cNvSpPr>
          <p:nvPr>
            <p:ph type="sldNum" sz="quarter" idx="12"/>
          </p:nvPr>
        </p:nvSpPr>
        <p:spPr/>
        <p:txBody>
          <a:bodyPr/>
          <a:lstStyle/>
          <a:p>
            <a:fld id="{7BCD317D-F1B3-433A-A783-7AF3113D5301}" type="slidenum">
              <a:rPr lang="en-IN" smtClean="0"/>
            </a:fld>
            <a:endParaRPr lang="en-I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Continued</a:t>
            </a:r>
            <a:endParaRPr lang="en-IN" dirty="0"/>
          </a:p>
        </p:txBody>
      </p:sp>
      <p:sp>
        <p:nvSpPr>
          <p:cNvPr id="3" name="Content Placeholder 2"/>
          <p:cNvSpPr>
            <a:spLocks noGrp="1"/>
          </p:cNvSpPr>
          <p:nvPr>
            <p:ph idx="1"/>
          </p:nvPr>
        </p:nvSpPr>
        <p:spPr/>
        <p:txBody>
          <a:bodyPr>
            <a:normAutofit/>
          </a:bodyPr>
          <a:lstStyle/>
          <a:p>
            <a:r>
              <a:rPr lang="en-IN" dirty="0" smtClean="0">
                <a:solidFill>
                  <a:srgbClr val="FF0000"/>
                </a:solidFill>
              </a:rPr>
              <a:t>Security</a:t>
            </a:r>
            <a:r>
              <a:rPr lang="en-IN" dirty="0" smtClean="0"/>
              <a:t> - Packages </a:t>
            </a:r>
            <a:r>
              <a:rPr lang="en-IN" dirty="0"/>
              <a:t>can be engineered to help reduce the risks of </a:t>
            </a:r>
            <a:r>
              <a:rPr lang="en-IN" dirty="0" smtClean="0"/>
              <a:t>package pilferage or </a:t>
            </a:r>
            <a:r>
              <a:rPr lang="en-IN" dirty="0"/>
              <a:t>the theft and resale of </a:t>
            </a:r>
            <a:r>
              <a:rPr lang="en-IN" dirty="0" smtClean="0"/>
              <a:t>products. Duplicate goods, </a:t>
            </a:r>
            <a:r>
              <a:rPr lang="en-IN" dirty="0"/>
              <a:t>unauthorized sales (diversion), material substitution and tampering can all be prevented with these anti-counterfeiting technologies</a:t>
            </a:r>
            <a:r>
              <a:rPr lang="en-IN" dirty="0" smtClean="0"/>
              <a:t>.</a:t>
            </a:r>
            <a:endParaRPr lang="en-IN" dirty="0" smtClean="0"/>
          </a:p>
          <a:p>
            <a:r>
              <a:rPr lang="en-IN" dirty="0">
                <a:solidFill>
                  <a:srgbClr val="FF0000"/>
                </a:solidFill>
              </a:rPr>
              <a:t>Convenience</a:t>
            </a:r>
            <a:r>
              <a:rPr lang="en-IN" dirty="0"/>
              <a:t> – Packages can have features that add convenience in distribution, handling, stacking, display, sale, opening, reclosing, use, dispensing, reuse, recycling, and ease of </a:t>
            </a:r>
            <a:r>
              <a:rPr lang="en-IN" dirty="0" smtClean="0"/>
              <a:t>disposal.</a:t>
            </a:r>
            <a:endParaRPr lang="en-IN" dirty="0"/>
          </a:p>
          <a:p>
            <a:endParaRPr lang="en-IN" dirty="0"/>
          </a:p>
        </p:txBody>
      </p:sp>
      <p:sp>
        <p:nvSpPr>
          <p:cNvPr id="4" name="Slide Number Placeholder 3"/>
          <p:cNvSpPr>
            <a:spLocks noGrp="1"/>
          </p:cNvSpPr>
          <p:nvPr>
            <p:ph type="sldNum" sz="quarter" idx="12"/>
          </p:nvPr>
        </p:nvSpPr>
        <p:spPr/>
        <p:txBody>
          <a:bodyPr/>
          <a:lstStyle/>
          <a:p>
            <a:fld id="{7BCD317D-F1B3-433A-A783-7AF3113D5301}" type="slidenum">
              <a:rPr lang="en-IN" smtClean="0"/>
            </a:fld>
            <a:endParaRPr lang="en-I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Continued</a:t>
            </a:r>
            <a:endParaRPr lang="en-IN" dirty="0"/>
          </a:p>
        </p:txBody>
      </p:sp>
      <p:sp>
        <p:nvSpPr>
          <p:cNvPr id="3" name="Content Placeholder 2"/>
          <p:cNvSpPr>
            <a:spLocks noGrp="1"/>
          </p:cNvSpPr>
          <p:nvPr>
            <p:ph idx="1"/>
          </p:nvPr>
        </p:nvSpPr>
        <p:spPr/>
        <p:txBody>
          <a:bodyPr/>
          <a:lstStyle/>
          <a:p>
            <a:r>
              <a:rPr lang="en-IN" dirty="0" smtClean="0">
                <a:solidFill>
                  <a:srgbClr val="FF0000"/>
                </a:solidFill>
              </a:rPr>
              <a:t>Handling Needs </a:t>
            </a:r>
            <a:r>
              <a:rPr lang="en-IN" dirty="0" smtClean="0"/>
              <a:t>- Shipments </a:t>
            </a:r>
            <a:r>
              <a:rPr lang="en-IN" dirty="0"/>
              <a:t>of </a:t>
            </a:r>
            <a:r>
              <a:rPr lang="en-IN" dirty="0" smtClean="0"/>
              <a:t>Hazardous goods </a:t>
            </a:r>
            <a:r>
              <a:rPr lang="en-IN" dirty="0"/>
              <a:t>have special information and symbols (labels, placards, etc.) as required by UN, country, and specific carrier requirements. With transport packages, standardized symbols are also used to communicate handling needs. </a:t>
            </a:r>
            <a:endParaRPr lang="en-IN" dirty="0" smtClean="0"/>
          </a:p>
          <a:p>
            <a:endParaRPr lang="en-IN" dirty="0"/>
          </a:p>
          <a:p>
            <a:endParaRPr lang="en-IN" dirty="0"/>
          </a:p>
        </p:txBody>
      </p:sp>
      <p:pic>
        <p:nvPicPr>
          <p:cNvPr id="4" name="Content Placeholder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49724" y="4271963"/>
            <a:ext cx="1905000" cy="1905000"/>
          </a:xfrm>
          <a:prstGeom prst="rect">
            <a:avLst/>
          </a:prstGeom>
        </p:spPr>
      </p:pic>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0600" y="3906254"/>
            <a:ext cx="2636418" cy="2636418"/>
          </a:xfrm>
          <a:prstGeom prst="rect">
            <a:avLst/>
          </a:prstGeom>
        </p:spPr>
      </p:pic>
      <p:sp>
        <p:nvSpPr>
          <p:cNvPr id="6" name="Slide Number Placeholder 5"/>
          <p:cNvSpPr>
            <a:spLocks noGrp="1"/>
          </p:cNvSpPr>
          <p:nvPr>
            <p:ph type="sldNum" sz="quarter" idx="12"/>
          </p:nvPr>
        </p:nvSpPr>
        <p:spPr/>
        <p:txBody>
          <a:bodyPr/>
          <a:lstStyle/>
          <a:p>
            <a:fld id="{7BCD317D-F1B3-433A-A783-7AF3113D5301}" type="slidenum">
              <a:rPr lang="en-IN" smtClean="0"/>
            </a:fld>
            <a:endParaRPr lang="en-I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normAutofit/>
          </a:bodyPr>
          <a:lstStyle/>
          <a:p>
            <a:r>
              <a:rPr lang="en-IN" dirty="0"/>
              <a:t>N</a:t>
            </a:r>
            <a:r>
              <a:rPr lang="en-IN" dirty="0" smtClean="0"/>
              <a:t>ot all firms occupy the same position in the total market. Positions of the firms vary in terms of market share they occupy. Depending on their market shares, some are called </a:t>
            </a:r>
            <a:r>
              <a:rPr lang="en-IN" dirty="0" smtClean="0">
                <a:solidFill>
                  <a:srgbClr val="FF0000"/>
                </a:solidFill>
              </a:rPr>
              <a:t>market leaders </a:t>
            </a:r>
            <a:r>
              <a:rPr lang="en-IN" dirty="0" smtClean="0"/>
              <a:t>- the firms with the largest market shares, others are </a:t>
            </a:r>
            <a:r>
              <a:rPr lang="en-IN" dirty="0" smtClean="0">
                <a:solidFill>
                  <a:srgbClr val="FF0000"/>
                </a:solidFill>
              </a:rPr>
              <a:t>market challengers </a:t>
            </a:r>
            <a:r>
              <a:rPr lang="en-IN" dirty="0" smtClean="0"/>
              <a:t>- firms fighting hard to increase their market shares and trying to catch the leader’s position,  another group is called </a:t>
            </a:r>
            <a:r>
              <a:rPr lang="en-IN" dirty="0" smtClean="0">
                <a:solidFill>
                  <a:srgbClr val="FF0000"/>
                </a:solidFill>
              </a:rPr>
              <a:t>market followers </a:t>
            </a:r>
            <a:r>
              <a:rPr lang="en-IN" dirty="0" smtClean="0"/>
              <a:t>- firms closed to challengers with respect to market shares and willing to maintain their market shares, yet the other group is </a:t>
            </a:r>
            <a:r>
              <a:rPr lang="en-IN" dirty="0" smtClean="0">
                <a:solidFill>
                  <a:srgbClr val="FF0000"/>
                </a:solidFill>
              </a:rPr>
              <a:t>market nichers </a:t>
            </a:r>
            <a:r>
              <a:rPr lang="en-IN" dirty="0" smtClean="0"/>
              <a:t>-  firms that serve small market segments not served by the larger firms. As their positions vary, the strategies they pursue also vary. </a:t>
            </a:r>
            <a:endParaRPr lang="en-IN" dirty="0" smtClean="0"/>
          </a:p>
        </p:txBody>
      </p:sp>
      <p:sp>
        <p:nvSpPr>
          <p:cNvPr id="4" name="Slide Number Placeholder 3"/>
          <p:cNvSpPr>
            <a:spLocks noGrp="1"/>
          </p:cNvSpPr>
          <p:nvPr>
            <p:ph type="sldNum" sz="quarter" idx="12"/>
          </p:nvPr>
        </p:nvSpPr>
        <p:spPr/>
        <p:txBody>
          <a:bodyPr/>
          <a:lstStyle/>
          <a:p>
            <a:fld id="{945F2141-9E70-44F9-95FA-8B417ADE8D45}" type="slidenum">
              <a:rPr lang="en-IN" smtClean="0"/>
            </a:fld>
            <a:endParaRPr lang="en-I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Blue Ocean Strategy</a:t>
            </a:r>
            <a:endParaRPr lang="en-IN" altLang="en-US"/>
          </a:p>
        </p:txBody>
      </p:sp>
      <p:sp>
        <p:nvSpPr>
          <p:cNvPr id="3" name="Content Placeholder 2"/>
          <p:cNvSpPr>
            <a:spLocks noGrp="1"/>
          </p:cNvSpPr>
          <p:nvPr>
            <p:ph idx="1"/>
          </p:nvPr>
        </p:nvSpPr>
        <p:spPr/>
        <p:txBody>
          <a:bodyPr/>
          <a:p>
            <a:r>
              <a:rPr lang="en-US" altLang="en-US"/>
              <a:t>Blue Ocean Strategy is a strategic business framework in which companies achieve superior market positions by creating new and uncontested market spaces instead of competing in existing and competition-saturated markets</a:t>
            </a:r>
            <a:r>
              <a:rPr lang="en-IN" altLang="en-US"/>
              <a:t> </a:t>
            </a:r>
            <a:r>
              <a:rPr lang="en-US" altLang="en-US"/>
              <a:t>.</a:t>
            </a:r>
            <a:endParaRPr lang="en-US" altLang="en-US"/>
          </a:p>
          <a:p>
            <a:r>
              <a:rPr lang="en-US" altLang="en-US"/>
              <a:t>Some businesses achieve dominance by avoiding the “red oceans” of direct competition and fierce rivalry. Instead, they aim to carve out new and uncontested market space, often attracting new customers beyond the boundaries of their own industries. </a:t>
            </a:r>
            <a:endParaRPr lang="en-US" altLang="en-US"/>
          </a:p>
          <a:p>
            <a:r>
              <a:rPr lang="en-US" altLang="en-US"/>
              <a:t>The key principle here is “value innovation</a:t>
            </a:r>
            <a:r>
              <a:rPr lang="en-IN" altLang="en-US"/>
              <a:t>. </a:t>
            </a:r>
            <a:r>
              <a:rPr lang="en-US" altLang="en-US"/>
              <a:t>”</a:t>
            </a:r>
            <a:endParaRPr lang="en-US" altLang="en-US"/>
          </a:p>
        </p:txBody>
      </p:sp>
      <p:sp>
        <p:nvSpPr>
          <p:cNvPr id="4" name="Slide Number Placeholder 3"/>
          <p:cNvSpPr>
            <a:spLocks noGrp="1"/>
          </p:cNvSpPr>
          <p:nvPr>
            <p:ph type="sldNum" sz="quarter" idx="12"/>
          </p:nvPr>
        </p:nvSpPr>
        <p:spPr/>
        <p:txBody>
          <a:bodyPr/>
          <a:p>
            <a:fld id="{7BCD317D-F1B3-433A-A783-7AF3113D5301}" type="slidenum">
              <a:rPr lang="en-IN" smtClean="0"/>
            </a:fld>
            <a:endParaRPr lang="en-I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Examples Of Blue Ocean Strategy</a:t>
            </a:r>
            <a:endParaRPr lang="en-IN" altLang="en-US"/>
          </a:p>
        </p:txBody>
      </p:sp>
      <p:sp>
        <p:nvSpPr>
          <p:cNvPr id="3" name="Content Placeholder 2"/>
          <p:cNvSpPr>
            <a:spLocks noGrp="1"/>
          </p:cNvSpPr>
          <p:nvPr>
            <p:ph idx="1"/>
          </p:nvPr>
        </p:nvSpPr>
        <p:spPr/>
        <p:txBody>
          <a:bodyPr>
            <a:normAutofit lnSpcReduction="10000"/>
          </a:bodyPr>
          <a:p>
            <a:r>
              <a:rPr lang="en-US" altLang="en-US"/>
              <a:t>Uber denied competing with taxi companies and developed an app that instantly connects customers and drivers.</a:t>
            </a:r>
            <a:endParaRPr lang="en-US" altLang="en-US"/>
          </a:p>
          <a:p>
            <a:r>
              <a:rPr lang="en-US" altLang="en-US"/>
              <a:t>iTunes</a:t>
            </a:r>
            <a:endParaRPr lang="en-US" altLang="en-US"/>
          </a:p>
          <a:p>
            <a:r>
              <a:rPr lang="en-US" altLang="en-US"/>
              <a:t>In 2003, Apple uncovered a vast, blue ocean market for digital music providing free, convenient, and legal song downloads in iTunes.</a:t>
            </a:r>
            <a:endParaRPr lang="en-US" altLang="en-US"/>
          </a:p>
          <a:p>
            <a:endParaRPr lang="en-US" altLang="en-US"/>
          </a:p>
          <a:p>
            <a:r>
              <a:rPr lang="en-US" altLang="en-US"/>
              <a:t>Furthermore, it allowed users to purchase individual songs for affordable prices. Previously, they had to buy a whole CD if they wanted only one or two pieces. Now iTunes has 99 million subscribers worldwide, having implemented the best of a blue ocean strategy.</a:t>
            </a:r>
            <a:endParaRPr lang="en-US" altLang="en-US"/>
          </a:p>
        </p:txBody>
      </p:sp>
      <p:sp>
        <p:nvSpPr>
          <p:cNvPr id="4" name="Slide Number Placeholder 3"/>
          <p:cNvSpPr>
            <a:spLocks noGrp="1"/>
          </p:cNvSpPr>
          <p:nvPr>
            <p:ph type="sldNum" sz="quarter" idx="12"/>
          </p:nvPr>
        </p:nvSpPr>
        <p:spPr/>
        <p:txBody>
          <a:bodyPr/>
          <a:p>
            <a:fld id="{7BCD317D-F1B3-433A-A783-7AF3113D5301}" type="slidenum">
              <a:rPr lang="en-IN" smtClean="0"/>
            </a:fld>
            <a:endParaRPr lang="en-I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Digital &amp; Social Media Marketing</a:t>
            </a:r>
            <a:endParaRPr lang="en-IN" altLang="en-US"/>
          </a:p>
        </p:txBody>
      </p:sp>
      <p:sp>
        <p:nvSpPr>
          <p:cNvPr id="3" name="Content Placeholder 2"/>
          <p:cNvSpPr>
            <a:spLocks noGrp="1"/>
          </p:cNvSpPr>
          <p:nvPr>
            <p:ph idx="1"/>
          </p:nvPr>
        </p:nvSpPr>
        <p:spPr/>
        <p:txBody>
          <a:bodyPr/>
          <a:p>
            <a:r>
              <a:rPr lang="en-IN" altLang="en-US"/>
              <a:t>Facebook</a:t>
            </a:r>
            <a:endParaRPr lang="en-IN" altLang="en-US"/>
          </a:p>
          <a:p>
            <a:r>
              <a:rPr lang="en-IN" altLang="en-US"/>
              <a:t>Instragram.</a:t>
            </a:r>
            <a:endParaRPr lang="en-IN" altLang="en-US"/>
          </a:p>
          <a:p>
            <a:r>
              <a:rPr lang="en-IN" altLang="en-US"/>
              <a:t>Twitter (X)</a:t>
            </a:r>
            <a:endParaRPr lang="en-IN" altLang="en-US"/>
          </a:p>
          <a:p>
            <a:r>
              <a:rPr lang="en-IN" altLang="en-US"/>
              <a:t>Linkedin</a:t>
            </a:r>
            <a:endParaRPr lang="en-IN" altLang="en-US"/>
          </a:p>
          <a:p>
            <a:r>
              <a:rPr lang="en-IN" altLang="en-US"/>
              <a:t>YouTube</a:t>
            </a:r>
            <a:endParaRPr lang="en-IN" altLang="en-US"/>
          </a:p>
          <a:p>
            <a:r>
              <a:rPr lang="en-IN" altLang="en-US"/>
              <a:t>Blogging.</a:t>
            </a:r>
            <a:endParaRPr lang="en-IN" altLang="en-US"/>
          </a:p>
          <a:p>
            <a:endParaRPr lang="en-IN" altLang="en-US"/>
          </a:p>
        </p:txBody>
      </p:sp>
      <p:sp>
        <p:nvSpPr>
          <p:cNvPr id="4" name="Slide Number Placeholder 3"/>
          <p:cNvSpPr>
            <a:spLocks noGrp="1"/>
          </p:cNvSpPr>
          <p:nvPr>
            <p:ph type="sldNum" sz="quarter" idx="12"/>
          </p:nvPr>
        </p:nvSpPr>
        <p:spPr/>
        <p:txBody>
          <a:bodyPr/>
          <a:p>
            <a:fld id="{7BCD317D-F1B3-433A-A783-7AF3113D5301}" type="slidenum">
              <a:rPr lang="en-IN" smtClean="0"/>
            </a:fld>
            <a:endParaRPr lang="en-I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a:t>Difference Between Home &amp; Host Country</a:t>
            </a:r>
            <a:endParaRPr lang="en-IN" dirty="0"/>
          </a:p>
        </p:txBody>
      </p:sp>
      <p:sp>
        <p:nvSpPr>
          <p:cNvPr id="3" name="Content Placeholder 2"/>
          <p:cNvSpPr>
            <a:spLocks noGrp="1"/>
          </p:cNvSpPr>
          <p:nvPr>
            <p:ph idx="1"/>
          </p:nvPr>
        </p:nvSpPr>
        <p:spPr/>
        <p:txBody>
          <a:bodyPr/>
          <a:lstStyle/>
          <a:p>
            <a:r>
              <a:rPr lang="en-IN" dirty="0" smtClean="0">
                <a:solidFill>
                  <a:srgbClr val="FF0000"/>
                </a:solidFill>
              </a:rPr>
              <a:t>Home Country </a:t>
            </a:r>
            <a:r>
              <a:rPr lang="en-IN" dirty="0" smtClean="0"/>
              <a:t>– The country to which the domestic company belongs. For example the home country for Unilever is U.K. where it is headquartered.</a:t>
            </a:r>
            <a:endParaRPr lang="en-IN" dirty="0" smtClean="0"/>
          </a:p>
          <a:p>
            <a:endParaRPr lang="en-IN" dirty="0"/>
          </a:p>
          <a:p>
            <a:r>
              <a:rPr lang="en-IN" dirty="0" smtClean="0">
                <a:solidFill>
                  <a:srgbClr val="FF0000"/>
                </a:solidFill>
              </a:rPr>
              <a:t>Host Country</a:t>
            </a:r>
            <a:r>
              <a:rPr lang="en-IN" dirty="0" smtClean="0"/>
              <a:t> – The foreign country in which the domestic company markets, manufactures or has a subsidiary. The host country for Unilever are Australia, Pakistan, India etc.</a:t>
            </a:r>
            <a:endParaRPr lang="en-I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International Business Approaches /      Orientation ( EPRG Orientation)</a:t>
            </a:r>
            <a:endParaRPr lang="en-IN" dirty="0"/>
          </a:p>
        </p:txBody>
      </p:sp>
      <p:sp>
        <p:nvSpPr>
          <p:cNvPr id="3" name="Content Placeholder 2"/>
          <p:cNvSpPr>
            <a:spLocks noGrp="1"/>
          </p:cNvSpPr>
          <p:nvPr>
            <p:ph idx="1"/>
          </p:nvPr>
        </p:nvSpPr>
        <p:spPr/>
        <p:txBody>
          <a:bodyPr/>
          <a:lstStyle/>
          <a:p>
            <a:r>
              <a:rPr lang="en-IN" dirty="0" smtClean="0">
                <a:solidFill>
                  <a:srgbClr val="FF0000"/>
                </a:solidFill>
              </a:rPr>
              <a:t>Ethnocentric Approach </a:t>
            </a:r>
            <a:r>
              <a:rPr lang="en-IN" dirty="0" smtClean="0"/>
              <a:t>-  Company formulates policies for the domestic market and extends the same product / strategies to the International market. Suitable for companies during early days of Internationalisation &amp; for smaller companies. Risk is minimum.</a:t>
            </a:r>
            <a:endParaRPr lang="en-IN" dirty="0" smtClean="0"/>
          </a:p>
          <a:p>
            <a:endParaRPr lang="en-IN" dirty="0"/>
          </a:p>
          <a:p>
            <a:r>
              <a:rPr lang="en-IN" dirty="0" smtClean="0">
                <a:solidFill>
                  <a:srgbClr val="FF0000"/>
                </a:solidFill>
              </a:rPr>
              <a:t>Polycentric Approach </a:t>
            </a:r>
            <a:r>
              <a:rPr lang="en-IN" dirty="0" smtClean="0"/>
              <a:t>– Companies later realize that the foreign markets need an altogether different approach. It establishes a foreign subsidiary &amp; decentralises decision-making authority to the subsidiary. </a:t>
            </a:r>
            <a:endParaRPr lang="en-IN" dirty="0" smtClean="0"/>
          </a:p>
          <a:p>
            <a:endParaRPr lang="en-IN"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Continued</a:t>
            </a:r>
            <a:endParaRPr lang="en-IN" dirty="0"/>
          </a:p>
        </p:txBody>
      </p:sp>
      <p:sp>
        <p:nvSpPr>
          <p:cNvPr id="3" name="Content Placeholder 2"/>
          <p:cNvSpPr>
            <a:spLocks noGrp="1"/>
          </p:cNvSpPr>
          <p:nvPr>
            <p:ph idx="1"/>
          </p:nvPr>
        </p:nvSpPr>
        <p:spPr/>
        <p:txBody>
          <a:bodyPr>
            <a:normAutofit fontScale="92500"/>
          </a:bodyPr>
          <a:lstStyle/>
          <a:p>
            <a:r>
              <a:rPr lang="en-IN" dirty="0" smtClean="0"/>
              <a:t>  </a:t>
            </a:r>
            <a:r>
              <a:rPr lang="en-IN" dirty="0" smtClean="0">
                <a:solidFill>
                  <a:srgbClr val="FF0000"/>
                </a:solidFill>
              </a:rPr>
              <a:t>Regio-centric Approach</a:t>
            </a:r>
            <a:r>
              <a:rPr lang="en-IN" dirty="0" smtClean="0"/>
              <a:t> – The company after operating successfully in</a:t>
            </a:r>
            <a:endParaRPr lang="en-IN" dirty="0" smtClean="0"/>
          </a:p>
          <a:p>
            <a:pPr marL="0" indent="0">
              <a:buNone/>
            </a:pPr>
            <a:r>
              <a:rPr lang="en-IN" dirty="0" smtClean="0"/>
              <a:t>     a foreign country thinks of exporting to the neighbouring countries </a:t>
            </a:r>
            <a:endParaRPr lang="en-IN" dirty="0" smtClean="0"/>
          </a:p>
          <a:p>
            <a:pPr marL="0" indent="0">
              <a:buNone/>
            </a:pPr>
            <a:r>
              <a:rPr lang="en-IN" dirty="0"/>
              <a:t> </a:t>
            </a:r>
            <a:r>
              <a:rPr lang="en-IN" dirty="0" smtClean="0"/>
              <a:t>    of the host country. The foreign subsidiary considers the regional </a:t>
            </a:r>
            <a:endParaRPr lang="en-IN" dirty="0" smtClean="0"/>
          </a:p>
          <a:p>
            <a:pPr marL="0" indent="0">
              <a:buNone/>
            </a:pPr>
            <a:r>
              <a:rPr lang="en-IN" dirty="0"/>
              <a:t> </a:t>
            </a:r>
            <a:r>
              <a:rPr lang="en-IN" dirty="0" smtClean="0"/>
              <a:t>    environment for formulating policies &amp; strategies. It markets more</a:t>
            </a:r>
            <a:endParaRPr lang="en-IN" dirty="0" smtClean="0"/>
          </a:p>
          <a:p>
            <a:pPr marL="0" indent="0">
              <a:buNone/>
            </a:pPr>
            <a:r>
              <a:rPr lang="en-IN" dirty="0"/>
              <a:t> </a:t>
            </a:r>
            <a:r>
              <a:rPr lang="en-IN" dirty="0" smtClean="0"/>
              <a:t>    or less the same product designed under polycentric approach in </a:t>
            </a:r>
            <a:endParaRPr lang="en-IN" dirty="0" smtClean="0"/>
          </a:p>
          <a:p>
            <a:pPr marL="0" indent="0">
              <a:buNone/>
            </a:pPr>
            <a:r>
              <a:rPr lang="en-IN" dirty="0"/>
              <a:t> </a:t>
            </a:r>
            <a:r>
              <a:rPr lang="en-IN" dirty="0" smtClean="0"/>
              <a:t>    other countries of the region but with different marketing strategies. </a:t>
            </a:r>
            <a:endParaRPr lang="en-IN" dirty="0" smtClean="0"/>
          </a:p>
          <a:p>
            <a:pPr marL="0" indent="0">
              <a:buNone/>
            </a:pPr>
            <a:r>
              <a:rPr lang="en-IN" dirty="0"/>
              <a:t> </a:t>
            </a:r>
            <a:r>
              <a:rPr lang="en-IN" dirty="0" smtClean="0"/>
              <a:t>    Example Unilever has its subsidiary – Unilever India which </a:t>
            </a:r>
            <a:endParaRPr lang="en-IN" dirty="0" smtClean="0"/>
          </a:p>
          <a:p>
            <a:pPr marL="0" indent="0">
              <a:buNone/>
            </a:pPr>
            <a:r>
              <a:rPr lang="en-IN" dirty="0"/>
              <a:t> </a:t>
            </a:r>
            <a:r>
              <a:rPr lang="en-IN" dirty="0" smtClean="0"/>
              <a:t>    manufactures in India &amp; markets the same product in Bangladesh, </a:t>
            </a:r>
            <a:endParaRPr lang="en-IN" dirty="0" smtClean="0"/>
          </a:p>
          <a:p>
            <a:pPr marL="0" indent="0">
              <a:buNone/>
            </a:pPr>
            <a:r>
              <a:rPr lang="en-IN" dirty="0"/>
              <a:t> </a:t>
            </a:r>
            <a:r>
              <a:rPr lang="en-IN" dirty="0" smtClean="0"/>
              <a:t>    Sri – Lanka etc.</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Continued</a:t>
            </a:r>
            <a:endParaRPr lang="en-IN" dirty="0"/>
          </a:p>
        </p:txBody>
      </p:sp>
      <p:sp>
        <p:nvSpPr>
          <p:cNvPr id="3" name="Content Placeholder 2"/>
          <p:cNvSpPr>
            <a:spLocks noGrp="1"/>
          </p:cNvSpPr>
          <p:nvPr>
            <p:ph idx="1"/>
          </p:nvPr>
        </p:nvSpPr>
        <p:spPr/>
        <p:txBody>
          <a:bodyPr/>
          <a:lstStyle/>
          <a:p>
            <a:r>
              <a:rPr lang="en-IN" dirty="0" smtClean="0"/>
              <a:t>4) </a:t>
            </a:r>
            <a:r>
              <a:rPr lang="en-IN" dirty="0" smtClean="0">
                <a:solidFill>
                  <a:srgbClr val="FF0000"/>
                </a:solidFill>
              </a:rPr>
              <a:t>Development of Product </a:t>
            </a:r>
            <a:r>
              <a:rPr lang="en-IN" dirty="0" smtClean="0"/>
              <a:t>– Involves expertise of the laboratory, technical &amp; production personnel.</a:t>
            </a:r>
            <a:endParaRPr lang="en-IN" dirty="0" smtClean="0"/>
          </a:p>
          <a:p>
            <a:endParaRPr lang="en-IN" dirty="0" smtClean="0"/>
          </a:p>
          <a:p>
            <a:r>
              <a:rPr lang="en-IN" dirty="0" smtClean="0"/>
              <a:t>5) </a:t>
            </a:r>
            <a:r>
              <a:rPr lang="en-IN" dirty="0" smtClean="0">
                <a:solidFill>
                  <a:srgbClr val="FF0000"/>
                </a:solidFill>
              </a:rPr>
              <a:t>Test Marketing </a:t>
            </a:r>
            <a:r>
              <a:rPr lang="en-IN" dirty="0" smtClean="0"/>
              <a:t>– Involves testing the product in sample market.</a:t>
            </a:r>
            <a:endParaRPr lang="en-IN" dirty="0" smtClean="0"/>
          </a:p>
          <a:p>
            <a:endParaRPr lang="en-IN" dirty="0" smtClean="0"/>
          </a:p>
          <a:p>
            <a:r>
              <a:rPr lang="en-IN" dirty="0" smtClean="0"/>
              <a:t>6) </a:t>
            </a:r>
            <a:r>
              <a:rPr lang="en-IN" dirty="0" smtClean="0">
                <a:solidFill>
                  <a:srgbClr val="FF0000"/>
                </a:solidFill>
              </a:rPr>
              <a:t>Commercial Production </a:t>
            </a:r>
            <a:r>
              <a:rPr lang="en-IN" dirty="0" smtClean="0"/>
              <a:t>– Manufacturing the product at full scale.</a:t>
            </a:r>
            <a:endParaRPr lang="en-IN" dirty="0" smtClean="0"/>
          </a:p>
          <a:p>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7BCD317D-F1B3-433A-A783-7AF3113D5301}" type="slidenum">
              <a:rPr lang="en-IN" smtClean="0"/>
            </a:fld>
            <a:endParaRPr lang="en-I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Continued</a:t>
            </a:r>
            <a:endParaRPr lang="en-IN" dirty="0"/>
          </a:p>
        </p:txBody>
      </p:sp>
      <p:sp>
        <p:nvSpPr>
          <p:cNvPr id="3" name="Content Placeholder 2"/>
          <p:cNvSpPr>
            <a:spLocks noGrp="1"/>
          </p:cNvSpPr>
          <p:nvPr>
            <p:ph idx="1"/>
          </p:nvPr>
        </p:nvSpPr>
        <p:spPr/>
        <p:txBody>
          <a:bodyPr/>
          <a:lstStyle/>
          <a:p>
            <a:r>
              <a:rPr lang="en-IN" dirty="0" smtClean="0">
                <a:solidFill>
                  <a:srgbClr val="FF0000"/>
                </a:solidFill>
              </a:rPr>
              <a:t>Geocentric Approach </a:t>
            </a:r>
            <a:r>
              <a:rPr lang="en-IN" dirty="0" smtClean="0"/>
              <a:t>– The entire world is like a single country for the company. It operates with a no. of subsidiaries. The HQ coordinates the activities of the subsidiaries. The operations are integrated &amp; the subsidiaries gain from each other’s experience.  </a:t>
            </a:r>
            <a:endParaRPr lang="en-I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632035"/>
                </a:solidFill>
                <a:ea typeface="+mn-ea"/>
                <a:cs typeface="+mn-cs"/>
              </a:rPr>
              <a:t>Motives of Internationalization of Firms</a:t>
            </a:r>
            <a:endParaRPr lang="en-IN" dirty="0"/>
          </a:p>
        </p:txBody>
      </p:sp>
      <p:sp>
        <p:nvSpPr>
          <p:cNvPr id="3" name="Content Placeholder 2"/>
          <p:cNvSpPr>
            <a:spLocks noGrp="1"/>
          </p:cNvSpPr>
          <p:nvPr>
            <p:ph idx="1"/>
          </p:nvPr>
        </p:nvSpPr>
        <p:spPr/>
        <p:txBody>
          <a:bodyPr>
            <a:normAutofit fontScale="25000" lnSpcReduction="20000"/>
          </a:bodyPr>
          <a:lstStyle/>
          <a:p>
            <a:pPr marL="0" indent="0">
              <a:buNone/>
            </a:pPr>
            <a:br>
              <a:rPr lang="en-IN" dirty="0">
                <a:solidFill>
                  <a:srgbClr val="632035"/>
                </a:solidFill>
                <a:latin typeface="Helvetica" panose="020B0604020202020204" pitchFamily="34" charset="0"/>
              </a:rPr>
            </a:br>
            <a:br>
              <a:rPr lang="en-IN" dirty="0">
                <a:solidFill>
                  <a:srgbClr val="632035"/>
                </a:solidFill>
                <a:latin typeface="Helvetica" panose="020B0604020202020204" pitchFamily="34" charset="0"/>
              </a:rPr>
            </a:br>
            <a:br>
              <a:rPr lang="en-IN" sz="9600" dirty="0">
                <a:solidFill>
                  <a:srgbClr val="632035"/>
                </a:solidFill>
              </a:rPr>
            </a:br>
            <a:r>
              <a:rPr lang="en-IN" sz="9600" dirty="0"/>
              <a:t>1</a:t>
            </a:r>
            <a:r>
              <a:rPr lang="en-IN" sz="9600" dirty="0" smtClean="0"/>
              <a:t>)</a:t>
            </a:r>
            <a:r>
              <a:rPr lang="en-IN" sz="9600" b="1" dirty="0" smtClean="0"/>
              <a:t>  </a:t>
            </a:r>
            <a:r>
              <a:rPr lang="en-IN" sz="9600" dirty="0" smtClean="0">
                <a:solidFill>
                  <a:srgbClr val="FF0000"/>
                </a:solidFill>
              </a:rPr>
              <a:t>Profit </a:t>
            </a:r>
            <a:r>
              <a:rPr lang="en-IN" sz="9600" dirty="0">
                <a:solidFill>
                  <a:srgbClr val="FF0000"/>
                </a:solidFill>
              </a:rPr>
              <a:t>Advantage</a:t>
            </a:r>
            <a:r>
              <a:rPr lang="en-IN" sz="9600" dirty="0">
                <a:solidFill>
                  <a:srgbClr val="632035"/>
                </a:solidFill>
              </a:rPr>
              <a:t> : IB could be more profitable </a:t>
            </a:r>
            <a:r>
              <a:rPr lang="en-IN" sz="9600" dirty="0" smtClean="0">
                <a:solidFill>
                  <a:srgbClr val="632035"/>
                </a:solidFill>
              </a:rPr>
              <a:t>than domestic</a:t>
            </a:r>
            <a:endParaRPr lang="en-IN" sz="9600" dirty="0" smtClean="0">
              <a:solidFill>
                <a:srgbClr val="632035"/>
              </a:solidFill>
            </a:endParaRPr>
          </a:p>
          <a:p>
            <a:pPr marL="0" indent="0">
              <a:buNone/>
            </a:pPr>
            <a:r>
              <a:rPr lang="en-IN" sz="9600" dirty="0" smtClean="0">
                <a:solidFill>
                  <a:srgbClr val="632035"/>
                </a:solidFill>
              </a:rPr>
              <a:t>     business. Also the </a:t>
            </a:r>
            <a:r>
              <a:rPr lang="en-IN" sz="9600" dirty="0">
                <a:solidFill>
                  <a:srgbClr val="632035"/>
                </a:solidFill>
              </a:rPr>
              <a:t>t</a:t>
            </a:r>
            <a:r>
              <a:rPr lang="en-IN" sz="9600" dirty="0" smtClean="0">
                <a:solidFill>
                  <a:srgbClr val="632035"/>
                </a:solidFill>
              </a:rPr>
              <a:t>otal </a:t>
            </a:r>
            <a:r>
              <a:rPr lang="en-IN" sz="9600" dirty="0">
                <a:solidFill>
                  <a:srgbClr val="632035"/>
                </a:solidFill>
              </a:rPr>
              <a:t>Profit </a:t>
            </a:r>
            <a:r>
              <a:rPr lang="en-IN" sz="9600" dirty="0" smtClean="0">
                <a:solidFill>
                  <a:srgbClr val="632035"/>
                </a:solidFill>
              </a:rPr>
              <a:t> increases </a:t>
            </a:r>
            <a:r>
              <a:rPr lang="en-IN" sz="9600" dirty="0">
                <a:solidFill>
                  <a:srgbClr val="632035"/>
                </a:solidFill>
              </a:rPr>
              <a:t>&amp; thus it </a:t>
            </a:r>
            <a:r>
              <a:rPr lang="en-IN" sz="9600" dirty="0" smtClean="0">
                <a:solidFill>
                  <a:srgbClr val="632035"/>
                </a:solidFill>
              </a:rPr>
              <a:t>becomes </a:t>
            </a:r>
            <a:endParaRPr lang="en-IN" sz="9600" dirty="0" smtClean="0">
              <a:solidFill>
                <a:srgbClr val="632035"/>
              </a:solidFill>
            </a:endParaRPr>
          </a:p>
          <a:p>
            <a:pPr marL="0" indent="0">
              <a:buNone/>
            </a:pPr>
            <a:r>
              <a:rPr lang="en-IN" sz="9600" dirty="0">
                <a:solidFill>
                  <a:srgbClr val="632035"/>
                </a:solidFill>
              </a:rPr>
              <a:t> </a:t>
            </a:r>
            <a:r>
              <a:rPr lang="en-IN" sz="9600" dirty="0" smtClean="0">
                <a:solidFill>
                  <a:srgbClr val="632035"/>
                </a:solidFill>
              </a:rPr>
              <a:t>    profitable.</a:t>
            </a:r>
            <a:endParaRPr lang="en-IN" sz="9600" dirty="0" smtClean="0">
              <a:solidFill>
                <a:srgbClr val="632035"/>
              </a:solidFill>
            </a:endParaRPr>
          </a:p>
          <a:p>
            <a:pPr marL="0" indent="0">
              <a:buNone/>
            </a:pPr>
            <a:endParaRPr lang="en-IN" sz="9600" dirty="0" smtClean="0">
              <a:solidFill>
                <a:srgbClr val="632035"/>
              </a:solidFill>
            </a:endParaRPr>
          </a:p>
          <a:p>
            <a:pPr marL="0" indent="0">
              <a:buNone/>
            </a:pPr>
            <a:r>
              <a:rPr lang="en-IN" sz="9600" dirty="0" smtClean="0"/>
              <a:t>2)  </a:t>
            </a:r>
            <a:r>
              <a:rPr lang="en-IN" sz="9600" dirty="0" smtClean="0">
                <a:solidFill>
                  <a:srgbClr val="FF0000"/>
                </a:solidFill>
              </a:rPr>
              <a:t>Growth </a:t>
            </a:r>
            <a:r>
              <a:rPr lang="en-IN" sz="9600" dirty="0">
                <a:solidFill>
                  <a:srgbClr val="FF0000"/>
                </a:solidFill>
              </a:rPr>
              <a:t>O</a:t>
            </a:r>
            <a:r>
              <a:rPr lang="en-IN" sz="9600" dirty="0" smtClean="0">
                <a:solidFill>
                  <a:srgbClr val="FF0000"/>
                </a:solidFill>
              </a:rPr>
              <a:t>pportunities</a:t>
            </a:r>
            <a:r>
              <a:rPr lang="en-IN" sz="9600" dirty="0" smtClean="0">
                <a:solidFill>
                  <a:srgbClr val="632035"/>
                </a:solidFill>
              </a:rPr>
              <a:t>:  To </a:t>
            </a:r>
            <a:r>
              <a:rPr lang="en-IN" sz="9600" dirty="0">
                <a:solidFill>
                  <a:srgbClr val="632035"/>
                </a:solidFill>
              </a:rPr>
              <a:t>increase </a:t>
            </a:r>
            <a:r>
              <a:rPr lang="en-IN" sz="9600" dirty="0" smtClean="0">
                <a:solidFill>
                  <a:srgbClr val="632035"/>
                </a:solidFill>
              </a:rPr>
              <a:t>sales , </a:t>
            </a:r>
            <a:r>
              <a:rPr lang="en-IN" sz="9600" dirty="0">
                <a:solidFill>
                  <a:srgbClr val="632035"/>
                </a:solidFill>
              </a:rPr>
              <a:t>To increase </a:t>
            </a:r>
            <a:r>
              <a:rPr lang="en-IN" sz="9600" dirty="0" smtClean="0">
                <a:solidFill>
                  <a:srgbClr val="632035"/>
                </a:solidFill>
              </a:rPr>
              <a:t>market</a:t>
            </a:r>
            <a:endParaRPr lang="en-IN" sz="9600" dirty="0" smtClean="0">
              <a:solidFill>
                <a:srgbClr val="632035"/>
              </a:solidFill>
            </a:endParaRPr>
          </a:p>
          <a:p>
            <a:pPr marL="0" indent="0">
              <a:buNone/>
            </a:pPr>
            <a:r>
              <a:rPr lang="en-IN" sz="9600" dirty="0" smtClean="0">
                <a:solidFill>
                  <a:srgbClr val="632035"/>
                </a:solidFill>
              </a:rPr>
              <a:t>     share , expand production capacity beyond the domestic </a:t>
            </a:r>
            <a:endParaRPr lang="en-IN" sz="9600" dirty="0" smtClean="0">
              <a:solidFill>
                <a:srgbClr val="632035"/>
              </a:solidFill>
            </a:endParaRPr>
          </a:p>
          <a:p>
            <a:pPr marL="0" indent="0">
              <a:buNone/>
            </a:pPr>
            <a:r>
              <a:rPr lang="en-IN" sz="9600" dirty="0">
                <a:solidFill>
                  <a:srgbClr val="632035"/>
                </a:solidFill>
              </a:rPr>
              <a:t> </a:t>
            </a:r>
            <a:r>
              <a:rPr lang="en-IN" sz="9600" dirty="0" smtClean="0">
                <a:solidFill>
                  <a:srgbClr val="632035"/>
                </a:solidFill>
              </a:rPr>
              <a:t>    demand.</a:t>
            </a:r>
            <a:endParaRPr lang="en-IN" sz="9600" dirty="0" smtClean="0">
              <a:solidFill>
                <a:srgbClr val="632035"/>
              </a:solidFill>
            </a:endParaRPr>
          </a:p>
          <a:p>
            <a:pPr marL="0" indent="0">
              <a:buNone/>
            </a:pPr>
            <a:endParaRPr lang="en-IN" sz="9600" dirty="0" smtClean="0">
              <a:solidFill>
                <a:srgbClr val="632035"/>
              </a:solidFill>
            </a:endParaRPr>
          </a:p>
          <a:p>
            <a:pPr marL="0" indent="0">
              <a:buNone/>
            </a:pPr>
            <a:r>
              <a:rPr lang="en-IN" sz="9600" dirty="0" smtClean="0">
                <a:solidFill>
                  <a:srgbClr val="632035"/>
                </a:solidFill>
              </a:rPr>
              <a:t>3)  </a:t>
            </a:r>
            <a:r>
              <a:rPr lang="en-IN" sz="9600" dirty="0" smtClean="0">
                <a:solidFill>
                  <a:srgbClr val="FF0000"/>
                </a:solidFill>
              </a:rPr>
              <a:t>Competition</a:t>
            </a:r>
            <a:r>
              <a:rPr lang="en-IN" sz="9600" dirty="0">
                <a:solidFill>
                  <a:srgbClr val="632035"/>
                </a:solidFill>
              </a:rPr>
              <a:t>: Increased competition in domestic market is one of the main </a:t>
            </a:r>
            <a:endParaRPr lang="en-IN" sz="9600" dirty="0">
              <a:solidFill>
                <a:srgbClr val="632035"/>
              </a:solidFill>
            </a:endParaRPr>
          </a:p>
          <a:p>
            <a:pPr marL="0" indent="0">
              <a:buNone/>
            </a:pPr>
            <a:r>
              <a:rPr lang="en-IN" sz="9600" dirty="0">
                <a:solidFill>
                  <a:srgbClr val="632035"/>
                </a:solidFill>
              </a:rPr>
              <a:t>      </a:t>
            </a:r>
            <a:r>
              <a:rPr lang="en-IN" sz="9600" dirty="0" smtClean="0">
                <a:solidFill>
                  <a:srgbClr val="632035"/>
                </a:solidFill>
              </a:rPr>
              <a:t>cause </a:t>
            </a:r>
            <a:r>
              <a:rPr lang="en-IN" sz="9600" dirty="0">
                <a:solidFill>
                  <a:srgbClr val="632035"/>
                </a:solidFill>
              </a:rPr>
              <a:t>&amp; consequences of globalization.</a:t>
            </a:r>
            <a:endParaRPr lang="en-IN" sz="9600" dirty="0">
              <a:solidFill>
                <a:srgbClr val="632035"/>
              </a:solidFill>
            </a:endParaRPr>
          </a:p>
          <a:p>
            <a:pPr marL="0" indent="0">
              <a:buNone/>
            </a:pPr>
            <a:endParaRPr lang="en-IN" sz="96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 </a:t>
            </a:r>
            <a:endParaRPr lang="en-IN" dirty="0"/>
          </a:p>
        </p:txBody>
      </p:sp>
      <p:sp>
        <p:nvSpPr>
          <p:cNvPr id="3" name="Content Placeholder 2"/>
          <p:cNvSpPr>
            <a:spLocks noGrp="1"/>
          </p:cNvSpPr>
          <p:nvPr>
            <p:ph idx="1"/>
          </p:nvPr>
        </p:nvSpPr>
        <p:spPr/>
        <p:txBody>
          <a:bodyPr>
            <a:noAutofit/>
          </a:bodyPr>
          <a:lstStyle/>
          <a:p>
            <a:pPr marL="0" indent="0">
              <a:buNone/>
            </a:pPr>
            <a:r>
              <a:rPr lang="en-IN" sz="2400" dirty="0" smtClean="0">
                <a:solidFill>
                  <a:srgbClr val="632035"/>
                </a:solidFill>
              </a:rPr>
              <a:t>4)   </a:t>
            </a:r>
            <a:r>
              <a:rPr lang="en-IN" sz="2400" dirty="0" smtClean="0">
                <a:solidFill>
                  <a:srgbClr val="FF0000"/>
                </a:solidFill>
              </a:rPr>
              <a:t>Domestic </a:t>
            </a:r>
            <a:r>
              <a:rPr lang="en-IN" sz="2400" dirty="0">
                <a:solidFill>
                  <a:srgbClr val="FF0000"/>
                </a:solidFill>
              </a:rPr>
              <a:t>market constraints</a:t>
            </a:r>
            <a:r>
              <a:rPr lang="en-IN" sz="2400" dirty="0" smtClean="0">
                <a:solidFill>
                  <a:srgbClr val="632035"/>
                </a:solidFill>
              </a:rPr>
              <a:t>: Includes factors like Surplus </a:t>
            </a:r>
            <a:r>
              <a:rPr lang="en-IN" sz="2400" dirty="0">
                <a:solidFill>
                  <a:srgbClr val="632035"/>
                </a:solidFill>
              </a:rPr>
              <a:t>production in </a:t>
            </a:r>
            <a:endParaRPr lang="en-IN" sz="2400" dirty="0" smtClean="0">
              <a:solidFill>
                <a:srgbClr val="632035"/>
              </a:solidFill>
            </a:endParaRPr>
          </a:p>
          <a:p>
            <a:pPr marL="0" indent="0">
              <a:buNone/>
            </a:pPr>
            <a:r>
              <a:rPr lang="en-IN" sz="2400" dirty="0" smtClean="0">
                <a:solidFill>
                  <a:srgbClr val="632035"/>
                </a:solidFill>
              </a:rPr>
              <a:t>       home market, decline in the </a:t>
            </a:r>
            <a:r>
              <a:rPr lang="en-IN" sz="2400" dirty="0">
                <a:solidFill>
                  <a:srgbClr val="632035"/>
                </a:solidFill>
              </a:rPr>
              <a:t>demand of </a:t>
            </a:r>
            <a:r>
              <a:rPr lang="en-IN" sz="2400" dirty="0" smtClean="0">
                <a:solidFill>
                  <a:srgbClr val="632035"/>
                </a:solidFill>
              </a:rPr>
              <a:t>product </a:t>
            </a:r>
            <a:r>
              <a:rPr lang="en-IN" sz="2400" dirty="0">
                <a:solidFill>
                  <a:srgbClr val="632035"/>
                </a:solidFill>
              </a:rPr>
              <a:t>in the home </a:t>
            </a:r>
            <a:r>
              <a:rPr lang="en-IN" sz="2400" dirty="0" smtClean="0">
                <a:solidFill>
                  <a:srgbClr val="632035"/>
                </a:solidFill>
              </a:rPr>
              <a:t>market, small</a:t>
            </a:r>
            <a:endParaRPr lang="en-IN" sz="2400" dirty="0" smtClean="0">
              <a:solidFill>
                <a:srgbClr val="632035"/>
              </a:solidFill>
            </a:endParaRPr>
          </a:p>
          <a:p>
            <a:pPr marL="0" indent="0">
              <a:buNone/>
            </a:pPr>
            <a:r>
              <a:rPr lang="en-IN" sz="2400" dirty="0" smtClean="0">
                <a:solidFill>
                  <a:srgbClr val="632035"/>
                </a:solidFill>
              </a:rPr>
              <a:t>       domestic market </a:t>
            </a:r>
            <a:r>
              <a:rPr lang="en-IN" sz="2400" dirty="0">
                <a:solidFill>
                  <a:srgbClr val="632035"/>
                </a:solidFill>
              </a:rPr>
              <a:t>size or limited home </a:t>
            </a:r>
            <a:r>
              <a:rPr lang="en-IN" sz="2400" dirty="0" smtClean="0">
                <a:solidFill>
                  <a:srgbClr val="632035"/>
                </a:solidFill>
              </a:rPr>
              <a:t>market, product reaches maturity </a:t>
            </a:r>
            <a:endParaRPr lang="en-IN" sz="2400" dirty="0" smtClean="0">
              <a:solidFill>
                <a:srgbClr val="632035"/>
              </a:solidFill>
            </a:endParaRPr>
          </a:p>
          <a:p>
            <a:pPr marL="0" indent="0">
              <a:buNone/>
            </a:pPr>
            <a:r>
              <a:rPr lang="en-IN" sz="2400" dirty="0">
                <a:solidFill>
                  <a:srgbClr val="632035"/>
                </a:solidFill>
              </a:rPr>
              <a:t> </a:t>
            </a:r>
            <a:r>
              <a:rPr lang="en-IN" sz="2400" dirty="0" smtClean="0">
                <a:solidFill>
                  <a:srgbClr val="632035"/>
                </a:solidFill>
              </a:rPr>
              <a:t>      stage in home country.</a:t>
            </a:r>
            <a:endParaRPr lang="en-IN" sz="2400" dirty="0" smtClean="0">
              <a:solidFill>
                <a:srgbClr val="632035"/>
              </a:solidFill>
            </a:endParaRPr>
          </a:p>
          <a:p>
            <a:pPr marL="0" indent="0">
              <a:buNone/>
            </a:pPr>
            <a:r>
              <a:rPr lang="en-IN" sz="2400" dirty="0">
                <a:solidFill>
                  <a:srgbClr val="632035"/>
                </a:solidFill>
              </a:rPr>
              <a:t> </a:t>
            </a:r>
            <a:r>
              <a:rPr lang="en-IN" sz="2400" dirty="0" smtClean="0">
                <a:solidFill>
                  <a:srgbClr val="632035"/>
                </a:solidFill>
              </a:rPr>
              <a:t>5)   </a:t>
            </a:r>
            <a:r>
              <a:rPr lang="en-IN" sz="2400" dirty="0" smtClean="0">
                <a:solidFill>
                  <a:srgbClr val="FF0000"/>
                </a:solidFill>
              </a:rPr>
              <a:t>Economies Of Scale</a:t>
            </a:r>
            <a:r>
              <a:rPr lang="en-IN" sz="2400" dirty="0" smtClean="0">
                <a:solidFill>
                  <a:srgbClr val="632035"/>
                </a:solidFill>
              </a:rPr>
              <a:t>:  Greater the size of business, greater will be the   </a:t>
            </a:r>
            <a:endParaRPr lang="en-IN" sz="2400" dirty="0" smtClean="0">
              <a:solidFill>
                <a:srgbClr val="632035"/>
              </a:solidFill>
            </a:endParaRPr>
          </a:p>
          <a:p>
            <a:pPr marL="0" indent="0">
              <a:buNone/>
            </a:pPr>
            <a:r>
              <a:rPr lang="en-IN" sz="2400" dirty="0">
                <a:solidFill>
                  <a:srgbClr val="632035"/>
                </a:solidFill>
              </a:rPr>
              <a:t> </a:t>
            </a:r>
            <a:r>
              <a:rPr lang="en-IN" sz="2400" dirty="0" smtClean="0">
                <a:solidFill>
                  <a:srgbClr val="632035"/>
                </a:solidFill>
              </a:rPr>
              <a:t>       economies of scales. </a:t>
            </a:r>
            <a:endParaRPr lang="en-IN" sz="2400" dirty="0" smtClean="0">
              <a:solidFill>
                <a:srgbClr val="632035"/>
              </a:solidFill>
            </a:endParaRPr>
          </a:p>
          <a:p>
            <a:pPr marL="0" indent="0">
              <a:buNone/>
            </a:pPr>
            <a:r>
              <a:rPr lang="en-IN" sz="2400" dirty="0" smtClean="0">
                <a:solidFill>
                  <a:srgbClr val="632035"/>
                </a:solidFill>
              </a:rPr>
              <a:t> 6)   </a:t>
            </a:r>
            <a:r>
              <a:rPr lang="en-IN" sz="2400" dirty="0" smtClean="0">
                <a:solidFill>
                  <a:srgbClr val="FF0000"/>
                </a:solidFill>
              </a:rPr>
              <a:t>High Cost Of Transportation</a:t>
            </a:r>
            <a:r>
              <a:rPr lang="en-IN" sz="2400" dirty="0" smtClean="0">
                <a:solidFill>
                  <a:srgbClr val="632035"/>
                </a:solidFill>
              </a:rPr>
              <a:t>: Foreign companies are inclined to increase their</a:t>
            </a:r>
            <a:endParaRPr lang="en-IN" sz="2400" dirty="0" smtClean="0">
              <a:solidFill>
                <a:srgbClr val="632035"/>
              </a:solidFill>
            </a:endParaRPr>
          </a:p>
          <a:p>
            <a:pPr marL="0" indent="0">
              <a:buNone/>
            </a:pPr>
            <a:r>
              <a:rPr lang="en-IN" sz="2400" dirty="0">
                <a:solidFill>
                  <a:srgbClr val="632035"/>
                </a:solidFill>
              </a:rPr>
              <a:t> </a:t>
            </a:r>
            <a:r>
              <a:rPr lang="en-IN" sz="2400" dirty="0" smtClean="0">
                <a:solidFill>
                  <a:srgbClr val="632035"/>
                </a:solidFill>
              </a:rPr>
              <a:t>       profit margins by locating their manufacturing facilities in foreign countries </a:t>
            </a:r>
            <a:endParaRPr lang="en-IN" sz="2400" dirty="0" smtClean="0">
              <a:solidFill>
                <a:srgbClr val="632035"/>
              </a:solidFill>
            </a:endParaRPr>
          </a:p>
          <a:p>
            <a:pPr marL="0" indent="0">
              <a:buNone/>
            </a:pPr>
            <a:r>
              <a:rPr lang="en-IN" sz="2400" dirty="0">
                <a:solidFill>
                  <a:srgbClr val="632035"/>
                </a:solidFill>
              </a:rPr>
              <a:t> </a:t>
            </a:r>
            <a:r>
              <a:rPr lang="en-IN" sz="2400" dirty="0" smtClean="0">
                <a:solidFill>
                  <a:srgbClr val="632035"/>
                </a:solidFill>
              </a:rPr>
              <a:t>       where there is enough demand either in one country or in group of </a:t>
            </a:r>
            <a:endParaRPr lang="en-IN" sz="2400" dirty="0" smtClean="0">
              <a:solidFill>
                <a:srgbClr val="632035"/>
              </a:solidFill>
            </a:endParaRPr>
          </a:p>
          <a:p>
            <a:pPr marL="0" indent="0">
              <a:buNone/>
            </a:pPr>
            <a:r>
              <a:rPr lang="en-IN" sz="2400" dirty="0">
                <a:solidFill>
                  <a:srgbClr val="632035"/>
                </a:solidFill>
              </a:rPr>
              <a:t> </a:t>
            </a:r>
            <a:r>
              <a:rPr lang="en-IN" sz="2400" dirty="0" smtClean="0">
                <a:solidFill>
                  <a:srgbClr val="632035"/>
                </a:solidFill>
              </a:rPr>
              <a:t>       neighbouring  countries.</a:t>
            </a:r>
            <a:endParaRPr lang="en-IN" sz="2400" dirty="0" smtClean="0">
              <a:solidFill>
                <a:srgbClr val="632035"/>
              </a:solidFill>
            </a:endParaRPr>
          </a:p>
          <a:p>
            <a:pPr marL="0" indent="0">
              <a:buNone/>
            </a:pPr>
            <a:endParaRPr lang="en-IN" sz="2400" dirty="0" smtClean="0">
              <a:solidFill>
                <a:srgbClr val="632035"/>
              </a:solidFill>
            </a:endParaRPr>
          </a:p>
          <a:p>
            <a:pPr marL="0" indent="0">
              <a:buNone/>
            </a:pPr>
            <a:endParaRPr lang="en-IN" sz="2400" dirty="0" smtClean="0">
              <a:solidFill>
                <a:srgbClr val="632035"/>
              </a:solidFill>
            </a:endParaRPr>
          </a:p>
          <a:p>
            <a:pPr marL="0" indent="0">
              <a:buNone/>
            </a:pPr>
            <a:r>
              <a:rPr lang="en-IN" sz="2400" dirty="0" smtClean="0">
                <a:solidFill>
                  <a:srgbClr val="632035"/>
                </a:solidFill>
              </a:rPr>
              <a:t>       </a:t>
            </a:r>
            <a:endParaRPr lang="en-IN" sz="2400" dirty="0">
              <a:solidFill>
                <a:srgbClr val="FF0000"/>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Continued</a:t>
            </a:r>
            <a:endParaRPr lang="en-IN" dirty="0"/>
          </a:p>
        </p:txBody>
      </p:sp>
      <p:sp>
        <p:nvSpPr>
          <p:cNvPr id="3" name="Content Placeholder 2"/>
          <p:cNvSpPr>
            <a:spLocks noGrp="1"/>
          </p:cNvSpPr>
          <p:nvPr>
            <p:ph idx="1"/>
          </p:nvPr>
        </p:nvSpPr>
        <p:spPr/>
        <p:txBody>
          <a:bodyPr/>
          <a:lstStyle/>
          <a:p>
            <a:pPr marL="0" indent="0">
              <a:buNone/>
            </a:pPr>
            <a:r>
              <a:rPr lang="en-IN" dirty="0" smtClean="0"/>
              <a:t>7)   </a:t>
            </a:r>
            <a:r>
              <a:rPr lang="en-IN" dirty="0" smtClean="0">
                <a:solidFill>
                  <a:srgbClr val="FF0000"/>
                </a:solidFill>
              </a:rPr>
              <a:t>Political </a:t>
            </a:r>
            <a:r>
              <a:rPr lang="en-IN" dirty="0">
                <a:solidFill>
                  <a:srgbClr val="FF0000"/>
                </a:solidFill>
              </a:rPr>
              <a:t>Stability Vs. Political Instability : </a:t>
            </a:r>
            <a:r>
              <a:rPr lang="en-IN" dirty="0" smtClean="0">
                <a:solidFill>
                  <a:srgbClr val="FF0000"/>
                </a:solidFill>
              </a:rPr>
              <a:t> </a:t>
            </a:r>
            <a:r>
              <a:rPr lang="en-IN" dirty="0" smtClean="0"/>
              <a:t>Political stability does not </a:t>
            </a:r>
            <a:endParaRPr lang="en-IN" dirty="0" smtClean="0"/>
          </a:p>
          <a:p>
            <a:pPr marL="0" indent="0">
              <a:buNone/>
            </a:pPr>
            <a:r>
              <a:rPr lang="en-IN" dirty="0"/>
              <a:t> </a:t>
            </a:r>
            <a:r>
              <a:rPr lang="en-IN" dirty="0" smtClean="0"/>
              <a:t>     simply mean continuation of the same party in power. It means </a:t>
            </a:r>
            <a:endParaRPr lang="en-IN" dirty="0" smtClean="0"/>
          </a:p>
          <a:p>
            <a:pPr marL="0" indent="0">
              <a:buNone/>
            </a:pPr>
            <a:r>
              <a:rPr lang="en-IN" dirty="0"/>
              <a:t> </a:t>
            </a:r>
            <a:r>
              <a:rPr lang="en-IN" dirty="0" smtClean="0"/>
              <a:t>     continuation of the same policies. U.S.A., U.K., Japan, France, </a:t>
            </a:r>
            <a:endParaRPr lang="en-IN" dirty="0" smtClean="0"/>
          </a:p>
          <a:p>
            <a:pPr marL="0" indent="0">
              <a:buNone/>
            </a:pPr>
            <a:r>
              <a:rPr lang="en-IN" dirty="0"/>
              <a:t> </a:t>
            </a:r>
            <a:r>
              <a:rPr lang="en-IN" dirty="0" smtClean="0"/>
              <a:t>     Germany are considered politically stable.</a:t>
            </a:r>
            <a:endParaRPr lang="en-IN" dirty="0" smtClean="0"/>
          </a:p>
          <a:p>
            <a:pPr marL="0" indent="0">
              <a:buNone/>
            </a:pPr>
            <a:r>
              <a:rPr lang="en-IN" dirty="0" smtClean="0"/>
              <a:t>8)   </a:t>
            </a:r>
            <a:r>
              <a:rPr lang="en-IN" dirty="0" smtClean="0">
                <a:solidFill>
                  <a:srgbClr val="FF0000"/>
                </a:solidFill>
              </a:rPr>
              <a:t>Availability of Technology &amp; Competent Human Resources :</a:t>
            </a:r>
            <a:r>
              <a:rPr lang="en-IN" dirty="0" smtClean="0"/>
              <a:t>  </a:t>
            </a:r>
            <a:endParaRPr lang="en-IN" dirty="0" smtClean="0"/>
          </a:p>
          <a:p>
            <a:pPr marL="0" indent="0">
              <a:buNone/>
            </a:pPr>
            <a:r>
              <a:rPr lang="en-IN" dirty="0"/>
              <a:t> </a:t>
            </a:r>
            <a:r>
              <a:rPr lang="en-IN" dirty="0" smtClean="0"/>
              <a:t>     American &amp; European countries depend on Indian companies for </a:t>
            </a:r>
            <a:endParaRPr lang="en-IN" dirty="0" smtClean="0"/>
          </a:p>
          <a:p>
            <a:pPr marL="0" indent="0">
              <a:buNone/>
            </a:pPr>
            <a:r>
              <a:rPr lang="en-IN" dirty="0"/>
              <a:t> </a:t>
            </a:r>
            <a:r>
              <a:rPr lang="en-IN" dirty="0" smtClean="0"/>
              <a:t>     software products &amp; services through BPO’s &amp; KPO’s.</a:t>
            </a:r>
            <a:endParaRPr lang="en-IN" dirty="0"/>
          </a:p>
          <a:p>
            <a:endParaRPr lang="en-I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Continued</a:t>
            </a:r>
            <a:endParaRPr lang="en-IN" dirty="0"/>
          </a:p>
        </p:txBody>
      </p:sp>
      <p:sp>
        <p:nvSpPr>
          <p:cNvPr id="3" name="Content Placeholder 2"/>
          <p:cNvSpPr>
            <a:spLocks noGrp="1"/>
          </p:cNvSpPr>
          <p:nvPr>
            <p:ph idx="1"/>
          </p:nvPr>
        </p:nvSpPr>
        <p:spPr/>
        <p:txBody>
          <a:bodyPr/>
          <a:lstStyle/>
          <a:p>
            <a:pPr marL="0" indent="0">
              <a:buNone/>
            </a:pPr>
            <a:r>
              <a:rPr lang="en-IN" dirty="0" smtClean="0"/>
              <a:t>  9)  </a:t>
            </a:r>
            <a:r>
              <a:rPr lang="en-IN" dirty="0" smtClean="0">
                <a:solidFill>
                  <a:srgbClr val="FF0000"/>
                </a:solidFill>
              </a:rPr>
              <a:t>Nearness To Raw Materials</a:t>
            </a:r>
            <a:r>
              <a:rPr lang="en-IN" dirty="0" smtClean="0"/>
              <a:t> :  Foreign companies locate their </a:t>
            </a:r>
            <a:endParaRPr lang="en-IN" dirty="0" smtClean="0"/>
          </a:p>
          <a:p>
            <a:pPr marL="0" indent="0">
              <a:buNone/>
            </a:pPr>
            <a:r>
              <a:rPr lang="en-IN" dirty="0"/>
              <a:t> </a:t>
            </a:r>
            <a:r>
              <a:rPr lang="en-IN" dirty="0" smtClean="0"/>
              <a:t>     manufacturing units closer to the source of raw materials to get </a:t>
            </a:r>
            <a:endParaRPr lang="en-IN" dirty="0" smtClean="0"/>
          </a:p>
          <a:p>
            <a:pPr marL="0" indent="0">
              <a:buNone/>
            </a:pPr>
            <a:r>
              <a:rPr lang="en-IN" dirty="0"/>
              <a:t> </a:t>
            </a:r>
            <a:r>
              <a:rPr lang="en-IN" dirty="0" smtClean="0"/>
              <a:t>     quick &amp; timely supplies &amp; save on transportation cost.</a:t>
            </a:r>
            <a:endParaRPr lang="en-IN" dirty="0" smtClean="0"/>
          </a:p>
          <a:p>
            <a:pPr marL="0" indent="0">
              <a:buNone/>
            </a:pPr>
            <a:r>
              <a:rPr lang="en-IN" dirty="0" smtClean="0"/>
              <a:t>10) </a:t>
            </a:r>
            <a:r>
              <a:rPr lang="en-IN" dirty="0" smtClean="0">
                <a:solidFill>
                  <a:srgbClr val="FF0000"/>
                </a:solidFill>
              </a:rPr>
              <a:t>Availability of Quality Human Resources at less cost</a:t>
            </a:r>
            <a:r>
              <a:rPr lang="en-IN" dirty="0" smtClean="0"/>
              <a:t>: Major factor</a:t>
            </a:r>
            <a:endParaRPr lang="en-IN" dirty="0" smtClean="0"/>
          </a:p>
          <a:p>
            <a:pPr marL="0" indent="0">
              <a:buNone/>
            </a:pPr>
            <a:r>
              <a:rPr lang="en-IN" dirty="0"/>
              <a:t> </a:t>
            </a:r>
            <a:r>
              <a:rPr lang="en-IN" dirty="0" smtClean="0"/>
              <a:t>     for software, high technology &amp; telecommunication company’s to </a:t>
            </a:r>
            <a:endParaRPr lang="en-IN" dirty="0" smtClean="0"/>
          </a:p>
          <a:p>
            <a:pPr marL="0" indent="0">
              <a:buNone/>
            </a:pPr>
            <a:r>
              <a:rPr lang="en-IN" dirty="0"/>
              <a:t> </a:t>
            </a:r>
            <a:r>
              <a:rPr lang="en-IN" dirty="0" smtClean="0"/>
              <a:t>     locate their operations in India.  Importing HR from India by U.S.A. , </a:t>
            </a:r>
            <a:endParaRPr lang="en-IN" dirty="0" smtClean="0"/>
          </a:p>
          <a:p>
            <a:pPr marL="0" indent="0">
              <a:buNone/>
            </a:pPr>
            <a:r>
              <a:rPr lang="en-IN" dirty="0"/>
              <a:t> </a:t>
            </a:r>
            <a:r>
              <a:rPr lang="en-IN" dirty="0" smtClean="0"/>
              <a:t>     Europe etc. is costly than locating their operations in India.</a:t>
            </a:r>
            <a:endParaRPr lang="en-IN" dirty="0" smtClean="0"/>
          </a:p>
          <a:p>
            <a:pPr marL="0" indent="0">
              <a:buNone/>
            </a:pPr>
            <a:r>
              <a:rPr lang="en-IN" dirty="0" smtClean="0"/>
              <a:t>11) </a:t>
            </a:r>
            <a:r>
              <a:rPr lang="en-IN" dirty="0" smtClean="0">
                <a:solidFill>
                  <a:srgbClr val="FF0000"/>
                </a:solidFill>
              </a:rPr>
              <a:t>Achieve Higher Rate Of Economic Development</a:t>
            </a:r>
            <a:r>
              <a:rPr lang="en-IN" dirty="0" smtClean="0"/>
              <a:t>.</a:t>
            </a:r>
            <a:endParaRPr lang="en-I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Factors affecting International Pricing</a:t>
            </a:r>
            <a:endParaRPr lang="en-IN" dirty="0"/>
          </a:p>
        </p:txBody>
      </p:sp>
      <p:sp>
        <p:nvSpPr>
          <p:cNvPr id="3" name="Content Placeholder 2"/>
          <p:cNvSpPr>
            <a:spLocks noGrp="1"/>
          </p:cNvSpPr>
          <p:nvPr>
            <p:ph idx="1"/>
          </p:nvPr>
        </p:nvSpPr>
        <p:spPr/>
        <p:txBody>
          <a:bodyPr/>
          <a:lstStyle/>
          <a:p>
            <a:r>
              <a:rPr lang="en-IN" dirty="0" smtClean="0"/>
              <a:t>Below are some important factors affecting international pricing:</a:t>
            </a:r>
            <a:endParaRPr lang="en-IN" dirty="0" smtClean="0"/>
          </a:p>
          <a:p>
            <a:r>
              <a:rPr lang="en-IN" b="1" dirty="0" smtClean="0">
                <a:solidFill>
                  <a:srgbClr val="FF0000"/>
                </a:solidFill>
              </a:rPr>
              <a:t>Cost of production</a:t>
            </a:r>
            <a:endParaRPr lang="en-IN" b="1" dirty="0" smtClean="0">
              <a:solidFill>
                <a:srgbClr val="FF0000"/>
              </a:solidFill>
            </a:endParaRPr>
          </a:p>
          <a:p>
            <a:r>
              <a:rPr lang="en-IN" dirty="0" smtClean="0"/>
              <a:t>Cost of product or service is an important base of pricing decision. Total cost includes cost of raw materials, cost of labour, transportation cost, fixed cost, variables cost etc. For short term, company may ignore the recovery of cost in order to capture maximum market share.</a:t>
            </a:r>
            <a:endParaRPr lang="en-IN" dirty="0" smtClean="0"/>
          </a:p>
          <a:p>
            <a:endParaRPr lang="en-I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Continued</a:t>
            </a:r>
            <a:endParaRPr lang="en-IN" dirty="0"/>
          </a:p>
        </p:txBody>
      </p:sp>
      <p:sp>
        <p:nvSpPr>
          <p:cNvPr id="3" name="Content Placeholder 2"/>
          <p:cNvSpPr>
            <a:spLocks noGrp="1"/>
          </p:cNvSpPr>
          <p:nvPr>
            <p:ph idx="1"/>
          </p:nvPr>
        </p:nvSpPr>
        <p:spPr/>
        <p:txBody>
          <a:bodyPr/>
          <a:lstStyle/>
          <a:p>
            <a:r>
              <a:rPr lang="en-IN" b="1" dirty="0" smtClean="0">
                <a:solidFill>
                  <a:srgbClr val="FF0000"/>
                </a:solidFill>
              </a:rPr>
              <a:t>Trade cycle</a:t>
            </a:r>
            <a:endParaRPr lang="en-IN" b="1" dirty="0" smtClean="0">
              <a:solidFill>
                <a:srgbClr val="FF0000"/>
              </a:solidFill>
            </a:endParaRPr>
          </a:p>
          <a:p>
            <a:r>
              <a:rPr lang="en-IN" dirty="0" smtClean="0"/>
              <a:t>During the boom cycle of market, there will be rise in price. But in case of global recession, there will be trend of decreasing price.</a:t>
            </a:r>
            <a:endParaRPr lang="en-IN" dirty="0" smtClean="0"/>
          </a:p>
          <a:p>
            <a:r>
              <a:rPr lang="en-IN" b="1" dirty="0" smtClean="0">
                <a:solidFill>
                  <a:srgbClr val="FF0000"/>
                </a:solidFill>
              </a:rPr>
              <a:t>Marketing objectives of the company</a:t>
            </a:r>
            <a:endParaRPr lang="en-IN" b="1" dirty="0" smtClean="0">
              <a:solidFill>
                <a:srgbClr val="FF0000"/>
              </a:solidFill>
            </a:endParaRPr>
          </a:p>
          <a:p>
            <a:r>
              <a:rPr lang="en-IN" dirty="0" smtClean="0"/>
              <a:t>Marketing goals and objectives also have impact on product pricing. Like if the objective is to target niche marketing, where the company selects a small market segment with minimum competition, its best suited for high price. And if the objective is mass marketing to capture maximum market share, the company will set lower price of its products and services.</a:t>
            </a:r>
            <a:endParaRPr lang="en-IN" dirty="0" smtClean="0"/>
          </a:p>
          <a:p>
            <a:endParaRPr lang="en-I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Continued</a:t>
            </a:r>
            <a:endParaRPr lang="en-IN" dirty="0"/>
          </a:p>
        </p:txBody>
      </p:sp>
      <p:sp>
        <p:nvSpPr>
          <p:cNvPr id="3" name="Content Placeholder 2"/>
          <p:cNvSpPr>
            <a:spLocks noGrp="1"/>
          </p:cNvSpPr>
          <p:nvPr>
            <p:ph idx="1"/>
          </p:nvPr>
        </p:nvSpPr>
        <p:spPr/>
        <p:txBody>
          <a:bodyPr>
            <a:normAutofit/>
          </a:bodyPr>
          <a:lstStyle/>
          <a:p>
            <a:r>
              <a:rPr lang="en-IN" b="1" dirty="0" smtClean="0">
                <a:solidFill>
                  <a:srgbClr val="FF0000"/>
                </a:solidFill>
              </a:rPr>
              <a:t>Competition</a:t>
            </a:r>
            <a:endParaRPr lang="en-IN" b="1" dirty="0" smtClean="0">
              <a:solidFill>
                <a:srgbClr val="FF0000"/>
              </a:solidFill>
            </a:endParaRPr>
          </a:p>
          <a:p>
            <a:r>
              <a:rPr lang="en-IN" dirty="0" smtClean="0"/>
              <a:t>In case of monopoly or less competition, international company can set high price. But in case of intense competition, company will set lower price. Global companies fixes prices not only based on cost but also based on competitor’s pricing.</a:t>
            </a:r>
            <a:endParaRPr lang="en-IN" dirty="0" smtClean="0"/>
          </a:p>
          <a:p>
            <a:r>
              <a:rPr lang="en-IN" b="1" dirty="0" smtClean="0">
                <a:solidFill>
                  <a:srgbClr val="FF0000"/>
                </a:solidFill>
              </a:rPr>
              <a:t>Product substitution</a:t>
            </a:r>
            <a:endParaRPr lang="en-IN" b="1" dirty="0" smtClean="0">
              <a:solidFill>
                <a:srgbClr val="FF0000"/>
              </a:solidFill>
            </a:endParaRPr>
          </a:p>
          <a:p>
            <a:r>
              <a:rPr lang="en-IN" dirty="0" smtClean="0"/>
              <a:t>Non-availability of substitute product will lead to high price. But if there are better and cheaper substitute products, company will be forced to keep lower price.</a:t>
            </a:r>
            <a:endParaRPr lang="en-IN" dirty="0" smtClean="0"/>
          </a:p>
          <a:p>
            <a:endParaRPr lang="en-I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Continued</a:t>
            </a:r>
            <a:endParaRPr lang="en-IN" dirty="0"/>
          </a:p>
        </p:txBody>
      </p:sp>
      <p:sp>
        <p:nvSpPr>
          <p:cNvPr id="3" name="Content Placeholder 2"/>
          <p:cNvSpPr>
            <a:spLocks noGrp="1"/>
          </p:cNvSpPr>
          <p:nvPr>
            <p:ph idx="1"/>
          </p:nvPr>
        </p:nvSpPr>
        <p:spPr/>
        <p:txBody>
          <a:bodyPr>
            <a:normAutofit fontScale="85000" lnSpcReduction="20000"/>
          </a:bodyPr>
          <a:lstStyle/>
          <a:p>
            <a:r>
              <a:rPr lang="en-IN" b="1" dirty="0" smtClean="0">
                <a:solidFill>
                  <a:srgbClr val="FF0000"/>
                </a:solidFill>
              </a:rPr>
              <a:t>Brand image</a:t>
            </a:r>
            <a:endParaRPr lang="en-IN" b="1" dirty="0" smtClean="0">
              <a:solidFill>
                <a:srgbClr val="FF0000"/>
              </a:solidFill>
            </a:endParaRPr>
          </a:p>
          <a:p>
            <a:r>
              <a:rPr lang="en-IN" dirty="0" smtClean="0"/>
              <a:t>In case of good image, company can set high price for its products and services. Like Apple Inc. keeps high price of its electronics products (</a:t>
            </a:r>
            <a:r>
              <a:rPr lang="en-IN" dirty="0" err="1" smtClean="0"/>
              <a:t>ipod</a:t>
            </a:r>
            <a:r>
              <a:rPr lang="en-IN" dirty="0" smtClean="0"/>
              <a:t>, </a:t>
            </a:r>
            <a:r>
              <a:rPr lang="en-IN" dirty="0" err="1" smtClean="0"/>
              <a:t>iphone</a:t>
            </a:r>
            <a:r>
              <a:rPr lang="en-IN" dirty="0" smtClean="0"/>
              <a:t> </a:t>
            </a:r>
            <a:r>
              <a:rPr lang="en-IN" dirty="0" err="1" smtClean="0"/>
              <a:t>etc</a:t>
            </a:r>
            <a:r>
              <a:rPr lang="en-IN" dirty="0" smtClean="0"/>
              <a:t>) because of its very high brand image.</a:t>
            </a:r>
            <a:endParaRPr lang="en-IN" dirty="0" smtClean="0"/>
          </a:p>
          <a:p>
            <a:endParaRPr lang="en-IN" dirty="0" smtClean="0"/>
          </a:p>
          <a:p>
            <a:r>
              <a:rPr lang="en-IN" b="1" dirty="0" smtClean="0">
                <a:solidFill>
                  <a:srgbClr val="FF0000"/>
                </a:solidFill>
              </a:rPr>
              <a:t>Elasticity of demand</a:t>
            </a:r>
            <a:endParaRPr lang="en-IN" b="1" dirty="0" smtClean="0">
              <a:solidFill>
                <a:srgbClr val="FF0000"/>
              </a:solidFill>
            </a:endParaRPr>
          </a:p>
          <a:p>
            <a:r>
              <a:rPr lang="en-IN" dirty="0" smtClean="0"/>
              <a:t>In case of perfectly inelastic demand, the firm may set higher price. But when demand is highly elastic, price will be low.</a:t>
            </a:r>
            <a:endParaRPr lang="en-IN" dirty="0" smtClean="0"/>
          </a:p>
          <a:p>
            <a:endParaRPr lang="en-IN" b="1" dirty="0">
              <a:solidFill>
                <a:srgbClr val="FF0000"/>
              </a:solidFill>
            </a:endParaRPr>
          </a:p>
          <a:p>
            <a:r>
              <a:rPr lang="en-IN" b="1" dirty="0" smtClean="0">
                <a:solidFill>
                  <a:srgbClr val="FF0000"/>
                </a:solidFill>
              </a:rPr>
              <a:t>Tariffs </a:t>
            </a:r>
            <a:r>
              <a:rPr lang="en-IN" b="1" dirty="0">
                <a:solidFill>
                  <a:srgbClr val="FF0000"/>
                </a:solidFill>
              </a:rPr>
              <a:t>&amp; Distribution costs </a:t>
            </a:r>
            <a:endParaRPr lang="en-IN" b="1" dirty="0">
              <a:solidFill>
                <a:srgbClr val="FF0000"/>
              </a:solidFill>
            </a:endParaRPr>
          </a:p>
          <a:p>
            <a:r>
              <a:rPr lang="en-IN" dirty="0" smtClean="0"/>
              <a:t>Tariffs </a:t>
            </a:r>
            <a:r>
              <a:rPr lang="en-IN" dirty="0"/>
              <a:t>are in the form of Duties and taxes. Tariffs can also be in the form of trade barriers. While pricing a product, the taxes and duties are taken into account. </a:t>
            </a:r>
            <a:br>
              <a:rPr lang="en-IN" dirty="0"/>
            </a:br>
            <a:endParaRPr lang="en-IN" dirty="0"/>
          </a:p>
          <a:p>
            <a:endParaRPr lang="en-IN" dirty="0" smtClean="0"/>
          </a:p>
          <a:p>
            <a:endParaRPr lang="en-IN" dirty="0" smtClean="0"/>
          </a:p>
          <a:p>
            <a:endParaRPr lang="en-I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Continued</a:t>
            </a:r>
            <a:endParaRPr lang="en-IN" dirty="0"/>
          </a:p>
        </p:txBody>
      </p:sp>
      <p:sp>
        <p:nvSpPr>
          <p:cNvPr id="3" name="Content Placeholder 2"/>
          <p:cNvSpPr>
            <a:spLocks noGrp="1"/>
          </p:cNvSpPr>
          <p:nvPr>
            <p:ph idx="1"/>
          </p:nvPr>
        </p:nvSpPr>
        <p:spPr/>
        <p:txBody>
          <a:bodyPr/>
          <a:lstStyle/>
          <a:p>
            <a:r>
              <a:rPr lang="en-IN" b="1" dirty="0" smtClean="0">
                <a:solidFill>
                  <a:srgbClr val="FF0000"/>
                </a:solidFill>
              </a:rPr>
              <a:t>Stage of product life cycle</a:t>
            </a:r>
            <a:endParaRPr lang="en-IN" b="1" dirty="0" smtClean="0">
              <a:solidFill>
                <a:srgbClr val="FF0000"/>
              </a:solidFill>
            </a:endParaRPr>
          </a:p>
          <a:p>
            <a:r>
              <a:rPr lang="en-IN" dirty="0" smtClean="0"/>
              <a:t>Price of product also depend on its stage in life cycle. Price of a product is different during different stage of product life cycle. Like, in growth stage, price will be high while in decline stage price will be low.</a:t>
            </a:r>
            <a:endParaRPr lang="en-IN" dirty="0" smtClean="0"/>
          </a:p>
          <a:p>
            <a:r>
              <a:rPr lang="en-IN" b="1" dirty="0" smtClean="0">
                <a:solidFill>
                  <a:srgbClr val="FF0000"/>
                </a:solidFill>
              </a:rPr>
              <a:t>Capacity utilization ratio</a:t>
            </a:r>
            <a:endParaRPr lang="en-IN" b="1" dirty="0" smtClean="0">
              <a:solidFill>
                <a:srgbClr val="FF0000"/>
              </a:solidFill>
            </a:endParaRPr>
          </a:p>
          <a:p>
            <a:r>
              <a:rPr lang="en-IN" dirty="0" smtClean="0"/>
              <a:t>Every manufacturing plant has its own installed capacity, means maximum capacity to produce the products. International company having high capacity utilization ratio can keep the price very competitive because of its low fixed cost.</a:t>
            </a:r>
            <a:endParaRPr lang="en-IN" dirty="0" smtClean="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rgbClr val="FF0000"/>
                </a:solidFill>
              </a:rPr>
              <a:t>Product Complexity</a:t>
            </a:r>
            <a:endParaRPr lang="en-IN" dirty="0">
              <a:solidFill>
                <a:srgbClr val="FF0000"/>
              </a:solidFill>
            </a:endParaRPr>
          </a:p>
        </p:txBody>
      </p:sp>
      <p:sp>
        <p:nvSpPr>
          <p:cNvPr id="3" name="Content Placeholder 2"/>
          <p:cNvSpPr>
            <a:spLocks noGrp="1"/>
          </p:cNvSpPr>
          <p:nvPr>
            <p:ph idx="1"/>
          </p:nvPr>
        </p:nvSpPr>
        <p:spPr/>
        <p:txBody>
          <a:bodyPr>
            <a:normAutofit lnSpcReduction="10000"/>
          </a:bodyPr>
          <a:lstStyle/>
          <a:p>
            <a:r>
              <a:rPr lang="en-IN" dirty="0" smtClean="0"/>
              <a:t>Products will have slow market acceptance if the product qualities are difficult to understand. Technology simplifies the product applications &amp; hence market penetration is high.</a:t>
            </a:r>
            <a:endParaRPr lang="en-IN" dirty="0" smtClean="0"/>
          </a:p>
          <a:p>
            <a:r>
              <a:rPr lang="en-IN" dirty="0" smtClean="0">
                <a:solidFill>
                  <a:srgbClr val="FF0000"/>
                </a:solidFill>
              </a:rPr>
              <a:t>Product Life Cycle</a:t>
            </a:r>
            <a:endParaRPr lang="en-IN" dirty="0" smtClean="0">
              <a:solidFill>
                <a:srgbClr val="FF0000"/>
              </a:solidFill>
            </a:endParaRPr>
          </a:p>
          <a:p>
            <a:r>
              <a:rPr lang="en-IN" dirty="0" smtClean="0"/>
              <a:t>The various stages are :</a:t>
            </a:r>
            <a:endParaRPr lang="en-IN" dirty="0" smtClean="0"/>
          </a:p>
          <a:p>
            <a:r>
              <a:rPr lang="en-IN" dirty="0" smtClean="0">
                <a:solidFill>
                  <a:srgbClr val="FF0000"/>
                </a:solidFill>
              </a:rPr>
              <a:t>Introduction Stage</a:t>
            </a:r>
            <a:r>
              <a:rPr lang="en-IN" dirty="0" smtClean="0"/>
              <a:t> – Characterised by high unit cost, low sales, low competition, low profit.</a:t>
            </a:r>
            <a:endParaRPr lang="en-IN" dirty="0" smtClean="0"/>
          </a:p>
          <a:p>
            <a:r>
              <a:rPr lang="en-IN" dirty="0" smtClean="0">
                <a:solidFill>
                  <a:srgbClr val="FF0000"/>
                </a:solidFill>
              </a:rPr>
              <a:t>Growth Stage </a:t>
            </a:r>
            <a:r>
              <a:rPr lang="en-IN" dirty="0" smtClean="0"/>
              <a:t>– Product gains acceptance &amp; awareness, fast growth in sales, profit &amp; competition. Market Segmentation &amp; introduction of other models.</a:t>
            </a:r>
            <a:endParaRPr lang="en-IN" dirty="0" smtClean="0"/>
          </a:p>
          <a:p>
            <a:endParaRPr lang="en-IN" dirty="0"/>
          </a:p>
          <a:p>
            <a:endParaRPr lang="en-IN" dirty="0"/>
          </a:p>
        </p:txBody>
      </p:sp>
      <p:sp>
        <p:nvSpPr>
          <p:cNvPr id="4" name="Slide Number Placeholder 3"/>
          <p:cNvSpPr>
            <a:spLocks noGrp="1"/>
          </p:cNvSpPr>
          <p:nvPr>
            <p:ph type="sldNum" sz="quarter" idx="12"/>
          </p:nvPr>
        </p:nvSpPr>
        <p:spPr/>
        <p:txBody>
          <a:bodyPr/>
          <a:lstStyle/>
          <a:p>
            <a:fld id="{7BCD317D-F1B3-433A-A783-7AF3113D5301}" type="slidenum">
              <a:rPr lang="en-IN" smtClean="0"/>
            </a:fld>
            <a:endParaRPr lang="en-I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Continued</a:t>
            </a:r>
            <a:endParaRPr lang="en-IN" dirty="0"/>
          </a:p>
        </p:txBody>
      </p:sp>
      <p:sp>
        <p:nvSpPr>
          <p:cNvPr id="3" name="Content Placeholder 2"/>
          <p:cNvSpPr>
            <a:spLocks noGrp="1"/>
          </p:cNvSpPr>
          <p:nvPr>
            <p:ph idx="1"/>
          </p:nvPr>
        </p:nvSpPr>
        <p:spPr/>
        <p:txBody>
          <a:bodyPr/>
          <a:lstStyle/>
          <a:p>
            <a:r>
              <a:rPr lang="en-IN" b="1" dirty="0" smtClean="0">
                <a:solidFill>
                  <a:srgbClr val="FF0000"/>
                </a:solidFill>
              </a:rPr>
              <a:t>Product differentiation</a:t>
            </a:r>
            <a:endParaRPr lang="en-IN" b="1" dirty="0" smtClean="0">
              <a:solidFill>
                <a:srgbClr val="FF0000"/>
              </a:solidFill>
            </a:endParaRPr>
          </a:p>
          <a:p>
            <a:r>
              <a:rPr lang="en-IN" dirty="0" smtClean="0"/>
              <a:t>If the company can strongly differentiate its products from the competitor’s product, then it can set high price.</a:t>
            </a:r>
            <a:endParaRPr lang="en-IN" dirty="0" smtClean="0"/>
          </a:p>
          <a:p>
            <a:r>
              <a:rPr lang="en-IN" b="1" dirty="0" smtClean="0">
                <a:solidFill>
                  <a:srgbClr val="FF0000"/>
                </a:solidFill>
              </a:rPr>
              <a:t>Consumer profile / Economic Conditions of the importing country.</a:t>
            </a:r>
            <a:endParaRPr lang="en-IN" b="1" dirty="0" smtClean="0">
              <a:solidFill>
                <a:srgbClr val="FF0000"/>
              </a:solidFill>
            </a:endParaRPr>
          </a:p>
          <a:p>
            <a:r>
              <a:rPr lang="en-IN" dirty="0" smtClean="0"/>
              <a:t>Consumer profile includes education level, income, life style, attitude etc. Price of many products in USA can be set high. But company cannot set high price in poor and undeveloped countries.</a:t>
            </a:r>
            <a:endParaRPr lang="en-IN" dirty="0" smtClean="0"/>
          </a:p>
          <a:p>
            <a:endParaRPr lang="en-I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Continued</a:t>
            </a:r>
            <a:endParaRPr lang="en-IN" dirty="0"/>
          </a:p>
        </p:txBody>
      </p:sp>
      <p:sp>
        <p:nvSpPr>
          <p:cNvPr id="3" name="Content Placeholder 2"/>
          <p:cNvSpPr>
            <a:spLocks noGrp="1"/>
          </p:cNvSpPr>
          <p:nvPr>
            <p:ph idx="1"/>
          </p:nvPr>
        </p:nvSpPr>
        <p:spPr/>
        <p:txBody>
          <a:bodyPr>
            <a:normAutofit fontScale="85000" lnSpcReduction="20000"/>
          </a:bodyPr>
          <a:lstStyle/>
          <a:p>
            <a:r>
              <a:rPr lang="en-IN" sz="3000" b="1" dirty="0" smtClean="0">
                <a:solidFill>
                  <a:srgbClr val="FF0000"/>
                </a:solidFill>
              </a:rPr>
              <a:t>Exchange rate</a:t>
            </a:r>
            <a:endParaRPr lang="en-IN" sz="3000" b="1" dirty="0" smtClean="0">
              <a:solidFill>
                <a:srgbClr val="FF0000"/>
              </a:solidFill>
            </a:endParaRPr>
          </a:p>
          <a:p>
            <a:r>
              <a:rPr lang="en-IN" sz="3000" dirty="0" smtClean="0"/>
              <a:t>Different currency have different value at different time. </a:t>
            </a:r>
            <a:r>
              <a:rPr lang="en-IN" sz="3000" dirty="0" smtClean="0">
                <a:effectLst/>
              </a:rPr>
              <a:t>Due to discrepancies in the value of different currency, similar products in different countries may be priced differently.  Products manufactured in developing countries &amp; marketed in advanced countries can be priced high to the advantage of foreign exchange.</a:t>
            </a:r>
            <a:br>
              <a:rPr lang="en-IN" sz="3000" dirty="0" smtClean="0">
                <a:effectLst/>
              </a:rPr>
            </a:br>
            <a:br>
              <a:rPr lang="en-IN" sz="3000" dirty="0" smtClean="0">
                <a:effectLst/>
              </a:rPr>
            </a:br>
            <a:r>
              <a:rPr lang="en-IN" sz="3000" b="1" dirty="0" smtClean="0">
                <a:solidFill>
                  <a:srgbClr val="FF0000"/>
                </a:solidFill>
              </a:rPr>
              <a:t>Market Size</a:t>
            </a:r>
            <a:endParaRPr lang="en-IN" sz="3000" b="1" dirty="0" smtClean="0">
              <a:solidFill>
                <a:srgbClr val="FF0000"/>
              </a:solidFill>
            </a:endParaRPr>
          </a:p>
          <a:p>
            <a:r>
              <a:rPr lang="en-IN" sz="3000" dirty="0" smtClean="0">
                <a:effectLst/>
              </a:rPr>
              <a:t>A company will often attempt to use the potential volume of sales to estimate the price at which they will need to market their product to break even. For larger countries with the potential for more sales, this price may be set lower; for smaller countries, the price may be higher.</a:t>
            </a:r>
            <a:br>
              <a:rPr lang="en-IN" sz="3000" dirty="0" smtClean="0">
                <a:effectLst/>
              </a:rPr>
            </a:br>
            <a:br>
              <a:rPr lang="en-IN" dirty="0" smtClean="0">
                <a:effectLst/>
              </a:rPr>
            </a:br>
            <a:endParaRPr lang="en-I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Continued</a:t>
            </a:r>
            <a:endParaRPr lang="en-IN" dirty="0"/>
          </a:p>
        </p:txBody>
      </p:sp>
      <p:sp>
        <p:nvSpPr>
          <p:cNvPr id="3" name="Content Placeholder 2"/>
          <p:cNvSpPr>
            <a:spLocks noGrp="1"/>
          </p:cNvSpPr>
          <p:nvPr>
            <p:ph idx="1"/>
          </p:nvPr>
        </p:nvSpPr>
        <p:spPr/>
        <p:txBody>
          <a:bodyPr>
            <a:normAutofit/>
          </a:bodyPr>
          <a:lstStyle/>
          <a:p>
            <a:r>
              <a:rPr lang="en-IN" b="1" dirty="0" smtClean="0">
                <a:solidFill>
                  <a:srgbClr val="FF0000"/>
                </a:solidFill>
                <a:effectLst/>
              </a:rPr>
              <a:t>Cultural Differences</a:t>
            </a:r>
            <a:endParaRPr lang="en-IN" b="1" dirty="0" smtClean="0">
              <a:solidFill>
                <a:srgbClr val="FF0000"/>
              </a:solidFill>
              <a:effectLst/>
            </a:endParaRPr>
          </a:p>
          <a:p>
            <a:r>
              <a:rPr lang="en-IN" dirty="0" smtClean="0">
                <a:effectLst/>
              </a:rPr>
              <a:t>Cultural variations that affect pricing can take many forms - how members of certain cultures perceive the value of certain products, affects how much they are willing to pay for them. For example, in the United States women's handbags are often seen as a status symbol. Female consumers, therefore are willing to pay high prices. In other cultures, however, handbags are considered more functional, meaning they can only command a significantly lower price.</a:t>
            </a:r>
            <a:endParaRPr lang="en-IN" dirty="0" smtClean="0">
              <a:effectLst/>
            </a:endParaRPr>
          </a:p>
          <a:p>
            <a:pPr marL="0" indent="0">
              <a:buNone/>
            </a:pPr>
            <a:br>
              <a:rPr lang="en-IN" dirty="0" smtClean="0">
                <a:effectLst/>
              </a:rPr>
            </a:br>
            <a:endParaRPr lang="en-I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Continued</a:t>
            </a:r>
            <a:endParaRPr lang="en-IN" dirty="0"/>
          </a:p>
        </p:txBody>
      </p:sp>
      <p:sp>
        <p:nvSpPr>
          <p:cNvPr id="3" name="Content Placeholder 2"/>
          <p:cNvSpPr>
            <a:spLocks noGrp="1"/>
          </p:cNvSpPr>
          <p:nvPr>
            <p:ph idx="1"/>
          </p:nvPr>
        </p:nvSpPr>
        <p:spPr/>
        <p:txBody>
          <a:bodyPr>
            <a:normAutofit fontScale="25000" lnSpcReduction="20000"/>
          </a:bodyPr>
          <a:lstStyle/>
          <a:p>
            <a:pPr marL="0" indent="0">
              <a:buNone/>
            </a:pPr>
            <a:endParaRPr lang="en-IN" sz="7000" b="1" dirty="0" smtClean="0">
              <a:solidFill>
                <a:srgbClr val="FF0000"/>
              </a:solidFill>
              <a:effectLst/>
            </a:endParaRPr>
          </a:p>
          <a:p>
            <a:r>
              <a:rPr lang="en-IN" sz="11200" dirty="0" smtClean="0">
                <a:solidFill>
                  <a:srgbClr val="FF0000"/>
                </a:solidFill>
                <a:effectLst/>
              </a:rPr>
              <a:t>Government Factors</a:t>
            </a:r>
            <a:endParaRPr lang="en-IN" sz="11200" dirty="0" smtClean="0">
              <a:solidFill>
                <a:srgbClr val="FF0000"/>
              </a:solidFill>
              <a:effectLst/>
            </a:endParaRPr>
          </a:p>
          <a:p>
            <a:endParaRPr lang="en-IN" sz="11200" dirty="0" smtClean="0">
              <a:effectLst/>
            </a:endParaRPr>
          </a:p>
          <a:p>
            <a:r>
              <a:rPr lang="en-IN" sz="11200" dirty="0" smtClean="0">
                <a:effectLst/>
              </a:rPr>
              <a:t>When setting prices, companies must research all national regulations relevant to their product. Many countries set price ceilings as well as price floors on certain products. For example, in Nigeria (a large oil producer) the price of gasoline and other petroleum derivatives is capped. Regulations placed on the prices of similar products may affect potential demand and thus price. The government provides subsidies, tax concessions for manufacturing certain products, </a:t>
            </a:r>
            <a:r>
              <a:rPr lang="en-IN" sz="11200" dirty="0"/>
              <a:t>e</a:t>
            </a:r>
            <a:r>
              <a:rPr lang="en-IN" sz="11200" dirty="0" smtClean="0"/>
              <a:t>ncouragement </a:t>
            </a:r>
            <a:r>
              <a:rPr lang="en-IN" sz="11200" dirty="0"/>
              <a:t>to local exporters through finance, inputs at lower indexes etc.</a:t>
            </a:r>
            <a:endParaRPr lang="en-IN" sz="11200" dirty="0"/>
          </a:p>
          <a:p>
            <a:pPr marL="0" indent="0">
              <a:buNone/>
            </a:pPr>
            <a:endParaRPr lang="en-IN" sz="11200" dirty="0"/>
          </a:p>
          <a:p>
            <a:endParaRPr lang="en-IN" dirty="0" smtClean="0">
              <a:effectLst/>
            </a:endParaRPr>
          </a:p>
          <a:p>
            <a:pPr marL="0" indent="0">
              <a:buNone/>
            </a:pPr>
            <a:br>
              <a:rPr lang="en-IN" dirty="0" smtClean="0">
                <a:effectLst/>
              </a:rPr>
            </a:br>
            <a:br>
              <a:rPr lang="en-IN" dirty="0" smtClean="0">
                <a:effectLst/>
              </a:rPr>
            </a:br>
            <a:endParaRPr lang="en-I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Modes Of Entry</a:t>
            </a:r>
            <a:endParaRPr lang="en-IN" dirty="0"/>
          </a:p>
        </p:txBody>
      </p:sp>
      <p:sp>
        <p:nvSpPr>
          <p:cNvPr id="3" name="Content Placeholder 2"/>
          <p:cNvSpPr>
            <a:spLocks noGrp="1"/>
          </p:cNvSpPr>
          <p:nvPr>
            <p:ph idx="1"/>
          </p:nvPr>
        </p:nvSpPr>
        <p:spPr/>
        <p:txBody>
          <a:bodyPr>
            <a:normAutofit/>
          </a:bodyPr>
          <a:lstStyle/>
          <a:p>
            <a:r>
              <a:rPr lang="en-IN" dirty="0" smtClean="0"/>
              <a:t>Companies select different modes to enter a foreign country based on factors like the size of business, influence of environmental factors, attractiveness of foreign market, market potential, cost &amp; benefit analysis, risks factors etc.</a:t>
            </a:r>
            <a:endParaRPr lang="en-IN" dirty="0" smtClean="0"/>
          </a:p>
          <a:p>
            <a:endParaRPr lang="en-IN" dirty="0" smtClean="0"/>
          </a:p>
          <a:p>
            <a:r>
              <a:rPr lang="en-IN" dirty="0" smtClean="0"/>
              <a:t>The various modes of entry are: </a:t>
            </a:r>
            <a:endParaRPr lang="en-IN" dirty="0" smtClean="0"/>
          </a:p>
          <a:p>
            <a:r>
              <a:rPr lang="en-IN" dirty="0" smtClean="0"/>
              <a:t> </a:t>
            </a:r>
            <a:r>
              <a:rPr lang="en-IN" dirty="0" smtClean="0">
                <a:solidFill>
                  <a:srgbClr val="FF0000"/>
                </a:solidFill>
              </a:rPr>
              <a:t>Exporting</a:t>
            </a:r>
            <a:r>
              <a:rPr lang="en-IN" dirty="0" smtClean="0"/>
              <a:t> – It is widely used mode of entry as the need for finances &amp; risk exposure is minimum.  There are 3 form’s of exporting.</a:t>
            </a:r>
            <a:endParaRPr lang="en-IN" dirty="0" smtClean="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rgbClr val="FF0000"/>
                </a:solidFill>
              </a:rPr>
              <a:t>Exporting</a:t>
            </a:r>
            <a:endParaRPr lang="en-IN" dirty="0">
              <a:solidFill>
                <a:srgbClr val="FF0000"/>
              </a:solidFill>
            </a:endParaRPr>
          </a:p>
        </p:txBody>
      </p:sp>
      <p:sp>
        <p:nvSpPr>
          <p:cNvPr id="3" name="Content Placeholder 2"/>
          <p:cNvSpPr>
            <a:spLocks noGrp="1"/>
          </p:cNvSpPr>
          <p:nvPr>
            <p:ph idx="1"/>
          </p:nvPr>
        </p:nvSpPr>
        <p:spPr/>
        <p:txBody>
          <a:bodyPr/>
          <a:lstStyle/>
          <a:p>
            <a:pPr>
              <a:defRPr/>
            </a:pPr>
            <a:r>
              <a:rPr lang="en-US" dirty="0">
                <a:solidFill>
                  <a:srgbClr val="FF0000"/>
                </a:solidFill>
              </a:rPr>
              <a:t>Indirect Exporting     </a:t>
            </a:r>
            <a:endParaRPr lang="en-US" dirty="0" smtClean="0">
              <a:solidFill>
                <a:srgbClr val="FF0000"/>
              </a:solidFill>
            </a:endParaRPr>
          </a:p>
          <a:p>
            <a:pPr>
              <a:defRPr/>
            </a:pPr>
            <a:r>
              <a:rPr lang="en-US" dirty="0" smtClean="0"/>
              <a:t>Export merchants</a:t>
            </a:r>
            <a:endParaRPr lang="en-US" dirty="0" smtClean="0"/>
          </a:p>
          <a:p>
            <a:pPr>
              <a:defRPr/>
            </a:pPr>
            <a:r>
              <a:rPr lang="en-US" dirty="0" smtClean="0"/>
              <a:t>Export agents</a:t>
            </a:r>
            <a:endParaRPr lang="en-US" dirty="0" smtClean="0"/>
          </a:p>
          <a:p>
            <a:pPr>
              <a:defRPr/>
            </a:pPr>
            <a:r>
              <a:rPr lang="en-US" dirty="0" smtClean="0"/>
              <a:t>Export </a:t>
            </a:r>
            <a:r>
              <a:rPr lang="en-US" dirty="0"/>
              <a:t>management companies (EMC</a:t>
            </a:r>
            <a:r>
              <a:rPr lang="en-US" dirty="0" smtClean="0"/>
              <a:t>)</a:t>
            </a:r>
            <a:endParaRPr lang="en-US" dirty="0"/>
          </a:p>
          <a:p>
            <a:pPr>
              <a:defRPr/>
            </a:pPr>
            <a:r>
              <a:rPr lang="en-US" dirty="0">
                <a:solidFill>
                  <a:srgbClr val="FF0000"/>
                </a:solidFill>
              </a:rPr>
              <a:t>Direct </a:t>
            </a:r>
            <a:r>
              <a:rPr lang="en-US" dirty="0" smtClean="0">
                <a:solidFill>
                  <a:srgbClr val="FF0000"/>
                </a:solidFill>
              </a:rPr>
              <a:t>Exporting</a:t>
            </a:r>
            <a:endParaRPr lang="en-US" dirty="0" smtClean="0">
              <a:solidFill>
                <a:srgbClr val="FF0000"/>
              </a:solidFill>
            </a:endParaRPr>
          </a:p>
          <a:p>
            <a:pPr>
              <a:defRPr/>
            </a:pPr>
            <a:r>
              <a:rPr lang="en-US" dirty="0" smtClean="0"/>
              <a:t>Firms </a:t>
            </a:r>
            <a:r>
              <a:rPr lang="en-US" dirty="0"/>
              <a:t>set up their own exporting </a:t>
            </a:r>
            <a:r>
              <a:rPr lang="en-US" dirty="0" smtClean="0"/>
              <a:t>departments</a:t>
            </a:r>
            <a:endParaRPr lang="en-US" dirty="0" smtClean="0"/>
          </a:p>
          <a:p>
            <a:pPr>
              <a:defRPr/>
            </a:pPr>
            <a:r>
              <a:rPr lang="en-US" dirty="0" smtClean="0">
                <a:solidFill>
                  <a:srgbClr val="FF0000"/>
                </a:solidFill>
              </a:rPr>
              <a:t>Intra-Corporate Transfers</a:t>
            </a:r>
            <a:endParaRPr lang="en-US" dirty="0">
              <a:solidFill>
                <a:srgbClr val="FF0000"/>
              </a:solidFill>
            </a:endParaRPr>
          </a:p>
          <a:p>
            <a:endParaRPr lang="en-I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rgbClr val="FF0000"/>
                </a:solidFill>
              </a:rPr>
              <a:t>Licensing</a:t>
            </a:r>
            <a:endParaRPr lang="en-IN" dirty="0">
              <a:solidFill>
                <a:srgbClr val="FF0000"/>
              </a:solidFill>
            </a:endParaRPr>
          </a:p>
        </p:txBody>
      </p:sp>
      <p:sp>
        <p:nvSpPr>
          <p:cNvPr id="3" name="Content Placeholder 2"/>
          <p:cNvSpPr>
            <a:spLocks noGrp="1"/>
          </p:cNvSpPr>
          <p:nvPr>
            <p:ph idx="1"/>
          </p:nvPr>
        </p:nvSpPr>
        <p:spPr/>
        <p:txBody>
          <a:bodyPr/>
          <a:lstStyle/>
          <a:p>
            <a:r>
              <a:rPr lang="en-IN" dirty="0" smtClean="0"/>
              <a:t>The domestic manufacturer leases the right to use its intellectual property i.e. technology, work methods, patents, copy rights, brand names, trade marks etc. to a manufacturer in a foreign country for a fee. The manufacturer in the domestic country is a “licensor” &amp; the manufacturer in a foreign country is a “licensee.”</a:t>
            </a:r>
            <a:endParaRPr lang="en-IN" dirty="0" smtClean="0"/>
          </a:p>
          <a:p>
            <a:r>
              <a:rPr lang="en-IN" dirty="0" smtClean="0"/>
              <a:t>The domestic company can choose any international location &amp; enjoy the advantages without incurring any obligations &amp; responsibilities of ownership, investment etc.</a:t>
            </a:r>
            <a:endParaRPr lang="en-I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rgbClr val="FF0000"/>
                </a:solidFill>
              </a:rPr>
              <a:t>Franchising</a:t>
            </a:r>
            <a:endParaRPr lang="en-IN" dirty="0">
              <a:solidFill>
                <a:srgbClr val="FF0000"/>
              </a:solidFill>
            </a:endParaRPr>
          </a:p>
        </p:txBody>
      </p:sp>
      <p:sp>
        <p:nvSpPr>
          <p:cNvPr id="3" name="Content Placeholder 2"/>
          <p:cNvSpPr>
            <a:spLocks noGrp="1"/>
          </p:cNvSpPr>
          <p:nvPr>
            <p:ph idx="1"/>
          </p:nvPr>
        </p:nvSpPr>
        <p:spPr/>
        <p:txBody>
          <a:bodyPr/>
          <a:lstStyle/>
          <a:p>
            <a:r>
              <a:rPr lang="en-IN" dirty="0" smtClean="0"/>
              <a:t>It is a form of licensing. </a:t>
            </a:r>
            <a:endParaRPr lang="en-IN" dirty="0" smtClean="0"/>
          </a:p>
          <a:p>
            <a:r>
              <a:rPr lang="en-IN" dirty="0" smtClean="0"/>
              <a:t>Franchisor can exercise more control over the franchisee compared to that in licensing.</a:t>
            </a:r>
            <a:endParaRPr lang="en-IN" dirty="0" smtClean="0"/>
          </a:p>
          <a:p>
            <a:r>
              <a:rPr lang="en-IN" dirty="0" smtClean="0"/>
              <a:t>Franchisor provides the following services to the franchisee – trade marks, operating systems, support systems like employee training, quality assurance programme, advertising etc.</a:t>
            </a:r>
            <a:endParaRPr lang="en-IN" dirty="0" smtClean="0"/>
          </a:p>
          <a:p>
            <a:r>
              <a:rPr lang="en-IN" dirty="0" smtClean="0"/>
              <a:t>Franchisee pays a fee to the franchisor.</a:t>
            </a:r>
            <a:endParaRPr lang="en-IN"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rgbClr val="FF0000"/>
                </a:solidFill>
              </a:rPr>
              <a:t>Special Modes Of Entry</a:t>
            </a:r>
            <a:endParaRPr lang="en-IN" dirty="0">
              <a:solidFill>
                <a:srgbClr val="FF0000"/>
              </a:solidFill>
            </a:endParaRPr>
          </a:p>
        </p:txBody>
      </p:sp>
      <p:sp>
        <p:nvSpPr>
          <p:cNvPr id="3" name="Content Placeholder 2"/>
          <p:cNvSpPr>
            <a:spLocks noGrp="1"/>
          </p:cNvSpPr>
          <p:nvPr>
            <p:ph idx="1"/>
          </p:nvPr>
        </p:nvSpPr>
        <p:spPr/>
        <p:txBody>
          <a:bodyPr>
            <a:normAutofit lnSpcReduction="10000"/>
          </a:bodyPr>
          <a:lstStyle/>
          <a:p>
            <a:r>
              <a:rPr lang="en-IN" dirty="0" smtClean="0">
                <a:solidFill>
                  <a:srgbClr val="FF0000"/>
                </a:solidFill>
              </a:rPr>
              <a:t>Contract Manufacturing </a:t>
            </a:r>
            <a:r>
              <a:rPr lang="en-IN" dirty="0" smtClean="0"/>
              <a:t>– Some companies outsource their part or entire production &amp; concentrate on marketing operations. For Example Nike, Bata etc.</a:t>
            </a:r>
            <a:endParaRPr lang="en-IN" dirty="0" smtClean="0"/>
          </a:p>
          <a:p>
            <a:pPr marL="0" indent="0">
              <a:buNone/>
            </a:pPr>
            <a:r>
              <a:rPr lang="en-IN" dirty="0" smtClean="0"/>
              <a:t>   </a:t>
            </a:r>
            <a:r>
              <a:rPr lang="en-IN" dirty="0" smtClean="0">
                <a:solidFill>
                  <a:srgbClr val="FF0000"/>
                </a:solidFill>
              </a:rPr>
              <a:t>Advantages</a:t>
            </a:r>
            <a:r>
              <a:rPr lang="en-IN" dirty="0" smtClean="0"/>
              <a:t> :</a:t>
            </a:r>
            <a:endParaRPr lang="en-IN" dirty="0" smtClean="0"/>
          </a:p>
          <a:p>
            <a:r>
              <a:rPr lang="en-IN" dirty="0" smtClean="0"/>
              <a:t>Companies can focus on part of the value chain where it has distinctive advantage.</a:t>
            </a:r>
            <a:endParaRPr lang="en-IN" dirty="0" smtClean="0"/>
          </a:p>
          <a:p>
            <a:r>
              <a:rPr lang="en-IN" dirty="0" smtClean="0"/>
              <a:t>It reduces cost of production as the host countries companies with their relative cost advantage produce at low cost.</a:t>
            </a:r>
            <a:endParaRPr lang="en-IN" dirty="0" smtClean="0"/>
          </a:p>
          <a:p>
            <a:r>
              <a:rPr lang="en-IN" dirty="0" smtClean="0"/>
              <a:t>SME’s in host country can also develop as they are engaged in contract manufacturing.</a:t>
            </a:r>
            <a:endParaRPr lang="en-IN" dirty="0" smtClean="0"/>
          </a:p>
          <a:p>
            <a:endParaRPr lang="en-IN" dirty="0" smtClean="0"/>
          </a:p>
          <a:p>
            <a:endParaRPr lang="en-IN" dirty="0" smtClean="0"/>
          </a:p>
          <a:p>
            <a:endParaRPr lang="en-IN"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Continued</a:t>
            </a:r>
            <a:endParaRPr lang="en-IN" dirty="0"/>
          </a:p>
        </p:txBody>
      </p:sp>
      <p:sp>
        <p:nvSpPr>
          <p:cNvPr id="3" name="Content Placeholder 2"/>
          <p:cNvSpPr>
            <a:spLocks noGrp="1"/>
          </p:cNvSpPr>
          <p:nvPr>
            <p:ph idx="1"/>
          </p:nvPr>
        </p:nvSpPr>
        <p:spPr/>
        <p:txBody>
          <a:bodyPr/>
          <a:lstStyle/>
          <a:p>
            <a:r>
              <a:rPr lang="en-IN" dirty="0" smtClean="0">
                <a:solidFill>
                  <a:srgbClr val="FF0000"/>
                </a:solidFill>
              </a:rPr>
              <a:t>Disadvantages Of Contract Manufacturing</a:t>
            </a:r>
            <a:endParaRPr lang="en-IN" dirty="0" smtClean="0">
              <a:solidFill>
                <a:srgbClr val="FF0000"/>
              </a:solidFill>
            </a:endParaRPr>
          </a:p>
          <a:p>
            <a:r>
              <a:rPr lang="en-IN" dirty="0" smtClean="0"/>
              <a:t>Host country’s companies can take up marketing activities too.</a:t>
            </a:r>
            <a:endParaRPr lang="en-IN" dirty="0" smtClean="0"/>
          </a:p>
          <a:p>
            <a:r>
              <a:rPr lang="en-IN" dirty="0" smtClean="0"/>
              <a:t>Host country companies may not strictly adhere to the designs, quality etc. </a:t>
            </a:r>
            <a:endParaRPr lang="en-IN" dirty="0" smtClean="0"/>
          </a:p>
          <a:p>
            <a:r>
              <a:rPr lang="en-IN" dirty="0" smtClean="0"/>
              <a:t>The poor working conditions in host country’s companies affect the company’s image.</a:t>
            </a:r>
            <a:endParaRPr lang="en-IN" dirty="0" smtClean="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Continued</a:t>
            </a:r>
            <a:endParaRPr lang="en-IN" dirty="0"/>
          </a:p>
        </p:txBody>
      </p:sp>
      <p:sp>
        <p:nvSpPr>
          <p:cNvPr id="3" name="Content Placeholder 2"/>
          <p:cNvSpPr>
            <a:spLocks noGrp="1"/>
          </p:cNvSpPr>
          <p:nvPr>
            <p:ph idx="1"/>
          </p:nvPr>
        </p:nvSpPr>
        <p:spPr/>
        <p:txBody>
          <a:bodyPr>
            <a:normAutofit lnSpcReduction="10000"/>
          </a:bodyPr>
          <a:lstStyle/>
          <a:p>
            <a:r>
              <a:rPr lang="en-IN" dirty="0" smtClean="0">
                <a:solidFill>
                  <a:srgbClr val="FF0000"/>
                </a:solidFill>
              </a:rPr>
              <a:t>Maturity</a:t>
            </a:r>
            <a:r>
              <a:rPr lang="en-IN" dirty="0" smtClean="0"/>
              <a:t> – Product acceptance, sales &amp; profits are at its peak. Competition intense. Profit starts declining due to severe competition.</a:t>
            </a:r>
            <a:endParaRPr lang="en-IN" dirty="0" smtClean="0"/>
          </a:p>
          <a:p>
            <a:r>
              <a:rPr lang="en-IN" dirty="0" smtClean="0">
                <a:solidFill>
                  <a:srgbClr val="FF0000"/>
                </a:solidFill>
              </a:rPr>
              <a:t>Extension Stage </a:t>
            </a:r>
            <a:r>
              <a:rPr lang="en-IN" dirty="0" smtClean="0"/>
              <a:t>– Progressive companies at this stage introduce new models, new sizes, new designs etc. in order to extend the maturity stage &amp; to get another growth stage. This stage is characterised by slow growth of sales &amp; profits.</a:t>
            </a:r>
            <a:endParaRPr lang="en-IN" dirty="0" smtClean="0"/>
          </a:p>
          <a:p>
            <a:r>
              <a:rPr lang="en-IN" dirty="0" smtClean="0">
                <a:solidFill>
                  <a:srgbClr val="FF0000"/>
                </a:solidFill>
              </a:rPr>
              <a:t>Decline Stage </a:t>
            </a:r>
            <a:r>
              <a:rPr lang="en-IN" dirty="0" smtClean="0"/>
              <a:t>– Development Of new products, change in existing product design, improving quality by the competitors makes the customers shift from one manufacturer to the other. Also new technology brings substitute products.</a:t>
            </a:r>
            <a:endParaRPr lang="en-IN" dirty="0"/>
          </a:p>
        </p:txBody>
      </p:sp>
      <p:sp>
        <p:nvSpPr>
          <p:cNvPr id="4" name="Slide Number Placeholder 3"/>
          <p:cNvSpPr>
            <a:spLocks noGrp="1"/>
          </p:cNvSpPr>
          <p:nvPr>
            <p:ph type="sldNum" sz="quarter" idx="12"/>
          </p:nvPr>
        </p:nvSpPr>
        <p:spPr/>
        <p:txBody>
          <a:bodyPr/>
          <a:lstStyle/>
          <a:p>
            <a:fld id="{7BCD317D-F1B3-433A-A783-7AF3113D5301}" type="slidenum">
              <a:rPr lang="en-IN" smtClean="0"/>
            </a:fld>
            <a:endParaRPr lang="en-I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Continued</a:t>
            </a:r>
            <a:endParaRPr lang="en-IN" dirty="0"/>
          </a:p>
        </p:txBody>
      </p:sp>
      <p:sp>
        <p:nvSpPr>
          <p:cNvPr id="3" name="Content Placeholder 2"/>
          <p:cNvSpPr>
            <a:spLocks noGrp="1"/>
          </p:cNvSpPr>
          <p:nvPr>
            <p:ph idx="1"/>
          </p:nvPr>
        </p:nvSpPr>
        <p:spPr/>
        <p:txBody>
          <a:bodyPr/>
          <a:lstStyle/>
          <a:p>
            <a:r>
              <a:rPr lang="en-IN" dirty="0" smtClean="0">
                <a:solidFill>
                  <a:srgbClr val="FF0000"/>
                </a:solidFill>
              </a:rPr>
              <a:t>Turnkey Projects </a:t>
            </a:r>
            <a:r>
              <a:rPr lang="en-IN" dirty="0" smtClean="0"/>
              <a:t>– It is a contact under which a firm agrees to fully design, construct &amp; equip a manufacturing / business facility &amp; turn the project over to the purchaser when it is ready for operation for a remuneration. Example Indonesian government tender for construction of sugar factory. </a:t>
            </a:r>
            <a:endParaRPr lang="en-IN" dirty="0" smtClean="0"/>
          </a:p>
          <a:p>
            <a:r>
              <a:rPr lang="en-IN" dirty="0" smtClean="0"/>
              <a:t>International turnkey projects include nuclear power plants, airports, oil refineries etc. Recent approach B-O-T.</a:t>
            </a:r>
            <a:endParaRPr lang="en-IN" dirty="0" smtClean="0"/>
          </a:p>
          <a:p>
            <a:r>
              <a:rPr lang="en-IN" dirty="0" smtClean="0"/>
              <a:t>They require huge finances &amp; companies normally approach host country’s government, Export – Import bank of U.S.A. etc. for financial assistance.</a:t>
            </a:r>
            <a:endParaRPr lang="en-IN" dirty="0" smtClean="0"/>
          </a:p>
          <a:p>
            <a:endParaRPr lang="en-IN"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rgbClr val="FF0000"/>
                </a:solidFill>
              </a:rPr>
              <a:t>FDI without Alliance</a:t>
            </a:r>
            <a:endParaRPr lang="en-IN"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IN" dirty="0" smtClean="0"/>
              <a:t>Companies which enter the international markets through FDI invest their money, establish manufacturing &amp; marketing facilities through ownership &amp; control.</a:t>
            </a:r>
            <a:endParaRPr lang="en-IN" dirty="0" smtClean="0"/>
          </a:p>
          <a:p>
            <a:r>
              <a:rPr lang="en-IN" dirty="0" smtClean="0">
                <a:solidFill>
                  <a:srgbClr val="FF0000"/>
                </a:solidFill>
              </a:rPr>
              <a:t>Advantages</a:t>
            </a:r>
            <a:r>
              <a:rPr lang="en-IN" dirty="0" smtClean="0"/>
              <a:t> </a:t>
            </a:r>
            <a:endParaRPr lang="en-IN" dirty="0" smtClean="0"/>
          </a:p>
          <a:p>
            <a:r>
              <a:rPr lang="en-IN" dirty="0" smtClean="0"/>
              <a:t>Customers of some companies prefer products manufactured in their country. FDI helps the company to gain market through this mode.</a:t>
            </a:r>
            <a:endParaRPr lang="en-IN" dirty="0" smtClean="0"/>
          </a:p>
          <a:p>
            <a:r>
              <a:rPr lang="en-IN" dirty="0" smtClean="0"/>
              <a:t>Purchase manager of most of the company’s prefer to buy local production in order to ensure certainty of supply, faster service, quality dependability &amp; better communication with the supplier.</a:t>
            </a:r>
            <a:endParaRPr lang="en-IN" dirty="0" smtClean="0"/>
          </a:p>
          <a:p>
            <a:r>
              <a:rPr lang="en-IN" dirty="0" smtClean="0"/>
              <a:t>The company can produce based on the local environment &amp; changing preferences of the customers.</a:t>
            </a:r>
            <a:endParaRPr lang="en-IN" dirty="0" smtClean="0"/>
          </a:p>
          <a:p>
            <a:endParaRPr lang="en-I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rgbClr val="FF0000"/>
                </a:solidFill>
              </a:rPr>
              <a:t>FDI with Strategic Alliance </a:t>
            </a:r>
            <a:endParaRPr lang="en-IN" dirty="0">
              <a:solidFill>
                <a:srgbClr val="FF0000"/>
              </a:solidFill>
            </a:endParaRPr>
          </a:p>
        </p:txBody>
      </p:sp>
      <p:sp>
        <p:nvSpPr>
          <p:cNvPr id="3" name="Content Placeholder 2"/>
          <p:cNvSpPr>
            <a:spLocks noGrp="1"/>
          </p:cNvSpPr>
          <p:nvPr>
            <p:ph idx="1"/>
          </p:nvPr>
        </p:nvSpPr>
        <p:spPr/>
        <p:txBody>
          <a:bodyPr>
            <a:normAutofit lnSpcReduction="10000"/>
          </a:bodyPr>
          <a:lstStyle/>
          <a:p>
            <a:r>
              <a:rPr lang="en-IN" dirty="0" smtClean="0"/>
              <a:t>Strategic alliance is a co-operative &amp; collaborative approach to achieve larger goals. </a:t>
            </a:r>
            <a:endParaRPr lang="en-IN" dirty="0" smtClean="0"/>
          </a:p>
          <a:p>
            <a:r>
              <a:rPr lang="en-IN" dirty="0" smtClean="0"/>
              <a:t>Innovations, creations, productivity, growth, expansions &amp; diversifications are mostly accompanied by strategic alliance like </a:t>
            </a:r>
            <a:r>
              <a:rPr lang="en-IN" dirty="0" smtClean="0">
                <a:solidFill>
                  <a:srgbClr val="FF0000"/>
                </a:solidFill>
              </a:rPr>
              <a:t>mergers, acquisitions &amp; joint – ventures</a:t>
            </a:r>
            <a:r>
              <a:rPr lang="en-IN" dirty="0" smtClean="0"/>
              <a:t>.</a:t>
            </a:r>
            <a:endParaRPr lang="en-IN" dirty="0" smtClean="0"/>
          </a:p>
          <a:p>
            <a:r>
              <a:rPr lang="en-IN" dirty="0" smtClean="0"/>
              <a:t>Alliance is a strategy to explore a new market which companies individually cannot do. </a:t>
            </a:r>
            <a:endParaRPr lang="en-IN" dirty="0" smtClean="0"/>
          </a:p>
          <a:p>
            <a:r>
              <a:rPr lang="en-IN" dirty="0" smtClean="0"/>
              <a:t>Two companies join hands in order to align their distinctive &amp; different strengths. Dunlop &amp; Pirelli joined hands to synergise the strength of marketing capabilities of Dunlop &amp; R&amp;D capabilities of Pirelli. </a:t>
            </a:r>
            <a:endParaRPr lang="en-IN" dirty="0" smtClean="0"/>
          </a:p>
          <a:p>
            <a:endParaRPr lang="en-IN"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IN" dirty="0" smtClean="0"/>
          </a:p>
          <a:p>
            <a:pPr marL="0" indent="0">
              <a:buNone/>
            </a:pPr>
            <a:endParaRPr lang="en-IN" dirty="0"/>
          </a:p>
          <a:p>
            <a:pPr marL="0" indent="0">
              <a:buNone/>
            </a:pPr>
            <a:endParaRPr lang="en-IN" sz="4400" dirty="0" smtClean="0"/>
          </a:p>
          <a:p>
            <a:pPr marL="0" indent="0">
              <a:buNone/>
            </a:pPr>
            <a:r>
              <a:rPr lang="en-IN" sz="4400" dirty="0"/>
              <a:t> </a:t>
            </a:r>
            <a:r>
              <a:rPr lang="en-IN" sz="4400" dirty="0" smtClean="0"/>
              <a:t>                             THANK YOU</a:t>
            </a:r>
            <a:endParaRPr lang="en-IN" sz="4400" dirty="0"/>
          </a:p>
        </p:txBody>
      </p:sp>
      <p:sp>
        <p:nvSpPr>
          <p:cNvPr id="2" name="Slide Number Placeholder 1"/>
          <p:cNvSpPr>
            <a:spLocks noGrp="1"/>
          </p:cNvSpPr>
          <p:nvPr>
            <p:ph type="sldNum" sz="quarter" idx="12"/>
          </p:nvPr>
        </p:nvSpPr>
        <p:spPr/>
        <p:txBody>
          <a:bodyPr/>
          <a:lstStyle/>
          <a:p>
            <a:fld id="{7BCD317D-F1B3-433A-A783-7AF3113D5301}" type="slidenum">
              <a:rPr lang="en-IN" smtClean="0"/>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solidFill>
                  <a:srgbClr val="FF0000"/>
                </a:solidFill>
              </a:rPr>
              <a:t>Branding Decisions</a:t>
            </a:r>
            <a:endParaRPr lang="en-IN" dirty="0">
              <a:solidFill>
                <a:srgbClr val="FF0000"/>
              </a:solidFill>
            </a:endParaRPr>
          </a:p>
        </p:txBody>
      </p:sp>
      <p:sp>
        <p:nvSpPr>
          <p:cNvPr id="3" name="Content Placeholder 2"/>
          <p:cNvSpPr>
            <a:spLocks noGrp="1"/>
          </p:cNvSpPr>
          <p:nvPr>
            <p:ph idx="1"/>
          </p:nvPr>
        </p:nvSpPr>
        <p:spPr/>
        <p:txBody>
          <a:bodyPr/>
          <a:lstStyle/>
          <a:p>
            <a:r>
              <a:rPr lang="en-IN" dirty="0" smtClean="0"/>
              <a:t>A brand is a distinctive identity of a particular product that distinguishes it from its competitors. </a:t>
            </a:r>
            <a:endParaRPr lang="en-IN" dirty="0" smtClean="0"/>
          </a:p>
          <a:p>
            <a:r>
              <a:rPr lang="en-IN" dirty="0" smtClean="0"/>
              <a:t>The first decision is to decide whether or not to brand a product.</a:t>
            </a:r>
            <a:endParaRPr lang="en-IN" dirty="0" smtClean="0"/>
          </a:p>
          <a:p>
            <a:r>
              <a:rPr lang="en-IN" dirty="0" smtClean="0"/>
              <a:t>Branded products command a higher price compared to non-branded products. </a:t>
            </a:r>
            <a:endParaRPr lang="en-IN" dirty="0" smtClean="0"/>
          </a:p>
          <a:p>
            <a:r>
              <a:rPr lang="en-IN" dirty="0" smtClean="0"/>
              <a:t>However, there is increase in demand for non-branded products due to availability of these products at less price. </a:t>
            </a:r>
            <a:endParaRPr lang="en-IN" dirty="0" smtClean="0"/>
          </a:p>
          <a:p>
            <a:r>
              <a:rPr lang="en-IN" dirty="0" smtClean="0"/>
              <a:t>Most of the global companies go for branding.</a:t>
            </a:r>
            <a:endParaRPr lang="en-IN" dirty="0" smtClean="0"/>
          </a:p>
          <a:p>
            <a:endParaRPr lang="en-IN" dirty="0"/>
          </a:p>
        </p:txBody>
      </p:sp>
      <p:sp>
        <p:nvSpPr>
          <p:cNvPr id="4" name="Slide Number Placeholder 3"/>
          <p:cNvSpPr>
            <a:spLocks noGrp="1"/>
          </p:cNvSpPr>
          <p:nvPr>
            <p:ph type="sldNum" sz="quarter" idx="12"/>
          </p:nvPr>
        </p:nvSpPr>
        <p:spPr/>
        <p:txBody>
          <a:bodyPr/>
          <a:lstStyle/>
          <a:p>
            <a:fld id="{7BCD317D-F1B3-433A-A783-7AF3113D5301}" type="slidenum">
              <a:rPr lang="en-IN" smtClean="0"/>
            </a:fld>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27092</Words>
  <Application>WPS Presentation</Application>
  <PresentationFormat>Widescreen</PresentationFormat>
  <Paragraphs>611</Paragraphs>
  <Slides>83</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83</vt:i4>
      </vt:variant>
    </vt:vector>
  </HeadingPairs>
  <TitlesOfParts>
    <vt:vector size="92" baseType="lpstr">
      <vt:lpstr>Arial</vt:lpstr>
      <vt:lpstr>SimSun</vt:lpstr>
      <vt:lpstr>Wingdings</vt:lpstr>
      <vt:lpstr>Calibri Light</vt:lpstr>
      <vt:lpstr>Calibri</vt:lpstr>
      <vt:lpstr>Microsoft YaHei</vt:lpstr>
      <vt:lpstr>Arial Unicode MS</vt:lpstr>
      <vt:lpstr>Helvetica</vt:lpstr>
      <vt:lpstr>Office Theme</vt:lpstr>
      <vt:lpstr>Principles Of Marketing</vt:lpstr>
      <vt:lpstr>  What is Marketing ?</vt:lpstr>
      <vt:lpstr> P’s of Marketing</vt:lpstr>
      <vt:lpstr> Product Management </vt:lpstr>
      <vt:lpstr> Product Development</vt:lpstr>
      <vt:lpstr> Continued</vt:lpstr>
      <vt:lpstr> Product Complexity</vt:lpstr>
      <vt:lpstr> Continued</vt:lpstr>
      <vt:lpstr>  Branding Decisions</vt:lpstr>
      <vt:lpstr>PowerPoint 演示文稿</vt:lpstr>
      <vt:lpstr> Brands as relationships</vt:lpstr>
      <vt:lpstr> Price</vt:lpstr>
      <vt:lpstr>  Continued</vt:lpstr>
      <vt:lpstr> Continued</vt:lpstr>
      <vt:lpstr> Continued</vt:lpstr>
      <vt:lpstr> Continued</vt:lpstr>
      <vt:lpstr> Continued</vt:lpstr>
      <vt:lpstr> Distribution (Place)</vt:lpstr>
      <vt:lpstr> Distribution Strategy</vt:lpstr>
      <vt:lpstr> Continued</vt:lpstr>
      <vt:lpstr>PowerPoint 演示文稿</vt:lpstr>
      <vt:lpstr> Promotion</vt:lpstr>
      <vt:lpstr>PowerPoint 演示文稿</vt:lpstr>
      <vt:lpstr> Market Segmentation</vt:lpstr>
      <vt:lpstr> Targeting in services</vt:lpstr>
      <vt:lpstr>  Continued</vt:lpstr>
      <vt:lpstr> Product Positioning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Packaging &amp; Labelling Decisions</vt:lpstr>
      <vt:lpstr> Continued</vt:lpstr>
      <vt:lpstr> Continued</vt:lpstr>
      <vt:lpstr> Continued</vt:lpstr>
      <vt:lpstr> Continued</vt:lpstr>
      <vt:lpstr> </vt:lpstr>
      <vt:lpstr> Blue Ocean Strategy</vt:lpstr>
      <vt:lpstr> Examples Of Blue Ocean Strategy</vt:lpstr>
      <vt:lpstr> Digital &amp; Social Media Marketing</vt:lpstr>
      <vt:lpstr> Difference Between Home &amp; Host Country</vt:lpstr>
      <vt:lpstr> International Business Approaches /      Orientation ( EPRG Orientation)</vt:lpstr>
      <vt:lpstr>  Continued</vt:lpstr>
      <vt:lpstr>  Continued</vt:lpstr>
      <vt:lpstr>Motives of Internationalization of Firms</vt:lpstr>
      <vt:lpstr>Continued: </vt:lpstr>
      <vt:lpstr>  Continued</vt:lpstr>
      <vt:lpstr>  Continued</vt:lpstr>
      <vt:lpstr> Factors affecting International Pricing</vt:lpstr>
      <vt:lpstr> Continued</vt:lpstr>
      <vt:lpstr> Continued</vt:lpstr>
      <vt:lpstr>  Continued</vt:lpstr>
      <vt:lpstr>  Continued</vt:lpstr>
      <vt:lpstr> Continued</vt:lpstr>
      <vt:lpstr>  Continued</vt:lpstr>
      <vt:lpstr>  Continued</vt:lpstr>
      <vt:lpstr>  Continued</vt:lpstr>
      <vt:lpstr> Modes Of Entry</vt:lpstr>
      <vt:lpstr>  Exporting</vt:lpstr>
      <vt:lpstr> Licensing</vt:lpstr>
      <vt:lpstr>  Franchising</vt:lpstr>
      <vt:lpstr> Special Modes Of Entry</vt:lpstr>
      <vt:lpstr>  Continued</vt:lpstr>
      <vt:lpstr> Continued</vt:lpstr>
      <vt:lpstr>  FDI without Alliance</vt:lpstr>
      <vt:lpstr>  FDI with Strategic Alliance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Marketing</dc:title>
  <dc:creator>aspire</dc:creator>
  <cp:lastModifiedBy>s_bar</cp:lastModifiedBy>
  <cp:revision>38</cp:revision>
  <dcterms:created xsi:type="dcterms:W3CDTF">2015-10-23T17:21:00Z</dcterms:created>
  <dcterms:modified xsi:type="dcterms:W3CDTF">2025-03-23T11:58:46Z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7CB483BDF7BA4AF8B2EF72FE9EEBBEEB_13</vt:lpwstr>
  </property>
  <property fmtid="{D5CDD505-2E9C-101B-9397-08002B2CF9AE}" pid="3" name="KSOProductBuildVer">
    <vt:lpwstr>1033-12.2.0.20326</vt:lpwstr>
  </property>
</Properties>
</file>