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9fe7c2259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9fe7c2259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9fe7c2259_1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9fe7c2259_1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9fe7c22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9fe7c22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9fe7c225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9fe7c22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9fe7c225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9fe7c225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9fe7c225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9fe7c225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fe7c225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fe7c225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0298b95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0298b95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a0298b95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a0298b95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0298b95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a0298b95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a0762f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a0762f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9fe7c2259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9fe7c225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9fe7c225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9fe7c225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9fe7c2259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9fe7c2259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a0298b95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a0298b95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9fe7c2259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9fe7c2259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9fe7c2259_1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9fe7c2259_1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9fe7c2259_1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9fe7c2259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Introduction-</a:t>
            </a: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Smith's Cricket Academy Case Study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1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Analysis &amp; Performance Evaluation</a:t>
            </a:r>
            <a:endParaRPr b="1" sz="51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1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About This Presentation</a:t>
            </a:r>
            <a:endParaRPr b="1" sz="51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Comprehensive financial analysis of Smith's Cricket Academy and Cricket-4-All shop operations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Period Covered: Year 1 operations (January 1, 2019 onwards)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Prepared for: Strategic business evaluation and performance assessment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1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We'll Cover Today</a:t>
            </a:r>
            <a:endParaRPr b="1" sz="51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✓ Business Overview - Academy and retail operations structure</a:t>
            </a:r>
            <a:b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✓ Financial Statements - Profit &amp; Loss and Balance Sheet analysis for both entities</a:t>
            </a:r>
            <a:b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✓ Books of Accounts - Complete accounting records and journal entries</a:t>
            </a:r>
            <a:b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✓ Key Performance Indicators - 5 critical metrics for business success</a:t>
            </a:r>
            <a:b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✓ Financial Performance - Profitability, liquidity, and operational efficiency</a:t>
            </a:r>
            <a:b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✓ Strategic Recommendations - Growth opportunities and risk management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1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Questions We'll Answer</a:t>
            </a:r>
            <a:endParaRPr b="1" sz="51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profitable are the academy and shop operations?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cash flow patterns and potential risks?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business unit performs better financially?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KPIs should James monitor for sustained success?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7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4668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can the business optimize its financial performance?</a:t>
            </a:r>
            <a:endParaRPr sz="4668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25" y="195900"/>
            <a:ext cx="8320775" cy="38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&amp; Loss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 flipH="1" rot="10800000">
            <a:off x="6330975" y="3626650"/>
            <a:ext cx="2501400" cy="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 title="Screenshot 2025-08-31 at 9.29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99750" cy="21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625" y="2571750"/>
            <a:ext cx="5300776" cy="22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123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 title="Screenshot 2025-08-31 at 9.31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142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title="Screenshot 2025-09-01 at 9.11.5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925" y="756225"/>
            <a:ext cx="9211850" cy="29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203625" y="256725"/>
            <a:ext cx="7737300" cy="4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Consolidated view</a:t>
            </a:r>
            <a:endParaRPr b="1" sz="2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Year 1 (after tax = 0%):</a:t>
            </a:r>
            <a:r>
              <a:rPr lang="en" sz="1100"/>
              <a:t> Net Profit </a:t>
            </a:r>
            <a:r>
              <a:rPr b="1" lang="en" sz="1100"/>
              <a:t>7,580</a:t>
            </a:r>
            <a:r>
              <a:rPr lang="en" sz="1100"/>
              <a:t> on Revenue 68,475 ⇒ </a:t>
            </a:r>
            <a:r>
              <a:rPr b="1" lang="en" sz="1100"/>
              <a:t>Net Margin 11.07%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Year 2 (after tax 25%):</a:t>
            </a:r>
            <a:r>
              <a:rPr lang="en" sz="1100"/>
              <a:t> Net Profit </a:t>
            </a:r>
            <a:r>
              <a:rPr b="1" lang="en" sz="1100"/>
              <a:t>40,203.25</a:t>
            </a:r>
            <a:r>
              <a:rPr lang="en" sz="1100"/>
              <a:t> on Revenue 117,900 ⇒ </a:t>
            </a:r>
            <a:r>
              <a:rPr b="1" lang="en" sz="1100"/>
              <a:t>Net Margin 34.12%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What the numbers say</a:t>
            </a:r>
            <a:endParaRPr b="1" sz="2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Academy is the profit engine.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Explosive top-line growth (+90.7%) and strong operating leverage: expenses rose ~4.8% while revenue nearly doubled.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Even </a:t>
            </a:r>
            <a:r>
              <a:rPr b="1" lang="en" sz="1100"/>
              <a:t>after</a:t>
            </a:r>
            <a:r>
              <a:rPr lang="en" sz="1100"/>
              <a:t> 25% tax, net margin jumped from </a:t>
            </a:r>
            <a:r>
              <a:rPr b="1" lang="en" sz="1100"/>
              <a:t>30.7% → 46.4%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Shop turned around to breakeven.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From </a:t>
            </a:r>
            <a:r>
              <a:rPr b="1" lang="en" sz="1100"/>
              <a:t>−26.5%</a:t>
            </a:r>
            <a:r>
              <a:rPr lang="en" sz="1100"/>
              <a:t> to </a:t>
            </a:r>
            <a:r>
              <a:rPr b="1" lang="en" sz="1100"/>
              <a:t>+1.2%</a:t>
            </a:r>
            <a:r>
              <a:rPr lang="en" sz="1100"/>
              <a:t> net margin. It’s a thin profit after tax, but the direction is right. Revenue grew ~36.8% with limited expense growth (~6.4%).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Tax impact matters but is outweighed by scale.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Despite moving from 0% to 25% tax in Year 2, consolidated profitability soared due to the Academy’s growth and the Shop’s near-breakeven.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 title="net_profit_margin_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383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3164625" y="-189700"/>
            <a:ext cx="367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                                Conclusion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102975" y="1184200"/>
            <a:ext cx="85299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 Smith’s Cricket Academy is the main profit driver with strong growth.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54450" y="1724800"/>
            <a:ext cx="7388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Sports-4-All shop is improving and moving towards financial stability.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154450" y="2231075"/>
            <a:ext cx="87870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Proper use of accounting concepts and adjustments ensured reliable analysis.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dual-business model is viable with better cash flow and inventory management.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Monitoring KPIs such as liquidity, profitability, and efficiency is essential for long-term success.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case proves that small enterprises can succeed with structured financial planning.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Study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Objectives: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Prepare comprehensive books of accounts for Smith's Cricket Academy and Cricket-4-All shop (Year 1)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annual financial statements including Profit &amp; Loss and Balance Sheet for both entities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and analyze 5 Key Performance Indicators (KPIs) to measure business performance and sustainability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Secondary Objectives: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financial viability of the dual-business model (Academy + Sports Equipment Shop)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Assess cash flow management and identify potential overdraft risks in either business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Analytical Focus: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performance between Academy (service-based) vs Shop (retail-based) operations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profitability, liquidity, and operational efficiency metrics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James Smith's investment returns and business sustainability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63275" y="110875"/>
            <a:ext cx="8593200" cy="7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Academy &amp; Shop as Separate Entities</a:t>
            </a:r>
            <a:endParaRPr b="1" sz="2780"/>
          </a:p>
        </p:txBody>
      </p:sp>
      <p:sp>
        <p:nvSpPr>
          <p:cNvPr id="67" name="Google Shape;67;p15"/>
          <p:cNvSpPr txBox="1"/>
          <p:nvPr/>
        </p:nvSpPr>
        <p:spPr>
          <a:xfrm>
            <a:off x="63375" y="1070050"/>
            <a:ext cx="8991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Smith's</a:t>
            </a:r>
            <a:r>
              <a:rPr b="1" lang="en" sz="1800">
                <a:solidFill>
                  <a:schemeClr val="dk1"/>
                </a:solidFill>
              </a:rPr>
              <a:t> Business=Academy (Training Division)+Shop (Sports-4-All Division)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3925" y="1820350"/>
            <a:ext cx="36537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Smith’s Cricket Academy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Provides </a:t>
            </a:r>
            <a:r>
              <a:rPr b="1" lang="en" sz="1300">
                <a:solidFill>
                  <a:schemeClr val="dk1"/>
                </a:solidFill>
              </a:rPr>
              <a:t>coaching &amp; training services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Income: </a:t>
            </a:r>
            <a:r>
              <a:rPr b="1" lang="en" sz="1300">
                <a:solidFill>
                  <a:schemeClr val="dk1"/>
                </a:solidFill>
              </a:rPr>
              <a:t>Student fees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Costs: </a:t>
            </a:r>
            <a:r>
              <a:rPr b="1" lang="en" sz="1300">
                <a:solidFill>
                  <a:schemeClr val="dk1"/>
                </a:solidFill>
              </a:rPr>
              <a:t>Rent, coach salary, kits, equipment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72000" y="1755025"/>
            <a:ext cx="3422700" cy="2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     Sports-4-All 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Sells </a:t>
            </a:r>
            <a:r>
              <a:rPr b="1" lang="en" sz="1300">
                <a:solidFill>
                  <a:schemeClr val="dk1"/>
                </a:solidFill>
              </a:rPr>
              <a:t>sports equipment &amp; accessories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Income: </a:t>
            </a:r>
            <a:r>
              <a:rPr b="1" lang="en" sz="1300">
                <a:solidFill>
                  <a:schemeClr val="dk1"/>
                </a:solidFill>
              </a:rPr>
              <a:t>Sales + Endorsements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Costs: </a:t>
            </a:r>
            <a:r>
              <a:rPr b="1" lang="en" sz="1300">
                <a:solidFill>
                  <a:schemeClr val="dk1"/>
                </a:solidFill>
              </a:rPr>
              <a:t>Lease, furniture, iPad/software, salaries, ads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6200" y="3723325"/>
            <a:ext cx="89916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Why Separate Entities?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Separate P&amp;L + Separate Balance Sheet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Ensures independent financial performance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0">
                <a:solidFill>
                  <a:schemeClr val="dk1"/>
                </a:solidFill>
              </a:rPr>
              <a:t>Avoids mixing revenues and expenses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 CONCEPTS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Accrual Basis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 money you earned or cost you had during the time it happened, not just when you get or pay cash.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fees paid by students in advance is recorded as money owed for future lessons, not income now.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Matching Principle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 the cost of things like rent and salaries to the time when the academy is running.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Groundsman’s salary and rent are recorded for the months the academy was open.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Going Concern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Assume the academy and shop will keep working in future years.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Assets like the car and shop equipment are spread out (depreciated) over years.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Materiality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 important money matters separately so they aren’t missed.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Prize money and sponsorship money are shown separately because they matter.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Prudence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Prepare for possible losses by noting expected unpaid fees or unsold kits.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students may not pay fees, and some sports kits may be sold cheap or wasted.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ACCOUNTING ADJUSTMENTS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7875" y="1453800"/>
            <a:ext cx="43470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Accrued Expenses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 costs not paid yet but already used.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Salaries or rent owing at the end of the year.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Deferred Income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(Money Received Early)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Money you got but haven’t earned yet.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Money received as fees for future training, recorded as a liability.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Depreciation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(Wear and Tear)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Spread cost of big things like car and shop items over their life.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car’s price is divided over years; every year some cost is recorded.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" name="Google Shape;83;p17"/>
          <p:cNvSpPr txBox="1"/>
          <p:nvPr/>
        </p:nvSpPr>
        <p:spPr>
          <a:xfrm>
            <a:off x="4820075" y="1359475"/>
            <a:ext cx="39288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Prepaid Expenses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Money you paid early, but use over time.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Insurance paid for the shop in advance, recorded bit by bit each month.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Bad Debt Allowance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 for some money you might not get back.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Five students unable to pay their fees, so estimate this loss now.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Inventory Write-offs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or reduce value of old or unsold goods.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Unsold cricket kits either sold cheap or discarded, adjusted in accounts.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675" y="5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Transactions(Academy):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675" y="743800"/>
            <a:ext cx="4371900" cy="4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Rented land + shed</a:t>
            </a:r>
            <a:r>
              <a:rPr lang="en" sz="1500">
                <a:solidFill>
                  <a:schemeClr val="dk1"/>
                </a:solidFill>
              </a:rPr>
              <a:t> from local school: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Rent: </a:t>
            </a:r>
            <a:r>
              <a:rPr b="1" lang="en" sz="1500">
                <a:solidFill>
                  <a:schemeClr val="dk1"/>
                </a:solidFill>
              </a:rPr>
              <a:t>1,500 per month</a:t>
            </a:r>
            <a:r>
              <a:rPr lang="en" sz="1500">
                <a:solidFill>
                  <a:schemeClr val="dk1"/>
                </a:solidFill>
              </a:rPr>
              <a:t>, payable quarterly in advance.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Refundable deposit: </a:t>
            </a:r>
            <a:r>
              <a:rPr b="1" lang="en" sz="1500">
                <a:solidFill>
                  <a:schemeClr val="dk1"/>
                </a:solidFill>
              </a:rPr>
              <a:t>1,000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Purchased </a:t>
            </a:r>
            <a:r>
              <a:rPr b="1" lang="en" sz="1500">
                <a:solidFill>
                  <a:schemeClr val="dk1"/>
                </a:solidFill>
              </a:rPr>
              <a:t>cricket equipment</a:t>
            </a:r>
            <a:r>
              <a:rPr lang="en" sz="1500">
                <a:solidFill>
                  <a:schemeClr val="dk1"/>
                </a:solidFill>
              </a:rPr>
              <a:t> worth </a:t>
            </a:r>
            <a:r>
              <a:rPr b="1" lang="en" sz="1500">
                <a:solidFill>
                  <a:schemeClr val="dk1"/>
                </a:solidFill>
              </a:rPr>
              <a:t>10,000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Hired a groundsman at </a:t>
            </a:r>
            <a:r>
              <a:rPr b="1" lang="en" sz="1500">
                <a:solidFill>
                  <a:schemeClr val="dk1"/>
                </a:solidFill>
              </a:rPr>
              <a:t>500/month salary</a:t>
            </a:r>
            <a:r>
              <a:rPr lang="en" sz="1500">
                <a:solidFill>
                  <a:schemeClr val="dk1"/>
                </a:solidFill>
              </a:rPr>
              <a:t>, payable at month-end 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754200" y="743800"/>
            <a:ext cx="44334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Monthly expenses: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Electricity, water, telephone, balls, stumps, lights etc.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30 students enrolled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Normal fee: </a:t>
            </a:r>
            <a:r>
              <a:rPr b="1" lang="en" sz="1500">
                <a:solidFill>
                  <a:schemeClr val="dk1"/>
                </a:solidFill>
              </a:rPr>
              <a:t>1,600 per year per student</a:t>
            </a:r>
            <a:r>
              <a:rPr lang="en" sz="1500">
                <a:solidFill>
                  <a:schemeClr val="dk1"/>
                </a:solidFill>
              </a:rPr>
              <a:t>, payable quarterly.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Discount: 10 seats offered to local school → fee reduced by </a:t>
            </a:r>
            <a:r>
              <a:rPr b="1" lang="en" sz="1500">
                <a:solidFill>
                  <a:schemeClr val="dk1"/>
                </a:solidFill>
              </a:rPr>
              <a:t>1,000</a:t>
            </a:r>
            <a:r>
              <a:rPr lang="en" sz="1500">
                <a:solidFill>
                  <a:schemeClr val="dk1"/>
                </a:solidFill>
              </a:rPr>
              <a:t> total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Transactions(shop):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89350"/>
            <a:ext cx="8520600" cy="45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Initial Setup / Capital Investment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Fixtures, IT, and Inventory: </a:t>
            </a:r>
            <a:r>
              <a:rPr b="1" lang="en" sz="1200">
                <a:solidFill>
                  <a:schemeClr val="dk1"/>
                </a:solidFill>
              </a:rPr>
              <a:t>AUD 45,000</a:t>
            </a:r>
            <a:r>
              <a:rPr lang="en" sz="1200">
                <a:solidFill>
                  <a:schemeClr val="dk1"/>
                </a:solidFill>
              </a:rPr>
              <a:t> (funded via bank)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Computer: </a:t>
            </a:r>
            <a:r>
              <a:rPr b="1" lang="en" sz="1200">
                <a:solidFill>
                  <a:schemeClr val="dk1"/>
                </a:solidFill>
              </a:rPr>
              <a:t>AUD 3,000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iPad: </a:t>
            </a:r>
            <a:r>
              <a:rPr b="1" lang="en" sz="1200">
                <a:solidFill>
                  <a:schemeClr val="dk1"/>
                </a:solidFill>
              </a:rPr>
              <a:t>AUD 4,500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Total Setup Investment: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AUD 52,500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Purchases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Stock purchases: </a:t>
            </a:r>
            <a:r>
              <a:rPr b="1" lang="en" sz="1200">
                <a:solidFill>
                  <a:schemeClr val="dk1"/>
                </a:solidFill>
              </a:rPr>
              <a:t>AUD 19,000</a:t>
            </a:r>
            <a:r>
              <a:rPr lang="en" sz="1200">
                <a:solidFill>
                  <a:schemeClr val="dk1"/>
                </a:solidFill>
              </a:rPr>
              <a:t> (paid via creditors/bank)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3. Sales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Shop sales revenue: </a:t>
            </a:r>
            <a:r>
              <a:rPr b="1" lang="en" sz="1200">
                <a:solidFill>
                  <a:schemeClr val="dk1"/>
                </a:solidFill>
              </a:rPr>
              <a:t>AUD 20,000</a:t>
            </a:r>
            <a:r>
              <a:rPr lang="en" sz="1200">
                <a:solidFill>
                  <a:schemeClr val="dk1"/>
                </a:solidFill>
              </a:rPr>
              <a:t> (cash/bank received)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4. Expenses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Staff Salaries: </a:t>
            </a:r>
            <a:r>
              <a:rPr b="1" lang="en" sz="1200">
                <a:solidFill>
                  <a:schemeClr val="dk1"/>
                </a:solidFill>
              </a:rPr>
              <a:t>AUD 350</a:t>
            </a:r>
            <a:r>
              <a:rPr lang="en" sz="1200">
                <a:solidFill>
                  <a:schemeClr val="dk1"/>
                </a:solidFill>
              </a:rPr>
              <a:t> (monthly)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Utilities &amp; Bills: </a:t>
            </a:r>
            <a:r>
              <a:rPr b="1" lang="en" sz="1200">
                <a:solidFill>
                  <a:schemeClr val="dk1"/>
                </a:solidFill>
              </a:rPr>
              <a:t>AUD 80</a:t>
            </a:r>
            <a:r>
              <a:rPr lang="en" sz="1200">
                <a:solidFill>
                  <a:schemeClr val="dk1"/>
                </a:solidFill>
              </a:rPr>
              <a:t> (monthly)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Insurance: </a:t>
            </a:r>
            <a:r>
              <a:rPr b="1" lang="en" sz="1200">
                <a:solidFill>
                  <a:schemeClr val="dk1"/>
                </a:solidFill>
              </a:rPr>
              <a:t>AUD 1,500</a:t>
            </a:r>
            <a:r>
              <a:rPr lang="en" sz="1200">
                <a:solidFill>
                  <a:schemeClr val="dk1"/>
                </a:solidFill>
              </a:rPr>
              <a:t> (one-time, paid via bank)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11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4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Sheet (Academy)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00" y="885150"/>
            <a:ext cx="8501600" cy="42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60" y="189225"/>
            <a:ext cx="7628340" cy="5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