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Sarabun Ultra-Bold" charset="1" panose="00000900000000000000"/>
      <p:regular r:id="rId13"/>
    </p:embeddedFont>
    <p:embeddedFont>
      <p:font typeface="Sarabun Light" charset="1" panose="00000400000000000000"/>
      <p:regular r:id="rId14"/>
    </p:embeddedFont>
    <p:embeddedFont>
      <p:font typeface="Sarabun Bold" charset="1" panose="00000800000000000000"/>
      <p:regular r:id="rId15"/>
    </p:embeddedFont>
    <p:embeddedFont>
      <p:font typeface="Open Sans" charset="1" panose="020B0606030504020204"/>
      <p:regular r:id="rId16"/>
    </p:embeddedFont>
    <p:embeddedFont>
      <p:font typeface="Antic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3748641" y="-6331746"/>
            <a:ext cx="10637275" cy="1063727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5" id="5"/>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144000" y="874429"/>
            <a:ext cx="18825142" cy="1882514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8" id="8"/>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0" y="6172200"/>
            <a:ext cx="4047934" cy="4114800"/>
          </a:xfrm>
          <a:custGeom>
            <a:avLst/>
            <a:gdLst/>
            <a:ahLst/>
            <a:cxnLst/>
            <a:rect r="r" b="b" t="t" l="l"/>
            <a:pathLst>
              <a:path h="4114800" w="4047934">
                <a:moveTo>
                  <a:pt x="0" y="0"/>
                </a:moveTo>
                <a:lnTo>
                  <a:pt x="4047934" y="0"/>
                </a:lnTo>
                <a:lnTo>
                  <a:pt x="404793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84054" y="3696509"/>
            <a:ext cx="8602562" cy="2932083"/>
          </a:xfrm>
          <a:prstGeom prst="rect">
            <a:avLst/>
          </a:prstGeom>
        </p:spPr>
        <p:txBody>
          <a:bodyPr anchor="t" rtlCol="false" tIns="0" lIns="0" bIns="0" rIns="0">
            <a:spAutoFit/>
          </a:bodyPr>
          <a:lstStyle/>
          <a:p>
            <a:pPr algn="l">
              <a:lnSpc>
                <a:spcPts val="4623"/>
              </a:lnSpc>
            </a:pPr>
            <a:r>
              <a:rPr lang="en-US" sz="4281" b="true">
                <a:solidFill>
                  <a:srgbClr val="134B70"/>
                </a:solidFill>
                <a:latin typeface="Sarabun Ultra-Bold"/>
                <a:ea typeface="Sarabun Ultra-Bold"/>
                <a:cs typeface="Sarabun Ultra-Bold"/>
                <a:sym typeface="Sarabun Ultra-Bold"/>
              </a:rPr>
              <a:t>MENGGUNAKAN PYTHON UNTUK MENGANALISIS FAKTOR-FAKTOR PENENTU TINGKAT STRES</a:t>
            </a:r>
          </a:p>
          <a:p>
            <a:pPr algn="l">
              <a:lnSpc>
                <a:spcPts val="4623"/>
              </a:lnSpc>
            </a:pPr>
          </a:p>
          <a:p>
            <a:pPr algn="l">
              <a:lnSpc>
                <a:spcPts val="4623"/>
              </a:lnSpc>
            </a:pPr>
          </a:p>
        </p:txBody>
      </p:sp>
      <p:sp>
        <p:nvSpPr>
          <p:cNvPr name="TextBox 11" id="11"/>
          <p:cNvSpPr txBox="true"/>
          <p:nvPr/>
        </p:nvSpPr>
        <p:spPr>
          <a:xfrm rot="0">
            <a:off x="1284054" y="1231508"/>
            <a:ext cx="8602562" cy="395097"/>
          </a:xfrm>
          <a:prstGeom prst="rect">
            <a:avLst/>
          </a:prstGeom>
        </p:spPr>
        <p:txBody>
          <a:bodyPr anchor="t" rtlCol="false" tIns="0" lIns="0" bIns="0" rIns="0">
            <a:spAutoFit/>
          </a:bodyPr>
          <a:lstStyle/>
          <a:p>
            <a:pPr algn="l">
              <a:lnSpc>
                <a:spcPts val="3023"/>
              </a:lnSpc>
            </a:pPr>
            <a:r>
              <a:rPr lang="en-US" b="true" sz="2799" spc="-55">
                <a:solidFill>
                  <a:srgbClr val="134B70"/>
                </a:solidFill>
                <a:latin typeface="Sarabun Ultra-Bold"/>
                <a:ea typeface="Sarabun Ultra-Bold"/>
                <a:cs typeface="Sarabun Ultra-Bold"/>
                <a:sym typeface="Sarabun Ultra-Bold"/>
              </a:rPr>
              <a:t>PHYTON</a:t>
            </a:r>
          </a:p>
        </p:txBody>
      </p:sp>
      <p:sp>
        <p:nvSpPr>
          <p:cNvPr name="TextBox 12" id="12"/>
          <p:cNvSpPr txBox="true"/>
          <p:nvPr/>
        </p:nvSpPr>
        <p:spPr>
          <a:xfrm rot="0">
            <a:off x="1284054" y="7033186"/>
            <a:ext cx="8602562" cy="1230704"/>
          </a:xfrm>
          <a:prstGeom prst="rect">
            <a:avLst/>
          </a:prstGeom>
        </p:spPr>
        <p:txBody>
          <a:bodyPr anchor="t" rtlCol="false" tIns="0" lIns="0" bIns="0" rIns="0">
            <a:spAutoFit/>
          </a:bodyPr>
          <a:lstStyle/>
          <a:p>
            <a:pPr algn="l">
              <a:lnSpc>
                <a:spcPts val="4859"/>
              </a:lnSpc>
            </a:pPr>
            <a:r>
              <a:rPr lang="en-US" b="true" sz="4499" spc="-89">
                <a:solidFill>
                  <a:srgbClr val="134B70"/>
                </a:solidFill>
                <a:latin typeface="Sarabun Ultra-Bold"/>
                <a:ea typeface="Sarabun Ultra-Bold"/>
                <a:cs typeface="Sarabun Ultra-Bold"/>
                <a:sym typeface="Sarabun Ultra-Bold"/>
              </a:rPr>
              <a:t>MUHAMMAD RAYZA JAMAL</a:t>
            </a:r>
          </a:p>
          <a:p>
            <a:pPr algn="l">
              <a:lnSpc>
                <a:spcPts val="4859"/>
              </a:lnSpc>
            </a:pPr>
          </a:p>
        </p:txBody>
      </p:sp>
      <p:sp>
        <p:nvSpPr>
          <p:cNvPr name="TextBox 13" id="13"/>
          <p:cNvSpPr txBox="true"/>
          <p:nvPr/>
        </p:nvSpPr>
        <p:spPr>
          <a:xfrm rot="0">
            <a:off x="1284054" y="2653784"/>
            <a:ext cx="6756091" cy="856657"/>
          </a:xfrm>
          <a:prstGeom prst="rect">
            <a:avLst/>
          </a:prstGeom>
        </p:spPr>
        <p:txBody>
          <a:bodyPr anchor="t" rtlCol="false" tIns="0" lIns="0" bIns="0" rIns="0">
            <a:spAutoFit/>
          </a:bodyPr>
          <a:lstStyle/>
          <a:p>
            <a:pPr algn="l">
              <a:lnSpc>
                <a:spcPts val="3327"/>
              </a:lnSpc>
            </a:pPr>
            <a:r>
              <a:rPr lang="en-US" sz="3081">
                <a:solidFill>
                  <a:srgbClr val="134B70"/>
                </a:solidFill>
                <a:latin typeface="Sarabun Light"/>
                <a:ea typeface="Sarabun Light"/>
                <a:cs typeface="Sarabun Light"/>
                <a:sym typeface="Sarabun Light"/>
              </a:rPr>
              <a:t>Sistem Prediksi Tingkat Stres Mahasiswa </a:t>
            </a:r>
          </a:p>
          <a:p>
            <a:pPr algn="l">
              <a:lnSpc>
                <a:spcPts val="3327"/>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325769" y="8743950"/>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5" id="5"/>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30301" y="7715250"/>
            <a:ext cx="3086100" cy="3086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8" id="8"/>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7049639" y="-915208"/>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1" id="11"/>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6543657" y="0"/>
            <a:ext cx="3086100" cy="30861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4" id="14"/>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2319117" y="2960439"/>
            <a:ext cx="3792013" cy="1774189"/>
          </a:xfrm>
          <a:prstGeom prst="rect">
            <a:avLst/>
          </a:prstGeom>
        </p:spPr>
        <p:txBody>
          <a:bodyPr anchor="t" rtlCol="false" tIns="0" lIns="0" bIns="0" rIns="0">
            <a:spAutoFit/>
          </a:bodyPr>
          <a:lstStyle/>
          <a:p>
            <a:pPr algn="ctr">
              <a:lnSpc>
                <a:spcPts val="14560"/>
              </a:lnSpc>
              <a:spcBef>
                <a:spcPct val="0"/>
              </a:spcBef>
            </a:pPr>
            <a:r>
              <a:rPr lang="en-US" b="true" sz="10400">
                <a:solidFill>
                  <a:srgbClr val="134B70"/>
                </a:solidFill>
                <a:latin typeface="Sarabun Bold"/>
                <a:ea typeface="Sarabun Bold"/>
                <a:cs typeface="Sarabun Bold"/>
                <a:sym typeface="Sarabun Bold"/>
              </a:rPr>
              <a:t>BAB 1</a:t>
            </a:r>
          </a:p>
        </p:txBody>
      </p:sp>
      <p:sp>
        <p:nvSpPr>
          <p:cNvPr name="TextBox 16" id="16"/>
          <p:cNvSpPr txBox="true"/>
          <p:nvPr/>
        </p:nvSpPr>
        <p:spPr>
          <a:xfrm rot="0">
            <a:off x="1028700" y="4610803"/>
            <a:ext cx="6558384" cy="1183968"/>
          </a:xfrm>
          <a:prstGeom prst="rect">
            <a:avLst/>
          </a:prstGeom>
        </p:spPr>
        <p:txBody>
          <a:bodyPr anchor="t" rtlCol="false" tIns="0" lIns="0" bIns="0" rIns="0">
            <a:spAutoFit/>
          </a:bodyPr>
          <a:lstStyle/>
          <a:p>
            <a:pPr algn="ctr">
              <a:lnSpc>
                <a:spcPts val="9772"/>
              </a:lnSpc>
              <a:spcBef>
                <a:spcPct val="0"/>
              </a:spcBef>
            </a:pPr>
            <a:r>
              <a:rPr lang="en-US" b="true" sz="6980">
                <a:solidFill>
                  <a:srgbClr val="000000"/>
                </a:solidFill>
                <a:latin typeface="Sarabun Bold"/>
                <a:ea typeface="Sarabun Bold"/>
                <a:cs typeface="Sarabun Bold"/>
                <a:sym typeface="Sarabun Bold"/>
              </a:rPr>
              <a:t>Pendahuluan</a:t>
            </a:r>
          </a:p>
        </p:txBody>
      </p:sp>
      <p:sp>
        <p:nvSpPr>
          <p:cNvPr name="TextBox 17" id="17"/>
          <p:cNvSpPr txBox="true"/>
          <p:nvPr/>
        </p:nvSpPr>
        <p:spPr>
          <a:xfrm rot="0">
            <a:off x="7777238" y="1976574"/>
            <a:ext cx="9082248" cy="7579245"/>
          </a:xfrm>
          <a:prstGeom prst="rect">
            <a:avLst/>
          </a:prstGeom>
        </p:spPr>
        <p:txBody>
          <a:bodyPr anchor="t" rtlCol="false" tIns="0" lIns="0" bIns="0" rIns="0">
            <a:spAutoFit/>
          </a:bodyPr>
          <a:lstStyle/>
          <a:p>
            <a:pPr algn="l">
              <a:lnSpc>
                <a:spcPts val="4288"/>
              </a:lnSpc>
            </a:pPr>
            <a:r>
              <a:rPr lang="en-US" sz="3063">
                <a:solidFill>
                  <a:srgbClr val="000000"/>
                </a:solidFill>
                <a:latin typeface="Open Sans"/>
                <a:ea typeface="Open Sans"/>
                <a:cs typeface="Open Sans"/>
                <a:sym typeface="Open Sans"/>
              </a:rPr>
              <a:t>01 Mahasiswa sering menghadapi berbagai tekanan akademik dan non-akademik.</a:t>
            </a:r>
          </a:p>
          <a:p>
            <a:pPr algn="l">
              <a:lnSpc>
                <a:spcPts val="4288"/>
              </a:lnSpc>
            </a:pPr>
          </a:p>
          <a:p>
            <a:pPr algn="l">
              <a:lnSpc>
                <a:spcPts val="4288"/>
              </a:lnSpc>
            </a:pPr>
            <a:r>
              <a:rPr lang="en-US" sz="3063">
                <a:solidFill>
                  <a:srgbClr val="000000"/>
                </a:solidFill>
                <a:latin typeface="Open Sans"/>
                <a:ea typeface="Open Sans"/>
                <a:cs typeface="Open Sans"/>
                <a:sym typeface="Open Sans"/>
              </a:rPr>
              <a:t>02  Tingkat stres dapat dipengaruhi oleh:</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Jumlah tugas yang harus diselesaikan.</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Lama belajar per hari.</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Durasi waktu tidur.</a:t>
            </a:r>
          </a:p>
          <a:p>
            <a:pPr algn="l" marL="661413" indent="-330707" lvl="1">
              <a:lnSpc>
                <a:spcPts val="4288"/>
              </a:lnSpc>
              <a:buFont typeface="Arial"/>
              <a:buChar char="•"/>
            </a:pPr>
            <a:r>
              <a:rPr lang="en-US" sz="3063">
                <a:solidFill>
                  <a:srgbClr val="000000"/>
                </a:solidFill>
                <a:latin typeface="Open Sans"/>
                <a:ea typeface="Open Sans"/>
                <a:cs typeface="Open Sans"/>
                <a:sym typeface="Open Sans"/>
              </a:rPr>
              <a:t>Aktivitas relaksasi.</a:t>
            </a:r>
          </a:p>
          <a:p>
            <a:pPr algn="l">
              <a:lnSpc>
                <a:spcPts val="4288"/>
              </a:lnSpc>
            </a:pPr>
          </a:p>
          <a:p>
            <a:pPr algn="l">
              <a:lnSpc>
                <a:spcPts val="4288"/>
              </a:lnSpc>
            </a:pPr>
            <a:r>
              <a:rPr lang="en-US" sz="3063">
                <a:solidFill>
                  <a:srgbClr val="000000"/>
                </a:solidFill>
                <a:latin typeface="Open Sans"/>
                <a:ea typeface="Open Sans"/>
                <a:cs typeface="Open Sans"/>
                <a:sym typeface="Open Sans"/>
              </a:rPr>
              <a:t>03 Solusi :</a:t>
            </a:r>
          </a:p>
          <a:p>
            <a:pPr algn="l">
              <a:lnSpc>
                <a:spcPts val="4288"/>
              </a:lnSpc>
            </a:pPr>
            <a:r>
              <a:rPr lang="en-US" sz="3063">
                <a:solidFill>
                  <a:srgbClr val="000000"/>
                </a:solidFill>
                <a:latin typeface="Open Sans"/>
                <a:ea typeface="Open Sans"/>
                <a:cs typeface="Open Sans"/>
                <a:sym typeface="Open Sans"/>
              </a:rPr>
              <a:t>Membuatberbasis Python untuk membantu mengidentifikasi tingkat stres. sistem prediksi</a:t>
            </a:r>
          </a:p>
          <a:p>
            <a:pPr algn="l">
              <a:lnSpc>
                <a:spcPts val="4288"/>
              </a:lnSpc>
            </a:pPr>
          </a:p>
          <a:p>
            <a:pPr algn="l">
              <a:lnSpc>
                <a:spcPts val="4288"/>
              </a:lnSpc>
            </a:pP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5975389" y="8524247"/>
            <a:ext cx="3322883" cy="4019366"/>
            <a:chOff x="0" y="0"/>
            <a:chExt cx="4430510" cy="5359155"/>
          </a:xfrm>
        </p:grpSpPr>
        <p:grpSp>
          <p:nvGrpSpPr>
            <p:cNvPr name="Group 4" id="4"/>
            <p:cNvGrpSpPr/>
            <p:nvPr/>
          </p:nvGrpSpPr>
          <p:grpSpPr>
            <a:xfrm rot="0">
              <a:off x="315710" y="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1244355"/>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661441" y="-1655288"/>
            <a:ext cx="3322883" cy="4019366"/>
            <a:chOff x="0" y="0"/>
            <a:chExt cx="4430510" cy="5359155"/>
          </a:xfrm>
        </p:grpSpPr>
        <p:grpSp>
          <p:nvGrpSpPr>
            <p:cNvPr name="Group 11" id="11"/>
            <p:cNvGrpSpPr/>
            <p:nvPr/>
          </p:nvGrpSpPr>
          <p:grpSpPr>
            <a:xfrm rot="0">
              <a:off x="315710" y="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1244355"/>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17" id="17"/>
          <p:cNvSpPr txBox="true"/>
          <p:nvPr/>
        </p:nvSpPr>
        <p:spPr>
          <a:xfrm rot="0">
            <a:off x="1171300" y="2245576"/>
            <a:ext cx="7482559"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Tujuan Program</a:t>
            </a:r>
          </a:p>
        </p:txBody>
      </p:sp>
      <p:sp>
        <p:nvSpPr>
          <p:cNvPr name="TextBox 18" id="18"/>
          <p:cNvSpPr txBox="true"/>
          <p:nvPr/>
        </p:nvSpPr>
        <p:spPr>
          <a:xfrm rot="0">
            <a:off x="1171300" y="3306096"/>
            <a:ext cx="7566506" cy="4365625"/>
          </a:xfrm>
          <a:prstGeom prst="rect">
            <a:avLst/>
          </a:prstGeom>
        </p:spPr>
        <p:txBody>
          <a:bodyPr anchor="t" rtlCol="false" tIns="0" lIns="0" bIns="0" rIns="0">
            <a:spAutoFit/>
          </a:bodyPr>
          <a:lstStyle/>
          <a:p>
            <a:pPr algn="just">
              <a:lnSpc>
                <a:spcPts val="3499"/>
              </a:lnSpc>
            </a:pPr>
            <a:r>
              <a:rPr lang="en-US" sz="2499">
                <a:solidFill>
                  <a:srgbClr val="000000"/>
                </a:solidFill>
                <a:latin typeface="Open Sans"/>
                <a:ea typeface="Open Sans"/>
                <a:cs typeface="Open Sans"/>
                <a:sym typeface="Open Sans"/>
              </a:rPr>
              <a:t>Lorem ipsum dolor sit amet, consectetur adipiscing elit. Pellentesque pellentesque id quam eu sollicitudin. Aliquam viverra facilisis mauris, sed varius odio. Suspendisse lobortis nisl ut lectus volutpat, eget vulputate justo dignissim. Pellentesque egestas dui ipsum, at semper mauris dictum quis. Maecenas vel consectetur augue. Aenean mattis tempus mollis. Vestibulum vel semper dolor, quis tincidunt lacus. Aenean id dapibus sapien.</a:t>
            </a:r>
          </a:p>
        </p:txBody>
      </p:sp>
      <p:grpSp>
        <p:nvGrpSpPr>
          <p:cNvPr name="Group 19" id="19"/>
          <p:cNvGrpSpPr/>
          <p:nvPr/>
        </p:nvGrpSpPr>
        <p:grpSpPr>
          <a:xfrm rot="0">
            <a:off x="9592112" y="1113560"/>
            <a:ext cx="7413587" cy="2240161"/>
            <a:chOff x="0" y="0"/>
            <a:chExt cx="1952550" cy="590001"/>
          </a:xfrm>
        </p:grpSpPr>
        <p:sp>
          <p:nvSpPr>
            <p:cNvPr name="Freeform 20" id="20"/>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1" id="21"/>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9737460" y="1790486"/>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Memberikan estimasi tingkat stres mahasiswa berdasarkan parameter tertentu.</a:t>
            </a:r>
          </a:p>
          <a:p>
            <a:pPr algn="l">
              <a:lnSpc>
                <a:spcPts val="3499"/>
              </a:lnSpc>
            </a:pPr>
          </a:p>
        </p:txBody>
      </p:sp>
      <p:grpSp>
        <p:nvGrpSpPr>
          <p:cNvPr name="Group 23" id="23"/>
          <p:cNvGrpSpPr/>
          <p:nvPr/>
        </p:nvGrpSpPr>
        <p:grpSpPr>
          <a:xfrm rot="0">
            <a:off x="9592112" y="3874912"/>
            <a:ext cx="7413587" cy="2240161"/>
            <a:chOff x="0" y="0"/>
            <a:chExt cx="1952550" cy="590001"/>
          </a:xfrm>
        </p:grpSpPr>
        <p:sp>
          <p:nvSpPr>
            <p:cNvPr name="Freeform 24" id="24"/>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5" id="25"/>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9778032" y="4556296"/>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Meningkatkan kesadaran tentang pentingnya keseimbangan antara belajar dan relaksasi.</a:t>
            </a:r>
          </a:p>
          <a:p>
            <a:pPr algn="l">
              <a:lnSpc>
                <a:spcPts val="3499"/>
              </a:lnSpc>
            </a:pPr>
          </a:p>
        </p:txBody>
      </p:sp>
      <p:grpSp>
        <p:nvGrpSpPr>
          <p:cNvPr name="Group 27" id="27"/>
          <p:cNvGrpSpPr/>
          <p:nvPr/>
        </p:nvGrpSpPr>
        <p:grpSpPr>
          <a:xfrm rot="0">
            <a:off x="9592112" y="6638949"/>
            <a:ext cx="7413587" cy="2240161"/>
            <a:chOff x="0" y="0"/>
            <a:chExt cx="1952550" cy="590001"/>
          </a:xfrm>
        </p:grpSpPr>
        <p:sp>
          <p:nvSpPr>
            <p:cNvPr name="Freeform 28" id="28"/>
            <p:cNvSpPr/>
            <p:nvPr/>
          </p:nvSpPr>
          <p:spPr>
            <a:xfrm flipH="false" flipV="false" rot="0">
              <a:off x="0" y="0"/>
              <a:ext cx="1952550" cy="590001"/>
            </a:xfrm>
            <a:custGeom>
              <a:avLst/>
              <a:gdLst/>
              <a:ahLst/>
              <a:cxnLst/>
              <a:rect r="r" b="b" t="t" l="l"/>
              <a:pathLst>
                <a:path h="590001" w="1952550">
                  <a:moveTo>
                    <a:pt x="53259" y="0"/>
                  </a:moveTo>
                  <a:lnTo>
                    <a:pt x="1899291" y="0"/>
                  </a:lnTo>
                  <a:cubicBezTo>
                    <a:pt x="1913416" y="0"/>
                    <a:pt x="1926963" y="5611"/>
                    <a:pt x="1936951" y="15599"/>
                  </a:cubicBezTo>
                  <a:cubicBezTo>
                    <a:pt x="1946939" y="25587"/>
                    <a:pt x="1952550" y="39134"/>
                    <a:pt x="1952550" y="53259"/>
                  </a:cubicBezTo>
                  <a:lnTo>
                    <a:pt x="1952550" y="536743"/>
                  </a:lnTo>
                  <a:cubicBezTo>
                    <a:pt x="1952550" y="566157"/>
                    <a:pt x="1928705" y="590001"/>
                    <a:pt x="1899291" y="590001"/>
                  </a:cubicBezTo>
                  <a:lnTo>
                    <a:pt x="53259" y="590001"/>
                  </a:lnTo>
                  <a:cubicBezTo>
                    <a:pt x="39134" y="590001"/>
                    <a:pt x="25587" y="584390"/>
                    <a:pt x="15599" y="574402"/>
                  </a:cubicBezTo>
                  <a:cubicBezTo>
                    <a:pt x="5611" y="564414"/>
                    <a:pt x="0" y="550868"/>
                    <a:pt x="0" y="536743"/>
                  </a:cubicBezTo>
                  <a:lnTo>
                    <a:pt x="0" y="53259"/>
                  </a:lnTo>
                  <a:cubicBezTo>
                    <a:pt x="0" y="39134"/>
                    <a:pt x="5611" y="25587"/>
                    <a:pt x="15599" y="15599"/>
                  </a:cubicBezTo>
                  <a:cubicBezTo>
                    <a:pt x="25587" y="5611"/>
                    <a:pt x="39134" y="0"/>
                    <a:pt x="53259" y="0"/>
                  </a:cubicBezTo>
                  <a:close/>
                </a:path>
              </a:pathLst>
            </a:custGeom>
            <a:solidFill>
              <a:srgbClr val="508C9B"/>
            </a:solidFill>
          </p:spPr>
        </p:sp>
        <p:sp>
          <p:nvSpPr>
            <p:cNvPr name="TextBox 29" id="29"/>
            <p:cNvSpPr txBox="true"/>
            <p:nvPr/>
          </p:nvSpPr>
          <p:spPr>
            <a:xfrm>
              <a:off x="0" y="-47625"/>
              <a:ext cx="1952550" cy="637626"/>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9778032" y="7320332"/>
            <a:ext cx="7122891" cy="1298463"/>
          </a:xfrm>
          <a:prstGeom prst="rect">
            <a:avLst/>
          </a:prstGeom>
        </p:spPr>
        <p:txBody>
          <a:bodyPr anchor="t" rtlCol="false" tIns="0" lIns="0" bIns="0" rIns="0">
            <a:spAutoFit/>
          </a:bodyPr>
          <a:lstStyle/>
          <a:p>
            <a:pPr algn="l">
              <a:lnSpc>
                <a:spcPts val="3499"/>
              </a:lnSpc>
            </a:pPr>
            <a:r>
              <a:rPr lang="en-US" sz="2499">
                <a:solidFill>
                  <a:srgbClr val="000000"/>
                </a:solidFill>
                <a:latin typeface="Open Sans"/>
                <a:ea typeface="Open Sans"/>
                <a:cs typeface="Open Sans"/>
                <a:sym typeface="Open Sans"/>
              </a:rPr>
              <a:t>Mendorong tindakan proaktif untuk mengurangi stres.</a:t>
            </a:r>
          </a:p>
          <a:p>
            <a:pPr algn="l">
              <a:lnSpc>
                <a:spcPts val="3499"/>
              </a:lnSpc>
            </a:pP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6411798" y="-868035"/>
            <a:ext cx="3933602" cy="4278154"/>
            <a:chOff x="0" y="0"/>
            <a:chExt cx="5244803" cy="5704206"/>
          </a:xfrm>
        </p:grpSpPr>
        <p:grpSp>
          <p:nvGrpSpPr>
            <p:cNvPr name="Group 4" id="4"/>
            <p:cNvGrpSpPr/>
            <p:nvPr/>
          </p:nvGrpSpPr>
          <p:grpSpPr>
            <a:xfrm rot="0">
              <a:off x="0" y="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1589406"/>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130003" y="1589406"/>
              <a:ext cx="4114800" cy="41148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2" id="12"/>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3" id="13"/>
          <p:cNvGrpSpPr/>
          <p:nvPr/>
        </p:nvGrpSpPr>
        <p:grpSpPr>
          <a:xfrm rot="-10800000">
            <a:off x="-2054631" y="-868035"/>
            <a:ext cx="3933602" cy="4278154"/>
            <a:chOff x="0" y="0"/>
            <a:chExt cx="5244803" cy="5704206"/>
          </a:xfrm>
        </p:grpSpPr>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0" y="1589406"/>
              <a:ext cx="4114800" cy="41148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19" id="1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130003" y="1589406"/>
              <a:ext cx="4114800" cy="41148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a:ln w="228600" cap="sq">
                <a:solidFill>
                  <a:srgbClr val="508C9B"/>
                </a:solidFill>
                <a:prstDash val="solid"/>
                <a:miter/>
              </a:ln>
            </p:spPr>
          </p:sp>
          <p:sp>
            <p:nvSpPr>
              <p:cNvPr name="TextBox 22" id="22"/>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23" id="23"/>
          <p:cNvSpPr txBox="true"/>
          <p:nvPr/>
        </p:nvSpPr>
        <p:spPr>
          <a:xfrm rot="0">
            <a:off x="4450705" y="1345101"/>
            <a:ext cx="9386590"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 Logika Program</a:t>
            </a:r>
          </a:p>
        </p:txBody>
      </p:sp>
      <p:grpSp>
        <p:nvGrpSpPr>
          <p:cNvPr name="Group 24" id="24"/>
          <p:cNvGrpSpPr/>
          <p:nvPr/>
        </p:nvGrpSpPr>
        <p:grpSpPr>
          <a:xfrm rot="0">
            <a:off x="1732077" y="2472015"/>
            <a:ext cx="11793812" cy="2871510"/>
            <a:chOff x="0" y="0"/>
            <a:chExt cx="15725083" cy="3828679"/>
          </a:xfrm>
        </p:grpSpPr>
        <p:grpSp>
          <p:nvGrpSpPr>
            <p:cNvPr name="Group 25" id="25"/>
            <p:cNvGrpSpPr/>
            <p:nvPr/>
          </p:nvGrpSpPr>
          <p:grpSpPr>
            <a:xfrm rot="0">
              <a:off x="0" y="1123749"/>
              <a:ext cx="15725083" cy="1929578"/>
              <a:chOff x="0" y="0"/>
              <a:chExt cx="3945723" cy="484168"/>
            </a:xfrm>
          </p:grpSpPr>
          <p:sp>
            <p:nvSpPr>
              <p:cNvPr name="Freeform 26" id="26"/>
              <p:cNvSpPr/>
              <p:nvPr/>
            </p:nvSpPr>
            <p:spPr>
              <a:xfrm flipH="false" flipV="false" rot="0">
                <a:off x="0" y="0"/>
                <a:ext cx="3945723" cy="484168"/>
              </a:xfrm>
              <a:custGeom>
                <a:avLst/>
                <a:gdLst/>
                <a:ahLst/>
                <a:cxnLst/>
                <a:rect r="r" b="b" t="t" l="l"/>
                <a:pathLst>
                  <a:path h="484168" w="3945723">
                    <a:moveTo>
                      <a:pt x="26355" y="0"/>
                    </a:moveTo>
                    <a:lnTo>
                      <a:pt x="3919367" y="0"/>
                    </a:lnTo>
                    <a:cubicBezTo>
                      <a:pt x="3933923" y="0"/>
                      <a:pt x="3945723" y="11800"/>
                      <a:pt x="3945723" y="26355"/>
                    </a:cubicBezTo>
                    <a:lnTo>
                      <a:pt x="3945723" y="457813"/>
                    </a:lnTo>
                    <a:cubicBezTo>
                      <a:pt x="3945723" y="464803"/>
                      <a:pt x="3942946" y="471506"/>
                      <a:pt x="3938003" y="476449"/>
                    </a:cubicBezTo>
                    <a:cubicBezTo>
                      <a:pt x="3933061" y="481391"/>
                      <a:pt x="3926357" y="484168"/>
                      <a:pt x="3919367" y="484168"/>
                    </a:cubicBezTo>
                    <a:lnTo>
                      <a:pt x="26355" y="484168"/>
                    </a:lnTo>
                    <a:cubicBezTo>
                      <a:pt x="19365" y="484168"/>
                      <a:pt x="12662" y="481391"/>
                      <a:pt x="7719" y="476449"/>
                    </a:cubicBezTo>
                    <a:cubicBezTo>
                      <a:pt x="2777" y="471506"/>
                      <a:pt x="0" y="464803"/>
                      <a:pt x="0" y="457813"/>
                    </a:cubicBezTo>
                    <a:lnTo>
                      <a:pt x="0" y="26355"/>
                    </a:lnTo>
                    <a:cubicBezTo>
                      <a:pt x="0" y="19365"/>
                      <a:pt x="2777" y="12662"/>
                      <a:pt x="7719" y="7719"/>
                    </a:cubicBezTo>
                    <a:cubicBezTo>
                      <a:pt x="12662" y="2777"/>
                      <a:pt x="19365" y="0"/>
                      <a:pt x="26355" y="0"/>
                    </a:cubicBezTo>
                    <a:close/>
                  </a:path>
                </a:pathLst>
              </a:custGeom>
              <a:solidFill>
                <a:srgbClr val="134B70"/>
              </a:solidFill>
            </p:spPr>
          </p:sp>
          <p:sp>
            <p:nvSpPr>
              <p:cNvPr name="TextBox 27" id="27"/>
              <p:cNvSpPr txBox="true"/>
              <p:nvPr/>
            </p:nvSpPr>
            <p:spPr>
              <a:xfrm>
                <a:off x="0" y="-47625"/>
                <a:ext cx="3945723" cy="531793"/>
              </a:xfrm>
              <a:prstGeom prst="rect">
                <a:avLst/>
              </a:prstGeom>
            </p:spPr>
            <p:txBody>
              <a:bodyPr anchor="ctr" rtlCol="false" tIns="50800" lIns="50800" bIns="50800" rIns="50800"/>
              <a:lstStyle/>
              <a:p>
                <a:pPr algn="ctr">
                  <a:lnSpc>
                    <a:spcPts val="2660"/>
                  </a:lnSpc>
                </a:pPr>
              </a:p>
            </p:txBody>
          </p:sp>
        </p:grpSp>
        <p:sp>
          <p:nvSpPr>
            <p:cNvPr name="TextBox 28" id="28"/>
            <p:cNvSpPr txBox="true"/>
            <p:nvPr/>
          </p:nvSpPr>
          <p:spPr>
            <a:xfrm rot="0">
              <a:off x="131230" y="95250"/>
              <a:ext cx="6800881" cy="1351101"/>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Parameter Masukan:</a:t>
              </a:r>
            </a:p>
            <a:p>
              <a:pPr algn="l">
                <a:lnSpc>
                  <a:spcPts val="3857"/>
                </a:lnSpc>
              </a:pPr>
            </a:p>
          </p:txBody>
        </p:sp>
        <p:sp>
          <p:nvSpPr>
            <p:cNvPr name="TextBox 29" id="29"/>
            <p:cNvSpPr txBox="true"/>
            <p:nvPr/>
          </p:nvSpPr>
          <p:spPr>
            <a:xfrm rot="0">
              <a:off x="236882" y="1220325"/>
              <a:ext cx="14510411" cy="2608354"/>
            </a:xfrm>
            <a:prstGeom prst="rect">
              <a:avLst/>
            </a:prstGeom>
          </p:spPr>
          <p:txBody>
            <a:bodyPr anchor="t" rtlCol="false" tIns="0" lIns="0" bIns="0" rIns="0">
              <a:spAutoFit/>
            </a:bodyPr>
            <a:lstStyle/>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Jumlah tugas.</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Lama belajar per hari.</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Waktu tidur per hari.</a:t>
              </a:r>
            </a:p>
            <a:p>
              <a:pPr algn="just" marL="808263" indent="-269421" lvl="2">
                <a:lnSpc>
                  <a:spcPts val="2620"/>
                </a:lnSpc>
                <a:buFont typeface="Arial"/>
                <a:buChar char="⚬"/>
              </a:pPr>
              <a:r>
                <a:rPr lang="en-US" sz="1871">
                  <a:solidFill>
                    <a:srgbClr val="EEEEEE"/>
                  </a:solidFill>
                  <a:latin typeface="Open Sans"/>
                  <a:ea typeface="Open Sans"/>
                  <a:cs typeface="Open Sans"/>
                  <a:sym typeface="Open Sans"/>
                </a:rPr>
                <a:t>Aktivitas relaksasi per hari.</a:t>
              </a:r>
            </a:p>
            <a:p>
              <a:pPr algn="just" marL="404131" indent="-202066" lvl="1">
                <a:lnSpc>
                  <a:spcPts val="2620"/>
                </a:lnSpc>
                <a:buAutoNum type="arabicPeriod" startAt="1"/>
              </a:pPr>
            </a:p>
            <a:p>
              <a:pPr algn="just">
                <a:lnSpc>
                  <a:spcPts val="2620"/>
                </a:lnSpc>
              </a:pPr>
            </a:p>
          </p:txBody>
        </p:sp>
      </p:grpSp>
      <p:grpSp>
        <p:nvGrpSpPr>
          <p:cNvPr name="Group 30" id="30"/>
          <p:cNvGrpSpPr/>
          <p:nvPr/>
        </p:nvGrpSpPr>
        <p:grpSpPr>
          <a:xfrm rot="0">
            <a:off x="1732077" y="5143500"/>
            <a:ext cx="11793812" cy="2488063"/>
            <a:chOff x="0" y="0"/>
            <a:chExt cx="15725083" cy="3317417"/>
          </a:xfrm>
        </p:grpSpPr>
        <p:grpSp>
          <p:nvGrpSpPr>
            <p:cNvPr name="Group 31" id="31"/>
            <p:cNvGrpSpPr/>
            <p:nvPr/>
          </p:nvGrpSpPr>
          <p:grpSpPr>
            <a:xfrm rot="0">
              <a:off x="0" y="1189600"/>
              <a:ext cx="15725083" cy="1929578"/>
              <a:chOff x="0" y="0"/>
              <a:chExt cx="3945723" cy="484168"/>
            </a:xfrm>
          </p:grpSpPr>
          <p:sp>
            <p:nvSpPr>
              <p:cNvPr name="Freeform 32" id="32"/>
              <p:cNvSpPr/>
              <p:nvPr/>
            </p:nvSpPr>
            <p:spPr>
              <a:xfrm flipH="false" flipV="false" rot="0">
                <a:off x="0" y="0"/>
                <a:ext cx="3945723" cy="484168"/>
              </a:xfrm>
              <a:custGeom>
                <a:avLst/>
                <a:gdLst/>
                <a:ahLst/>
                <a:cxnLst/>
                <a:rect r="r" b="b" t="t" l="l"/>
                <a:pathLst>
                  <a:path h="484168" w="3945723">
                    <a:moveTo>
                      <a:pt x="26355" y="0"/>
                    </a:moveTo>
                    <a:lnTo>
                      <a:pt x="3919367" y="0"/>
                    </a:lnTo>
                    <a:cubicBezTo>
                      <a:pt x="3933923" y="0"/>
                      <a:pt x="3945723" y="11800"/>
                      <a:pt x="3945723" y="26355"/>
                    </a:cubicBezTo>
                    <a:lnTo>
                      <a:pt x="3945723" y="457813"/>
                    </a:lnTo>
                    <a:cubicBezTo>
                      <a:pt x="3945723" y="464803"/>
                      <a:pt x="3942946" y="471506"/>
                      <a:pt x="3938003" y="476449"/>
                    </a:cubicBezTo>
                    <a:cubicBezTo>
                      <a:pt x="3933061" y="481391"/>
                      <a:pt x="3926357" y="484168"/>
                      <a:pt x="3919367" y="484168"/>
                    </a:cubicBezTo>
                    <a:lnTo>
                      <a:pt x="26355" y="484168"/>
                    </a:lnTo>
                    <a:cubicBezTo>
                      <a:pt x="19365" y="484168"/>
                      <a:pt x="12662" y="481391"/>
                      <a:pt x="7719" y="476449"/>
                    </a:cubicBezTo>
                    <a:cubicBezTo>
                      <a:pt x="2777" y="471506"/>
                      <a:pt x="0" y="464803"/>
                      <a:pt x="0" y="457813"/>
                    </a:cubicBezTo>
                    <a:lnTo>
                      <a:pt x="0" y="26355"/>
                    </a:lnTo>
                    <a:cubicBezTo>
                      <a:pt x="0" y="19365"/>
                      <a:pt x="2777" y="12662"/>
                      <a:pt x="7719" y="7719"/>
                    </a:cubicBezTo>
                    <a:cubicBezTo>
                      <a:pt x="12662" y="2777"/>
                      <a:pt x="19365" y="0"/>
                      <a:pt x="26355" y="0"/>
                    </a:cubicBezTo>
                    <a:close/>
                  </a:path>
                </a:pathLst>
              </a:custGeom>
              <a:solidFill>
                <a:srgbClr val="134B70"/>
              </a:solidFill>
            </p:spPr>
          </p:sp>
          <p:sp>
            <p:nvSpPr>
              <p:cNvPr name="TextBox 33" id="33"/>
              <p:cNvSpPr txBox="true"/>
              <p:nvPr/>
            </p:nvSpPr>
            <p:spPr>
              <a:xfrm>
                <a:off x="0" y="-47625"/>
                <a:ext cx="3945723" cy="531793"/>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131230" y="95250"/>
              <a:ext cx="6275495" cy="1351101"/>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Proses:</a:t>
              </a:r>
            </a:p>
            <a:p>
              <a:pPr algn="l">
                <a:lnSpc>
                  <a:spcPts val="3857"/>
                </a:lnSpc>
              </a:pPr>
            </a:p>
          </p:txBody>
        </p:sp>
        <p:sp>
          <p:nvSpPr>
            <p:cNvPr name="TextBox 35" id="35"/>
            <p:cNvSpPr txBox="true"/>
            <p:nvPr/>
          </p:nvSpPr>
          <p:spPr>
            <a:xfrm rot="0">
              <a:off x="281838" y="1506531"/>
              <a:ext cx="15161408" cy="1810886"/>
            </a:xfrm>
            <a:prstGeom prst="rect">
              <a:avLst/>
            </a:prstGeom>
          </p:spPr>
          <p:txBody>
            <a:bodyPr anchor="t" rtlCol="false" tIns="0" lIns="0" bIns="0" rIns="0">
              <a:spAutoFit/>
            </a:bodyPr>
            <a:lstStyle/>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Hitung skor stres berdasarkan nilai parameter.</a:t>
              </a:r>
            </a:p>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Kurangi skor untuk faktor positif (misalnya, tidur cukup).</a:t>
              </a:r>
            </a:p>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Tambahkan skor untuk faktor negatif (misalnya, terlalu banyak tugas).</a:t>
              </a:r>
            </a:p>
            <a:p>
              <a:pPr algn="l">
                <a:lnSpc>
                  <a:spcPts val="2755"/>
                </a:lnSpc>
              </a:pPr>
            </a:p>
          </p:txBody>
        </p:sp>
      </p:grpSp>
      <p:grpSp>
        <p:nvGrpSpPr>
          <p:cNvPr name="Group 36" id="36"/>
          <p:cNvGrpSpPr/>
          <p:nvPr/>
        </p:nvGrpSpPr>
        <p:grpSpPr>
          <a:xfrm rot="0">
            <a:off x="1732077" y="8577885"/>
            <a:ext cx="11793812" cy="1447184"/>
            <a:chOff x="0" y="0"/>
            <a:chExt cx="3945723" cy="484168"/>
          </a:xfrm>
        </p:grpSpPr>
        <p:sp>
          <p:nvSpPr>
            <p:cNvPr name="Freeform 37" id="37"/>
            <p:cNvSpPr/>
            <p:nvPr/>
          </p:nvSpPr>
          <p:spPr>
            <a:xfrm flipH="false" flipV="false" rot="0">
              <a:off x="0" y="0"/>
              <a:ext cx="3945723" cy="484168"/>
            </a:xfrm>
            <a:custGeom>
              <a:avLst/>
              <a:gdLst/>
              <a:ahLst/>
              <a:cxnLst/>
              <a:rect r="r" b="b" t="t" l="l"/>
              <a:pathLst>
                <a:path h="484168" w="3945723">
                  <a:moveTo>
                    <a:pt x="33478" y="0"/>
                  </a:moveTo>
                  <a:lnTo>
                    <a:pt x="3912244" y="0"/>
                  </a:lnTo>
                  <a:cubicBezTo>
                    <a:pt x="3930734" y="0"/>
                    <a:pt x="3945723" y="14989"/>
                    <a:pt x="3945723" y="33478"/>
                  </a:cubicBezTo>
                  <a:lnTo>
                    <a:pt x="3945723" y="450689"/>
                  </a:lnTo>
                  <a:cubicBezTo>
                    <a:pt x="3945723" y="469179"/>
                    <a:pt x="3930734" y="484168"/>
                    <a:pt x="3912244" y="484168"/>
                  </a:cubicBezTo>
                  <a:lnTo>
                    <a:pt x="33478" y="484168"/>
                  </a:lnTo>
                  <a:cubicBezTo>
                    <a:pt x="14989" y="484168"/>
                    <a:pt x="0" y="469179"/>
                    <a:pt x="0" y="450689"/>
                  </a:cubicBezTo>
                  <a:lnTo>
                    <a:pt x="0" y="33478"/>
                  </a:lnTo>
                  <a:cubicBezTo>
                    <a:pt x="0" y="14989"/>
                    <a:pt x="14989" y="0"/>
                    <a:pt x="33478" y="0"/>
                  </a:cubicBezTo>
                  <a:close/>
                </a:path>
              </a:pathLst>
            </a:custGeom>
            <a:solidFill>
              <a:srgbClr val="134B70"/>
            </a:solidFill>
          </p:spPr>
        </p:sp>
        <p:sp>
          <p:nvSpPr>
            <p:cNvPr name="TextBox 38" id="38"/>
            <p:cNvSpPr txBox="true"/>
            <p:nvPr/>
          </p:nvSpPr>
          <p:spPr>
            <a:xfrm>
              <a:off x="0" y="-47625"/>
              <a:ext cx="3945723" cy="531793"/>
            </a:xfrm>
            <a:prstGeom prst="rect">
              <a:avLst/>
            </a:prstGeom>
          </p:spPr>
          <p:txBody>
            <a:bodyPr anchor="ctr" rtlCol="false" tIns="39991" lIns="39991" bIns="39991" rIns="39991"/>
            <a:lstStyle/>
            <a:p>
              <a:pPr algn="ctr">
                <a:lnSpc>
                  <a:spcPts val="2660"/>
                </a:lnSpc>
              </a:pPr>
            </a:p>
          </p:txBody>
        </p:sp>
      </p:grpSp>
      <p:sp>
        <p:nvSpPr>
          <p:cNvPr name="TextBox 39" id="39"/>
          <p:cNvSpPr txBox="true"/>
          <p:nvPr/>
        </p:nvSpPr>
        <p:spPr>
          <a:xfrm rot="0">
            <a:off x="1830500" y="7780935"/>
            <a:ext cx="4706621" cy="989513"/>
          </a:xfrm>
          <a:prstGeom prst="rect">
            <a:avLst/>
          </a:prstGeom>
        </p:spPr>
        <p:txBody>
          <a:bodyPr anchor="t" rtlCol="false" tIns="0" lIns="0" bIns="0" rIns="0">
            <a:spAutoFit/>
          </a:bodyPr>
          <a:lstStyle/>
          <a:p>
            <a:pPr algn="l">
              <a:lnSpc>
                <a:spcPts val="3857"/>
              </a:lnSpc>
            </a:pPr>
            <a:r>
              <a:rPr lang="en-US" sz="3936" b="true">
                <a:solidFill>
                  <a:srgbClr val="000000"/>
                </a:solidFill>
                <a:latin typeface="Sarabun Bold"/>
                <a:ea typeface="Sarabun Bold"/>
                <a:cs typeface="Sarabun Bold"/>
                <a:sym typeface="Sarabun Bold"/>
              </a:rPr>
              <a:t>Hasil:</a:t>
            </a:r>
          </a:p>
          <a:p>
            <a:pPr algn="l">
              <a:lnSpc>
                <a:spcPts val="3857"/>
              </a:lnSpc>
            </a:pPr>
          </a:p>
        </p:txBody>
      </p:sp>
      <p:sp>
        <p:nvSpPr>
          <p:cNvPr name="TextBox 40" id="40"/>
          <p:cNvSpPr txBox="true"/>
          <p:nvPr/>
        </p:nvSpPr>
        <p:spPr>
          <a:xfrm rot="0">
            <a:off x="1943455" y="9108480"/>
            <a:ext cx="11371056" cy="677899"/>
          </a:xfrm>
          <a:prstGeom prst="rect">
            <a:avLst/>
          </a:prstGeom>
        </p:spPr>
        <p:txBody>
          <a:bodyPr anchor="t" rtlCol="false" tIns="0" lIns="0" bIns="0" rIns="0">
            <a:spAutoFit/>
          </a:bodyPr>
          <a:lstStyle/>
          <a:p>
            <a:pPr algn="just" marL="424928" indent="-212464" lvl="1">
              <a:lnSpc>
                <a:spcPts val="2755"/>
              </a:lnSpc>
              <a:buFont typeface="Arial"/>
              <a:buChar char="•"/>
            </a:pPr>
            <a:r>
              <a:rPr lang="en-US" sz="1968">
                <a:solidFill>
                  <a:srgbClr val="EEEEEE"/>
                </a:solidFill>
                <a:latin typeface="Open Sans"/>
                <a:ea typeface="Open Sans"/>
                <a:cs typeface="Open Sans"/>
                <a:sym typeface="Open Sans"/>
              </a:rPr>
              <a:t>Prediksi tingkat stres: Rendah, Sedang, atau Tinggi.</a:t>
            </a:r>
          </a:p>
          <a:p>
            <a:pPr algn="l">
              <a:lnSpc>
                <a:spcPts val="2755"/>
              </a:lnSpc>
            </a:pP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6342881" y="-1184991"/>
            <a:ext cx="3086100" cy="3954210"/>
            <a:chOff x="0" y="0"/>
            <a:chExt cx="4114800" cy="5272280"/>
          </a:xfrm>
        </p:grpSpPr>
        <p:grpSp>
          <p:nvGrpSpPr>
            <p:cNvPr name="Group 4" id="4"/>
            <p:cNvGrpSpPr/>
            <p:nvPr/>
          </p:nvGrpSpPr>
          <p:grpSpPr>
            <a:xfrm rot="0">
              <a:off x="0" y="115748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543050" y="7418315"/>
            <a:ext cx="3086100" cy="3954210"/>
            <a:chOff x="0" y="0"/>
            <a:chExt cx="4114800" cy="5272280"/>
          </a:xfrm>
        </p:grpSpPr>
        <p:grpSp>
          <p:nvGrpSpPr>
            <p:cNvPr name="Group 11" id="11"/>
            <p:cNvGrpSpPr/>
            <p:nvPr/>
          </p:nvGrpSpPr>
          <p:grpSpPr>
            <a:xfrm rot="0">
              <a:off x="0" y="115748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Freeform 17" id="17"/>
          <p:cNvSpPr/>
          <p:nvPr/>
        </p:nvSpPr>
        <p:spPr>
          <a:xfrm flipH="false" flipV="false" rot="0">
            <a:off x="4695272" y="3195790"/>
            <a:ext cx="8897457" cy="5448605"/>
          </a:xfrm>
          <a:custGeom>
            <a:avLst/>
            <a:gdLst/>
            <a:ahLst/>
            <a:cxnLst/>
            <a:rect r="r" b="b" t="t" l="l"/>
            <a:pathLst>
              <a:path h="5448605" w="8897457">
                <a:moveTo>
                  <a:pt x="0" y="0"/>
                </a:moveTo>
                <a:lnTo>
                  <a:pt x="8897456" y="0"/>
                </a:lnTo>
                <a:lnTo>
                  <a:pt x="8897456" y="5448605"/>
                </a:lnTo>
                <a:lnTo>
                  <a:pt x="0" y="5448605"/>
                </a:lnTo>
                <a:lnTo>
                  <a:pt x="0" y="0"/>
                </a:lnTo>
                <a:close/>
              </a:path>
            </a:pathLst>
          </a:custGeom>
          <a:blipFill>
            <a:blip r:embed="rId3"/>
            <a:stretch>
              <a:fillRect l="0" t="0" r="0" b="0"/>
            </a:stretch>
          </a:blipFill>
        </p:spPr>
      </p:sp>
      <p:sp>
        <p:nvSpPr>
          <p:cNvPr name="TextBox 18" id="18"/>
          <p:cNvSpPr txBox="true"/>
          <p:nvPr/>
        </p:nvSpPr>
        <p:spPr>
          <a:xfrm rot="0">
            <a:off x="3901285" y="1345101"/>
            <a:ext cx="10485430" cy="872923"/>
          </a:xfrm>
          <a:prstGeom prst="rect">
            <a:avLst/>
          </a:prstGeom>
        </p:spPr>
        <p:txBody>
          <a:bodyPr anchor="t" rtlCol="false" tIns="0" lIns="0" bIns="0" rIns="0">
            <a:spAutoFit/>
          </a:bodyPr>
          <a:lstStyle/>
          <a:p>
            <a:pPr algn="ctr">
              <a:lnSpc>
                <a:spcPts val="6565"/>
              </a:lnSpc>
            </a:pPr>
            <a:r>
              <a:rPr lang="en-US" b="true" sz="6699">
                <a:solidFill>
                  <a:srgbClr val="134B70"/>
                </a:solidFill>
                <a:latin typeface="Sarabun Bold"/>
                <a:ea typeface="Sarabun Bold"/>
                <a:cs typeface="Sarabun Bold"/>
                <a:sym typeface="Sarabun Bold"/>
              </a:rPr>
              <a:t>Potongan Kode Utama</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15930757" y="-868110"/>
            <a:ext cx="3086100" cy="3954210"/>
            <a:chOff x="0" y="0"/>
            <a:chExt cx="4114800" cy="5272280"/>
          </a:xfrm>
        </p:grpSpPr>
        <p:grpSp>
          <p:nvGrpSpPr>
            <p:cNvPr name="Group 4" id="4"/>
            <p:cNvGrpSpPr/>
            <p:nvPr/>
          </p:nvGrpSpPr>
          <p:grpSpPr>
            <a:xfrm rot="0">
              <a:off x="0" y="1157480"/>
              <a:ext cx="4114800" cy="411480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6" id="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0"/>
              <a:ext cx="4114800" cy="411480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9" id="9"/>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grpSp>
        <p:nvGrpSpPr>
          <p:cNvPr name="Group 10" id="10"/>
          <p:cNvGrpSpPr/>
          <p:nvPr/>
        </p:nvGrpSpPr>
        <p:grpSpPr>
          <a:xfrm rot="0">
            <a:off x="-1543050" y="7418315"/>
            <a:ext cx="3086100" cy="3954210"/>
            <a:chOff x="0" y="0"/>
            <a:chExt cx="4114800" cy="5272280"/>
          </a:xfrm>
        </p:grpSpPr>
        <p:grpSp>
          <p:nvGrpSpPr>
            <p:cNvPr name="Group 11" id="11"/>
            <p:cNvGrpSpPr/>
            <p:nvPr/>
          </p:nvGrpSpPr>
          <p:grpSpPr>
            <a:xfrm rot="0">
              <a:off x="0" y="1157480"/>
              <a:ext cx="4114800" cy="41148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508C9B"/>
              </a:solidFill>
            </p:spPr>
          </p:sp>
          <p:sp>
            <p:nvSpPr>
              <p:cNvPr name="TextBox 13" id="13"/>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0"/>
              <a:ext cx="4114800" cy="411480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lnTo>
                      <a:pt x="812800" y="406400"/>
                    </a:lnTo>
                    <a:lnTo>
                      <a:pt x="406400" y="812800"/>
                    </a:lnTo>
                    <a:lnTo>
                      <a:pt x="0" y="406400"/>
                    </a:lnTo>
                    <a:lnTo>
                      <a:pt x="406400" y="0"/>
                    </a:lnTo>
                    <a:close/>
                  </a:path>
                </a:pathLst>
              </a:custGeom>
              <a:solidFill>
                <a:srgbClr val="134B70"/>
              </a:solidFill>
            </p:spPr>
          </p:sp>
          <p:sp>
            <p:nvSpPr>
              <p:cNvPr name="TextBox 16" id="16"/>
              <p:cNvSpPr txBox="true"/>
              <p:nvPr/>
            </p:nvSpPr>
            <p:spPr>
              <a:xfrm>
                <a:off x="139700" y="92075"/>
                <a:ext cx="533400" cy="581025"/>
              </a:xfrm>
              <a:prstGeom prst="rect">
                <a:avLst/>
              </a:prstGeom>
            </p:spPr>
            <p:txBody>
              <a:bodyPr anchor="ctr" rtlCol="false" tIns="50800" lIns="50800" bIns="50800" rIns="50800"/>
              <a:lstStyle/>
              <a:p>
                <a:pPr algn="ctr">
                  <a:lnSpc>
                    <a:spcPts val="2659"/>
                  </a:lnSpc>
                </a:pPr>
              </a:p>
            </p:txBody>
          </p:sp>
        </p:grpSp>
      </p:grpSp>
      <p:sp>
        <p:nvSpPr>
          <p:cNvPr name="TextBox 17" id="17"/>
          <p:cNvSpPr txBox="true"/>
          <p:nvPr/>
        </p:nvSpPr>
        <p:spPr>
          <a:xfrm rot="0">
            <a:off x="5753048" y="1255504"/>
            <a:ext cx="6781904" cy="4187325"/>
          </a:xfrm>
          <a:prstGeom prst="rect">
            <a:avLst/>
          </a:prstGeom>
        </p:spPr>
        <p:txBody>
          <a:bodyPr anchor="t" rtlCol="false" tIns="0" lIns="0" bIns="0" rIns="0">
            <a:spAutoFit/>
          </a:bodyPr>
          <a:lstStyle/>
          <a:p>
            <a:pPr algn="ctr">
              <a:lnSpc>
                <a:spcPts val="6565"/>
              </a:lnSpc>
            </a:pPr>
            <a:r>
              <a:rPr lang="en-US" sz="6699" b="true">
                <a:solidFill>
                  <a:srgbClr val="134B70"/>
                </a:solidFill>
                <a:latin typeface="Sarabun Bold"/>
                <a:ea typeface="Sarabun Bold"/>
                <a:cs typeface="Sarabun Bold"/>
                <a:sym typeface="Sarabun Bold"/>
              </a:rPr>
              <a:t>Output Program</a:t>
            </a:r>
          </a:p>
          <a:p>
            <a:pPr algn="ctr">
              <a:lnSpc>
                <a:spcPts val="6565"/>
              </a:lnSpc>
            </a:pPr>
          </a:p>
          <a:p>
            <a:pPr algn="ctr">
              <a:lnSpc>
                <a:spcPts val="6565"/>
              </a:lnSpc>
            </a:pPr>
          </a:p>
          <a:p>
            <a:pPr algn="ctr">
              <a:lnSpc>
                <a:spcPts val="6565"/>
              </a:lnSpc>
            </a:pPr>
          </a:p>
          <a:p>
            <a:pPr algn="ctr">
              <a:lnSpc>
                <a:spcPts val="6565"/>
              </a:lnSpc>
            </a:pPr>
          </a:p>
        </p:txBody>
      </p:sp>
      <p:sp>
        <p:nvSpPr>
          <p:cNvPr name="TextBox 18" id="18"/>
          <p:cNvSpPr txBox="true"/>
          <p:nvPr/>
        </p:nvSpPr>
        <p:spPr>
          <a:xfrm rot="0">
            <a:off x="1751827" y="3757053"/>
            <a:ext cx="9073803" cy="6658511"/>
          </a:xfrm>
          <a:prstGeom prst="rect">
            <a:avLst/>
          </a:prstGeom>
        </p:spPr>
        <p:txBody>
          <a:bodyPr anchor="t" rtlCol="false" tIns="0" lIns="0" bIns="0" rIns="0">
            <a:spAutoFit/>
          </a:bodyPr>
          <a:lstStyle/>
          <a:p>
            <a:pPr algn="l">
              <a:lnSpc>
                <a:spcPts val="2172"/>
              </a:lnSpc>
            </a:pPr>
            <a:r>
              <a:rPr lang="en-US" sz="1552">
                <a:solidFill>
                  <a:srgbClr val="000000"/>
                </a:solidFill>
                <a:latin typeface="Open Sans"/>
                <a:ea typeface="Open Sans"/>
                <a:cs typeface="Open Sans"/>
                <a:sym typeface="Open Sans"/>
              </a:rPr>
              <a:t>Input yang Diberikan:</a:t>
            </a:r>
          </a:p>
          <a:p>
            <a:pPr algn="l">
              <a:lnSpc>
                <a:spcPts val="2172"/>
              </a:lnSpc>
            </a:pPr>
          </a:p>
          <a:p>
            <a:pPr algn="l">
              <a:lnSpc>
                <a:spcPts val="2172"/>
              </a:lnSpc>
            </a:pPr>
            <a:r>
              <a:rPr lang="en-US" sz="1552">
                <a:solidFill>
                  <a:srgbClr val="000000"/>
                </a:solidFill>
                <a:latin typeface="Open Sans"/>
                <a:ea typeface="Open Sans"/>
                <a:cs typeface="Open Sans"/>
                <a:sym typeface="Open Sans"/>
              </a:rPr>
              <a:t>1.  </a:t>
            </a:r>
            <a:r>
              <a:rPr lang="en-US" sz="1552">
                <a:solidFill>
                  <a:srgbClr val="000000"/>
                </a:solidFill>
                <a:latin typeface="Open Sans"/>
                <a:ea typeface="Open Sans"/>
                <a:cs typeface="Open Sans"/>
                <a:sym typeface="Open Sans"/>
              </a:rPr>
              <a:t>Jumlah tugas: 50</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Jumlah tugas lebih dari 10 → menambah skor stres sebanyak 20 poin.</a:t>
            </a:r>
          </a:p>
          <a:p>
            <a:pPr algn="l">
              <a:lnSpc>
                <a:spcPts val="2172"/>
              </a:lnSpc>
            </a:pPr>
          </a:p>
          <a:p>
            <a:pPr algn="l">
              <a:lnSpc>
                <a:spcPts val="2172"/>
              </a:lnSpc>
            </a:pPr>
            <a:r>
              <a:rPr lang="en-US" sz="1552">
                <a:solidFill>
                  <a:srgbClr val="000000"/>
                </a:solidFill>
                <a:latin typeface="Open Sans"/>
                <a:ea typeface="Open Sans"/>
                <a:cs typeface="Open Sans"/>
                <a:sym typeface="Open Sans"/>
              </a:rPr>
              <a:t>2. Lama belajar per hari: 10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Lama belajar lebih dari 8 jam → menambah skor stres sebanyak 15 poin.</a:t>
            </a:r>
          </a:p>
          <a:p>
            <a:pPr algn="l">
              <a:lnSpc>
                <a:spcPts val="2172"/>
              </a:lnSpc>
            </a:pPr>
          </a:p>
          <a:p>
            <a:pPr algn="l">
              <a:lnSpc>
                <a:spcPts val="2172"/>
              </a:lnSpc>
            </a:pPr>
            <a:r>
              <a:rPr lang="en-US" sz="1552">
                <a:solidFill>
                  <a:srgbClr val="000000"/>
                </a:solidFill>
                <a:latin typeface="Open Sans"/>
                <a:ea typeface="Open Sans"/>
                <a:cs typeface="Open Sans"/>
                <a:sym typeface="Open Sans"/>
              </a:rPr>
              <a:t>3. Waktu tidur per hari: 9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Waktu tidur 9 jam (lebih dari atau sama dengan 7 jam) → mengurangi skor stres sebanyak 15 poin.</a:t>
            </a:r>
          </a:p>
          <a:p>
            <a:pPr algn="l">
              <a:lnSpc>
                <a:spcPts val="2172"/>
              </a:lnSpc>
            </a:pPr>
          </a:p>
          <a:p>
            <a:pPr algn="l">
              <a:lnSpc>
                <a:spcPts val="2172"/>
              </a:lnSpc>
            </a:pPr>
            <a:r>
              <a:rPr lang="en-US" sz="1552">
                <a:solidFill>
                  <a:srgbClr val="000000"/>
                </a:solidFill>
                <a:latin typeface="Open Sans"/>
                <a:ea typeface="Open Sans"/>
                <a:cs typeface="Open Sans"/>
                <a:sym typeface="Open Sans"/>
              </a:rPr>
              <a:t>4. Lama aktivitas relaksasi: 20 jam</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Aktivitas relaksasi lebih dari atau sama dengan 2 jam → mengurangi skor stres sebanyak 10 poin.</a:t>
            </a:r>
          </a:p>
          <a:p>
            <a:pPr algn="l">
              <a:lnSpc>
                <a:spcPts val="2172"/>
              </a:lnSpc>
            </a:pPr>
          </a:p>
          <a:p>
            <a:pPr algn="l">
              <a:lnSpc>
                <a:spcPts val="2172"/>
              </a:lnSpc>
            </a:pPr>
            <a:r>
              <a:rPr lang="en-US" sz="1552">
                <a:solidFill>
                  <a:srgbClr val="000000"/>
                </a:solidFill>
                <a:latin typeface="Open Sans"/>
                <a:ea typeface="Open Sans"/>
                <a:cs typeface="Open Sans"/>
                <a:sym typeface="Open Sans"/>
              </a:rPr>
              <a:t>Perhitungan Skor Stres</a:t>
            </a:r>
          </a:p>
          <a:p>
            <a:pPr algn="l" marL="335104" indent="-167552" lvl="1">
              <a:lnSpc>
                <a:spcPts val="2172"/>
              </a:lnSpc>
              <a:buFont typeface="Arial"/>
              <a:buChar char="•"/>
            </a:pPr>
            <a:r>
              <a:rPr lang="en-US" sz="1552">
                <a:solidFill>
                  <a:srgbClr val="000000"/>
                </a:solidFill>
                <a:latin typeface="Open Sans"/>
                <a:ea typeface="Open Sans"/>
                <a:cs typeface="Open Sans"/>
                <a:sym typeface="Open Sans"/>
              </a:rPr>
              <a:t>Skor awal: 0</a:t>
            </a:r>
          </a:p>
          <a:p>
            <a:pPr algn="l">
              <a:lnSpc>
                <a:spcPts val="2172"/>
              </a:lnSpc>
            </a:pPr>
          </a:p>
          <a:p>
            <a:pPr algn="l" marL="335104" indent="-167552" lvl="1">
              <a:lnSpc>
                <a:spcPts val="2172"/>
              </a:lnSpc>
              <a:buFont typeface="Arial"/>
              <a:buChar char="•"/>
            </a:pPr>
            <a:r>
              <a:rPr lang="en-US" sz="1552">
                <a:solidFill>
                  <a:srgbClr val="000000"/>
                </a:solidFill>
                <a:latin typeface="Open Sans"/>
                <a:ea typeface="Open Sans"/>
                <a:cs typeface="Open Sans"/>
                <a:sym typeface="Open Sans"/>
              </a:rPr>
              <a:t>Penambahan skor:</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Tugas: +20</a:t>
            </a:r>
          </a:p>
          <a:p>
            <a:pPr algn="l" marL="670208" indent="-223403" lvl="2">
              <a:lnSpc>
                <a:spcPts val="2172"/>
              </a:lnSpc>
              <a:buFont typeface="Arial"/>
              <a:buChar char="⚬"/>
            </a:pPr>
            <a:r>
              <a:rPr lang="en-US" sz="1552">
                <a:solidFill>
                  <a:srgbClr val="000000"/>
                </a:solidFill>
                <a:latin typeface="Open Sans"/>
                <a:ea typeface="Open Sans"/>
                <a:cs typeface="Open Sans"/>
                <a:sym typeface="Open Sans"/>
              </a:rPr>
              <a:t>Lama belajar: +15</a:t>
            </a:r>
          </a:p>
          <a:p>
            <a:pPr algn="l">
              <a:lnSpc>
                <a:spcPts val="2172"/>
              </a:lnSpc>
            </a:pPr>
          </a:p>
          <a:p>
            <a:pPr algn="l">
              <a:lnSpc>
                <a:spcPts val="2172"/>
              </a:lnSpc>
            </a:pPr>
          </a:p>
          <a:p>
            <a:pPr algn="l">
              <a:lnSpc>
                <a:spcPts val="2172"/>
              </a:lnSpc>
            </a:pPr>
          </a:p>
        </p:txBody>
      </p:sp>
      <p:sp>
        <p:nvSpPr>
          <p:cNvPr name="TextBox 19" id="19"/>
          <p:cNvSpPr txBox="true"/>
          <p:nvPr/>
        </p:nvSpPr>
        <p:spPr>
          <a:xfrm rot="0">
            <a:off x="11448877" y="3757053"/>
            <a:ext cx="6224894" cy="4845246"/>
          </a:xfrm>
          <a:prstGeom prst="rect">
            <a:avLst/>
          </a:prstGeom>
        </p:spPr>
        <p:txBody>
          <a:bodyPr anchor="t" rtlCol="false" tIns="0" lIns="0" bIns="0" rIns="0">
            <a:spAutoFit/>
          </a:bodyPr>
          <a:lstStyle/>
          <a:p>
            <a:pPr algn="l" marL="349169" indent="-174584" lvl="1">
              <a:lnSpc>
                <a:spcPts val="2264"/>
              </a:lnSpc>
              <a:buFont typeface="Arial"/>
              <a:buChar char="•"/>
            </a:pPr>
            <a:r>
              <a:rPr lang="en-US" sz="1617">
                <a:solidFill>
                  <a:srgbClr val="000000"/>
                </a:solidFill>
                <a:latin typeface="Open Sans"/>
                <a:ea typeface="Open Sans"/>
                <a:cs typeface="Open Sans"/>
                <a:sym typeface="Open Sans"/>
              </a:rPr>
              <a:t>Pengurangan skor:</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Waktu tidur: -15</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Aktivitas relaksasi: -10</a:t>
            </a:r>
          </a:p>
          <a:p>
            <a:pPr algn="l">
              <a:lnSpc>
                <a:spcPts val="2264"/>
              </a:lnSpc>
            </a:pPr>
          </a:p>
          <a:p>
            <a:pPr algn="l">
              <a:lnSpc>
                <a:spcPts val="2264"/>
              </a:lnSpc>
            </a:pPr>
          </a:p>
          <a:p>
            <a:pPr algn="l">
              <a:lnSpc>
                <a:spcPts val="2264"/>
              </a:lnSpc>
            </a:pPr>
            <a:r>
              <a:rPr lang="en-US" sz="1617">
                <a:solidFill>
                  <a:srgbClr val="000000"/>
                </a:solidFill>
                <a:latin typeface="Open Sans"/>
                <a:ea typeface="Open Sans"/>
                <a:cs typeface="Open Sans"/>
                <a:sym typeface="Open Sans"/>
              </a:rPr>
              <a:t>Total Skor Stres:</a:t>
            </a:r>
          </a:p>
          <a:p>
            <a:pPr algn="l">
              <a:lnSpc>
                <a:spcPts val="2264"/>
              </a:lnSpc>
            </a:pPr>
            <a:r>
              <a:rPr lang="en-US" sz="1617">
                <a:solidFill>
                  <a:srgbClr val="000000"/>
                </a:solidFill>
                <a:latin typeface="Open Sans"/>
                <a:ea typeface="Open Sans"/>
                <a:cs typeface="Open Sans"/>
                <a:sym typeface="Open Sans"/>
              </a:rPr>
              <a:t>0+20+15−15−10=100 + 20 + 15 - 15 - 10 = 100+20+15−15−10=10</a:t>
            </a:r>
          </a:p>
          <a:p>
            <a:pPr algn="l">
              <a:lnSpc>
                <a:spcPts val="2264"/>
              </a:lnSpc>
            </a:pPr>
          </a:p>
          <a:p>
            <a:pPr algn="l">
              <a:lnSpc>
                <a:spcPts val="2264"/>
              </a:lnSpc>
            </a:pPr>
            <a:r>
              <a:rPr lang="en-US" sz="1617">
                <a:solidFill>
                  <a:srgbClr val="000000"/>
                </a:solidFill>
                <a:latin typeface="Open Sans"/>
                <a:ea typeface="Open Sans"/>
                <a:cs typeface="Open Sans"/>
                <a:sym typeface="Open Sans"/>
              </a:rPr>
              <a:t>Kesimpulan Tingkat Stres</a:t>
            </a:r>
          </a:p>
          <a:p>
            <a:pPr algn="l" marL="349169" indent="-174584" lvl="1">
              <a:lnSpc>
                <a:spcPts val="2264"/>
              </a:lnSpc>
              <a:buFont typeface="Arial"/>
              <a:buChar char="•"/>
            </a:pPr>
            <a:r>
              <a:rPr lang="en-US" sz="1617">
                <a:solidFill>
                  <a:srgbClr val="000000"/>
                </a:solidFill>
                <a:latin typeface="Open Sans"/>
                <a:ea typeface="Open Sans"/>
                <a:cs typeface="Open Sans"/>
                <a:sym typeface="Open Sans"/>
              </a:rPr>
              <a:t>Berdasarkan aturan:</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&lt; 20: Tingkat stres "Rendah"</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20-40: Tingkat stres "Sedang"</a:t>
            </a:r>
          </a:p>
          <a:p>
            <a:pPr algn="l" marL="698337" indent="-232779" lvl="2">
              <a:lnSpc>
                <a:spcPts val="2264"/>
              </a:lnSpc>
              <a:buFont typeface="Arial"/>
              <a:buChar char="⚬"/>
            </a:pPr>
            <a:r>
              <a:rPr lang="en-US" sz="1617">
                <a:solidFill>
                  <a:srgbClr val="000000"/>
                </a:solidFill>
                <a:latin typeface="Open Sans"/>
                <a:ea typeface="Open Sans"/>
                <a:cs typeface="Open Sans"/>
                <a:sym typeface="Open Sans"/>
              </a:rPr>
              <a:t>Skor &gt; 40: Tingkat stres "Tinggi"</a:t>
            </a:r>
          </a:p>
          <a:p>
            <a:pPr algn="l">
              <a:lnSpc>
                <a:spcPts val="2264"/>
              </a:lnSpc>
            </a:pPr>
          </a:p>
          <a:p>
            <a:pPr algn="l">
              <a:lnSpc>
                <a:spcPts val="2264"/>
              </a:lnSpc>
            </a:pPr>
            <a:r>
              <a:rPr lang="en-US" sz="1617">
                <a:solidFill>
                  <a:srgbClr val="000000"/>
                </a:solidFill>
                <a:latin typeface="Open Sans"/>
                <a:ea typeface="Open Sans"/>
                <a:cs typeface="Open Sans"/>
                <a:sym typeface="Open Sans"/>
              </a:rPr>
              <a:t>Hasil Prediksi:</a:t>
            </a:r>
          </a:p>
          <a:p>
            <a:pPr algn="l" marL="349169" indent="-174584" lvl="1">
              <a:lnSpc>
                <a:spcPts val="2264"/>
              </a:lnSpc>
              <a:buFont typeface="Arial"/>
              <a:buChar char="•"/>
            </a:pPr>
            <a:r>
              <a:rPr lang="en-US" sz="1617">
                <a:solidFill>
                  <a:srgbClr val="000000"/>
                </a:solidFill>
                <a:latin typeface="Open Sans"/>
                <a:ea typeface="Open Sans"/>
                <a:cs typeface="Open Sans"/>
                <a:sym typeface="Open Sans"/>
              </a:rPr>
              <a:t>Skor total adalah 10 → Tingkat stres Anda adalah "Rendah".</a:t>
            </a:r>
          </a:p>
          <a:p>
            <a:pPr algn="l">
              <a:lnSpc>
                <a:spcPts val="2264"/>
              </a:lnSpc>
            </a:pPr>
          </a:p>
        </p:txBody>
      </p:sp>
      <p:sp>
        <p:nvSpPr>
          <p:cNvPr name="TextBox 20" id="20"/>
          <p:cNvSpPr txBox="true"/>
          <p:nvPr/>
        </p:nvSpPr>
        <p:spPr>
          <a:xfrm rot="0">
            <a:off x="5753048" y="2367618"/>
            <a:ext cx="6781904" cy="999490"/>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ntic Bold"/>
                <a:ea typeface="Antic Bold"/>
                <a:cs typeface="Antic Bold"/>
                <a:sym typeface="Antic Bold"/>
              </a:rPr>
              <a:t>Command yang Dijalankan:</a:t>
            </a:r>
          </a:p>
          <a:p>
            <a:pPr algn="ctr">
              <a:lnSpc>
                <a:spcPts val="2659"/>
              </a:lnSpc>
              <a:spcBef>
                <a:spcPct val="0"/>
              </a:spcBef>
            </a:pPr>
            <a:r>
              <a:rPr lang="en-US" sz="1899">
                <a:solidFill>
                  <a:srgbClr val="000000"/>
                </a:solidFill>
                <a:latin typeface="Antic Bold"/>
                <a:ea typeface="Antic Bold"/>
                <a:cs typeface="Antic Bold"/>
                <a:sym typeface="Antic Bold"/>
              </a:rPr>
              <a:t>python kesetresan_siswa.py</a:t>
            </a:r>
          </a:p>
          <a:p>
            <a:pPr algn="ctr">
              <a:lnSpc>
                <a:spcPts val="2659"/>
              </a:lnSpc>
              <a:spcBef>
                <a:spcPct val="0"/>
              </a:spcBef>
            </a:pPr>
            <a:r>
              <a:rPr lang="en-US" sz="1899">
                <a:solidFill>
                  <a:srgbClr val="000000"/>
                </a:solidFill>
                <a:latin typeface="Antic Bold"/>
                <a:ea typeface="Antic Bold"/>
                <a:cs typeface="Antic Bold"/>
                <a:sym typeface="Antic Bold"/>
              </a:rPr>
              <a:t>Input yang Diberikan:</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3370" r="0" b="-13370"/>
            </a:stretch>
          </a:blipFill>
        </p:spPr>
      </p:sp>
      <p:grpSp>
        <p:nvGrpSpPr>
          <p:cNvPr name="Group 3" id="3"/>
          <p:cNvGrpSpPr/>
          <p:nvPr/>
        </p:nvGrpSpPr>
        <p:grpSpPr>
          <a:xfrm rot="0">
            <a:off x="5104188" y="3409304"/>
            <a:ext cx="8079625" cy="623760"/>
            <a:chOff x="0" y="0"/>
            <a:chExt cx="2127967" cy="164283"/>
          </a:xfrm>
        </p:grpSpPr>
        <p:sp>
          <p:nvSpPr>
            <p:cNvPr name="Freeform 4" id="4"/>
            <p:cNvSpPr/>
            <p:nvPr/>
          </p:nvSpPr>
          <p:spPr>
            <a:xfrm flipH="false" flipV="false" rot="0">
              <a:off x="0" y="0"/>
              <a:ext cx="2127967" cy="164283"/>
            </a:xfrm>
            <a:custGeom>
              <a:avLst/>
              <a:gdLst/>
              <a:ahLst/>
              <a:cxnLst/>
              <a:rect r="r" b="b" t="t" l="l"/>
              <a:pathLst>
                <a:path h="164283" w="2127967">
                  <a:moveTo>
                    <a:pt x="48868" y="0"/>
                  </a:moveTo>
                  <a:lnTo>
                    <a:pt x="2079099" y="0"/>
                  </a:lnTo>
                  <a:cubicBezTo>
                    <a:pt x="2106088" y="0"/>
                    <a:pt x="2127967" y="21879"/>
                    <a:pt x="2127967" y="48868"/>
                  </a:cubicBezTo>
                  <a:lnTo>
                    <a:pt x="2127967" y="115414"/>
                  </a:lnTo>
                  <a:cubicBezTo>
                    <a:pt x="2127967" y="142403"/>
                    <a:pt x="2106088" y="164283"/>
                    <a:pt x="2079099" y="164283"/>
                  </a:cubicBezTo>
                  <a:lnTo>
                    <a:pt x="48868" y="164283"/>
                  </a:lnTo>
                  <a:cubicBezTo>
                    <a:pt x="21879" y="164283"/>
                    <a:pt x="0" y="142403"/>
                    <a:pt x="0" y="115414"/>
                  </a:cubicBezTo>
                  <a:lnTo>
                    <a:pt x="0" y="48868"/>
                  </a:lnTo>
                  <a:cubicBezTo>
                    <a:pt x="0" y="21879"/>
                    <a:pt x="21879" y="0"/>
                    <a:pt x="48868" y="0"/>
                  </a:cubicBezTo>
                  <a:close/>
                </a:path>
              </a:pathLst>
            </a:custGeom>
            <a:solidFill>
              <a:srgbClr val="508C9B"/>
            </a:solidFill>
          </p:spPr>
        </p:sp>
        <p:sp>
          <p:nvSpPr>
            <p:cNvPr name="TextBox 5" id="5"/>
            <p:cNvSpPr txBox="true"/>
            <p:nvPr/>
          </p:nvSpPr>
          <p:spPr>
            <a:xfrm>
              <a:off x="0" y="-47625"/>
              <a:ext cx="2127967" cy="21190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685499" y="1647179"/>
            <a:ext cx="10917003" cy="1762125"/>
          </a:xfrm>
          <a:prstGeom prst="rect">
            <a:avLst/>
          </a:prstGeom>
        </p:spPr>
        <p:txBody>
          <a:bodyPr anchor="t" rtlCol="false" tIns="0" lIns="0" bIns="0" rIns="0">
            <a:spAutoFit/>
          </a:bodyPr>
          <a:lstStyle/>
          <a:p>
            <a:pPr algn="ctr">
              <a:lnSpc>
                <a:spcPts val="13500"/>
              </a:lnSpc>
            </a:pPr>
            <a:r>
              <a:rPr lang="en-US" b="true" sz="12500">
                <a:solidFill>
                  <a:srgbClr val="134B70"/>
                </a:solidFill>
                <a:latin typeface="Sarabun Ultra-Bold"/>
                <a:ea typeface="Sarabun Ultra-Bold"/>
                <a:cs typeface="Sarabun Ultra-Bold"/>
                <a:sym typeface="Sarabun Ultra-Bold"/>
              </a:rPr>
              <a:t>Terima Kasih</a:t>
            </a:r>
          </a:p>
        </p:txBody>
      </p:sp>
      <p:sp>
        <p:nvSpPr>
          <p:cNvPr name="TextBox 7" id="7"/>
          <p:cNvSpPr txBox="true"/>
          <p:nvPr/>
        </p:nvSpPr>
        <p:spPr>
          <a:xfrm rot="0">
            <a:off x="4842719" y="4684978"/>
            <a:ext cx="8602562" cy="621067"/>
          </a:xfrm>
          <a:prstGeom prst="rect">
            <a:avLst/>
          </a:prstGeom>
        </p:spPr>
        <p:txBody>
          <a:bodyPr anchor="t" rtlCol="false" tIns="0" lIns="0" bIns="0" rIns="0">
            <a:spAutoFit/>
          </a:bodyPr>
          <a:lstStyle/>
          <a:p>
            <a:pPr algn="ctr">
              <a:lnSpc>
                <a:spcPts val="4859"/>
              </a:lnSpc>
            </a:pPr>
            <a:r>
              <a:rPr lang="en-US" b="true" sz="4499" spc="-89">
                <a:solidFill>
                  <a:srgbClr val="134B70"/>
                </a:solidFill>
                <a:latin typeface="Sarabun Ultra-Bold"/>
                <a:ea typeface="Sarabun Ultra-Bold"/>
                <a:cs typeface="Sarabun Ultra-Bold"/>
                <a:sym typeface="Sarabun Ultra-Bold"/>
              </a:rPr>
              <a:t>MUHAMMAD RAYZA JAMAL</a:t>
            </a:r>
          </a:p>
        </p:txBody>
      </p:sp>
      <p:sp>
        <p:nvSpPr>
          <p:cNvPr name="TextBox 8" id="8"/>
          <p:cNvSpPr txBox="true"/>
          <p:nvPr/>
        </p:nvSpPr>
        <p:spPr>
          <a:xfrm rot="0">
            <a:off x="5104188" y="8433267"/>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TUGAS UAS</a:t>
            </a:r>
          </a:p>
        </p:txBody>
      </p:sp>
      <p:sp>
        <p:nvSpPr>
          <p:cNvPr name="TextBox 9" id="9"/>
          <p:cNvSpPr txBox="true"/>
          <p:nvPr/>
        </p:nvSpPr>
        <p:spPr>
          <a:xfrm rot="0">
            <a:off x="5104188" y="7806772"/>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KECERDASAN BUATAN</a:t>
            </a:r>
          </a:p>
        </p:txBody>
      </p:sp>
      <p:sp>
        <p:nvSpPr>
          <p:cNvPr name="TextBox 10" id="10"/>
          <p:cNvSpPr txBox="true"/>
          <p:nvPr/>
        </p:nvSpPr>
        <p:spPr>
          <a:xfrm rot="0">
            <a:off x="5104188" y="7180277"/>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KELAS: 05TPLM009</a:t>
            </a:r>
          </a:p>
        </p:txBody>
      </p:sp>
      <p:sp>
        <p:nvSpPr>
          <p:cNvPr name="TextBox 11" id="11"/>
          <p:cNvSpPr txBox="true"/>
          <p:nvPr/>
        </p:nvSpPr>
        <p:spPr>
          <a:xfrm rot="0">
            <a:off x="5104188" y="6553782"/>
            <a:ext cx="8602562" cy="395097"/>
          </a:xfrm>
          <a:prstGeom prst="rect">
            <a:avLst/>
          </a:prstGeom>
        </p:spPr>
        <p:txBody>
          <a:bodyPr anchor="t" rtlCol="false" tIns="0" lIns="0" bIns="0" rIns="0">
            <a:spAutoFit/>
          </a:bodyPr>
          <a:lstStyle/>
          <a:p>
            <a:pPr algn="ctr">
              <a:lnSpc>
                <a:spcPts val="3023"/>
              </a:lnSpc>
            </a:pPr>
            <a:r>
              <a:rPr lang="en-US" b="true" sz="2799" spc="-55">
                <a:solidFill>
                  <a:srgbClr val="134B70"/>
                </a:solidFill>
                <a:latin typeface="Sarabun Ultra-Bold"/>
                <a:ea typeface="Sarabun Ultra-Bold"/>
                <a:cs typeface="Sarabun Ultra-Bold"/>
                <a:sym typeface="Sarabun Ultra-Bold"/>
              </a:rPr>
              <a:t>NIM: 221011401751</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DAGbcK8xs-4</dc:identifier>
  <dcterms:modified xsi:type="dcterms:W3CDTF">2011-08-01T06:04:30Z</dcterms:modified>
  <cp:revision>1</cp:revision>
  <dc:title>tugas uas</dc:title>
</cp:coreProperties>
</file>