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20" d="100"/>
          <a:sy n="12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8902-3A84-C441-B711-0C88948FDE48}" type="datetimeFigureOut">
              <a:rPr lang="en-CN" smtClean="0"/>
              <a:t>2020/10/18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35869-A18A-F84E-AEC4-D3CFB5AB23F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7054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C996-2411-E44E-9740-A0B2440F0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F23CD-8642-9247-B55E-791911FC6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E3F6B-7EC4-944F-82E1-0469BB14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81C4-7D6D-374E-8659-865605A21043}" type="datetimeFigureOut">
              <a:rPr lang="en-CN" smtClean="0"/>
              <a:t>2020/10/17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4B5B9-EEBF-F840-9BA7-DA11CDF5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A595B-9275-2F49-A651-A5A7B149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178-D723-304C-A877-F0F056EE335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7628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D184-793B-444F-8AAA-7D6EB145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7E0B6-0C53-F948-A4EE-0E6E29A27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63864-A279-414D-B985-8C9250F0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81C4-7D6D-374E-8659-865605A21043}" type="datetimeFigureOut">
              <a:rPr lang="en-CN" smtClean="0"/>
              <a:t>2020/10/17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C4FBB-48E6-6946-B9DA-B442D252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CB579-DF83-2E43-A264-97E17B58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178-D723-304C-A877-F0F056EE335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809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A50E8-E64E-1C4B-98D3-2CEDF67EB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DAB10-547B-334F-9997-C46C94D4E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2689D-0E78-F944-B98F-CF715BB5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81C4-7D6D-374E-8659-865605A21043}" type="datetimeFigureOut">
              <a:rPr lang="en-CN" smtClean="0"/>
              <a:t>2020/10/17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DE85E-E8EE-3B4D-BE83-5100FB00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3A3C7-D353-1E46-A409-54487264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178-D723-304C-A877-F0F056EE335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6616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63FA-1CA9-C44F-BC7F-D3BCB003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5F51-68A7-164A-8004-BE77BD072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D35DD-5ED2-514B-B687-D85D4C32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81C4-7D6D-374E-8659-865605A21043}" type="datetimeFigureOut">
              <a:rPr lang="en-CN" smtClean="0"/>
              <a:t>2020/10/17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A2724-9D98-5642-84EE-F34F0F8D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15E10-D326-C24A-A196-F790F5D2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178-D723-304C-A877-F0F056EE335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2113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0A77-A043-1947-9D06-296B523A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8E4D1-632E-0442-913E-ED04EBCDE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425C7-B267-5447-ADA0-F0309A83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81C4-7D6D-374E-8659-865605A21043}" type="datetimeFigureOut">
              <a:rPr lang="en-CN" smtClean="0"/>
              <a:t>2020/10/17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5DC1-6401-064D-8806-6A9C3DDE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05C82-2304-4949-93A4-A886AB0F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178-D723-304C-A877-F0F056EE335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794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0DC4-6A72-934D-B942-F7485697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BF7A-9377-2846-A6D7-84440D33E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F2209-B022-C445-B751-E2EF38819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4A265-FCD6-9746-A688-B26D3489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81C4-7D6D-374E-8659-865605A21043}" type="datetimeFigureOut">
              <a:rPr lang="en-CN" smtClean="0"/>
              <a:t>2020/10/17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BBCAF-579B-A241-A69E-ED710B92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01993-3CCA-FE43-A7F6-47D99966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178-D723-304C-A877-F0F056EE335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8199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FA50-DACD-E14E-A339-F9C75CC74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EC38B-585F-F345-9A2D-28023B263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562EE-31EF-9A44-A570-5CC9CD4E3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FCCA5-5642-5041-A5C8-E8F0F3AC5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AD8BD-7451-E04F-8B03-B9AE20675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06AF1-8520-994F-8D57-F1F89EC2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81C4-7D6D-374E-8659-865605A21043}" type="datetimeFigureOut">
              <a:rPr lang="en-CN" smtClean="0"/>
              <a:t>2020/10/17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91F09-04BA-5B43-86BA-369B049D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BB3D3-E9CC-9247-9E04-2B2E7BB0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178-D723-304C-A877-F0F056EE335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6654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6CD7-7218-BC43-A3FB-4CA80B6F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9449D-54E7-B542-915D-841BA681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81C4-7D6D-374E-8659-865605A21043}" type="datetimeFigureOut">
              <a:rPr lang="en-CN" smtClean="0"/>
              <a:t>2020/10/17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7BCE8-9054-8D44-A65E-CD773502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9903F-36B2-CD45-948F-C19DFEAF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178-D723-304C-A877-F0F056EE335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9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CDFD0-60DD-FD4E-A137-823DD0EC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81C4-7D6D-374E-8659-865605A21043}" type="datetimeFigureOut">
              <a:rPr lang="en-CN" smtClean="0"/>
              <a:t>2020/10/17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C6D6-F208-2B49-B123-BE65E39C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3D9C0-EFB4-894D-99C2-E7B7DB0F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178-D723-304C-A877-F0F056EE335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841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3F20-8D9A-FC4D-9693-E7D36EE7D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3C395-14FC-274A-B467-1B1F1FCFF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17E28-1892-7741-9D9D-56DED0AC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0DA92-8769-C04A-9F4E-95B5A017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81C4-7D6D-374E-8659-865605A21043}" type="datetimeFigureOut">
              <a:rPr lang="en-CN" smtClean="0"/>
              <a:t>2020/10/17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54DF-52F6-2F4E-9CA1-983FD25BE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274F2-CDF9-BF4E-9A5F-424A164D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178-D723-304C-A877-F0F056EE335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9787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C0F3-26C8-754E-819C-2F0D1034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C3CEA-D3B7-C544-82EA-A4A517B0A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4EABF-60E4-6A47-BBE6-3D73D9D6C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DEE7A-CB81-0849-BE24-6C81B7F4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81C4-7D6D-374E-8659-865605A21043}" type="datetimeFigureOut">
              <a:rPr lang="en-CN" smtClean="0"/>
              <a:t>2020/10/17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F6768-7BF7-5646-A385-3ECF4C5B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EC60C-8B33-C045-9C79-51A8030E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178-D723-304C-A877-F0F056EE335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592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18FEA-846E-0C4D-B69C-2538F1C8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401A8-9747-2347-A8A1-11671D9FA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5944B-BFEE-224D-AF69-7D8B8D3E0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481C4-7D6D-374E-8659-865605A21043}" type="datetimeFigureOut">
              <a:rPr lang="en-CN" smtClean="0"/>
              <a:t>2020/10/17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9E865-0CE1-A24C-9BE2-EE1EAFE54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9B0CC-3725-164D-AC78-28A1BF7AF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4C178-D723-304C-A877-F0F056EE335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075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055E1C-706A-854D-BDDD-2FD8F4144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281709"/>
              </p:ext>
            </p:extLst>
          </p:nvPr>
        </p:nvGraphicFramePr>
        <p:xfrm>
          <a:off x="1342391" y="3094429"/>
          <a:ext cx="9909083" cy="1716864"/>
        </p:xfrm>
        <a:graphic>
          <a:graphicData uri="http://schemas.openxmlformats.org/drawingml/2006/table">
            <a:tbl>
              <a:tblPr/>
              <a:tblGrid>
                <a:gridCol w="1603229">
                  <a:extLst>
                    <a:ext uri="{9D8B030D-6E8A-4147-A177-3AD203B41FA5}">
                      <a16:colId xmlns:a16="http://schemas.microsoft.com/office/drawing/2014/main" val="1498394899"/>
                    </a:ext>
                  </a:extLst>
                </a:gridCol>
                <a:gridCol w="1729964">
                  <a:extLst>
                    <a:ext uri="{9D8B030D-6E8A-4147-A177-3AD203B41FA5}">
                      <a16:colId xmlns:a16="http://schemas.microsoft.com/office/drawing/2014/main" val="1678957780"/>
                    </a:ext>
                  </a:extLst>
                </a:gridCol>
                <a:gridCol w="414470">
                  <a:extLst>
                    <a:ext uri="{9D8B030D-6E8A-4147-A177-3AD203B41FA5}">
                      <a16:colId xmlns:a16="http://schemas.microsoft.com/office/drawing/2014/main" val="383153370"/>
                    </a:ext>
                  </a:extLst>
                </a:gridCol>
                <a:gridCol w="486372">
                  <a:extLst>
                    <a:ext uri="{9D8B030D-6E8A-4147-A177-3AD203B41FA5}">
                      <a16:colId xmlns:a16="http://schemas.microsoft.com/office/drawing/2014/main" val="133235633"/>
                    </a:ext>
                  </a:extLst>
                </a:gridCol>
                <a:gridCol w="929927">
                  <a:extLst>
                    <a:ext uri="{9D8B030D-6E8A-4147-A177-3AD203B41FA5}">
                      <a16:colId xmlns:a16="http://schemas.microsoft.com/office/drawing/2014/main" val="1735070724"/>
                    </a:ext>
                  </a:extLst>
                </a:gridCol>
                <a:gridCol w="962222">
                  <a:extLst>
                    <a:ext uri="{9D8B030D-6E8A-4147-A177-3AD203B41FA5}">
                      <a16:colId xmlns:a16="http://schemas.microsoft.com/office/drawing/2014/main" val="3742287442"/>
                    </a:ext>
                  </a:extLst>
                </a:gridCol>
                <a:gridCol w="1405077">
                  <a:extLst>
                    <a:ext uri="{9D8B030D-6E8A-4147-A177-3AD203B41FA5}">
                      <a16:colId xmlns:a16="http://schemas.microsoft.com/office/drawing/2014/main" val="2037586208"/>
                    </a:ext>
                  </a:extLst>
                </a:gridCol>
                <a:gridCol w="1201100">
                  <a:extLst>
                    <a:ext uri="{9D8B030D-6E8A-4147-A177-3AD203B41FA5}">
                      <a16:colId xmlns:a16="http://schemas.microsoft.com/office/drawing/2014/main" val="4039928433"/>
                    </a:ext>
                  </a:extLst>
                </a:gridCol>
                <a:gridCol w="1176722">
                  <a:extLst>
                    <a:ext uri="{9D8B030D-6E8A-4147-A177-3AD203B41FA5}">
                      <a16:colId xmlns:a16="http://schemas.microsoft.com/office/drawing/2014/main" val="1752021524"/>
                    </a:ext>
                  </a:extLst>
                </a:gridCol>
              </a:tblGrid>
              <a:tr h="290352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栈</a:t>
                      </a:r>
                      <a:endParaRPr lang="zh-CN" altLang="en-US" sz="1200" dirty="0">
                        <a:effectLst/>
                        <a:latin typeface="+mj-lt"/>
                        <a:ea typeface="+mn-ea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堆</a:t>
                      </a:r>
                      <a:endParaRPr lang="zh-CN" altLang="en-US" sz="1200" dirty="0">
                        <a:effectLst/>
                        <a:latin typeface="+mj-lt"/>
                        <a:ea typeface="+mn-ea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非堆</a:t>
                      </a:r>
                      <a:endParaRPr lang="zh-CN" altLang="en-US" sz="1200" dirty="0">
                        <a:effectLst/>
                        <a:latin typeface="+mj-lt"/>
                        <a:ea typeface="+mn-ea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JVM 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自身</a:t>
                      </a:r>
                      <a:endParaRPr lang="zh-CN" altLang="en-US" sz="1200" dirty="0">
                        <a:effectLst/>
                        <a:latin typeface="+mj-lt"/>
                        <a:ea typeface="+mn-ea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735087"/>
                  </a:ext>
                </a:extLst>
              </a:tr>
              <a:tr h="290352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线程栈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1</a:t>
                      </a:r>
                      <a:endParaRPr lang="zh-CN" altLang="en-US" sz="1200" dirty="0">
                        <a:effectLst/>
                        <a:latin typeface="+mj-lt"/>
                        <a:ea typeface="+mn-ea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年轻代</a:t>
                      </a:r>
                      <a:endParaRPr lang="zh-CN" altLang="en-US" sz="1200" dirty="0">
                        <a:effectLst/>
                        <a:latin typeface="+mj-lt"/>
                        <a:ea typeface="+mn-ea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老年代</a:t>
                      </a:r>
                      <a:endParaRPr lang="en-CN" sz="1200" dirty="0">
                        <a:effectLst/>
                        <a:latin typeface="+mj-lt"/>
                        <a:ea typeface="+mn-ea"/>
                      </a:endParaRPr>
                    </a:p>
                    <a:p>
                      <a:br>
                        <a:rPr lang="en-CN" sz="1200" dirty="0">
                          <a:effectLst/>
                          <a:latin typeface="+mj-lt"/>
                          <a:ea typeface="+mn-ea"/>
                        </a:rPr>
                      </a:br>
                      <a:endParaRPr lang="en-CN" sz="1200" dirty="0">
                        <a:effectLst/>
                        <a:latin typeface="+mj-lt"/>
                        <a:ea typeface="+mn-ea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CN" sz="1200" i="1" dirty="0">
                          <a:effectLst/>
                          <a:latin typeface="+mj-lt"/>
                          <a:ea typeface="+mn-ea"/>
                        </a:rPr>
                        <a:t>可扩展空间</a:t>
                      </a:r>
                      <a:br>
                        <a:rPr lang="en-CN" sz="1200" i="1" dirty="0">
                          <a:effectLst/>
                          <a:latin typeface="+mj-lt"/>
                          <a:ea typeface="+mn-ea"/>
                        </a:rPr>
                      </a:br>
                      <a:endParaRPr lang="en-CN" sz="1200" i="1" dirty="0">
                        <a:effectLst/>
                        <a:latin typeface="+mj-lt"/>
                        <a:ea typeface="+mn-ea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Metaspace</a:t>
                      </a:r>
                      <a:endParaRPr lang="en-US" sz="1200" dirty="0">
                        <a:effectLst/>
                        <a:latin typeface="+mj-lt"/>
                        <a:ea typeface="+mn-ea"/>
                      </a:endParaRPr>
                    </a:p>
                    <a:p>
                      <a:br>
                        <a:rPr lang="en-CN" sz="1200" dirty="0">
                          <a:effectLst/>
                          <a:latin typeface="+mj-lt"/>
                          <a:ea typeface="+mn-ea"/>
                        </a:rPr>
                      </a:br>
                      <a:endParaRPr lang="en-CN" sz="1200" dirty="0">
                        <a:effectLst/>
                        <a:latin typeface="+mj-lt"/>
                        <a:ea typeface="+mn-ea"/>
                      </a:endParaRPr>
                    </a:p>
                    <a:p>
                      <a:br>
                        <a:rPr lang="en-CN" sz="1200" dirty="0">
                          <a:effectLst/>
                          <a:latin typeface="+mj-lt"/>
                          <a:ea typeface="+mn-ea"/>
                        </a:rPr>
                      </a:br>
                      <a:endParaRPr lang="en-CN" sz="1200" dirty="0">
                        <a:effectLst/>
                        <a:latin typeface="+mj-lt"/>
                        <a:ea typeface="+mn-ea"/>
                      </a:endParaRPr>
                    </a:p>
                  </a:txBody>
                  <a:tcPr marL="38100" marR="38100" marT="38100" marB="38100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CN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……</a:t>
                      </a:r>
                      <a:endParaRPr lang="en-CN" sz="1200" dirty="0">
                        <a:effectLst/>
                        <a:latin typeface="+mj-lt"/>
                        <a:ea typeface="+mn-ea"/>
                      </a:endParaRPr>
                    </a:p>
                    <a:p>
                      <a:br>
                        <a:rPr lang="en-CN" sz="1200" dirty="0">
                          <a:effectLst/>
                          <a:latin typeface="+mj-lt"/>
                          <a:ea typeface="+mn-ea"/>
                        </a:rPr>
                      </a:br>
                      <a:endParaRPr lang="en-CN" sz="1200" dirty="0">
                        <a:effectLst/>
                        <a:latin typeface="+mj-lt"/>
                        <a:ea typeface="+mn-ea"/>
                      </a:endParaRPr>
                    </a:p>
                    <a:p>
                      <a:br>
                        <a:rPr lang="en-CN" sz="1200" dirty="0">
                          <a:effectLst/>
                          <a:latin typeface="+mj-lt"/>
                          <a:ea typeface="+mn-ea"/>
                        </a:rPr>
                      </a:br>
                      <a:endParaRPr lang="en-CN" sz="1200" dirty="0">
                        <a:effectLst/>
                        <a:latin typeface="+mj-lt"/>
                        <a:ea typeface="+mn-ea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br>
                        <a:rPr lang="en-CN" sz="1200" dirty="0">
                          <a:effectLst/>
                          <a:latin typeface="+mj-lt"/>
                          <a:ea typeface="+mn-ea"/>
                        </a:rPr>
                      </a:br>
                      <a:endParaRPr lang="en-CN" sz="1200" dirty="0">
                        <a:effectLst/>
                        <a:latin typeface="+mj-lt"/>
                        <a:ea typeface="+mn-ea"/>
                      </a:endParaRPr>
                    </a:p>
                    <a:p>
                      <a:br>
                        <a:rPr lang="en-CN" sz="1200" dirty="0">
                          <a:effectLst/>
                          <a:latin typeface="+mj-lt"/>
                          <a:ea typeface="+mn-ea"/>
                        </a:rPr>
                      </a:br>
                      <a:endParaRPr lang="en-CN" sz="1200" dirty="0">
                        <a:effectLst/>
                        <a:latin typeface="+mj-lt"/>
                        <a:ea typeface="+mn-ea"/>
                      </a:endParaRPr>
                    </a:p>
                    <a:p>
                      <a:br>
                        <a:rPr lang="en-CN" sz="1200" dirty="0">
                          <a:effectLst/>
                          <a:latin typeface="+mj-lt"/>
                          <a:ea typeface="+mn-ea"/>
                        </a:rPr>
                      </a:br>
                      <a:endParaRPr lang="en-CN" sz="1200" dirty="0">
                        <a:effectLst/>
                        <a:latin typeface="+mj-lt"/>
                        <a:ea typeface="+mn-ea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958874"/>
                  </a:ext>
                </a:extLst>
              </a:tr>
              <a:tr h="290352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线程栈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2</a:t>
                      </a:r>
                      <a:endParaRPr lang="zh-CN" altLang="en-US" sz="1200" dirty="0">
                        <a:effectLst/>
                        <a:latin typeface="+mj-lt"/>
                        <a:ea typeface="+mn-ea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新生儿</a:t>
                      </a:r>
                      <a:endParaRPr lang="zh-CN" altLang="en-US" sz="1200" dirty="0">
                        <a:effectLst/>
                        <a:latin typeface="+mj-lt"/>
                        <a:ea typeface="+mn-ea"/>
                      </a:endParaRPr>
                    </a:p>
                    <a:p>
                      <a:br>
                        <a:rPr lang="en-CN" sz="1200" dirty="0">
                          <a:effectLst/>
                          <a:latin typeface="+mj-lt"/>
                          <a:ea typeface="+mn-ea"/>
                        </a:rPr>
                      </a:br>
                      <a:endParaRPr lang="en-CN" sz="1200" dirty="0">
                        <a:effectLst/>
                        <a:latin typeface="+mj-lt"/>
                        <a:ea typeface="+mn-ea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 S0</a:t>
                      </a:r>
                      <a:endParaRPr lang="en-US" sz="1200" dirty="0">
                        <a:effectLst/>
                        <a:latin typeface="+mj-lt"/>
                        <a:ea typeface="+mn-ea"/>
                      </a:endParaRPr>
                    </a:p>
                    <a:p>
                      <a:br>
                        <a:rPr lang="en-CN" sz="1200" dirty="0">
                          <a:effectLst/>
                          <a:latin typeface="+mj-lt"/>
                          <a:ea typeface="+mn-ea"/>
                        </a:rPr>
                      </a:br>
                      <a:endParaRPr lang="en-CN" sz="1200" dirty="0">
                        <a:effectLst/>
                        <a:latin typeface="+mj-lt"/>
                        <a:ea typeface="+mn-ea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S1</a:t>
                      </a:r>
                      <a:endParaRPr lang="en-US" sz="1200" dirty="0">
                        <a:effectLst/>
                        <a:latin typeface="+mj-lt"/>
                        <a:ea typeface="+mn-ea"/>
                      </a:endParaRPr>
                    </a:p>
                    <a:p>
                      <a:br>
                        <a:rPr lang="en-CN" sz="1200" dirty="0">
                          <a:effectLst/>
                          <a:latin typeface="+mj-lt"/>
                          <a:ea typeface="+mn-ea"/>
                        </a:rPr>
                      </a:br>
                      <a:endParaRPr lang="en-CN" sz="1200" dirty="0">
                        <a:effectLst/>
                        <a:latin typeface="+mj-lt"/>
                        <a:ea typeface="+mn-ea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212867"/>
                  </a:ext>
                </a:extLst>
              </a:tr>
              <a:tr h="845808">
                <a:tc>
                  <a:txBody>
                    <a:bodyPr/>
                    <a:lstStyle/>
                    <a:p>
                      <a:r>
                        <a:rPr lang="en-CN" sz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……</a:t>
                      </a:r>
                      <a:endParaRPr lang="en-CN" sz="1200" dirty="0">
                        <a:effectLst/>
                        <a:latin typeface="+mj-lt"/>
                        <a:ea typeface="+mn-ea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N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517930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8E975640-DA6C-904F-ACE2-96BEF531F326}"/>
              </a:ext>
            </a:extLst>
          </p:cNvPr>
          <p:cNvSpPr/>
          <p:nvPr/>
        </p:nvSpPr>
        <p:spPr>
          <a:xfrm rot="5400000">
            <a:off x="4666833" y="1105914"/>
            <a:ext cx="181738" cy="3498846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sz="120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A6732-A847-244B-9137-529015798A77}"/>
              </a:ext>
            </a:extLst>
          </p:cNvPr>
          <p:cNvSpPr txBox="1"/>
          <p:nvPr/>
        </p:nvSpPr>
        <p:spPr>
          <a:xfrm>
            <a:off x="3263120" y="2405225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+mj-ea"/>
                <a:ea typeface="+mj-ea"/>
              </a:rPr>
              <a:t>Xms</a:t>
            </a:r>
            <a:r>
              <a:rPr lang="zh-CN" altLang="en-US" sz="1200" dirty="0">
                <a:latin typeface="+mj-ea"/>
                <a:ea typeface="+mj-ea"/>
              </a:rPr>
              <a:t> 堆内存空间的初始大小</a:t>
            </a:r>
            <a:endParaRPr lang="en-CN" sz="1200" dirty="0">
              <a:latin typeface="+mj-ea"/>
              <a:ea typeface="+mj-ea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051D938-7981-954D-8C03-9B33E28A9121}"/>
              </a:ext>
            </a:extLst>
          </p:cNvPr>
          <p:cNvSpPr/>
          <p:nvPr/>
        </p:nvSpPr>
        <p:spPr>
          <a:xfrm rot="5400000">
            <a:off x="5090345" y="-84811"/>
            <a:ext cx="198003" cy="4485627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sz="120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4E2099-EF1E-8648-8FDC-9639E0115FC0}"/>
              </a:ext>
            </a:extLst>
          </p:cNvPr>
          <p:cNvSpPr txBox="1"/>
          <p:nvPr/>
        </p:nvSpPr>
        <p:spPr>
          <a:xfrm>
            <a:off x="4021575" y="1666770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+mj-ea"/>
                <a:ea typeface="+mj-ea"/>
              </a:rPr>
              <a:t>Xmx</a:t>
            </a:r>
            <a:r>
              <a:rPr lang="zh-CN" altLang="en-US" sz="1200" dirty="0">
                <a:latin typeface="+mj-ea"/>
                <a:ea typeface="+mj-ea"/>
              </a:rPr>
              <a:t> 最大堆内存</a:t>
            </a:r>
            <a:endParaRPr lang="en-CN" sz="1200" dirty="0">
              <a:latin typeface="+mj-ea"/>
              <a:ea typeface="+mj-ea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3462EBF-A8FB-CA42-B478-FD2E232778C2}"/>
              </a:ext>
            </a:extLst>
          </p:cNvPr>
          <p:cNvSpPr/>
          <p:nvPr/>
        </p:nvSpPr>
        <p:spPr>
          <a:xfrm rot="5400000" flipH="1">
            <a:off x="4204656" y="3775215"/>
            <a:ext cx="153835" cy="260366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sz="120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76D53-5155-264D-88BC-7CC633F96497}"/>
              </a:ext>
            </a:extLst>
          </p:cNvPr>
          <p:cNvSpPr txBox="1"/>
          <p:nvPr/>
        </p:nvSpPr>
        <p:spPr>
          <a:xfrm>
            <a:off x="3474300" y="5204301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+mj-ea"/>
                <a:ea typeface="+mj-ea"/>
              </a:rPr>
              <a:t>X</a:t>
            </a:r>
            <a:r>
              <a:rPr lang="en-US" altLang="zh-CN" sz="1200" dirty="0" err="1">
                <a:latin typeface="+mj-ea"/>
                <a:ea typeface="+mj-ea"/>
              </a:rPr>
              <a:t>mn</a:t>
            </a:r>
            <a:r>
              <a:rPr lang="zh-CN" altLang="en-US" sz="1200" dirty="0">
                <a:latin typeface="+mj-ea"/>
                <a:ea typeface="+mj-ea"/>
              </a:rPr>
              <a:t> 年轻代空间大小</a:t>
            </a:r>
            <a:endParaRPr lang="en-CN" sz="12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0C35A-80E7-4340-B9E2-3FF7B5DD4F47}"/>
              </a:ext>
            </a:extLst>
          </p:cNvPr>
          <p:cNvSpPr txBox="1"/>
          <p:nvPr/>
        </p:nvSpPr>
        <p:spPr>
          <a:xfrm>
            <a:off x="746715" y="2537217"/>
            <a:ext cx="1560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latin typeface="+mj-ea"/>
                <a:ea typeface="+mj-ea"/>
              </a:rPr>
              <a:t>X</a:t>
            </a:r>
            <a:r>
              <a:rPr lang="en-US" sz="1200" dirty="0">
                <a:latin typeface="+mj-ea"/>
                <a:ea typeface="+mj-ea"/>
              </a:rPr>
              <a:t>ss</a:t>
            </a:r>
            <a:r>
              <a:rPr lang="zh-CN" altLang="en-US" sz="1200" dirty="0">
                <a:latin typeface="+mj-ea"/>
                <a:ea typeface="+mj-ea"/>
              </a:rPr>
              <a:t> 单个线程栈大小</a:t>
            </a:r>
            <a:endParaRPr lang="en-CN" sz="1200" dirty="0">
              <a:latin typeface="+mj-ea"/>
              <a:ea typeface="+mj-ea"/>
            </a:endParaRP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39FA887-F13A-0143-B241-47E4665965E5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H="1" flipV="1">
            <a:off x="746715" y="2675716"/>
            <a:ext cx="595676" cy="1057279"/>
          </a:xfrm>
          <a:prstGeom prst="bentConnector4">
            <a:avLst>
              <a:gd name="adj1" fmla="val -38377"/>
              <a:gd name="adj2" fmla="val 565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B0D6955-6F0F-5B46-8DE4-DE75AA990F63}"/>
              </a:ext>
            </a:extLst>
          </p:cNvPr>
          <p:cNvSpPr txBox="1"/>
          <p:nvPr/>
        </p:nvSpPr>
        <p:spPr>
          <a:xfrm>
            <a:off x="6921797" y="5204301"/>
            <a:ext cx="3584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ea"/>
                <a:ea typeface="+mj-ea"/>
              </a:rPr>
              <a:t>XX:MaxMetaspaceSize</a:t>
            </a:r>
            <a:r>
              <a:rPr lang="zh-CN" altLang="en-US" sz="1200" dirty="0">
                <a:latin typeface="+mj-ea"/>
                <a:ea typeface="+mj-ea"/>
              </a:rPr>
              <a:t> </a:t>
            </a:r>
            <a:r>
              <a:rPr lang="en-US" altLang="zh-CN" sz="1200" dirty="0" err="1">
                <a:latin typeface="+mj-ea"/>
                <a:ea typeface="+mj-ea"/>
              </a:rPr>
              <a:t>Metaspace</a:t>
            </a:r>
            <a:r>
              <a:rPr lang="zh-CN" altLang="en-CN" sz="1200" dirty="0">
                <a:latin typeface="+mj-ea"/>
                <a:ea typeface="+mj-ea"/>
              </a:rPr>
              <a:t>持久代</a:t>
            </a:r>
            <a:r>
              <a:rPr lang="zh-CN" altLang="en-US" sz="1200" dirty="0">
                <a:latin typeface="+mj-ea"/>
                <a:ea typeface="+mj-ea"/>
              </a:rPr>
              <a:t>最大空间</a:t>
            </a:r>
            <a:endParaRPr lang="en-CN" sz="1200" dirty="0">
              <a:latin typeface="+mj-ea"/>
              <a:ea typeface="+mj-ea"/>
            </a:endParaRP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FF52A227-E0E3-FB4D-9EDA-9AA88694885B}"/>
              </a:ext>
            </a:extLst>
          </p:cNvPr>
          <p:cNvSpPr/>
          <p:nvPr/>
        </p:nvSpPr>
        <p:spPr>
          <a:xfrm rot="5400000" flipH="1">
            <a:off x="8112862" y="4364666"/>
            <a:ext cx="155661" cy="1371598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sz="1200">
              <a:latin typeface="+mj-ea"/>
              <a:ea typeface="+mj-ea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2BF2D713-13F1-8C4B-A34A-1EFC9AF21A82}"/>
              </a:ext>
            </a:extLst>
          </p:cNvPr>
          <p:cNvSpPr/>
          <p:nvPr/>
        </p:nvSpPr>
        <p:spPr>
          <a:xfrm rot="5400000">
            <a:off x="8650343" y="848948"/>
            <a:ext cx="189871" cy="262624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sz="120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925262-6303-ED44-8D28-1FFE7292E458}"/>
              </a:ext>
            </a:extLst>
          </p:cNvPr>
          <p:cNvSpPr txBox="1"/>
          <p:nvPr/>
        </p:nvSpPr>
        <p:spPr>
          <a:xfrm>
            <a:off x="7432158" y="1666770"/>
            <a:ext cx="2941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ea"/>
                <a:ea typeface="+mj-ea"/>
              </a:rPr>
              <a:t>XX:MaxDirectMemorySize</a:t>
            </a:r>
            <a:r>
              <a:rPr lang="zh-CN" altLang="en-US" sz="1200" dirty="0">
                <a:latin typeface="+mj-ea"/>
                <a:ea typeface="+mj-ea"/>
              </a:rPr>
              <a:t> 最大堆外内存</a:t>
            </a:r>
            <a:endParaRPr lang="en-CN" sz="1200" dirty="0"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5D6B13-6F41-4548-B7FF-49F35190DCEE}"/>
              </a:ext>
            </a:extLst>
          </p:cNvPr>
          <p:cNvSpPr txBox="1"/>
          <p:nvPr/>
        </p:nvSpPr>
        <p:spPr>
          <a:xfrm>
            <a:off x="1044553" y="86658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+mn-ea"/>
              </a:rPr>
              <a:t>JVM</a:t>
            </a:r>
            <a:r>
              <a:rPr lang="zh-CN" altLang="en-US" dirty="0">
                <a:latin typeface="+mn-ea"/>
              </a:rPr>
              <a:t> 内存参数</a:t>
            </a:r>
            <a:endParaRPr lang="en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039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83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Ray (NSB - CN/Chengdu)</dc:creator>
  <cp:lastModifiedBy>Li, Ray (NSB - CN/Chengdu)</cp:lastModifiedBy>
  <cp:revision>5</cp:revision>
  <dcterms:created xsi:type="dcterms:W3CDTF">2020-10-17T15:19:07Z</dcterms:created>
  <dcterms:modified xsi:type="dcterms:W3CDTF">2020-10-17T16:02:06Z</dcterms:modified>
</cp:coreProperties>
</file>