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71" r:id="rId4"/>
    <p:sldId id="272" r:id="rId5"/>
    <p:sldId id="257" r:id="rId6"/>
    <p:sldId id="267" r:id="rId7"/>
    <p:sldId id="261" r:id="rId8"/>
    <p:sldId id="264" r:id="rId9"/>
    <p:sldId id="266" r:id="rId10"/>
    <p:sldId id="265" r:id="rId11"/>
    <p:sldId id="262" r:id="rId12"/>
    <p:sldId id="263" r:id="rId13"/>
    <p:sldId id="258" r:id="rId14"/>
    <p:sldId id="259" r:id="rId15"/>
    <p:sldId id="268" r:id="rId16"/>
    <p:sldId id="269" r:id="rId17"/>
    <p:sldId id="260" r:id="rId1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F763-1F93-4E5E-BA22-55325DCCE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AR"/>
          </a:p>
        </p:txBody>
      </p:sp>
      <p:sp>
        <p:nvSpPr>
          <p:cNvPr id="3" name="Subtitle 2">
            <a:extLst>
              <a:ext uri="{FF2B5EF4-FFF2-40B4-BE49-F238E27FC236}">
                <a16:creationId xmlns:a16="http://schemas.microsoft.com/office/drawing/2014/main" id="{C686C785-08B6-4FAA-98A4-F333792244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AR"/>
          </a:p>
        </p:txBody>
      </p:sp>
      <p:sp>
        <p:nvSpPr>
          <p:cNvPr id="4" name="Date Placeholder 3">
            <a:extLst>
              <a:ext uri="{FF2B5EF4-FFF2-40B4-BE49-F238E27FC236}">
                <a16:creationId xmlns:a16="http://schemas.microsoft.com/office/drawing/2014/main" id="{3B63B2EA-172D-4C10-8BAC-A0BB0D99263F}"/>
              </a:ext>
            </a:extLst>
          </p:cNvPr>
          <p:cNvSpPr>
            <a:spLocks noGrp="1"/>
          </p:cNvSpPr>
          <p:nvPr>
            <p:ph type="dt" sz="half" idx="10"/>
          </p:nvPr>
        </p:nvSpPr>
        <p:spPr/>
        <p:txBody>
          <a:bodyPr/>
          <a:lstStyle/>
          <a:p>
            <a:fld id="{E38C7158-B201-4E0A-89B5-BADA987EC0F6}" type="datetimeFigureOut">
              <a:rPr lang="es-AR" smtClean="0"/>
              <a:t>25/2/2024</a:t>
            </a:fld>
            <a:endParaRPr lang="es-AR"/>
          </a:p>
        </p:txBody>
      </p:sp>
      <p:sp>
        <p:nvSpPr>
          <p:cNvPr id="5" name="Footer Placeholder 4">
            <a:extLst>
              <a:ext uri="{FF2B5EF4-FFF2-40B4-BE49-F238E27FC236}">
                <a16:creationId xmlns:a16="http://schemas.microsoft.com/office/drawing/2014/main" id="{D04D4186-4F1B-4E07-8351-22322AC00ADB}"/>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61611FDE-73A0-4558-9F9E-11175F7ADB41}"/>
              </a:ext>
            </a:extLst>
          </p:cNvPr>
          <p:cNvSpPr>
            <a:spLocks noGrp="1"/>
          </p:cNvSpPr>
          <p:nvPr>
            <p:ph type="sldNum" sz="quarter" idx="12"/>
          </p:nvPr>
        </p:nvSpPr>
        <p:spPr/>
        <p:txBody>
          <a:bodyPr/>
          <a:lstStyle/>
          <a:p>
            <a:fld id="{58D7DBD6-11E4-4BA1-95BF-19A58760E8A0}" type="slidenum">
              <a:rPr lang="es-AR" smtClean="0"/>
              <a:t>‹#›</a:t>
            </a:fld>
            <a:endParaRPr lang="es-AR"/>
          </a:p>
        </p:txBody>
      </p:sp>
    </p:spTree>
    <p:extLst>
      <p:ext uri="{BB962C8B-B14F-4D97-AF65-F5344CB8AC3E}">
        <p14:creationId xmlns:p14="http://schemas.microsoft.com/office/powerpoint/2010/main" val="556816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C938C-520A-4420-A023-BF9ABDF702C4}"/>
              </a:ext>
            </a:extLst>
          </p:cNvPr>
          <p:cNvSpPr>
            <a:spLocks noGrp="1"/>
          </p:cNvSpPr>
          <p:nvPr>
            <p:ph type="title"/>
          </p:nvPr>
        </p:nvSpPr>
        <p:spPr/>
        <p:txBody>
          <a:bodyPr/>
          <a:lstStyle/>
          <a:p>
            <a:r>
              <a:rPr lang="en-US"/>
              <a:t>Click to edit Master title style</a:t>
            </a:r>
            <a:endParaRPr lang="es-AR"/>
          </a:p>
        </p:txBody>
      </p:sp>
      <p:sp>
        <p:nvSpPr>
          <p:cNvPr id="3" name="Vertical Text Placeholder 2">
            <a:extLst>
              <a:ext uri="{FF2B5EF4-FFF2-40B4-BE49-F238E27FC236}">
                <a16:creationId xmlns:a16="http://schemas.microsoft.com/office/drawing/2014/main" id="{9D7BB21A-A588-47F5-803C-46086EE21A9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FAA6F79F-A465-48A0-A17F-BD7A1D50B66A}"/>
              </a:ext>
            </a:extLst>
          </p:cNvPr>
          <p:cNvSpPr>
            <a:spLocks noGrp="1"/>
          </p:cNvSpPr>
          <p:nvPr>
            <p:ph type="dt" sz="half" idx="10"/>
          </p:nvPr>
        </p:nvSpPr>
        <p:spPr/>
        <p:txBody>
          <a:bodyPr/>
          <a:lstStyle/>
          <a:p>
            <a:fld id="{E38C7158-B201-4E0A-89B5-BADA987EC0F6}" type="datetimeFigureOut">
              <a:rPr lang="es-AR" smtClean="0"/>
              <a:t>25/2/2024</a:t>
            </a:fld>
            <a:endParaRPr lang="es-AR"/>
          </a:p>
        </p:txBody>
      </p:sp>
      <p:sp>
        <p:nvSpPr>
          <p:cNvPr id="5" name="Footer Placeholder 4">
            <a:extLst>
              <a:ext uri="{FF2B5EF4-FFF2-40B4-BE49-F238E27FC236}">
                <a16:creationId xmlns:a16="http://schemas.microsoft.com/office/drawing/2014/main" id="{2B5B75DA-9DA3-4193-A261-A2F64EC1F66E}"/>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A620C376-B6B3-4EA8-9BB1-7CABB380F603}"/>
              </a:ext>
            </a:extLst>
          </p:cNvPr>
          <p:cNvSpPr>
            <a:spLocks noGrp="1"/>
          </p:cNvSpPr>
          <p:nvPr>
            <p:ph type="sldNum" sz="quarter" idx="12"/>
          </p:nvPr>
        </p:nvSpPr>
        <p:spPr/>
        <p:txBody>
          <a:bodyPr/>
          <a:lstStyle/>
          <a:p>
            <a:fld id="{58D7DBD6-11E4-4BA1-95BF-19A58760E8A0}" type="slidenum">
              <a:rPr lang="es-AR" smtClean="0"/>
              <a:t>‹#›</a:t>
            </a:fld>
            <a:endParaRPr lang="es-AR"/>
          </a:p>
        </p:txBody>
      </p:sp>
    </p:spTree>
    <p:extLst>
      <p:ext uri="{BB962C8B-B14F-4D97-AF65-F5344CB8AC3E}">
        <p14:creationId xmlns:p14="http://schemas.microsoft.com/office/powerpoint/2010/main" val="239253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452D93-5A20-4498-9302-0B475CA9DF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AR"/>
          </a:p>
        </p:txBody>
      </p:sp>
      <p:sp>
        <p:nvSpPr>
          <p:cNvPr id="3" name="Vertical Text Placeholder 2">
            <a:extLst>
              <a:ext uri="{FF2B5EF4-FFF2-40B4-BE49-F238E27FC236}">
                <a16:creationId xmlns:a16="http://schemas.microsoft.com/office/drawing/2014/main" id="{E83BC132-F860-4D18-8273-C230C2ECC4C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E7F5EB55-33A8-43C0-85F8-C32619DE1B66}"/>
              </a:ext>
            </a:extLst>
          </p:cNvPr>
          <p:cNvSpPr>
            <a:spLocks noGrp="1"/>
          </p:cNvSpPr>
          <p:nvPr>
            <p:ph type="dt" sz="half" idx="10"/>
          </p:nvPr>
        </p:nvSpPr>
        <p:spPr/>
        <p:txBody>
          <a:bodyPr/>
          <a:lstStyle/>
          <a:p>
            <a:fld id="{E38C7158-B201-4E0A-89B5-BADA987EC0F6}" type="datetimeFigureOut">
              <a:rPr lang="es-AR" smtClean="0"/>
              <a:t>25/2/2024</a:t>
            </a:fld>
            <a:endParaRPr lang="es-AR"/>
          </a:p>
        </p:txBody>
      </p:sp>
      <p:sp>
        <p:nvSpPr>
          <p:cNvPr id="5" name="Footer Placeholder 4">
            <a:extLst>
              <a:ext uri="{FF2B5EF4-FFF2-40B4-BE49-F238E27FC236}">
                <a16:creationId xmlns:a16="http://schemas.microsoft.com/office/drawing/2014/main" id="{C74FD5F6-C634-482A-A7AF-5CF01BA02229}"/>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E660D40C-D435-44E9-A15A-4621FEED4E34}"/>
              </a:ext>
            </a:extLst>
          </p:cNvPr>
          <p:cNvSpPr>
            <a:spLocks noGrp="1"/>
          </p:cNvSpPr>
          <p:nvPr>
            <p:ph type="sldNum" sz="quarter" idx="12"/>
          </p:nvPr>
        </p:nvSpPr>
        <p:spPr/>
        <p:txBody>
          <a:bodyPr/>
          <a:lstStyle/>
          <a:p>
            <a:fld id="{58D7DBD6-11E4-4BA1-95BF-19A58760E8A0}" type="slidenum">
              <a:rPr lang="es-AR" smtClean="0"/>
              <a:t>‹#›</a:t>
            </a:fld>
            <a:endParaRPr lang="es-AR"/>
          </a:p>
        </p:txBody>
      </p:sp>
    </p:spTree>
    <p:extLst>
      <p:ext uri="{BB962C8B-B14F-4D97-AF65-F5344CB8AC3E}">
        <p14:creationId xmlns:p14="http://schemas.microsoft.com/office/powerpoint/2010/main" val="1203280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F624-5368-4795-9076-FD00A6566584}"/>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C25D4827-501A-4182-850C-971E82D008D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3CA23A0F-A69B-4043-9F5E-2C7F47507485}"/>
              </a:ext>
            </a:extLst>
          </p:cNvPr>
          <p:cNvSpPr>
            <a:spLocks noGrp="1"/>
          </p:cNvSpPr>
          <p:nvPr>
            <p:ph type="dt" sz="half" idx="10"/>
          </p:nvPr>
        </p:nvSpPr>
        <p:spPr/>
        <p:txBody>
          <a:bodyPr/>
          <a:lstStyle/>
          <a:p>
            <a:fld id="{E38C7158-B201-4E0A-89B5-BADA987EC0F6}" type="datetimeFigureOut">
              <a:rPr lang="es-AR" smtClean="0"/>
              <a:t>25/2/2024</a:t>
            </a:fld>
            <a:endParaRPr lang="es-AR"/>
          </a:p>
        </p:txBody>
      </p:sp>
      <p:sp>
        <p:nvSpPr>
          <p:cNvPr id="5" name="Footer Placeholder 4">
            <a:extLst>
              <a:ext uri="{FF2B5EF4-FFF2-40B4-BE49-F238E27FC236}">
                <a16:creationId xmlns:a16="http://schemas.microsoft.com/office/drawing/2014/main" id="{0B1E6B7A-51FC-4972-87CA-682719144835}"/>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4B411DB7-3D50-40A6-A6DB-56A75FB49DE4}"/>
              </a:ext>
            </a:extLst>
          </p:cNvPr>
          <p:cNvSpPr>
            <a:spLocks noGrp="1"/>
          </p:cNvSpPr>
          <p:nvPr>
            <p:ph type="sldNum" sz="quarter" idx="12"/>
          </p:nvPr>
        </p:nvSpPr>
        <p:spPr/>
        <p:txBody>
          <a:bodyPr/>
          <a:lstStyle/>
          <a:p>
            <a:fld id="{58D7DBD6-11E4-4BA1-95BF-19A58760E8A0}" type="slidenum">
              <a:rPr lang="es-AR" smtClean="0"/>
              <a:t>‹#›</a:t>
            </a:fld>
            <a:endParaRPr lang="es-AR"/>
          </a:p>
        </p:txBody>
      </p:sp>
    </p:spTree>
    <p:extLst>
      <p:ext uri="{BB962C8B-B14F-4D97-AF65-F5344CB8AC3E}">
        <p14:creationId xmlns:p14="http://schemas.microsoft.com/office/powerpoint/2010/main" val="320618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39562-C7E7-4929-87E9-9AEBEA0E6D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AR"/>
          </a:p>
        </p:txBody>
      </p:sp>
      <p:sp>
        <p:nvSpPr>
          <p:cNvPr id="3" name="Text Placeholder 2">
            <a:extLst>
              <a:ext uri="{FF2B5EF4-FFF2-40B4-BE49-F238E27FC236}">
                <a16:creationId xmlns:a16="http://schemas.microsoft.com/office/drawing/2014/main" id="{067C67C1-4C51-491A-9F13-EE866CDBC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3D5BAAB-B2BF-40A6-9C39-D2E428F6B156}"/>
              </a:ext>
            </a:extLst>
          </p:cNvPr>
          <p:cNvSpPr>
            <a:spLocks noGrp="1"/>
          </p:cNvSpPr>
          <p:nvPr>
            <p:ph type="dt" sz="half" idx="10"/>
          </p:nvPr>
        </p:nvSpPr>
        <p:spPr/>
        <p:txBody>
          <a:bodyPr/>
          <a:lstStyle/>
          <a:p>
            <a:fld id="{E38C7158-B201-4E0A-89B5-BADA987EC0F6}" type="datetimeFigureOut">
              <a:rPr lang="es-AR" smtClean="0"/>
              <a:t>25/2/2024</a:t>
            </a:fld>
            <a:endParaRPr lang="es-AR"/>
          </a:p>
        </p:txBody>
      </p:sp>
      <p:sp>
        <p:nvSpPr>
          <p:cNvPr id="5" name="Footer Placeholder 4">
            <a:extLst>
              <a:ext uri="{FF2B5EF4-FFF2-40B4-BE49-F238E27FC236}">
                <a16:creationId xmlns:a16="http://schemas.microsoft.com/office/drawing/2014/main" id="{9103E01E-09B7-44DC-ADD9-71AED1931713}"/>
              </a:ext>
            </a:extLst>
          </p:cNvPr>
          <p:cNvSpPr>
            <a:spLocks noGrp="1"/>
          </p:cNvSpPr>
          <p:nvPr>
            <p:ph type="ftr" sz="quarter" idx="11"/>
          </p:nvPr>
        </p:nvSpPr>
        <p:spPr/>
        <p:txBody>
          <a:bodyPr/>
          <a:lstStyle/>
          <a:p>
            <a:endParaRPr lang="es-AR"/>
          </a:p>
        </p:txBody>
      </p:sp>
      <p:sp>
        <p:nvSpPr>
          <p:cNvPr id="6" name="Slide Number Placeholder 5">
            <a:extLst>
              <a:ext uri="{FF2B5EF4-FFF2-40B4-BE49-F238E27FC236}">
                <a16:creationId xmlns:a16="http://schemas.microsoft.com/office/drawing/2014/main" id="{5764C09E-E927-45F9-98BA-B76F76BDECC2}"/>
              </a:ext>
            </a:extLst>
          </p:cNvPr>
          <p:cNvSpPr>
            <a:spLocks noGrp="1"/>
          </p:cNvSpPr>
          <p:nvPr>
            <p:ph type="sldNum" sz="quarter" idx="12"/>
          </p:nvPr>
        </p:nvSpPr>
        <p:spPr/>
        <p:txBody>
          <a:bodyPr/>
          <a:lstStyle/>
          <a:p>
            <a:fld id="{58D7DBD6-11E4-4BA1-95BF-19A58760E8A0}" type="slidenum">
              <a:rPr lang="es-AR" smtClean="0"/>
              <a:t>‹#›</a:t>
            </a:fld>
            <a:endParaRPr lang="es-AR"/>
          </a:p>
        </p:txBody>
      </p:sp>
    </p:spTree>
    <p:extLst>
      <p:ext uri="{BB962C8B-B14F-4D97-AF65-F5344CB8AC3E}">
        <p14:creationId xmlns:p14="http://schemas.microsoft.com/office/powerpoint/2010/main" val="2585058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CCD23-E705-4C47-9E15-75980D62142F}"/>
              </a:ext>
            </a:extLst>
          </p:cNvPr>
          <p:cNvSpPr>
            <a:spLocks noGrp="1"/>
          </p:cNvSpPr>
          <p:nvPr>
            <p:ph type="title"/>
          </p:nvPr>
        </p:nvSpPr>
        <p:spPr/>
        <p:txBody>
          <a:bodyPr/>
          <a:lstStyle/>
          <a:p>
            <a:r>
              <a:rPr lang="en-US"/>
              <a:t>Click to edit Master title style</a:t>
            </a:r>
            <a:endParaRPr lang="es-AR"/>
          </a:p>
        </p:txBody>
      </p:sp>
      <p:sp>
        <p:nvSpPr>
          <p:cNvPr id="3" name="Content Placeholder 2">
            <a:extLst>
              <a:ext uri="{FF2B5EF4-FFF2-40B4-BE49-F238E27FC236}">
                <a16:creationId xmlns:a16="http://schemas.microsoft.com/office/drawing/2014/main" id="{6DBBCC08-CB37-4C56-901D-2734201D9E8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Content Placeholder 3">
            <a:extLst>
              <a:ext uri="{FF2B5EF4-FFF2-40B4-BE49-F238E27FC236}">
                <a16:creationId xmlns:a16="http://schemas.microsoft.com/office/drawing/2014/main" id="{B71E766B-B2E2-4C44-B021-27C2F2F567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Date Placeholder 4">
            <a:extLst>
              <a:ext uri="{FF2B5EF4-FFF2-40B4-BE49-F238E27FC236}">
                <a16:creationId xmlns:a16="http://schemas.microsoft.com/office/drawing/2014/main" id="{FAB148DB-1A91-4B7C-A61B-F9C6C3D46EC2}"/>
              </a:ext>
            </a:extLst>
          </p:cNvPr>
          <p:cNvSpPr>
            <a:spLocks noGrp="1"/>
          </p:cNvSpPr>
          <p:nvPr>
            <p:ph type="dt" sz="half" idx="10"/>
          </p:nvPr>
        </p:nvSpPr>
        <p:spPr/>
        <p:txBody>
          <a:bodyPr/>
          <a:lstStyle/>
          <a:p>
            <a:fld id="{E38C7158-B201-4E0A-89B5-BADA987EC0F6}" type="datetimeFigureOut">
              <a:rPr lang="es-AR" smtClean="0"/>
              <a:t>25/2/2024</a:t>
            </a:fld>
            <a:endParaRPr lang="es-AR"/>
          </a:p>
        </p:txBody>
      </p:sp>
      <p:sp>
        <p:nvSpPr>
          <p:cNvPr id="6" name="Footer Placeholder 5">
            <a:extLst>
              <a:ext uri="{FF2B5EF4-FFF2-40B4-BE49-F238E27FC236}">
                <a16:creationId xmlns:a16="http://schemas.microsoft.com/office/drawing/2014/main" id="{0D0D780A-DDA7-4B4D-9C30-5A8806D3DD74}"/>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24F424C7-1738-4C0E-980B-979051FAC9FE}"/>
              </a:ext>
            </a:extLst>
          </p:cNvPr>
          <p:cNvSpPr>
            <a:spLocks noGrp="1"/>
          </p:cNvSpPr>
          <p:nvPr>
            <p:ph type="sldNum" sz="quarter" idx="12"/>
          </p:nvPr>
        </p:nvSpPr>
        <p:spPr/>
        <p:txBody>
          <a:bodyPr/>
          <a:lstStyle/>
          <a:p>
            <a:fld id="{58D7DBD6-11E4-4BA1-95BF-19A58760E8A0}" type="slidenum">
              <a:rPr lang="es-AR" smtClean="0"/>
              <a:t>‹#›</a:t>
            </a:fld>
            <a:endParaRPr lang="es-AR"/>
          </a:p>
        </p:txBody>
      </p:sp>
    </p:spTree>
    <p:extLst>
      <p:ext uri="{BB962C8B-B14F-4D97-AF65-F5344CB8AC3E}">
        <p14:creationId xmlns:p14="http://schemas.microsoft.com/office/powerpoint/2010/main" val="2547004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B94C-DA9C-4736-B875-B3D1097EE132}"/>
              </a:ext>
            </a:extLst>
          </p:cNvPr>
          <p:cNvSpPr>
            <a:spLocks noGrp="1"/>
          </p:cNvSpPr>
          <p:nvPr>
            <p:ph type="title"/>
          </p:nvPr>
        </p:nvSpPr>
        <p:spPr>
          <a:xfrm>
            <a:off x="839788" y="365125"/>
            <a:ext cx="10515600" cy="1325563"/>
          </a:xfrm>
        </p:spPr>
        <p:txBody>
          <a:bodyPr/>
          <a:lstStyle/>
          <a:p>
            <a:r>
              <a:rPr lang="en-US"/>
              <a:t>Click to edit Master title style</a:t>
            </a:r>
            <a:endParaRPr lang="es-AR"/>
          </a:p>
        </p:txBody>
      </p:sp>
      <p:sp>
        <p:nvSpPr>
          <p:cNvPr id="3" name="Text Placeholder 2">
            <a:extLst>
              <a:ext uri="{FF2B5EF4-FFF2-40B4-BE49-F238E27FC236}">
                <a16:creationId xmlns:a16="http://schemas.microsoft.com/office/drawing/2014/main" id="{DFCE9208-9701-4F20-9D57-1B4C321291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5A74299-D5A9-408A-935A-F80C1367D1B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5" name="Text Placeholder 4">
            <a:extLst>
              <a:ext uri="{FF2B5EF4-FFF2-40B4-BE49-F238E27FC236}">
                <a16:creationId xmlns:a16="http://schemas.microsoft.com/office/drawing/2014/main" id="{EFC4CE86-5FD1-48D8-A809-DBF2C194D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BEC68B-F334-4D1E-BBA6-E9F37E2A856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7" name="Date Placeholder 6">
            <a:extLst>
              <a:ext uri="{FF2B5EF4-FFF2-40B4-BE49-F238E27FC236}">
                <a16:creationId xmlns:a16="http://schemas.microsoft.com/office/drawing/2014/main" id="{E194846A-056E-4F98-9697-967211F4FB60}"/>
              </a:ext>
            </a:extLst>
          </p:cNvPr>
          <p:cNvSpPr>
            <a:spLocks noGrp="1"/>
          </p:cNvSpPr>
          <p:nvPr>
            <p:ph type="dt" sz="half" idx="10"/>
          </p:nvPr>
        </p:nvSpPr>
        <p:spPr/>
        <p:txBody>
          <a:bodyPr/>
          <a:lstStyle/>
          <a:p>
            <a:fld id="{E38C7158-B201-4E0A-89B5-BADA987EC0F6}" type="datetimeFigureOut">
              <a:rPr lang="es-AR" smtClean="0"/>
              <a:t>25/2/2024</a:t>
            </a:fld>
            <a:endParaRPr lang="es-AR"/>
          </a:p>
        </p:txBody>
      </p:sp>
      <p:sp>
        <p:nvSpPr>
          <p:cNvPr id="8" name="Footer Placeholder 7">
            <a:extLst>
              <a:ext uri="{FF2B5EF4-FFF2-40B4-BE49-F238E27FC236}">
                <a16:creationId xmlns:a16="http://schemas.microsoft.com/office/drawing/2014/main" id="{0E14445A-0176-4D17-9F0C-E4913E0BC3DC}"/>
              </a:ext>
            </a:extLst>
          </p:cNvPr>
          <p:cNvSpPr>
            <a:spLocks noGrp="1"/>
          </p:cNvSpPr>
          <p:nvPr>
            <p:ph type="ftr" sz="quarter" idx="11"/>
          </p:nvPr>
        </p:nvSpPr>
        <p:spPr/>
        <p:txBody>
          <a:bodyPr/>
          <a:lstStyle/>
          <a:p>
            <a:endParaRPr lang="es-AR"/>
          </a:p>
        </p:txBody>
      </p:sp>
      <p:sp>
        <p:nvSpPr>
          <p:cNvPr id="9" name="Slide Number Placeholder 8">
            <a:extLst>
              <a:ext uri="{FF2B5EF4-FFF2-40B4-BE49-F238E27FC236}">
                <a16:creationId xmlns:a16="http://schemas.microsoft.com/office/drawing/2014/main" id="{6EA13B8F-B20F-41CA-BD96-135355333FDB}"/>
              </a:ext>
            </a:extLst>
          </p:cNvPr>
          <p:cNvSpPr>
            <a:spLocks noGrp="1"/>
          </p:cNvSpPr>
          <p:nvPr>
            <p:ph type="sldNum" sz="quarter" idx="12"/>
          </p:nvPr>
        </p:nvSpPr>
        <p:spPr/>
        <p:txBody>
          <a:bodyPr/>
          <a:lstStyle/>
          <a:p>
            <a:fld id="{58D7DBD6-11E4-4BA1-95BF-19A58760E8A0}" type="slidenum">
              <a:rPr lang="es-AR" smtClean="0"/>
              <a:t>‹#›</a:t>
            </a:fld>
            <a:endParaRPr lang="es-AR"/>
          </a:p>
        </p:txBody>
      </p:sp>
    </p:spTree>
    <p:extLst>
      <p:ext uri="{BB962C8B-B14F-4D97-AF65-F5344CB8AC3E}">
        <p14:creationId xmlns:p14="http://schemas.microsoft.com/office/powerpoint/2010/main" val="1915214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47085-6ED1-4A9F-BCB2-B1FF04A482C9}"/>
              </a:ext>
            </a:extLst>
          </p:cNvPr>
          <p:cNvSpPr>
            <a:spLocks noGrp="1"/>
          </p:cNvSpPr>
          <p:nvPr>
            <p:ph type="title"/>
          </p:nvPr>
        </p:nvSpPr>
        <p:spPr/>
        <p:txBody>
          <a:bodyPr/>
          <a:lstStyle/>
          <a:p>
            <a:r>
              <a:rPr lang="en-US"/>
              <a:t>Click to edit Master title style</a:t>
            </a:r>
            <a:endParaRPr lang="es-AR"/>
          </a:p>
        </p:txBody>
      </p:sp>
      <p:sp>
        <p:nvSpPr>
          <p:cNvPr id="3" name="Date Placeholder 2">
            <a:extLst>
              <a:ext uri="{FF2B5EF4-FFF2-40B4-BE49-F238E27FC236}">
                <a16:creationId xmlns:a16="http://schemas.microsoft.com/office/drawing/2014/main" id="{FF4284D1-682C-4ED8-B38C-D594C7C0712A}"/>
              </a:ext>
            </a:extLst>
          </p:cNvPr>
          <p:cNvSpPr>
            <a:spLocks noGrp="1"/>
          </p:cNvSpPr>
          <p:nvPr>
            <p:ph type="dt" sz="half" idx="10"/>
          </p:nvPr>
        </p:nvSpPr>
        <p:spPr/>
        <p:txBody>
          <a:bodyPr/>
          <a:lstStyle/>
          <a:p>
            <a:fld id="{E38C7158-B201-4E0A-89B5-BADA987EC0F6}" type="datetimeFigureOut">
              <a:rPr lang="es-AR" smtClean="0"/>
              <a:t>25/2/2024</a:t>
            </a:fld>
            <a:endParaRPr lang="es-AR"/>
          </a:p>
        </p:txBody>
      </p:sp>
      <p:sp>
        <p:nvSpPr>
          <p:cNvPr id="4" name="Footer Placeholder 3">
            <a:extLst>
              <a:ext uri="{FF2B5EF4-FFF2-40B4-BE49-F238E27FC236}">
                <a16:creationId xmlns:a16="http://schemas.microsoft.com/office/drawing/2014/main" id="{82FD3654-7F7D-4BFA-91BB-2A9A28E425D4}"/>
              </a:ext>
            </a:extLst>
          </p:cNvPr>
          <p:cNvSpPr>
            <a:spLocks noGrp="1"/>
          </p:cNvSpPr>
          <p:nvPr>
            <p:ph type="ftr" sz="quarter" idx="11"/>
          </p:nvPr>
        </p:nvSpPr>
        <p:spPr/>
        <p:txBody>
          <a:bodyPr/>
          <a:lstStyle/>
          <a:p>
            <a:endParaRPr lang="es-AR"/>
          </a:p>
        </p:txBody>
      </p:sp>
      <p:sp>
        <p:nvSpPr>
          <p:cNvPr id="5" name="Slide Number Placeholder 4">
            <a:extLst>
              <a:ext uri="{FF2B5EF4-FFF2-40B4-BE49-F238E27FC236}">
                <a16:creationId xmlns:a16="http://schemas.microsoft.com/office/drawing/2014/main" id="{186CA10C-E58A-4EFA-89A4-5778B20734FD}"/>
              </a:ext>
            </a:extLst>
          </p:cNvPr>
          <p:cNvSpPr>
            <a:spLocks noGrp="1"/>
          </p:cNvSpPr>
          <p:nvPr>
            <p:ph type="sldNum" sz="quarter" idx="12"/>
          </p:nvPr>
        </p:nvSpPr>
        <p:spPr/>
        <p:txBody>
          <a:bodyPr/>
          <a:lstStyle/>
          <a:p>
            <a:fld id="{58D7DBD6-11E4-4BA1-95BF-19A58760E8A0}" type="slidenum">
              <a:rPr lang="es-AR" smtClean="0"/>
              <a:t>‹#›</a:t>
            </a:fld>
            <a:endParaRPr lang="es-AR"/>
          </a:p>
        </p:txBody>
      </p:sp>
    </p:spTree>
    <p:extLst>
      <p:ext uri="{BB962C8B-B14F-4D97-AF65-F5344CB8AC3E}">
        <p14:creationId xmlns:p14="http://schemas.microsoft.com/office/powerpoint/2010/main" val="2956244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79592B-F692-4E02-BBF9-6F8C4080494A}"/>
              </a:ext>
            </a:extLst>
          </p:cNvPr>
          <p:cNvSpPr>
            <a:spLocks noGrp="1"/>
          </p:cNvSpPr>
          <p:nvPr>
            <p:ph type="dt" sz="half" idx="10"/>
          </p:nvPr>
        </p:nvSpPr>
        <p:spPr/>
        <p:txBody>
          <a:bodyPr/>
          <a:lstStyle/>
          <a:p>
            <a:fld id="{E38C7158-B201-4E0A-89B5-BADA987EC0F6}" type="datetimeFigureOut">
              <a:rPr lang="es-AR" smtClean="0"/>
              <a:t>25/2/2024</a:t>
            </a:fld>
            <a:endParaRPr lang="es-AR"/>
          </a:p>
        </p:txBody>
      </p:sp>
      <p:sp>
        <p:nvSpPr>
          <p:cNvPr id="3" name="Footer Placeholder 2">
            <a:extLst>
              <a:ext uri="{FF2B5EF4-FFF2-40B4-BE49-F238E27FC236}">
                <a16:creationId xmlns:a16="http://schemas.microsoft.com/office/drawing/2014/main" id="{C06E1FA1-EBFA-4340-A640-9158DCDA349B}"/>
              </a:ext>
            </a:extLst>
          </p:cNvPr>
          <p:cNvSpPr>
            <a:spLocks noGrp="1"/>
          </p:cNvSpPr>
          <p:nvPr>
            <p:ph type="ftr" sz="quarter" idx="11"/>
          </p:nvPr>
        </p:nvSpPr>
        <p:spPr/>
        <p:txBody>
          <a:bodyPr/>
          <a:lstStyle/>
          <a:p>
            <a:endParaRPr lang="es-AR"/>
          </a:p>
        </p:txBody>
      </p:sp>
      <p:sp>
        <p:nvSpPr>
          <p:cNvPr id="4" name="Slide Number Placeholder 3">
            <a:extLst>
              <a:ext uri="{FF2B5EF4-FFF2-40B4-BE49-F238E27FC236}">
                <a16:creationId xmlns:a16="http://schemas.microsoft.com/office/drawing/2014/main" id="{19299AF8-0705-4D7E-87E6-8C6EEF946E8D}"/>
              </a:ext>
            </a:extLst>
          </p:cNvPr>
          <p:cNvSpPr>
            <a:spLocks noGrp="1"/>
          </p:cNvSpPr>
          <p:nvPr>
            <p:ph type="sldNum" sz="quarter" idx="12"/>
          </p:nvPr>
        </p:nvSpPr>
        <p:spPr/>
        <p:txBody>
          <a:bodyPr/>
          <a:lstStyle/>
          <a:p>
            <a:fld id="{58D7DBD6-11E4-4BA1-95BF-19A58760E8A0}" type="slidenum">
              <a:rPr lang="es-AR" smtClean="0"/>
              <a:t>‹#›</a:t>
            </a:fld>
            <a:endParaRPr lang="es-AR"/>
          </a:p>
        </p:txBody>
      </p:sp>
    </p:spTree>
    <p:extLst>
      <p:ext uri="{BB962C8B-B14F-4D97-AF65-F5344CB8AC3E}">
        <p14:creationId xmlns:p14="http://schemas.microsoft.com/office/powerpoint/2010/main" val="422742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AD0C7-B7D8-41EC-BA97-9F3A9B277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Content Placeholder 2">
            <a:extLst>
              <a:ext uri="{FF2B5EF4-FFF2-40B4-BE49-F238E27FC236}">
                <a16:creationId xmlns:a16="http://schemas.microsoft.com/office/drawing/2014/main" id="{ED118191-FDF3-40AD-BB94-C6F1AA729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Text Placeholder 3">
            <a:extLst>
              <a:ext uri="{FF2B5EF4-FFF2-40B4-BE49-F238E27FC236}">
                <a16:creationId xmlns:a16="http://schemas.microsoft.com/office/drawing/2014/main" id="{4DCDB6ED-337A-4355-849A-8ED86314C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4FB919-DF67-4F33-96E7-C57BCEE58686}"/>
              </a:ext>
            </a:extLst>
          </p:cNvPr>
          <p:cNvSpPr>
            <a:spLocks noGrp="1"/>
          </p:cNvSpPr>
          <p:nvPr>
            <p:ph type="dt" sz="half" idx="10"/>
          </p:nvPr>
        </p:nvSpPr>
        <p:spPr/>
        <p:txBody>
          <a:bodyPr/>
          <a:lstStyle/>
          <a:p>
            <a:fld id="{E38C7158-B201-4E0A-89B5-BADA987EC0F6}" type="datetimeFigureOut">
              <a:rPr lang="es-AR" smtClean="0"/>
              <a:t>25/2/2024</a:t>
            </a:fld>
            <a:endParaRPr lang="es-AR"/>
          </a:p>
        </p:txBody>
      </p:sp>
      <p:sp>
        <p:nvSpPr>
          <p:cNvPr id="6" name="Footer Placeholder 5">
            <a:extLst>
              <a:ext uri="{FF2B5EF4-FFF2-40B4-BE49-F238E27FC236}">
                <a16:creationId xmlns:a16="http://schemas.microsoft.com/office/drawing/2014/main" id="{FB9992D8-4378-4D42-8881-411AC5EB8AED}"/>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928522F9-F3EA-425C-B782-D15B55C94060}"/>
              </a:ext>
            </a:extLst>
          </p:cNvPr>
          <p:cNvSpPr>
            <a:spLocks noGrp="1"/>
          </p:cNvSpPr>
          <p:nvPr>
            <p:ph type="sldNum" sz="quarter" idx="12"/>
          </p:nvPr>
        </p:nvSpPr>
        <p:spPr/>
        <p:txBody>
          <a:bodyPr/>
          <a:lstStyle/>
          <a:p>
            <a:fld id="{58D7DBD6-11E4-4BA1-95BF-19A58760E8A0}" type="slidenum">
              <a:rPr lang="es-AR" smtClean="0"/>
              <a:t>‹#›</a:t>
            </a:fld>
            <a:endParaRPr lang="es-AR"/>
          </a:p>
        </p:txBody>
      </p:sp>
    </p:spTree>
    <p:extLst>
      <p:ext uri="{BB962C8B-B14F-4D97-AF65-F5344CB8AC3E}">
        <p14:creationId xmlns:p14="http://schemas.microsoft.com/office/powerpoint/2010/main" val="2581819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1C118-F4A3-4E67-962D-32EA64D6E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AR"/>
          </a:p>
        </p:txBody>
      </p:sp>
      <p:sp>
        <p:nvSpPr>
          <p:cNvPr id="3" name="Picture Placeholder 2">
            <a:extLst>
              <a:ext uri="{FF2B5EF4-FFF2-40B4-BE49-F238E27FC236}">
                <a16:creationId xmlns:a16="http://schemas.microsoft.com/office/drawing/2014/main" id="{9E5A51E2-7C48-4180-8A15-5EFA81DECF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Text Placeholder 3">
            <a:extLst>
              <a:ext uri="{FF2B5EF4-FFF2-40B4-BE49-F238E27FC236}">
                <a16:creationId xmlns:a16="http://schemas.microsoft.com/office/drawing/2014/main" id="{76C8E998-E4B1-40BE-98C9-990F3B702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0AF57F-67A2-4729-B4A2-9C917AEBB8B6}"/>
              </a:ext>
            </a:extLst>
          </p:cNvPr>
          <p:cNvSpPr>
            <a:spLocks noGrp="1"/>
          </p:cNvSpPr>
          <p:nvPr>
            <p:ph type="dt" sz="half" idx="10"/>
          </p:nvPr>
        </p:nvSpPr>
        <p:spPr/>
        <p:txBody>
          <a:bodyPr/>
          <a:lstStyle/>
          <a:p>
            <a:fld id="{E38C7158-B201-4E0A-89B5-BADA987EC0F6}" type="datetimeFigureOut">
              <a:rPr lang="es-AR" smtClean="0"/>
              <a:t>25/2/2024</a:t>
            </a:fld>
            <a:endParaRPr lang="es-AR"/>
          </a:p>
        </p:txBody>
      </p:sp>
      <p:sp>
        <p:nvSpPr>
          <p:cNvPr id="6" name="Footer Placeholder 5">
            <a:extLst>
              <a:ext uri="{FF2B5EF4-FFF2-40B4-BE49-F238E27FC236}">
                <a16:creationId xmlns:a16="http://schemas.microsoft.com/office/drawing/2014/main" id="{AC1B5215-B2C6-472F-8666-079036A33430}"/>
              </a:ext>
            </a:extLst>
          </p:cNvPr>
          <p:cNvSpPr>
            <a:spLocks noGrp="1"/>
          </p:cNvSpPr>
          <p:nvPr>
            <p:ph type="ftr" sz="quarter" idx="11"/>
          </p:nvPr>
        </p:nvSpPr>
        <p:spPr/>
        <p:txBody>
          <a:bodyPr/>
          <a:lstStyle/>
          <a:p>
            <a:endParaRPr lang="es-AR"/>
          </a:p>
        </p:txBody>
      </p:sp>
      <p:sp>
        <p:nvSpPr>
          <p:cNvPr id="7" name="Slide Number Placeholder 6">
            <a:extLst>
              <a:ext uri="{FF2B5EF4-FFF2-40B4-BE49-F238E27FC236}">
                <a16:creationId xmlns:a16="http://schemas.microsoft.com/office/drawing/2014/main" id="{EB09FA62-972D-4DCD-98A7-E9DE02921839}"/>
              </a:ext>
            </a:extLst>
          </p:cNvPr>
          <p:cNvSpPr>
            <a:spLocks noGrp="1"/>
          </p:cNvSpPr>
          <p:nvPr>
            <p:ph type="sldNum" sz="quarter" idx="12"/>
          </p:nvPr>
        </p:nvSpPr>
        <p:spPr/>
        <p:txBody>
          <a:bodyPr/>
          <a:lstStyle/>
          <a:p>
            <a:fld id="{58D7DBD6-11E4-4BA1-95BF-19A58760E8A0}" type="slidenum">
              <a:rPr lang="es-AR" smtClean="0"/>
              <a:t>‹#›</a:t>
            </a:fld>
            <a:endParaRPr lang="es-AR"/>
          </a:p>
        </p:txBody>
      </p:sp>
    </p:spTree>
    <p:extLst>
      <p:ext uri="{BB962C8B-B14F-4D97-AF65-F5344CB8AC3E}">
        <p14:creationId xmlns:p14="http://schemas.microsoft.com/office/powerpoint/2010/main" val="234809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CC50AD-7159-40C7-9AF1-FBBF4DF874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AR"/>
          </a:p>
        </p:txBody>
      </p:sp>
      <p:sp>
        <p:nvSpPr>
          <p:cNvPr id="3" name="Text Placeholder 2">
            <a:extLst>
              <a:ext uri="{FF2B5EF4-FFF2-40B4-BE49-F238E27FC236}">
                <a16:creationId xmlns:a16="http://schemas.microsoft.com/office/drawing/2014/main" id="{1D71A39A-4859-4DD0-93D9-E9F31B3E01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4" name="Date Placeholder 3">
            <a:extLst>
              <a:ext uri="{FF2B5EF4-FFF2-40B4-BE49-F238E27FC236}">
                <a16:creationId xmlns:a16="http://schemas.microsoft.com/office/drawing/2014/main" id="{B8B8F435-1C7F-46A1-B9AC-50EAC36C5C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C7158-B201-4E0A-89B5-BADA987EC0F6}" type="datetimeFigureOut">
              <a:rPr lang="es-AR" smtClean="0"/>
              <a:t>25/2/2024</a:t>
            </a:fld>
            <a:endParaRPr lang="es-AR"/>
          </a:p>
        </p:txBody>
      </p:sp>
      <p:sp>
        <p:nvSpPr>
          <p:cNvPr id="5" name="Footer Placeholder 4">
            <a:extLst>
              <a:ext uri="{FF2B5EF4-FFF2-40B4-BE49-F238E27FC236}">
                <a16:creationId xmlns:a16="http://schemas.microsoft.com/office/drawing/2014/main" id="{D81FBB0F-57FF-4842-B16F-037B2FEAC7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a:extLst>
              <a:ext uri="{FF2B5EF4-FFF2-40B4-BE49-F238E27FC236}">
                <a16:creationId xmlns:a16="http://schemas.microsoft.com/office/drawing/2014/main" id="{5B47B0AC-755C-4B6E-83C7-22159E6FD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D7DBD6-11E4-4BA1-95BF-19A58760E8A0}" type="slidenum">
              <a:rPr lang="es-AR" smtClean="0"/>
              <a:t>‹#›</a:t>
            </a:fld>
            <a:endParaRPr lang="es-AR"/>
          </a:p>
        </p:txBody>
      </p:sp>
    </p:spTree>
    <p:extLst>
      <p:ext uri="{BB962C8B-B14F-4D97-AF65-F5344CB8AC3E}">
        <p14:creationId xmlns:p14="http://schemas.microsoft.com/office/powerpoint/2010/main" val="1324717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E61DAD9-642A-4FF4-9DCD-7C5547631656}"/>
              </a:ext>
            </a:extLst>
          </p:cNvPr>
          <p:cNvGraphicFramePr>
            <a:graphicFrameLocks noGrp="1"/>
          </p:cNvGraphicFramePr>
          <p:nvPr>
            <p:extLst>
              <p:ext uri="{D42A27DB-BD31-4B8C-83A1-F6EECF244321}">
                <p14:modId xmlns:p14="http://schemas.microsoft.com/office/powerpoint/2010/main" val="3087912496"/>
              </p:ext>
            </p:extLst>
          </p:nvPr>
        </p:nvGraphicFramePr>
        <p:xfrm>
          <a:off x="2032000" y="719666"/>
          <a:ext cx="8128000" cy="25958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296066104"/>
                    </a:ext>
                  </a:extLst>
                </a:gridCol>
                <a:gridCol w="1625600">
                  <a:extLst>
                    <a:ext uri="{9D8B030D-6E8A-4147-A177-3AD203B41FA5}">
                      <a16:colId xmlns:a16="http://schemas.microsoft.com/office/drawing/2014/main" val="490473738"/>
                    </a:ext>
                  </a:extLst>
                </a:gridCol>
                <a:gridCol w="1625600">
                  <a:extLst>
                    <a:ext uri="{9D8B030D-6E8A-4147-A177-3AD203B41FA5}">
                      <a16:colId xmlns:a16="http://schemas.microsoft.com/office/drawing/2014/main" val="1456731874"/>
                    </a:ext>
                  </a:extLst>
                </a:gridCol>
                <a:gridCol w="1625600">
                  <a:extLst>
                    <a:ext uri="{9D8B030D-6E8A-4147-A177-3AD203B41FA5}">
                      <a16:colId xmlns:a16="http://schemas.microsoft.com/office/drawing/2014/main" val="776865251"/>
                    </a:ext>
                  </a:extLst>
                </a:gridCol>
                <a:gridCol w="1625600">
                  <a:extLst>
                    <a:ext uri="{9D8B030D-6E8A-4147-A177-3AD203B41FA5}">
                      <a16:colId xmlns:a16="http://schemas.microsoft.com/office/drawing/2014/main" val="3704335152"/>
                    </a:ext>
                  </a:extLst>
                </a:gridCol>
              </a:tblGrid>
              <a:tr h="370840">
                <a:tc>
                  <a:txBody>
                    <a:bodyPr/>
                    <a:lstStyle/>
                    <a:p>
                      <a:r>
                        <a:rPr lang="es-AR" dirty="0" err="1"/>
                        <a:t>fields</a:t>
                      </a:r>
                      <a:endParaRPr lang="es-AR" dirty="0"/>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648865661"/>
                  </a:ext>
                </a:extLst>
              </a:tr>
              <a:tr h="370840">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879649592"/>
                  </a:ext>
                </a:extLst>
              </a:tr>
              <a:tr h="370840">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2702110031"/>
                  </a:ext>
                </a:extLst>
              </a:tr>
              <a:tr h="370840">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833296122"/>
                  </a:ext>
                </a:extLst>
              </a:tr>
              <a:tr h="370840">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2305621706"/>
                  </a:ext>
                </a:extLst>
              </a:tr>
              <a:tr h="370840">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948683236"/>
                  </a:ext>
                </a:extLst>
              </a:tr>
              <a:tr h="370840">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492094020"/>
                  </a:ext>
                </a:extLst>
              </a:tr>
            </a:tbl>
          </a:graphicData>
        </a:graphic>
      </p:graphicFrame>
    </p:spTree>
    <p:extLst>
      <p:ext uri="{BB962C8B-B14F-4D97-AF65-F5344CB8AC3E}">
        <p14:creationId xmlns:p14="http://schemas.microsoft.com/office/powerpoint/2010/main" val="4129066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EC12805-440D-4ED3-992E-B1269B1F5B07}"/>
              </a:ext>
            </a:extLst>
          </p:cNvPr>
          <p:cNvPicPr>
            <a:picLocks noChangeAspect="1"/>
          </p:cNvPicPr>
          <p:nvPr/>
        </p:nvPicPr>
        <p:blipFill rotWithShape="1">
          <a:blip r:embed="rId2"/>
          <a:srcRect l="874"/>
          <a:stretch/>
        </p:blipFill>
        <p:spPr>
          <a:xfrm>
            <a:off x="2266014" y="512759"/>
            <a:ext cx="6316422" cy="5734283"/>
          </a:xfrm>
          <a:prstGeom prst="rect">
            <a:avLst/>
          </a:prstGeom>
        </p:spPr>
      </p:pic>
    </p:spTree>
    <p:extLst>
      <p:ext uri="{BB962C8B-B14F-4D97-AF65-F5344CB8AC3E}">
        <p14:creationId xmlns:p14="http://schemas.microsoft.com/office/powerpoint/2010/main" val="112035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61CA-769F-4923-A1DD-FAC7904431CF}"/>
              </a:ext>
            </a:extLst>
          </p:cNvPr>
          <p:cNvSpPr>
            <a:spLocks noGrp="1"/>
          </p:cNvSpPr>
          <p:nvPr>
            <p:ph type="title"/>
          </p:nvPr>
        </p:nvSpPr>
        <p:spPr/>
        <p:txBody>
          <a:bodyPr/>
          <a:lstStyle/>
          <a:p>
            <a:r>
              <a:rPr lang="en-US" dirty="0"/>
              <a:t>Exploration - Missing values</a:t>
            </a:r>
            <a:endParaRPr lang="es-AR" dirty="0"/>
          </a:p>
        </p:txBody>
      </p:sp>
      <p:sp>
        <p:nvSpPr>
          <p:cNvPr id="3" name="Content Placeholder 2">
            <a:extLst>
              <a:ext uri="{FF2B5EF4-FFF2-40B4-BE49-F238E27FC236}">
                <a16:creationId xmlns:a16="http://schemas.microsoft.com/office/drawing/2014/main" id="{679540D4-F5BE-46CC-A1AE-AAFE6AA73136}"/>
              </a:ext>
            </a:extLst>
          </p:cNvPr>
          <p:cNvSpPr>
            <a:spLocks noGrp="1"/>
          </p:cNvSpPr>
          <p:nvPr>
            <p:ph idx="1"/>
          </p:nvPr>
        </p:nvSpPr>
        <p:spPr/>
        <p:txBody>
          <a:bodyPr/>
          <a:lstStyle/>
          <a:p>
            <a:r>
              <a:rPr lang="en-GB" dirty="0"/>
              <a:t>price: About 20.3% missing. Given its potential impact on product ratings, we might consider filling missing values with the median price, assuming the data's distribution might be skewed. brand, </a:t>
            </a:r>
            <a:r>
              <a:rPr lang="en-GB" dirty="0" err="1"/>
              <a:t>reviewText</a:t>
            </a:r>
            <a:r>
              <a:rPr lang="en-GB" dirty="0"/>
              <a:t>, summary, category, rating, </a:t>
            </a:r>
            <a:r>
              <a:rPr lang="en-GB" dirty="0" err="1"/>
              <a:t>reviewTime</a:t>
            </a:r>
            <a:r>
              <a:rPr lang="en-GB" dirty="0"/>
              <a:t>, vote, description, image, feature: These columns have varying degrees of missing data, ranging from approximately 7% to 8%. </a:t>
            </a:r>
            <a:r>
              <a:rPr lang="en-GB" dirty="0" err="1"/>
              <a:t>itemName</a:t>
            </a:r>
            <a:r>
              <a:rPr lang="en-GB" dirty="0"/>
              <a:t>, verified, </a:t>
            </a:r>
            <a:r>
              <a:rPr lang="en-GB" dirty="0" err="1"/>
              <a:t>userName</a:t>
            </a:r>
            <a:r>
              <a:rPr lang="en-GB" dirty="0"/>
              <a:t>: Also have missing values but to a lesser extent.</a:t>
            </a:r>
            <a:endParaRPr lang="es-AR" dirty="0"/>
          </a:p>
        </p:txBody>
      </p:sp>
    </p:spTree>
    <p:extLst>
      <p:ext uri="{BB962C8B-B14F-4D97-AF65-F5344CB8AC3E}">
        <p14:creationId xmlns:p14="http://schemas.microsoft.com/office/powerpoint/2010/main" val="303372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61CA-769F-4923-A1DD-FAC7904431CF}"/>
              </a:ext>
            </a:extLst>
          </p:cNvPr>
          <p:cNvSpPr>
            <a:spLocks noGrp="1"/>
          </p:cNvSpPr>
          <p:nvPr>
            <p:ph type="title"/>
          </p:nvPr>
        </p:nvSpPr>
        <p:spPr/>
        <p:txBody>
          <a:bodyPr/>
          <a:lstStyle/>
          <a:p>
            <a:r>
              <a:rPr lang="en-US" dirty="0"/>
              <a:t>Data Preparation - Missing values</a:t>
            </a:r>
            <a:endParaRPr lang="es-AR" dirty="0"/>
          </a:p>
        </p:txBody>
      </p:sp>
      <p:sp>
        <p:nvSpPr>
          <p:cNvPr id="3" name="Content Placeholder 2">
            <a:extLst>
              <a:ext uri="{FF2B5EF4-FFF2-40B4-BE49-F238E27FC236}">
                <a16:creationId xmlns:a16="http://schemas.microsoft.com/office/drawing/2014/main" id="{679540D4-F5BE-46CC-A1AE-AAFE6AA73136}"/>
              </a:ext>
            </a:extLst>
          </p:cNvPr>
          <p:cNvSpPr>
            <a:spLocks noGrp="1"/>
          </p:cNvSpPr>
          <p:nvPr>
            <p:ph idx="1"/>
          </p:nvPr>
        </p:nvSpPr>
        <p:spPr/>
        <p:txBody>
          <a:bodyPr>
            <a:normAutofit lnSpcReduction="10000"/>
          </a:bodyPr>
          <a:lstStyle/>
          <a:p>
            <a:r>
              <a:rPr lang="en-GB" dirty="0"/>
              <a:t>For price: Fill missing values with the median price, as prices can be heavily skewed by a few very expensive or very cheap products. For rating: Since rating is our target variable, rows with missing ratings might need to be removed, as predicting these without actual ratings could introduce bias. For other columns with textual data (brand, </a:t>
            </a:r>
            <a:r>
              <a:rPr lang="en-GB" dirty="0" err="1"/>
              <a:t>reviewText</a:t>
            </a:r>
            <a:r>
              <a:rPr lang="en-GB" dirty="0"/>
              <a:t>, summary, description, feature): We might fill missing textual data with a placeholder value like "unknown" or remove rows with missing values depending on their importance to the model and the amount of missing data. For categorical columns (category, verified): Missing values can be filled with a placeholder like "unknown" or the most common category, depending on the column's nature.</a:t>
            </a:r>
            <a:endParaRPr lang="es-AR" dirty="0"/>
          </a:p>
        </p:txBody>
      </p:sp>
    </p:spTree>
    <p:extLst>
      <p:ext uri="{BB962C8B-B14F-4D97-AF65-F5344CB8AC3E}">
        <p14:creationId xmlns:p14="http://schemas.microsoft.com/office/powerpoint/2010/main" val="1046411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C5249CA-E2DE-4BA8-AF6B-B94960FDBFAE}"/>
              </a:ext>
            </a:extLst>
          </p:cNvPr>
          <p:cNvSpPr txBox="1"/>
          <p:nvPr/>
        </p:nvSpPr>
        <p:spPr>
          <a:xfrm>
            <a:off x="254000" y="1554480"/>
            <a:ext cx="8534400" cy="3477875"/>
          </a:xfrm>
          <a:prstGeom prst="rect">
            <a:avLst/>
          </a:prstGeom>
          <a:noFill/>
        </p:spPr>
        <p:txBody>
          <a:bodyPr wrap="square" rtlCol="0">
            <a:spAutoFit/>
          </a:bodyPr>
          <a:lstStyle/>
          <a:p>
            <a:r>
              <a:rPr lang="en-GB" sz="2000" b="1" dirty="0"/>
              <a:t>Columns: </a:t>
            </a:r>
            <a:r>
              <a:rPr lang="en-GB" sz="2000" dirty="0" err="1"/>
              <a:t>userName</a:t>
            </a:r>
            <a:r>
              <a:rPr lang="en-GB" sz="2000" dirty="0"/>
              <a:t>, verified, </a:t>
            </a:r>
            <a:r>
              <a:rPr lang="en-GB" sz="2000" dirty="0" err="1"/>
              <a:t>itemName</a:t>
            </a:r>
            <a:r>
              <a:rPr lang="en-GB" sz="2000" dirty="0"/>
              <a:t>, description, image, brand, feature, category, price, rating, </a:t>
            </a:r>
            <a:r>
              <a:rPr lang="en-GB" sz="2000" dirty="0" err="1"/>
              <a:t>reviewTime</a:t>
            </a:r>
            <a:r>
              <a:rPr lang="en-GB" sz="2000" dirty="0"/>
              <a:t>, summary, </a:t>
            </a:r>
            <a:r>
              <a:rPr lang="en-GB" sz="2000" dirty="0" err="1"/>
              <a:t>reviewText</a:t>
            </a:r>
            <a:r>
              <a:rPr lang="en-GB" sz="2000" dirty="0"/>
              <a:t>, and vote.</a:t>
            </a:r>
          </a:p>
          <a:p>
            <a:r>
              <a:rPr lang="en-GB" sz="2000" dirty="0"/>
              <a:t> </a:t>
            </a:r>
            <a:r>
              <a:rPr lang="en-GB" sz="2000" b="1" dirty="0"/>
              <a:t>Data Types: </a:t>
            </a:r>
            <a:r>
              <a:rPr lang="en-GB" sz="2000" dirty="0"/>
              <a:t>Columns like verified are stored as strings representing Boolean values (e.g., 'TRUE’),</a:t>
            </a:r>
          </a:p>
          <a:p>
            <a:r>
              <a:rPr lang="en-GB" sz="2000" dirty="0"/>
              <a:t>price is a numerical-continuous string that includes a dollar sign,</a:t>
            </a:r>
          </a:p>
          <a:p>
            <a:r>
              <a:rPr lang="en-GB" sz="2000" dirty="0"/>
              <a:t>rating is numerical-</a:t>
            </a:r>
            <a:r>
              <a:rPr lang="en-GB" sz="2000" dirty="0" err="1"/>
              <a:t>descrete</a:t>
            </a:r>
            <a:r>
              <a:rPr lang="en-GB" sz="2000" dirty="0"/>
              <a:t> field. </a:t>
            </a:r>
          </a:p>
          <a:p>
            <a:r>
              <a:rPr lang="en-GB" sz="2000" dirty="0"/>
              <a:t>The description, feature, summary, and </a:t>
            </a:r>
            <a:r>
              <a:rPr lang="en-GB" sz="2000" dirty="0" err="1"/>
              <a:t>reviewText</a:t>
            </a:r>
            <a:r>
              <a:rPr lang="en-GB" sz="2000" dirty="0"/>
              <a:t> columns contain text that might require processing for analysis.</a:t>
            </a:r>
          </a:p>
          <a:p>
            <a:r>
              <a:rPr lang="en-GB" sz="2000" dirty="0"/>
              <a:t>Brand contains text </a:t>
            </a:r>
          </a:p>
          <a:p>
            <a:r>
              <a:rPr lang="en-GB" sz="2000" dirty="0"/>
              <a:t>category</a:t>
            </a:r>
          </a:p>
          <a:p>
            <a:r>
              <a:rPr lang="en-GB" sz="2000" dirty="0"/>
              <a:t>username, </a:t>
            </a:r>
            <a:r>
              <a:rPr lang="en-GB" sz="2000" dirty="0" err="1"/>
              <a:t>itemName</a:t>
            </a:r>
            <a:r>
              <a:rPr lang="en-GB" sz="2000" dirty="0"/>
              <a:t>, </a:t>
            </a:r>
            <a:r>
              <a:rPr lang="en-GB" sz="2000" dirty="0" err="1"/>
              <a:t>reviewTime</a:t>
            </a:r>
            <a:endParaRPr lang="es-AR" sz="2000" dirty="0"/>
          </a:p>
        </p:txBody>
      </p:sp>
    </p:spTree>
    <p:extLst>
      <p:ext uri="{BB962C8B-B14F-4D97-AF65-F5344CB8AC3E}">
        <p14:creationId xmlns:p14="http://schemas.microsoft.com/office/powerpoint/2010/main" val="2101337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E5E3CB-6AF9-4991-A830-9356948C1833}"/>
              </a:ext>
            </a:extLst>
          </p:cNvPr>
          <p:cNvSpPr txBox="1"/>
          <p:nvPr/>
        </p:nvSpPr>
        <p:spPr>
          <a:xfrm>
            <a:off x="670560" y="1432560"/>
            <a:ext cx="6441440" cy="1200329"/>
          </a:xfrm>
          <a:prstGeom prst="rect">
            <a:avLst/>
          </a:prstGeom>
          <a:noFill/>
        </p:spPr>
        <p:txBody>
          <a:bodyPr wrap="square" rtlCol="0">
            <a:spAutoFit/>
          </a:bodyPr>
          <a:lstStyle/>
          <a:p>
            <a:pPr marL="285750" indent="-285750">
              <a:buFontTx/>
              <a:buChar char="-"/>
            </a:pPr>
            <a:r>
              <a:rPr lang="en-US" dirty="0"/>
              <a:t>Maybe unverified users can be bots and they should be removed. More analysis on their behavior is required</a:t>
            </a:r>
          </a:p>
          <a:p>
            <a:pPr marL="285750" indent="-285750">
              <a:buFontTx/>
              <a:buChar char="-"/>
            </a:pPr>
            <a:endParaRPr lang="en-US" dirty="0"/>
          </a:p>
          <a:p>
            <a:pPr marL="285750" indent="-285750">
              <a:buFontTx/>
              <a:buChar char="-"/>
            </a:pPr>
            <a:r>
              <a:rPr lang="en-US" dirty="0"/>
              <a:t>Vote may increase the comment – maybe double the row</a:t>
            </a:r>
            <a:endParaRPr lang="es-AR" dirty="0"/>
          </a:p>
        </p:txBody>
      </p:sp>
      <p:sp>
        <p:nvSpPr>
          <p:cNvPr id="6" name="Title 1">
            <a:extLst>
              <a:ext uri="{FF2B5EF4-FFF2-40B4-BE49-F238E27FC236}">
                <a16:creationId xmlns:a16="http://schemas.microsoft.com/office/drawing/2014/main" id="{538C0EDA-DBD8-49E6-9706-8BF1B928D2B9}"/>
              </a:ext>
            </a:extLst>
          </p:cNvPr>
          <p:cNvSpPr>
            <a:spLocks noGrp="1"/>
          </p:cNvSpPr>
          <p:nvPr>
            <p:ph type="title"/>
          </p:nvPr>
        </p:nvSpPr>
        <p:spPr>
          <a:xfrm>
            <a:off x="838200" y="365125"/>
            <a:ext cx="10515600" cy="1325563"/>
          </a:xfrm>
        </p:spPr>
        <p:txBody>
          <a:bodyPr/>
          <a:lstStyle/>
          <a:p>
            <a:r>
              <a:rPr lang="es-AR" dirty="0" err="1"/>
              <a:t>Hypotheses</a:t>
            </a:r>
            <a:endParaRPr lang="es-AR" dirty="0"/>
          </a:p>
        </p:txBody>
      </p:sp>
    </p:spTree>
    <p:extLst>
      <p:ext uri="{BB962C8B-B14F-4D97-AF65-F5344CB8AC3E}">
        <p14:creationId xmlns:p14="http://schemas.microsoft.com/office/powerpoint/2010/main" val="483154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6969C5-45F6-44B6-8481-EE91A351A75C}"/>
              </a:ext>
            </a:extLst>
          </p:cNvPr>
          <p:cNvPicPr>
            <a:picLocks noChangeAspect="1"/>
          </p:cNvPicPr>
          <p:nvPr/>
        </p:nvPicPr>
        <p:blipFill>
          <a:blip r:embed="rId2"/>
          <a:stretch>
            <a:fillRect/>
          </a:stretch>
        </p:blipFill>
        <p:spPr>
          <a:xfrm>
            <a:off x="1136934" y="558265"/>
            <a:ext cx="8443126" cy="5972576"/>
          </a:xfrm>
          <a:prstGeom prst="rect">
            <a:avLst/>
          </a:prstGeom>
        </p:spPr>
      </p:pic>
    </p:spTree>
    <p:extLst>
      <p:ext uri="{BB962C8B-B14F-4D97-AF65-F5344CB8AC3E}">
        <p14:creationId xmlns:p14="http://schemas.microsoft.com/office/powerpoint/2010/main" val="882366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26D5EE-DED3-4E49-8B7A-6D90BE588C15}"/>
              </a:ext>
            </a:extLst>
          </p:cNvPr>
          <p:cNvPicPr>
            <a:picLocks noChangeAspect="1"/>
          </p:cNvPicPr>
          <p:nvPr/>
        </p:nvPicPr>
        <p:blipFill>
          <a:blip r:embed="rId2"/>
          <a:stretch>
            <a:fillRect/>
          </a:stretch>
        </p:blipFill>
        <p:spPr>
          <a:xfrm>
            <a:off x="2151361" y="0"/>
            <a:ext cx="7889278" cy="6858000"/>
          </a:xfrm>
          <a:prstGeom prst="rect">
            <a:avLst/>
          </a:prstGeom>
        </p:spPr>
      </p:pic>
      <p:pic>
        <p:nvPicPr>
          <p:cNvPr id="5" name="Picture 4">
            <a:extLst>
              <a:ext uri="{FF2B5EF4-FFF2-40B4-BE49-F238E27FC236}">
                <a16:creationId xmlns:a16="http://schemas.microsoft.com/office/drawing/2014/main" id="{D0A4B7F8-3D47-4F68-B806-3B6CC1A55A1C}"/>
              </a:ext>
            </a:extLst>
          </p:cNvPr>
          <p:cNvPicPr>
            <a:picLocks noChangeAspect="1"/>
          </p:cNvPicPr>
          <p:nvPr/>
        </p:nvPicPr>
        <p:blipFill>
          <a:blip r:embed="rId3"/>
          <a:stretch>
            <a:fillRect/>
          </a:stretch>
        </p:blipFill>
        <p:spPr>
          <a:xfrm>
            <a:off x="2161752" y="0"/>
            <a:ext cx="7868496" cy="6858000"/>
          </a:xfrm>
          <a:prstGeom prst="rect">
            <a:avLst/>
          </a:prstGeom>
        </p:spPr>
      </p:pic>
      <p:pic>
        <p:nvPicPr>
          <p:cNvPr id="6" name="Picture 5">
            <a:extLst>
              <a:ext uri="{FF2B5EF4-FFF2-40B4-BE49-F238E27FC236}">
                <a16:creationId xmlns:a16="http://schemas.microsoft.com/office/drawing/2014/main" id="{293851CA-E603-4F4B-98F6-BEB398A6A734}"/>
              </a:ext>
            </a:extLst>
          </p:cNvPr>
          <p:cNvPicPr>
            <a:picLocks noChangeAspect="1"/>
          </p:cNvPicPr>
          <p:nvPr/>
        </p:nvPicPr>
        <p:blipFill>
          <a:blip r:embed="rId4"/>
          <a:stretch>
            <a:fillRect/>
          </a:stretch>
        </p:blipFill>
        <p:spPr>
          <a:xfrm>
            <a:off x="1796764" y="211756"/>
            <a:ext cx="8059456" cy="6858000"/>
          </a:xfrm>
          <a:prstGeom prst="rect">
            <a:avLst/>
          </a:prstGeom>
        </p:spPr>
      </p:pic>
      <p:pic>
        <p:nvPicPr>
          <p:cNvPr id="7" name="Picture 6">
            <a:extLst>
              <a:ext uri="{FF2B5EF4-FFF2-40B4-BE49-F238E27FC236}">
                <a16:creationId xmlns:a16="http://schemas.microsoft.com/office/drawing/2014/main" id="{EB0D746A-3286-4E37-888C-F4542FC89470}"/>
              </a:ext>
            </a:extLst>
          </p:cNvPr>
          <p:cNvPicPr>
            <a:picLocks noChangeAspect="1"/>
          </p:cNvPicPr>
          <p:nvPr/>
        </p:nvPicPr>
        <p:blipFill>
          <a:blip r:embed="rId5"/>
          <a:stretch>
            <a:fillRect/>
          </a:stretch>
        </p:blipFill>
        <p:spPr>
          <a:xfrm>
            <a:off x="952500" y="109537"/>
            <a:ext cx="10287000" cy="6638925"/>
          </a:xfrm>
          <a:prstGeom prst="rect">
            <a:avLst/>
          </a:prstGeom>
        </p:spPr>
      </p:pic>
    </p:spTree>
    <p:extLst>
      <p:ext uri="{BB962C8B-B14F-4D97-AF65-F5344CB8AC3E}">
        <p14:creationId xmlns:p14="http://schemas.microsoft.com/office/powerpoint/2010/main" val="4180975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E5E3CB-6AF9-4991-A830-9356948C1833}"/>
              </a:ext>
            </a:extLst>
          </p:cNvPr>
          <p:cNvSpPr txBox="1"/>
          <p:nvPr/>
        </p:nvSpPr>
        <p:spPr>
          <a:xfrm>
            <a:off x="670560" y="1432560"/>
            <a:ext cx="6441440" cy="1200329"/>
          </a:xfrm>
          <a:prstGeom prst="rect">
            <a:avLst/>
          </a:prstGeom>
          <a:noFill/>
        </p:spPr>
        <p:txBody>
          <a:bodyPr wrap="square" rtlCol="0">
            <a:spAutoFit/>
          </a:bodyPr>
          <a:lstStyle/>
          <a:p>
            <a:pPr marL="285750" indent="-285750">
              <a:buFontTx/>
              <a:buChar char="-"/>
            </a:pPr>
            <a:r>
              <a:rPr lang="en-US" dirty="0"/>
              <a:t>Check whether it’s best to fill the missing values with median, mean or to remove the columns</a:t>
            </a:r>
          </a:p>
          <a:p>
            <a:pPr marL="285750" indent="-285750">
              <a:buFontTx/>
              <a:buChar char="-"/>
            </a:pPr>
            <a:r>
              <a:rPr lang="en-US" dirty="0"/>
              <a:t>Check </a:t>
            </a:r>
            <a:r>
              <a:rPr lang="en-US" dirty="0" err="1"/>
              <a:t>wehter</a:t>
            </a:r>
            <a:r>
              <a:rPr lang="en-US" dirty="0"/>
              <a:t> its better to fill string values with “unknown” or “”</a:t>
            </a:r>
            <a:endParaRPr lang="es-AR" dirty="0"/>
          </a:p>
        </p:txBody>
      </p:sp>
      <p:sp>
        <p:nvSpPr>
          <p:cNvPr id="6" name="Title 1">
            <a:extLst>
              <a:ext uri="{FF2B5EF4-FFF2-40B4-BE49-F238E27FC236}">
                <a16:creationId xmlns:a16="http://schemas.microsoft.com/office/drawing/2014/main" id="{538C0EDA-DBD8-49E6-9706-8BF1B928D2B9}"/>
              </a:ext>
            </a:extLst>
          </p:cNvPr>
          <p:cNvSpPr>
            <a:spLocks noGrp="1"/>
          </p:cNvSpPr>
          <p:nvPr>
            <p:ph type="title"/>
          </p:nvPr>
        </p:nvSpPr>
        <p:spPr>
          <a:xfrm>
            <a:off x="838200" y="365125"/>
            <a:ext cx="10515600" cy="1325563"/>
          </a:xfrm>
        </p:spPr>
        <p:txBody>
          <a:bodyPr/>
          <a:lstStyle/>
          <a:p>
            <a:r>
              <a:rPr lang="es-AR" dirty="0" err="1"/>
              <a:t>Evaluation</a:t>
            </a:r>
            <a:endParaRPr lang="es-AR" dirty="0"/>
          </a:p>
        </p:txBody>
      </p:sp>
    </p:spTree>
    <p:extLst>
      <p:ext uri="{BB962C8B-B14F-4D97-AF65-F5344CB8AC3E}">
        <p14:creationId xmlns:p14="http://schemas.microsoft.com/office/powerpoint/2010/main" val="3939176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B0DD9DF-4AE4-4FF0-9947-290F4CB6739F}"/>
              </a:ext>
            </a:extLst>
          </p:cNvPr>
          <p:cNvSpPr/>
          <p:nvPr/>
        </p:nvSpPr>
        <p:spPr>
          <a:xfrm>
            <a:off x="508000" y="64532"/>
            <a:ext cx="6096000" cy="3693319"/>
          </a:xfrm>
          <a:prstGeom prst="rect">
            <a:avLst/>
          </a:prstGeom>
        </p:spPr>
        <p:txBody>
          <a:bodyPr>
            <a:spAutoFit/>
          </a:bodyPr>
          <a:lstStyle/>
          <a:p>
            <a:r>
              <a:rPr lang="es-AR" dirty="0" err="1"/>
              <a:t>Baseline</a:t>
            </a:r>
            <a:r>
              <a:rPr lang="es-AR" dirty="0"/>
              <a:t> </a:t>
            </a:r>
            <a:r>
              <a:rPr lang="es-AR" dirty="0" err="1"/>
              <a:t>Model</a:t>
            </a:r>
            <a:r>
              <a:rPr lang="es-AR" dirty="0"/>
              <a:t> (Mean) MSE: 1.3919676380376185</a:t>
            </a:r>
          </a:p>
          <a:p>
            <a:r>
              <a:rPr lang="es-AR" dirty="0"/>
              <a:t>Linear </a:t>
            </a:r>
            <a:r>
              <a:rPr lang="es-AR" dirty="0" err="1"/>
              <a:t>Regression</a:t>
            </a:r>
            <a:r>
              <a:rPr lang="es-AR" dirty="0"/>
              <a:t> Train MSE: 0.7370988688398005</a:t>
            </a:r>
          </a:p>
          <a:p>
            <a:r>
              <a:rPr lang="es-AR" dirty="0"/>
              <a:t>Linear </a:t>
            </a:r>
            <a:r>
              <a:rPr lang="es-AR" dirty="0" err="1"/>
              <a:t>Regression</a:t>
            </a:r>
            <a:r>
              <a:rPr lang="es-AR" dirty="0"/>
              <a:t> Test MSE: 0.7802050017994422</a:t>
            </a:r>
          </a:p>
          <a:p>
            <a:r>
              <a:rPr lang="es-AR" dirty="0"/>
              <a:t>Lasso </a:t>
            </a:r>
            <a:r>
              <a:rPr lang="es-AR" dirty="0" err="1"/>
              <a:t>Regression</a:t>
            </a:r>
            <a:r>
              <a:rPr lang="es-AR" dirty="0"/>
              <a:t> a=0.01 Train MSE: 1.1437895723173315</a:t>
            </a:r>
          </a:p>
          <a:p>
            <a:r>
              <a:rPr lang="es-AR" dirty="0"/>
              <a:t>Lasso </a:t>
            </a:r>
            <a:r>
              <a:rPr lang="es-AR" dirty="0" err="1"/>
              <a:t>Regression</a:t>
            </a:r>
            <a:r>
              <a:rPr lang="es-AR" dirty="0"/>
              <a:t> a=0.01 Test MSE: 1.1606892442439827</a:t>
            </a:r>
          </a:p>
          <a:p>
            <a:r>
              <a:rPr lang="es-AR" dirty="0"/>
              <a:t>Ridge </a:t>
            </a:r>
            <a:r>
              <a:rPr lang="es-AR" dirty="0" err="1"/>
              <a:t>Regression</a:t>
            </a:r>
            <a:r>
              <a:rPr lang="es-AR" dirty="0"/>
              <a:t> a=100 Train MSE: 0.77346759656303</a:t>
            </a:r>
          </a:p>
          <a:p>
            <a:r>
              <a:rPr lang="es-AR" dirty="0"/>
              <a:t>Ridge </a:t>
            </a:r>
            <a:r>
              <a:rPr lang="es-AR" dirty="0" err="1"/>
              <a:t>Regression</a:t>
            </a:r>
            <a:r>
              <a:rPr lang="es-AR" dirty="0"/>
              <a:t> a=100 Test MSE: 0.7966494787142905</a:t>
            </a:r>
          </a:p>
          <a:p>
            <a:r>
              <a:rPr lang="es-AR" dirty="0"/>
              <a:t>XGB Train MSE: 0.5844524900274015</a:t>
            </a:r>
          </a:p>
          <a:p>
            <a:r>
              <a:rPr lang="es-AR" dirty="0"/>
              <a:t>XGB Test MSE: 0.6872410673901798</a:t>
            </a:r>
          </a:p>
          <a:p>
            <a:r>
              <a:rPr lang="es-AR" dirty="0"/>
              <a:t>MLP Train MSE: 0.3751261068033116</a:t>
            </a:r>
          </a:p>
          <a:p>
            <a:r>
              <a:rPr lang="es-AR" dirty="0"/>
              <a:t>MLP Test MSE: 0.6079936238097802</a:t>
            </a:r>
          </a:p>
          <a:p>
            <a:r>
              <a:rPr lang="es-AR" dirty="0"/>
              <a:t>--- </a:t>
            </a:r>
            <a:r>
              <a:rPr lang="es-AR" dirty="0" err="1"/>
              <a:t>End</a:t>
            </a:r>
            <a:r>
              <a:rPr lang="es-AR" dirty="0"/>
              <a:t> Script ---</a:t>
            </a:r>
          </a:p>
          <a:p>
            <a:r>
              <a:rPr lang="es-AR" dirty="0"/>
              <a:t>--- 242.07950520515442 </a:t>
            </a:r>
            <a:r>
              <a:rPr lang="es-AR" dirty="0" err="1"/>
              <a:t>seconds</a:t>
            </a:r>
            <a:r>
              <a:rPr lang="es-AR" dirty="0"/>
              <a:t> ---</a:t>
            </a:r>
          </a:p>
        </p:txBody>
      </p:sp>
      <p:sp>
        <p:nvSpPr>
          <p:cNvPr id="5" name="Rectangle 4">
            <a:extLst>
              <a:ext uri="{FF2B5EF4-FFF2-40B4-BE49-F238E27FC236}">
                <a16:creationId xmlns:a16="http://schemas.microsoft.com/office/drawing/2014/main" id="{9B14040B-F2C2-4D19-B0E6-B1746E2B1AD6}"/>
              </a:ext>
            </a:extLst>
          </p:cNvPr>
          <p:cNvSpPr/>
          <p:nvPr/>
        </p:nvSpPr>
        <p:spPr>
          <a:xfrm>
            <a:off x="7315200" y="1287701"/>
            <a:ext cx="6096000" cy="3693319"/>
          </a:xfrm>
          <a:prstGeom prst="rect">
            <a:avLst/>
          </a:prstGeom>
        </p:spPr>
        <p:txBody>
          <a:bodyPr>
            <a:spAutoFit/>
          </a:bodyPr>
          <a:lstStyle/>
          <a:p>
            <a:r>
              <a:rPr lang="es-AR" dirty="0" err="1"/>
              <a:t>Baseline</a:t>
            </a:r>
            <a:r>
              <a:rPr lang="es-AR" dirty="0"/>
              <a:t> </a:t>
            </a:r>
            <a:r>
              <a:rPr lang="es-AR" dirty="0" err="1"/>
              <a:t>Model</a:t>
            </a:r>
            <a:r>
              <a:rPr lang="es-AR" dirty="0"/>
              <a:t> (Mean) MSE: 1.3919676380376185</a:t>
            </a:r>
          </a:p>
          <a:p>
            <a:r>
              <a:rPr lang="es-AR" dirty="0"/>
              <a:t>Linear </a:t>
            </a:r>
            <a:r>
              <a:rPr lang="es-AR" dirty="0" err="1"/>
              <a:t>Regression</a:t>
            </a:r>
            <a:r>
              <a:rPr lang="es-AR" dirty="0"/>
              <a:t> Train MSE: 0.6547337847576454</a:t>
            </a:r>
          </a:p>
          <a:p>
            <a:r>
              <a:rPr lang="es-AR" dirty="0"/>
              <a:t>Linear </a:t>
            </a:r>
            <a:r>
              <a:rPr lang="es-AR" dirty="0" err="1"/>
              <a:t>Regression</a:t>
            </a:r>
            <a:r>
              <a:rPr lang="es-AR" dirty="0"/>
              <a:t> Test MSE: 0.7180327414378629</a:t>
            </a:r>
          </a:p>
          <a:p>
            <a:r>
              <a:rPr lang="es-AR" dirty="0"/>
              <a:t>Lasso </a:t>
            </a:r>
            <a:r>
              <a:rPr lang="es-AR" dirty="0" err="1"/>
              <a:t>Regression</a:t>
            </a:r>
            <a:r>
              <a:rPr lang="es-AR" dirty="0"/>
              <a:t> a=0.01 Train MSE: 1.0356457015339269</a:t>
            </a:r>
          </a:p>
          <a:p>
            <a:r>
              <a:rPr lang="es-AR" dirty="0"/>
              <a:t>Lasso </a:t>
            </a:r>
            <a:r>
              <a:rPr lang="es-AR" dirty="0" err="1"/>
              <a:t>Regression</a:t>
            </a:r>
            <a:r>
              <a:rPr lang="es-AR" dirty="0"/>
              <a:t> a=0.01 Test MSE: 1.0476653473061208</a:t>
            </a:r>
          </a:p>
          <a:p>
            <a:r>
              <a:rPr lang="es-AR" dirty="0"/>
              <a:t>Ridge </a:t>
            </a:r>
            <a:r>
              <a:rPr lang="es-AR" dirty="0" err="1"/>
              <a:t>Regression</a:t>
            </a:r>
            <a:r>
              <a:rPr lang="es-AR" dirty="0"/>
              <a:t> a=100 Train MSE: 0.8255712419064617</a:t>
            </a:r>
          </a:p>
          <a:p>
            <a:r>
              <a:rPr lang="es-AR" dirty="0"/>
              <a:t>Ridge </a:t>
            </a:r>
            <a:r>
              <a:rPr lang="es-AR" dirty="0" err="1"/>
              <a:t>Regression</a:t>
            </a:r>
            <a:r>
              <a:rPr lang="es-AR" dirty="0"/>
              <a:t> a=100 Test MSE: 0.8462225888318095</a:t>
            </a:r>
          </a:p>
          <a:p>
            <a:r>
              <a:rPr lang="es-AR" dirty="0"/>
              <a:t>XGB Train MSE: 0.851617763428976</a:t>
            </a:r>
          </a:p>
          <a:p>
            <a:r>
              <a:rPr lang="es-AR" dirty="0"/>
              <a:t>XGB Test MSE: 0.8759399042661787</a:t>
            </a:r>
          </a:p>
          <a:p>
            <a:r>
              <a:rPr lang="es-AR" dirty="0"/>
              <a:t>MLP Train MSE: 0.5517685989559394</a:t>
            </a:r>
          </a:p>
          <a:p>
            <a:r>
              <a:rPr lang="es-AR" dirty="0"/>
              <a:t>MLP Test MSE: 0.7317592732824688</a:t>
            </a:r>
          </a:p>
          <a:p>
            <a:r>
              <a:rPr lang="es-AR" dirty="0"/>
              <a:t>--- </a:t>
            </a:r>
            <a:r>
              <a:rPr lang="es-AR" dirty="0" err="1"/>
              <a:t>End</a:t>
            </a:r>
            <a:r>
              <a:rPr lang="es-AR" dirty="0"/>
              <a:t> Script ---</a:t>
            </a:r>
          </a:p>
          <a:p>
            <a:r>
              <a:rPr lang="es-AR" dirty="0"/>
              <a:t>--- 198.0698573589325 </a:t>
            </a:r>
            <a:r>
              <a:rPr lang="es-AR" dirty="0" err="1"/>
              <a:t>seconds</a:t>
            </a:r>
            <a:r>
              <a:rPr lang="es-AR" dirty="0"/>
              <a:t> ---</a:t>
            </a:r>
          </a:p>
        </p:txBody>
      </p:sp>
      <p:sp>
        <p:nvSpPr>
          <p:cNvPr id="6" name="TextBox 5">
            <a:extLst>
              <a:ext uri="{FF2B5EF4-FFF2-40B4-BE49-F238E27FC236}">
                <a16:creationId xmlns:a16="http://schemas.microsoft.com/office/drawing/2014/main" id="{6077C13D-0155-46D4-8D77-524D669BCEAD}"/>
              </a:ext>
            </a:extLst>
          </p:cNvPr>
          <p:cNvSpPr txBox="1"/>
          <p:nvPr/>
        </p:nvSpPr>
        <p:spPr>
          <a:xfrm>
            <a:off x="7538720" y="822960"/>
            <a:ext cx="1133644" cy="369332"/>
          </a:xfrm>
          <a:prstGeom prst="rect">
            <a:avLst/>
          </a:prstGeom>
          <a:noFill/>
        </p:spPr>
        <p:txBody>
          <a:bodyPr wrap="none" rtlCol="0">
            <a:spAutoFit/>
          </a:bodyPr>
          <a:lstStyle/>
          <a:p>
            <a:r>
              <a:rPr lang="es-AR" dirty="0" err="1"/>
              <a:t>Tfidf</a:t>
            </a:r>
            <a:r>
              <a:rPr lang="es-AR" dirty="0"/>
              <a:t> 1000</a:t>
            </a:r>
          </a:p>
        </p:txBody>
      </p:sp>
      <p:sp>
        <p:nvSpPr>
          <p:cNvPr id="7" name="Rectangle 6">
            <a:extLst>
              <a:ext uri="{FF2B5EF4-FFF2-40B4-BE49-F238E27FC236}">
                <a16:creationId xmlns:a16="http://schemas.microsoft.com/office/drawing/2014/main" id="{BEB3B399-4834-499A-B07E-D498B89836C3}"/>
              </a:ext>
            </a:extLst>
          </p:cNvPr>
          <p:cNvSpPr/>
          <p:nvPr/>
        </p:nvSpPr>
        <p:spPr>
          <a:xfrm>
            <a:off x="396240" y="3975180"/>
            <a:ext cx="6096000" cy="4524315"/>
          </a:xfrm>
          <a:prstGeom prst="rect">
            <a:avLst/>
          </a:prstGeom>
        </p:spPr>
        <p:txBody>
          <a:bodyPr>
            <a:spAutoFit/>
          </a:bodyPr>
          <a:lstStyle/>
          <a:p>
            <a:r>
              <a:rPr lang="es-AR" dirty="0"/>
              <a:t>Word2vec - </a:t>
            </a:r>
            <a:r>
              <a:rPr lang="es-AR" dirty="0" err="1"/>
              <a:t>summary</a:t>
            </a:r>
            <a:endParaRPr lang="es-AR" dirty="0"/>
          </a:p>
          <a:p>
            <a:r>
              <a:rPr lang="es-AR" dirty="0"/>
              <a:t>--- </a:t>
            </a:r>
            <a:r>
              <a:rPr lang="es-AR" dirty="0" err="1"/>
              <a:t>Start</a:t>
            </a:r>
            <a:r>
              <a:rPr lang="es-AR" dirty="0"/>
              <a:t> Script ---</a:t>
            </a:r>
          </a:p>
          <a:p>
            <a:r>
              <a:rPr lang="es-AR" dirty="0"/>
              <a:t>Test </a:t>
            </a:r>
            <a:r>
              <a:rPr lang="es-AR" dirty="0" err="1"/>
              <a:t>Size</a:t>
            </a:r>
            <a:r>
              <a:rPr lang="es-AR" dirty="0"/>
              <a:t>: 0.2</a:t>
            </a:r>
          </a:p>
          <a:p>
            <a:r>
              <a:rPr lang="es-AR" dirty="0" err="1"/>
              <a:t>Dataset</a:t>
            </a:r>
            <a:r>
              <a:rPr lang="es-AR" dirty="0"/>
              <a:t>: amazon_reviews_50k.csv</a:t>
            </a:r>
          </a:p>
          <a:p>
            <a:r>
              <a:rPr lang="es-AR" dirty="0"/>
              <a:t>Linear </a:t>
            </a:r>
            <a:r>
              <a:rPr lang="es-AR" dirty="0" err="1"/>
              <a:t>Regression</a:t>
            </a:r>
            <a:r>
              <a:rPr lang="es-AR" dirty="0"/>
              <a:t> Train MSE: 0.8222078406127639</a:t>
            </a:r>
          </a:p>
          <a:p>
            <a:r>
              <a:rPr lang="es-AR" dirty="0"/>
              <a:t>Linear </a:t>
            </a:r>
            <a:r>
              <a:rPr lang="es-AR" dirty="0" err="1"/>
              <a:t>Regression</a:t>
            </a:r>
            <a:r>
              <a:rPr lang="es-AR" dirty="0"/>
              <a:t> Test MSE: 0.8511099994765718</a:t>
            </a:r>
          </a:p>
          <a:p>
            <a:r>
              <a:rPr lang="es-AR" dirty="0"/>
              <a:t>Lasso </a:t>
            </a:r>
            <a:r>
              <a:rPr lang="es-AR" dirty="0" err="1"/>
              <a:t>Regression</a:t>
            </a:r>
            <a:r>
              <a:rPr lang="es-AR" dirty="0"/>
              <a:t> a=0.01 Train MSE: 1.1751582864044827</a:t>
            </a:r>
          </a:p>
          <a:p>
            <a:r>
              <a:rPr lang="es-AR" dirty="0"/>
              <a:t>Lasso </a:t>
            </a:r>
            <a:r>
              <a:rPr lang="es-AR" dirty="0" err="1"/>
              <a:t>Regression</a:t>
            </a:r>
            <a:r>
              <a:rPr lang="es-AR" dirty="0"/>
              <a:t> a=0.01 Test MSE: 1.190451998203056</a:t>
            </a:r>
          </a:p>
          <a:p>
            <a:r>
              <a:rPr lang="es-AR" dirty="0"/>
              <a:t>Ridge </a:t>
            </a:r>
            <a:r>
              <a:rPr lang="es-AR" dirty="0" err="1"/>
              <a:t>Regression</a:t>
            </a:r>
            <a:r>
              <a:rPr lang="es-AR" dirty="0"/>
              <a:t> a=100 Train MSE: 0.8574475212427702</a:t>
            </a:r>
          </a:p>
          <a:p>
            <a:r>
              <a:rPr lang="es-AR" dirty="0"/>
              <a:t>Ridge </a:t>
            </a:r>
            <a:r>
              <a:rPr lang="es-AR" dirty="0" err="1"/>
              <a:t>Regression</a:t>
            </a:r>
            <a:r>
              <a:rPr lang="es-AR" dirty="0"/>
              <a:t> a=100 Test MSE: 0.8750669993981588</a:t>
            </a:r>
          </a:p>
          <a:p>
            <a:r>
              <a:rPr lang="es-AR" dirty="0"/>
              <a:t>XGB Train MSE: 0.6543510937653023</a:t>
            </a:r>
          </a:p>
          <a:p>
            <a:r>
              <a:rPr lang="es-AR" dirty="0"/>
              <a:t>XGB Test MSE: 0.754910799908774</a:t>
            </a:r>
          </a:p>
          <a:p>
            <a:r>
              <a:rPr lang="es-AR" dirty="0"/>
              <a:t>MLP Train MSE: 0.49061446790779417</a:t>
            </a:r>
          </a:p>
          <a:p>
            <a:r>
              <a:rPr lang="es-AR" dirty="0"/>
              <a:t>MLP Test MSE: 0.7290667780844083</a:t>
            </a:r>
          </a:p>
          <a:p>
            <a:r>
              <a:rPr lang="es-AR" dirty="0"/>
              <a:t>--- </a:t>
            </a:r>
            <a:r>
              <a:rPr lang="es-AR" dirty="0" err="1"/>
              <a:t>End</a:t>
            </a:r>
            <a:r>
              <a:rPr lang="es-AR" dirty="0"/>
              <a:t> Script ---</a:t>
            </a:r>
          </a:p>
          <a:p>
            <a:r>
              <a:rPr lang="es-AR" dirty="0"/>
              <a:t>--- 107.48594689369202 </a:t>
            </a:r>
            <a:r>
              <a:rPr lang="es-AR" dirty="0" err="1"/>
              <a:t>seconds</a:t>
            </a:r>
            <a:r>
              <a:rPr lang="es-AR" dirty="0"/>
              <a:t> ---</a:t>
            </a:r>
          </a:p>
        </p:txBody>
      </p:sp>
    </p:spTree>
    <p:extLst>
      <p:ext uri="{BB962C8B-B14F-4D97-AF65-F5344CB8AC3E}">
        <p14:creationId xmlns:p14="http://schemas.microsoft.com/office/powerpoint/2010/main" val="1823274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3E1EFEF-23E8-48DA-8A39-0EA212F0C739}"/>
              </a:ext>
            </a:extLst>
          </p:cNvPr>
          <p:cNvSpPr/>
          <p:nvPr/>
        </p:nvSpPr>
        <p:spPr>
          <a:xfrm>
            <a:off x="243840" y="155020"/>
            <a:ext cx="6096000" cy="11172289"/>
          </a:xfrm>
          <a:prstGeom prst="rect">
            <a:avLst/>
          </a:prstGeom>
        </p:spPr>
        <p:txBody>
          <a:bodyPr>
            <a:spAutoFit/>
          </a:bodyPr>
          <a:lstStyle/>
          <a:p>
            <a:r>
              <a:rPr lang="es-AR" dirty="0"/>
              <a:t>Word2vec+tfidf – </a:t>
            </a:r>
            <a:r>
              <a:rPr lang="es-AR" dirty="0" err="1"/>
              <a:t>summary+full_review</a:t>
            </a:r>
            <a:endParaRPr lang="es-AR" dirty="0"/>
          </a:p>
          <a:p>
            <a:r>
              <a:rPr lang="en-GB" dirty="0"/>
              <a:t>Test Size: 0.2</a:t>
            </a:r>
          </a:p>
          <a:p>
            <a:r>
              <a:rPr lang="en-GB" dirty="0"/>
              <a:t>Dataset: amazon_reviews_5k.csv</a:t>
            </a:r>
          </a:p>
          <a:p>
            <a:r>
              <a:rPr lang="en-GB" dirty="0"/>
              <a:t>XGB Train MSE: 0.06595972619886108</a:t>
            </a:r>
          </a:p>
          <a:p>
            <a:r>
              <a:rPr lang="en-GB" dirty="0"/>
              <a:t>XGB Test MSE: 0.7392432695493184</a:t>
            </a:r>
          </a:p>
          <a:p>
            <a:r>
              <a:rPr lang="en-GB" dirty="0"/>
              <a:t>MLP Train MSE: 0.356959664490996</a:t>
            </a:r>
          </a:p>
          <a:p>
            <a:r>
              <a:rPr lang="en-GB" dirty="0"/>
              <a:t>MLP Test MSE: 0.8663254274488852</a:t>
            </a:r>
          </a:p>
          <a:p>
            <a:r>
              <a:rPr lang="en-GB" dirty="0"/>
              <a:t>0:	learn: 1.1308391	test: 1.1448352	best: 1.1448352 (0)	total: 393ms	remaining: 6m 32s</a:t>
            </a:r>
          </a:p>
          <a:p>
            <a:r>
              <a:rPr lang="en-GB" dirty="0"/>
              <a:t>100:	learn: 0.6452514	test: 0.8830004	best: 0.8830004 (100)	total: 11.6s	remaining: 1m 43s</a:t>
            </a:r>
          </a:p>
          <a:p>
            <a:r>
              <a:rPr lang="en-GB" dirty="0"/>
              <a:t>200:	learn: 0.4909148	test: 0.8708974	best: 0.8701262 (190)	total: 23.2s	remaining: 1m 32s</a:t>
            </a:r>
          </a:p>
          <a:p>
            <a:r>
              <a:rPr lang="en-GB" dirty="0"/>
              <a:t>300:	learn: 0.3874812	test: 0.8695210	best: 0.8691914 (296)	total: 34.1s	remaining: 1m 19s</a:t>
            </a:r>
          </a:p>
          <a:p>
            <a:r>
              <a:rPr lang="en-GB" dirty="0"/>
              <a:t>400:	learn: 0.3116858	test: 0.8679782	best: 0.8677940 (387)	total: 46.1s	remaining: 1m 8s</a:t>
            </a:r>
          </a:p>
          <a:p>
            <a:r>
              <a:rPr lang="en-GB" dirty="0"/>
              <a:t>500:	learn: 0.2587053	test: 0.8684713	best: 0.8672726 (444)	total: 1m	remaining: 59.8s</a:t>
            </a:r>
          </a:p>
          <a:p>
            <a:r>
              <a:rPr lang="en-GB" dirty="0"/>
              <a:t>600:	learn: 0.2192937	test: 0.8684492	best: 0.8670067 (549)	total: 1m 13s	remaining: 48.5s</a:t>
            </a:r>
          </a:p>
          <a:p>
            <a:r>
              <a:rPr lang="en-GB" dirty="0"/>
              <a:t>700:	learn: 0.1859822	test: 0.8687728	best: 0.8670067 (549)	total: 1m 25s	remaining: 36.6s</a:t>
            </a:r>
          </a:p>
          <a:p>
            <a:r>
              <a:rPr lang="en-GB" dirty="0"/>
              <a:t>800:	learn: 0.1570209	test: 0.8680299	best: 0.8670067 (549)	total: 1m 38s	remaining: 24.4s</a:t>
            </a:r>
          </a:p>
          <a:p>
            <a:r>
              <a:rPr lang="en-GB" dirty="0"/>
              <a:t>900:	learn: 0.1329547	test: 0.8670791	best: 0.8670067 (549)	total: 1m 50s	remaining: 12.1s</a:t>
            </a:r>
          </a:p>
          <a:p>
            <a:r>
              <a:rPr lang="en-GB" dirty="0"/>
              <a:t>999:	learn: 0.1147381	test: 0.8671190	best: 0.8669279 (986)	total: 2m 1s	remaining: 0us</a:t>
            </a:r>
          </a:p>
          <a:p>
            <a:endParaRPr lang="en-GB" dirty="0"/>
          </a:p>
          <a:p>
            <a:r>
              <a:rPr lang="en-GB" dirty="0" err="1"/>
              <a:t>bestTest</a:t>
            </a:r>
            <a:r>
              <a:rPr lang="en-GB" dirty="0"/>
              <a:t> = 0.8669278916</a:t>
            </a:r>
          </a:p>
          <a:p>
            <a:r>
              <a:rPr lang="en-GB" dirty="0" err="1"/>
              <a:t>bestIteration</a:t>
            </a:r>
            <a:r>
              <a:rPr lang="en-GB" dirty="0"/>
              <a:t> = 986</a:t>
            </a:r>
          </a:p>
          <a:p>
            <a:endParaRPr lang="en-GB" dirty="0"/>
          </a:p>
          <a:p>
            <a:r>
              <a:rPr lang="en-GB" dirty="0"/>
              <a:t>Shrink model to first 987 iterations.</a:t>
            </a:r>
          </a:p>
          <a:p>
            <a:r>
              <a:rPr lang="en-GB" dirty="0" err="1"/>
              <a:t>CatBoost</a:t>
            </a:r>
            <a:r>
              <a:rPr lang="en-GB" dirty="0"/>
              <a:t> Train MSE: 0.013606410016538395</a:t>
            </a:r>
          </a:p>
          <a:p>
            <a:r>
              <a:rPr lang="en-GB" dirty="0" err="1"/>
              <a:t>CatBoost</a:t>
            </a:r>
            <a:r>
              <a:rPr lang="en-GB" dirty="0"/>
              <a:t> Test MSE: 0.751563969209689</a:t>
            </a:r>
          </a:p>
          <a:p>
            <a:r>
              <a:rPr lang="en-GB" dirty="0"/>
              <a:t>done</a:t>
            </a:r>
          </a:p>
          <a:p>
            <a:r>
              <a:rPr lang="en-GB" dirty="0"/>
              <a:t>--- End Script ---</a:t>
            </a:r>
          </a:p>
          <a:p>
            <a:r>
              <a:rPr lang="en-GB" dirty="0"/>
              <a:t>--- 295.23813939094543 seconds ---</a:t>
            </a:r>
            <a:endParaRPr lang="es-AR" dirty="0"/>
          </a:p>
        </p:txBody>
      </p:sp>
      <p:sp>
        <p:nvSpPr>
          <p:cNvPr id="5" name="Rectangle 4">
            <a:extLst>
              <a:ext uri="{FF2B5EF4-FFF2-40B4-BE49-F238E27FC236}">
                <a16:creationId xmlns:a16="http://schemas.microsoft.com/office/drawing/2014/main" id="{94B89EDB-3567-483D-A03E-CD4C9C3CE6A5}"/>
              </a:ext>
            </a:extLst>
          </p:cNvPr>
          <p:cNvSpPr/>
          <p:nvPr/>
        </p:nvSpPr>
        <p:spPr>
          <a:xfrm>
            <a:off x="5933440" y="0"/>
            <a:ext cx="6096000" cy="10618291"/>
          </a:xfrm>
          <a:prstGeom prst="rect">
            <a:avLst/>
          </a:prstGeom>
        </p:spPr>
        <p:txBody>
          <a:bodyPr>
            <a:spAutoFit/>
          </a:bodyPr>
          <a:lstStyle/>
          <a:p>
            <a:r>
              <a:rPr lang="es-AR" dirty="0"/>
              <a:t>Word2vec+tfidf – </a:t>
            </a:r>
            <a:r>
              <a:rPr lang="es-AR" dirty="0" err="1"/>
              <a:t>summary+full_review</a:t>
            </a:r>
            <a:endParaRPr lang="es-AR" dirty="0"/>
          </a:p>
          <a:p>
            <a:r>
              <a:rPr lang="es-AR" dirty="0"/>
              <a:t>Test </a:t>
            </a:r>
            <a:r>
              <a:rPr lang="es-AR" dirty="0" err="1"/>
              <a:t>Size</a:t>
            </a:r>
            <a:r>
              <a:rPr lang="es-AR" dirty="0"/>
              <a:t>: 0.2</a:t>
            </a:r>
          </a:p>
          <a:p>
            <a:r>
              <a:rPr lang="es-AR" dirty="0" err="1"/>
              <a:t>Dataset</a:t>
            </a:r>
            <a:r>
              <a:rPr lang="es-AR" dirty="0"/>
              <a:t>: amazon_reviews_50k.csv</a:t>
            </a:r>
          </a:p>
          <a:p>
            <a:r>
              <a:rPr lang="es-AR" dirty="0"/>
              <a:t>XGB Train MSE: 0.3537407479820878</a:t>
            </a:r>
          </a:p>
          <a:p>
            <a:r>
              <a:rPr lang="es-AR" dirty="0"/>
              <a:t>XGB Test MSE: 0.5698759047475488</a:t>
            </a:r>
          </a:p>
          <a:p>
            <a:r>
              <a:rPr lang="es-AR" dirty="0"/>
              <a:t>MLP Train MSE: 0.27935610423296814</a:t>
            </a:r>
          </a:p>
          <a:p>
            <a:r>
              <a:rPr lang="es-AR" dirty="0"/>
              <a:t>MLP Test MSE: 0.5281658216761824</a:t>
            </a:r>
          </a:p>
          <a:p>
            <a:r>
              <a:rPr lang="es-AR" dirty="0"/>
              <a:t>0:	</a:t>
            </a:r>
            <a:r>
              <a:rPr lang="es-AR" dirty="0" err="1"/>
              <a:t>learn</a:t>
            </a:r>
            <a:r>
              <a:rPr lang="es-AR" dirty="0"/>
              <a:t>: 1.1367769	test: 1.1264566	</a:t>
            </a:r>
            <a:r>
              <a:rPr lang="es-AR" dirty="0" err="1"/>
              <a:t>best</a:t>
            </a:r>
            <a:r>
              <a:rPr lang="es-AR" dirty="0"/>
              <a:t>: 1.1264566 (0)	total: 465ms	</a:t>
            </a:r>
            <a:r>
              <a:rPr lang="es-AR" dirty="0" err="1"/>
              <a:t>remaining</a:t>
            </a:r>
            <a:r>
              <a:rPr lang="es-AR" dirty="0"/>
              <a:t>: 7m 44s</a:t>
            </a:r>
          </a:p>
          <a:p>
            <a:r>
              <a:rPr lang="es-AR" dirty="0"/>
              <a:t>100:	</a:t>
            </a:r>
            <a:r>
              <a:rPr lang="es-AR" dirty="0" err="1"/>
              <a:t>learn</a:t>
            </a:r>
            <a:r>
              <a:rPr lang="es-AR" dirty="0"/>
              <a:t>: 0.7675306	test: 0.7928447	</a:t>
            </a:r>
            <a:r>
              <a:rPr lang="es-AR" dirty="0" err="1"/>
              <a:t>best</a:t>
            </a:r>
            <a:r>
              <a:rPr lang="es-AR" dirty="0"/>
              <a:t>: 0.7928447 (100)	total: 33.1s	</a:t>
            </a:r>
            <a:r>
              <a:rPr lang="es-AR" dirty="0" err="1"/>
              <a:t>remaining</a:t>
            </a:r>
            <a:r>
              <a:rPr lang="es-AR" dirty="0"/>
              <a:t>: 4m 55s</a:t>
            </a:r>
          </a:p>
          <a:p>
            <a:r>
              <a:rPr lang="es-AR" dirty="0"/>
              <a:t>200:	</a:t>
            </a:r>
            <a:r>
              <a:rPr lang="es-AR" dirty="0" err="1"/>
              <a:t>learn</a:t>
            </a:r>
            <a:r>
              <a:rPr lang="es-AR" dirty="0"/>
              <a:t>: 0.7019617	test: 0.7600350	</a:t>
            </a:r>
            <a:r>
              <a:rPr lang="es-AR" dirty="0" err="1"/>
              <a:t>best</a:t>
            </a:r>
            <a:r>
              <a:rPr lang="es-AR" dirty="0"/>
              <a:t>: 0.7600350 (200)	total: 1m 6s	</a:t>
            </a:r>
            <a:r>
              <a:rPr lang="es-AR" dirty="0" err="1"/>
              <a:t>remaining</a:t>
            </a:r>
            <a:r>
              <a:rPr lang="es-AR" dirty="0"/>
              <a:t>: 4m 22s</a:t>
            </a:r>
          </a:p>
          <a:p>
            <a:r>
              <a:rPr lang="es-AR" dirty="0"/>
              <a:t>300:	</a:t>
            </a:r>
            <a:r>
              <a:rPr lang="es-AR" dirty="0" err="1"/>
              <a:t>learn</a:t>
            </a:r>
            <a:r>
              <a:rPr lang="es-AR" dirty="0"/>
              <a:t>: 0.6601025	test: 0.7467850	</a:t>
            </a:r>
            <a:r>
              <a:rPr lang="es-AR" dirty="0" err="1"/>
              <a:t>best</a:t>
            </a:r>
            <a:r>
              <a:rPr lang="es-AR" dirty="0"/>
              <a:t>: 0.7467850 (300)	total: 1m 36s	</a:t>
            </a:r>
            <a:r>
              <a:rPr lang="es-AR" dirty="0" err="1"/>
              <a:t>remaining</a:t>
            </a:r>
            <a:r>
              <a:rPr lang="es-AR" dirty="0"/>
              <a:t>: 3m 43s</a:t>
            </a:r>
          </a:p>
          <a:p>
            <a:r>
              <a:rPr lang="es-AR" dirty="0"/>
              <a:t>400:	</a:t>
            </a:r>
            <a:r>
              <a:rPr lang="es-AR" dirty="0" err="1"/>
              <a:t>learn</a:t>
            </a:r>
            <a:r>
              <a:rPr lang="es-AR" dirty="0"/>
              <a:t>: 0.6280862	test: 0.7399078	</a:t>
            </a:r>
            <a:r>
              <a:rPr lang="es-AR" dirty="0" err="1"/>
              <a:t>best</a:t>
            </a:r>
            <a:r>
              <a:rPr lang="es-AR" dirty="0"/>
              <a:t>: 0.7399078 (400)	total: 2m 4s	</a:t>
            </a:r>
            <a:r>
              <a:rPr lang="es-AR" dirty="0" err="1"/>
              <a:t>remaining</a:t>
            </a:r>
            <a:r>
              <a:rPr lang="es-AR" dirty="0"/>
              <a:t>: 3m 5s</a:t>
            </a:r>
          </a:p>
          <a:p>
            <a:r>
              <a:rPr lang="es-AR" dirty="0"/>
              <a:t>500:	</a:t>
            </a:r>
            <a:r>
              <a:rPr lang="es-AR" dirty="0" err="1"/>
              <a:t>learn</a:t>
            </a:r>
            <a:r>
              <a:rPr lang="es-AR" dirty="0"/>
              <a:t>: 0.5992757	test: 0.7347669	</a:t>
            </a:r>
            <a:r>
              <a:rPr lang="es-AR" dirty="0" err="1"/>
              <a:t>best</a:t>
            </a:r>
            <a:r>
              <a:rPr lang="es-AR" dirty="0"/>
              <a:t>: 0.7347466 (499)	total: 2m 32s	</a:t>
            </a:r>
            <a:r>
              <a:rPr lang="es-AR" dirty="0" err="1"/>
              <a:t>remaining</a:t>
            </a:r>
            <a:r>
              <a:rPr lang="es-AR" dirty="0"/>
              <a:t>: 2m 31s</a:t>
            </a:r>
          </a:p>
          <a:p>
            <a:r>
              <a:rPr lang="es-AR" dirty="0"/>
              <a:t>600:	</a:t>
            </a:r>
            <a:r>
              <a:rPr lang="es-AR" dirty="0" err="1"/>
              <a:t>learn</a:t>
            </a:r>
            <a:r>
              <a:rPr lang="es-AR" dirty="0"/>
              <a:t>: 0.5738453	test: 0.7313882	</a:t>
            </a:r>
            <a:r>
              <a:rPr lang="es-AR" dirty="0" err="1"/>
              <a:t>best</a:t>
            </a:r>
            <a:r>
              <a:rPr lang="es-AR" dirty="0"/>
              <a:t>: 0.7313752 (599)	total: 3m 8s	</a:t>
            </a:r>
            <a:r>
              <a:rPr lang="es-AR" dirty="0" err="1"/>
              <a:t>remaining</a:t>
            </a:r>
            <a:r>
              <a:rPr lang="es-AR" dirty="0"/>
              <a:t>: 2m 5s</a:t>
            </a:r>
          </a:p>
          <a:p>
            <a:r>
              <a:rPr lang="es-AR" dirty="0"/>
              <a:t>700:	</a:t>
            </a:r>
            <a:r>
              <a:rPr lang="es-AR" dirty="0" err="1"/>
              <a:t>learn</a:t>
            </a:r>
            <a:r>
              <a:rPr lang="es-AR" dirty="0"/>
              <a:t>: 0.5511311	test: 0.7282763	</a:t>
            </a:r>
            <a:r>
              <a:rPr lang="es-AR" dirty="0" err="1"/>
              <a:t>best</a:t>
            </a:r>
            <a:r>
              <a:rPr lang="es-AR" dirty="0"/>
              <a:t>: 0.7282763 (700)	total: 3m 49s	</a:t>
            </a:r>
            <a:r>
              <a:rPr lang="es-AR" dirty="0" err="1"/>
              <a:t>remaining</a:t>
            </a:r>
            <a:r>
              <a:rPr lang="es-AR" dirty="0"/>
              <a:t>: 1m 38s</a:t>
            </a:r>
          </a:p>
          <a:p>
            <a:r>
              <a:rPr lang="es-AR" dirty="0"/>
              <a:t>800:	</a:t>
            </a:r>
            <a:r>
              <a:rPr lang="es-AR" dirty="0" err="1"/>
              <a:t>learn</a:t>
            </a:r>
            <a:r>
              <a:rPr lang="es-AR" dirty="0"/>
              <a:t>: 0.5313109	test: 0.7259545	</a:t>
            </a:r>
            <a:r>
              <a:rPr lang="es-AR" dirty="0" err="1"/>
              <a:t>best</a:t>
            </a:r>
            <a:r>
              <a:rPr lang="es-AR" dirty="0"/>
              <a:t>: 0.7259462 (799)	total: 4m 32s	</a:t>
            </a:r>
            <a:r>
              <a:rPr lang="es-AR" dirty="0" err="1"/>
              <a:t>remaining</a:t>
            </a:r>
            <a:r>
              <a:rPr lang="es-AR" dirty="0"/>
              <a:t>: 1m 7s</a:t>
            </a:r>
          </a:p>
          <a:p>
            <a:r>
              <a:rPr lang="es-AR" dirty="0"/>
              <a:t>900:	</a:t>
            </a:r>
            <a:r>
              <a:rPr lang="es-AR" dirty="0" err="1"/>
              <a:t>learn</a:t>
            </a:r>
            <a:r>
              <a:rPr lang="es-AR" dirty="0"/>
              <a:t>: 0.5122559	test: 0.7245656	</a:t>
            </a:r>
            <a:r>
              <a:rPr lang="es-AR" dirty="0" err="1"/>
              <a:t>best</a:t>
            </a:r>
            <a:r>
              <a:rPr lang="es-AR" dirty="0"/>
              <a:t>: 0.7245417 (898)	total: 5m 10s	</a:t>
            </a:r>
            <a:r>
              <a:rPr lang="es-AR" dirty="0" err="1"/>
              <a:t>remaining</a:t>
            </a:r>
            <a:r>
              <a:rPr lang="es-AR" dirty="0"/>
              <a:t>: 34.1s</a:t>
            </a:r>
          </a:p>
          <a:p>
            <a:r>
              <a:rPr lang="es-AR" dirty="0"/>
              <a:t>999:	</a:t>
            </a:r>
            <a:r>
              <a:rPr lang="es-AR" dirty="0" err="1"/>
              <a:t>learn</a:t>
            </a:r>
            <a:r>
              <a:rPr lang="es-AR" dirty="0"/>
              <a:t>: 0.4951404	test: 0.7225919	</a:t>
            </a:r>
            <a:r>
              <a:rPr lang="es-AR" dirty="0" err="1"/>
              <a:t>best</a:t>
            </a:r>
            <a:r>
              <a:rPr lang="es-AR" dirty="0"/>
              <a:t>: 0.7225919 (999)	total: 5m 50s	</a:t>
            </a:r>
            <a:r>
              <a:rPr lang="es-AR" dirty="0" err="1"/>
              <a:t>remaining</a:t>
            </a:r>
            <a:r>
              <a:rPr lang="es-AR" dirty="0"/>
              <a:t>: 0us</a:t>
            </a:r>
          </a:p>
          <a:p>
            <a:endParaRPr lang="es-AR" dirty="0"/>
          </a:p>
          <a:p>
            <a:r>
              <a:rPr lang="es-AR" dirty="0" err="1"/>
              <a:t>bestTest</a:t>
            </a:r>
            <a:r>
              <a:rPr lang="es-AR" dirty="0"/>
              <a:t> = 0.7225918925</a:t>
            </a:r>
          </a:p>
          <a:p>
            <a:r>
              <a:rPr lang="es-AR" dirty="0" err="1"/>
              <a:t>bestIteration</a:t>
            </a:r>
            <a:r>
              <a:rPr lang="es-AR" dirty="0"/>
              <a:t> = 999</a:t>
            </a:r>
          </a:p>
          <a:p>
            <a:endParaRPr lang="es-AR" dirty="0"/>
          </a:p>
          <a:p>
            <a:r>
              <a:rPr lang="es-AR" dirty="0" err="1"/>
              <a:t>CatBoost</a:t>
            </a:r>
            <a:r>
              <a:rPr lang="es-AR" dirty="0"/>
              <a:t> Train MSE: 0.24516401057449858</a:t>
            </a:r>
          </a:p>
          <a:p>
            <a:r>
              <a:rPr lang="es-AR" dirty="0" err="1"/>
              <a:t>CatBoost</a:t>
            </a:r>
            <a:r>
              <a:rPr lang="es-AR" dirty="0"/>
              <a:t> Test MSE: 0.5221390430977011</a:t>
            </a:r>
          </a:p>
          <a:p>
            <a:r>
              <a:rPr lang="es-AR" dirty="0"/>
              <a:t>done</a:t>
            </a:r>
          </a:p>
          <a:p>
            <a:r>
              <a:rPr lang="es-AR" dirty="0"/>
              <a:t>--- </a:t>
            </a:r>
            <a:r>
              <a:rPr lang="es-AR" dirty="0" err="1"/>
              <a:t>End</a:t>
            </a:r>
            <a:r>
              <a:rPr lang="es-AR" dirty="0"/>
              <a:t> Script ---</a:t>
            </a:r>
          </a:p>
          <a:p>
            <a:r>
              <a:rPr lang="es-AR" dirty="0"/>
              <a:t>--- 1355.4370653629303 </a:t>
            </a:r>
            <a:r>
              <a:rPr lang="es-AR" dirty="0" err="1"/>
              <a:t>seconds</a:t>
            </a:r>
            <a:r>
              <a:rPr lang="es-AR" dirty="0"/>
              <a:t> ---</a:t>
            </a:r>
          </a:p>
        </p:txBody>
      </p:sp>
    </p:spTree>
    <p:extLst>
      <p:ext uri="{BB962C8B-B14F-4D97-AF65-F5344CB8AC3E}">
        <p14:creationId xmlns:p14="http://schemas.microsoft.com/office/powerpoint/2010/main" val="2022030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35CFEB9-DED4-470E-885F-E8B915CEA602}"/>
              </a:ext>
            </a:extLst>
          </p:cNvPr>
          <p:cNvSpPr/>
          <p:nvPr/>
        </p:nvSpPr>
        <p:spPr>
          <a:xfrm>
            <a:off x="0" y="-805637"/>
            <a:ext cx="8971280" cy="15327273"/>
          </a:xfrm>
          <a:prstGeom prst="rect">
            <a:avLst/>
          </a:prstGeom>
        </p:spPr>
        <p:txBody>
          <a:bodyPr wrap="square">
            <a:spAutoFit/>
          </a:bodyPr>
          <a:lstStyle/>
          <a:p>
            <a:r>
              <a:rPr lang="es-AR" dirty="0" err="1"/>
              <a:t>Baseline</a:t>
            </a:r>
            <a:r>
              <a:rPr lang="es-AR" dirty="0"/>
              <a:t> </a:t>
            </a:r>
            <a:r>
              <a:rPr lang="es-AR" dirty="0" err="1"/>
              <a:t>Model</a:t>
            </a:r>
            <a:r>
              <a:rPr lang="es-AR" dirty="0"/>
              <a:t> (Mean) MSE: 1.3752840001867597</a:t>
            </a:r>
          </a:p>
          <a:p>
            <a:r>
              <a:rPr lang="es-AR" dirty="0"/>
              <a:t>Test </a:t>
            </a:r>
            <a:r>
              <a:rPr lang="es-AR" dirty="0" err="1"/>
              <a:t>Size</a:t>
            </a:r>
            <a:r>
              <a:rPr lang="es-AR" dirty="0"/>
              <a:t>: 0.2</a:t>
            </a:r>
          </a:p>
          <a:p>
            <a:r>
              <a:rPr lang="es-AR" dirty="0" err="1"/>
              <a:t>Dataset</a:t>
            </a:r>
            <a:r>
              <a:rPr lang="es-AR" dirty="0"/>
              <a:t>: amazon_reviews.csv</a:t>
            </a:r>
          </a:p>
          <a:p>
            <a:r>
              <a:rPr lang="es-AR" dirty="0"/>
              <a:t>MLP Train MSE: 0.27820755366929323</a:t>
            </a:r>
          </a:p>
          <a:p>
            <a:r>
              <a:rPr lang="es-AR" dirty="0"/>
              <a:t>MLP Test MSE: 0.4050599173769314</a:t>
            </a:r>
          </a:p>
          <a:p>
            <a:r>
              <a:rPr lang="es-AR" dirty="0"/>
              <a:t>0:	</a:t>
            </a:r>
            <a:r>
              <a:rPr lang="es-AR" dirty="0" err="1"/>
              <a:t>learn</a:t>
            </a:r>
            <a:r>
              <a:rPr lang="es-AR" dirty="0"/>
              <a:t>: 1.1318937	test: 1.1350098	</a:t>
            </a:r>
            <a:r>
              <a:rPr lang="es-AR" dirty="0" err="1"/>
              <a:t>best</a:t>
            </a:r>
            <a:r>
              <a:rPr lang="es-AR" dirty="0"/>
              <a:t>: 1.1350098 (0)	total: 1.89s	</a:t>
            </a:r>
            <a:r>
              <a:rPr lang="es-AR" dirty="0" err="1"/>
              <a:t>remaining</a:t>
            </a:r>
            <a:r>
              <a:rPr lang="es-AR" dirty="0"/>
              <a:t>: 1h 3m</a:t>
            </a:r>
          </a:p>
          <a:p>
            <a:r>
              <a:rPr lang="es-AR" dirty="0"/>
              <a:t>100:	</a:t>
            </a:r>
            <a:r>
              <a:rPr lang="es-AR" dirty="0" err="1"/>
              <a:t>learn</a:t>
            </a:r>
            <a:r>
              <a:rPr lang="es-AR" dirty="0"/>
              <a:t>: 0.7798906	test: 0.7873007	</a:t>
            </a:r>
            <a:r>
              <a:rPr lang="es-AR" dirty="0" err="1"/>
              <a:t>best</a:t>
            </a:r>
            <a:r>
              <a:rPr lang="es-AR" dirty="0"/>
              <a:t>: 0.7873007 (100)	total: 2m 5s	</a:t>
            </a:r>
            <a:r>
              <a:rPr lang="es-AR" dirty="0" err="1"/>
              <a:t>remaining</a:t>
            </a:r>
            <a:r>
              <a:rPr lang="es-AR" dirty="0"/>
              <a:t>: 39m 13s</a:t>
            </a:r>
          </a:p>
          <a:p>
            <a:r>
              <a:rPr lang="es-AR" dirty="0"/>
              <a:t>200:	</a:t>
            </a:r>
            <a:r>
              <a:rPr lang="es-AR" dirty="0" err="1"/>
              <a:t>learn</a:t>
            </a:r>
            <a:r>
              <a:rPr lang="es-AR" dirty="0"/>
              <a:t>: 0.7443480	test: 0.7553333	</a:t>
            </a:r>
            <a:r>
              <a:rPr lang="es-AR" dirty="0" err="1"/>
              <a:t>best</a:t>
            </a:r>
            <a:r>
              <a:rPr lang="es-AR" dirty="0"/>
              <a:t>: 0.7553333 (200)	total: 3m 50s	</a:t>
            </a:r>
            <a:r>
              <a:rPr lang="es-AR" dirty="0" err="1"/>
              <a:t>remaining</a:t>
            </a:r>
            <a:r>
              <a:rPr lang="es-AR" dirty="0"/>
              <a:t>: 34m 26s</a:t>
            </a:r>
          </a:p>
          <a:p>
            <a:r>
              <a:rPr lang="es-AR" dirty="0"/>
              <a:t>300:	</a:t>
            </a:r>
            <a:r>
              <a:rPr lang="es-AR" dirty="0" err="1"/>
              <a:t>learn</a:t>
            </a:r>
            <a:r>
              <a:rPr lang="es-AR" dirty="0"/>
              <a:t>: 0.7234055	test: 0.7379113	</a:t>
            </a:r>
            <a:r>
              <a:rPr lang="es-AR" dirty="0" err="1"/>
              <a:t>best</a:t>
            </a:r>
            <a:r>
              <a:rPr lang="es-AR" dirty="0"/>
              <a:t>: 0.7379113 (300)	total: 5m 40s	</a:t>
            </a:r>
            <a:r>
              <a:rPr lang="es-AR" dirty="0" err="1"/>
              <a:t>remaining</a:t>
            </a:r>
            <a:r>
              <a:rPr lang="es-AR" dirty="0"/>
              <a:t>: 32m 2s</a:t>
            </a:r>
          </a:p>
          <a:p>
            <a:r>
              <a:rPr lang="es-AR" dirty="0"/>
              <a:t>400:	</a:t>
            </a:r>
            <a:r>
              <a:rPr lang="es-AR" dirty="0" err="1"/>
              <a:t>learn</a:t>
            </a:r>
            <a:r>
              <a:rPr lang="es-AR" dirty="0"/>
              <a:t>: 0.7082401	test: 0.7263429	</a:t>
            </a:r>
            <a:r>
              <a:rPr lang="es-AR" dirty="0" err="1"/>
              <a:t>best</a:t>
            </a:r>
            <a:r>
              <a:rPr lang="es-AR" dirty="0"/>
              <a:t>: 0.7263429 (400)	total: 7m 29s	</a:t>
            </a:r>
            <a:r>
              <a:rPr lang="es-AR" dirty="0" err="1"/>
              <a:t>remaining</a:t>
            </a:r>
            <a:r>
              <a:rPr lang="es-AR" dirty="0"/>
              <a:t>: 29m 51s</a:t>
            </a:r>
          </a:p>
          <a:p>
            <a:r>
              <a:rPr lang="es-AR" dirty="0"/>
              <a:t>500:	</a:t>
            </a:r>
            <a:r>
              <a:rPr lang="es-AR" dirty="0" err="1"/>
              <a:t>learn</a:t>
            </a:r>
            <a:r>
              <a:rPr lang="es-AR" dirty="0"/>
              <a:t>: 0.6961291	test: 0.7176581	</a:t>
            </a:r>
            <a:r>
              <a:rPr lang="es-AR" dirty="0" err="1"/>
              <a:t>best</a:t>
            </a:r>
            <a:r>
              <a:rPr lang="es-AR" dirty="0"/>
              <a:t>: 0.7176581 (500)	total: 9m 19s	</a:t>
            </a:r>
            <a:r>
              <a:rPr lang="es-AR" dirty="0" err="1"/>
              <a:t>remaining</a:t>
            </a:r>
            <a:r>
              <a:rPr lang="es-AR" dirty="0"/>
              <a:t>: 27m 54s</a:t>
            </a:r>
          </a:p>
          <a:p>
            <a:r>
              <a:rPr lang="es-AR" dirty="0"/>
              <a:t>600:	</a:t>
            </a:r>
            <a:r>
              <a:rPr lang="es-AR" dirty="0" err="1"/>
              <a:t>learn</a:t>
            </a:r>
            <a:r>
              <a:rPr lang="es-AR" dirty="0"/>
              <a:t>: 0.6861761	test: 0.7111238	</a:t>
            </a:r>
            <a:r>
              <a:rPr lang="es-AR" dirty="0" err="1"/>
              <a:t>best</a:t>
            </a:r>
            <a:r>
              <a:rPr lang="es-AR" dirty="0"/>
              <a:t>: 0.7111238 (600)	total: 11m 7s	</a:t>
            </a:r>
            <a:r>
              <a:rPr lang="es-AR" dirty="0" err="1"/>
              <a:t>remaining</a:t>
            </a:r>
            <a:r>
              <a:rPr lang="es-AR" dirty="0"/>
              <a:t>: 25m 54s</a:t>
            </a:r>
          </a:p>
          <a:p>
            <a:r>
              <a:rPr lang="es-AR" dirty="0"/>
              <a:t>700:	</a:t>
            </a:r>
            <a:r>
              <a:rPr lang="es-AR" dirty="0" err="1"/>
              <a:t>learn</a:t>
            </a:r>
            <a:r>
              <a:rPr lang="es-AR" dirty="0"/>
              <a:t>: 0.6772581	test: 0.7056367	</a:t>
            </a:r>
            <a:r>
              <a:rPr lang="es-AR" dirty="0" err="1"/>
              <a:t>best</a:t>
            </a:r>
            <a:r>
              <a:rPr lang="es-AR" dirty="0"/>
              <a:t>: 0.7056367 (700)	total: 12m 56s	</a:t>
            </a:r>
            <a:r>
              <a:rPr lang="es-AR" dirty="0" err="1"/>
              <a:t>remaining</a:t>
            </a:r>
            <a:r>
              <a:rPr lang="es-AR" dirty="0"/>
              <a:t>: 23m 58s</a:t>
            </a:r>
          </a:p>
          <a:p>
            <a:r>
              <a:rPr lang="es-AR" dirty="0"/>
              <a:t>800:	</a:t>
            </a:r>
            <a:r>
              <a:rPr lang="es-AR" dirty="0" err="1"/>
              <a:t>learn</a:t>
            </a:r>
            <a:r>
              <a:rPr lang="es-AR" dirty="0"/>
              <a:t>: 0.6694112	test: 0.7010474	</a:t>
            </a:r>
            <a:r>
              <a:rPr lang="es-AR" dirty="0" err="1"/>
              <a:t>best</a:t>
            </a:r>
            <a:r>
              <a:rPr lang="es-AR" dirty="0"/>
              <a:t>: 0.7010474 (800)	total: 14m 43s	</a:t>
            </a:r>
            <a:r>
              <a:rPr lang="es-AR" dirty="0" err="1"/>
              <a:t>remaining</a:t>
            </a:r>
            <a:r>
              <a:rPr lang="es-AR" dirty="0"/>
              <a:t>: 22m 2s</a:t>
            </a:r>
          </a:p>
          <a:p>
            <a:r>
              <a:rPr lang="es-AR" dirty="0"/>
              <a:t>900:	</a:t>
            </a:r>
            <a:r>
              <a:rPr lang="es-AR" dirty="0" err="1"/>
              <a:t>learn</a:t>
            </a:r>
            <a:r>
              <a:rPr lang="es-AR" dirty="0"/>
              <a:t>: 0.6622262	test: 0.6970844	</a:t>
            </a:r>
            <a:r>
              <a:rPr lang="es-AR" dirty="0" err="1"/>
              <a:t>best</a:t>
            </a:r>
            <a:r>
              <a:rPr lang="es-AR" dirty="0"/>
              <a:t>: 0.6970844 (900)	total: 16m 30s	</a:t>
            </a:r>
            <a:r>
              <a:rPr lang="es-AR" dirty="0" err="1"/>
              <a:t>remaining</a:t>
            </a:r>
            <a:r>
              <a:rPr lang="es-AR" dirty="0"/>
              <a:t>: 20m 8s</a:t>
            </a:r>
          </a:p>
          <a:p>
            <a:r>
              <a:rPr lang="es-AR" dirty="0"/>
              <a:t>1000:	</a:t>
            </a:r>
            <a:r>
              <a:rPr lang="es-AR" dirty="0" err="1"/>
              <a:t>learn</a:t>
            </a:r>
            <a:r>
              <a:rPr lang="es-AR" dirty="0"/>
              <a:t>: 0.6556632	test: 0.6937388	</a:t>
            </a:r>
            <a:r>
              <a:rPr lang="es-AR" dirty="0" err="1"/>
              <a:t>best</a:t>
            </a:r>
            <a:r>
              <a:rPr lang="es-AR" dirty="0"/>
              <a:t>: 0.6937388 (1000)	total: 18m 17s	</a:t>
            </a:r>
            <a:r>
              <a:rPr lang="es-AR" dirty="0" err="1"/>
              <a:t>remaining</a:t>
            </a:r>
            <a:r>
              <a:rPr lang="es-AR" dirty="0"/>
              <a:t>: 18m 15s</a:t>
            </a:r>
          </a:p>
          <a:p>
            <a:r>
              <a:rPr lang="es-AR" dirty="0"/>
              <a:t>1100:	</a:t>
            </a:r>
            <a:r>
              <a:rPr lang="es-AR" dirty="0" err="1"/>
              <a:t>learn</a:t>
            </a:r>
            <a:r>
              <a:rPr lang="es-AR" dirty="0"/>
              <a:t>: 0.6495016	test: 0.6907345	</a:t>
            </a:r>
            <a:r>
              <a:rPr lang="es-AR" dirty="0" err="1"/>
              <a:t>best</a:t>
            </a:r>
            <a:r>
              <a:rPr lang="es-AR" dirty="0"/>
              <a:t>: 0.6907345 (1100)	total: 20m 3s	</a:t>
            </a:r>
            <a:r>
              <a:rPr lang="es-AR" dirty="0" err="1"/>
              <a:t>remaining</a:t>
            </a:r>
            <a:r>
              <a:rPr lang="es-AR" dirty="0"/>
              <a:t>: 16m 23s</a:t>
            </a:r>
          </a:p>
          <a:p>
            <a:r>
              <a:rPr lang="es-AR" dirty="0"/>
              <a:t>1200:	</a:t>
            </a:r>
            <a:r>
              <a:rPr lang="es-AR" dirty="0" err="1"/>
              <a:t>learn</a:t>
            </a:r>
            <a:r>
              <a:rPr lang="es-AR" dirty="0"/>
              <a:t>: 0.6436104	test: 0.6879136	</a:t>
            </a:r>
            <a:r>
              <a:rPr lang="es-AR" dirty="0" err="1"/>
              <a:t>best</a:t>
            </a:r>
            <a:r>
              <a:rPr lang="es-AR" dirty="0"/>
              <a:t>: 0.6879136 (1200)	total: 21m 53s	</a:t>
            </a:r>
            <a:r>
              <a:rPr lang="es-AR" dirty="0" err="1"/>
              <a:t>remaining</a:t>
            </a:r>
            <a:r>
              <a:rPr lang="es-AR" dirty="0"/>
              <a:t>: 14m 33s</a:t>
            </a:r>
          </a:p>
          <a:p>
            <a:r>
              <a:rPr lang="es-AR" dirty="0"/>
              <a:t>1300:	</a:t>
            </a:r>
            <a:r>
              <a:rPr lang="es-AR" dirty="0" err="1"/>
              <a:t>learn</a:t>
            </a:r>
            <a:r>
              <a:rPr lang="es-AR" dirty="0"/>
              <a:t>: 0.6380483	test: 0.6854754	</a:t>
            </a:r>
            <a:r>
              <a:rPr lang="es-AR" dirty="0" err="1"/>
              <a:t>best</a:t>
            </a:r>
            <a:r>
              <a:rPr lang="es-AR" dirty="0"/>
              <a:t>: 0.6854754 (1300)	total: 23m 40s	</a:t>
            </a:r>
            <a:r>
              <a:rPr lang="es-AR" dirty="0" err="1"/>
              <a:t>remaining</a:t>
            </a:r>
            <a:r>
              <a:rPr lang="es-AR" dirty="0"/>
              <a:t>: 12m 42s</a:t>
            </a:r>
          </a:p>
          <a:p>
            <a:r>
              <a:rPr lang="es-AR" dirty="0"/>
              <a:t>1400:	</a:t>
            </a:r>
            <a:r>
              <a:rPr lang="es-AR" dirty="0" err="1"/>
              <a:t>learn</a:t>
            </a:r>
            <a:r>
              <a:rPr lang="es-AR" dirty="0"/>
              <a:t>: 0.6328136	test: 0.6832873	</a:t>
            </a:r>
            <a:r>
              <a:rPr lang="es-AR" dirty="0" err="1"/>
              <a:t>best</a:t>
            </a:r>
            <a:r>
              <a:rPr lang="es-AR" dirty="0"/>
              <a:t>: 0.6832873 (1400)	total: 25m 27s	</a:t>
            </a:r>
            <a:r>
              <a:rPr lang="es-AR" dirty="0" err="1"/>
              <a:t>remaining</a:t>
            </a:r>
            <a:r>
              <a:rPr lang="es-AR" dirty="0"/>
              <a:t>: 10m 53s</a:t>
            </a:r>
          </a:p>
          <a:p>
            <a:r>
              <a:rPr lang="es-AR" dirty="0"/>
              <a:t>1500:	</a:t>
            </a:r>
            <a:r>
              <a:rPr lang="es-AR" dirty="0" err="1"/>
              <a:t>learn</a:t>
            </a:r>
            <a:r>
              <a:rPr lang="es-AR" dirty="0"/>
              <a:t>: 0.6277444	test: 0.6811695	</a:t>
            </a:r>
            <a:r>
              <a:rPr lang="es-AR" dirty="0" err="1"/>
              <a:t>best</a:t>
            </a:r>
            <a:r>
              <a:rPr lang="es-AR" dirty="0"/>
              <a:t>: 0.6811695 (1500)	total: 27m 15s	</a:t>
            </a:r>
            <a:r>
              <a:rPr lang="es-AR" dirty="0" err="1"/>
              <a:t>remaining</a:t>
            </a:r>
            <a:r>
              <a:rPr lang="es-AR" dirty="0"/>
              <a:t>: 9m 3s</a:t>
            </a:r>
          </a:p>
          <a:p>
            <a:r>
              <a:rPr lang="es-AR" dirty="0"/>
              <a:t>1600:	</a:t>
            </a:r>
            <a:r>
              <a:rPr lang="es-AR" dirty="0" err="1"/>
              <a:t>learn</a:t>
            </a:r>
            <a:r>
              <a:rPr lang="es-AR" dirty="0"/>
              <a:t>: 0.6227442	test: 0.6791963	</a:t>
            </a:r>
            <a:r>
              <a:rPr lang="es-AR" dirty="0" err="1"/>
              <a:t>best</a:t>
            </a:r>
            <a:r>
              <a:rPr lang="es-AR" dirty="0"/>
              <a:t>: 0.6791963 (1600)	total: 29m 3s	</a:t>
            </a:r>
            <a:r>
              <a:rPr lang="es-AR" dirty="0" err="1"/>
              <a:t>remaining</a:t>
            </a:r>
            <a:r>
              <a:rPr lang="es-AR" dirty="0"/>
              <a:t>: 7m 14s</a:t>
            </a:r>
          </a:p>
          <a:p>
            <a:r>
              <a:rPr lang="es-AR" dirty="0"/>
              <a:t>1700:	</a:t>
            </a:r>
            <a:r>
              <a:rPr lang="es-AR" dirty="0" err="1"/>
              <a:t>learn</a:t>
            </a:r>
            <a:r>
              <a:rPr lang="es-AR" dirty="0"/>
              <a:t>: 0.6180380	test: 0.6773836	</a:t>
            </a:r>
            <a:r>
              <a:rPr lang="es-AR" dirty="0" err="1"/>
              <a:t>best</a:t>
            </a:r>
            <a:r>
              <a:rPr lang="es-AR" dirty="0"/>
              <a:t>: 0.6773836 (1700)	total: 30m 46s	</a:t>
            </a:r>
            <a:r>
              <a:rPr lang="es-AR" dirty="0" err="1"/>
              <a:t>remaining</a:t>
            </a:r>
            <a:r>
              <a:rPr lang="es-AR" dirty="0"/>
              <a:t>: 5m 24s</a:t>
            </a:r>
          </a:p>
          <a:p>
            <a:r>
              <a:rPr lang="es-AR" dirty="0"/>
              <a:t>1800:	</a:t>
            </a:r>
            <a:r>
              <a:rPr lang="es-AR" dirty="0" err="1"/>
              <a:t>learn</a:t>
            </a:r>
            <a:r>
              <a:rPr lang="es-AR" dirty="0"/>
              <a:t>: 0.6134844	test: 0.6757142	</a:t>
            </a:r>
            <a:r>
              <a:rPr lang="es-AR" dirty="0" err="1"/>
              <a:t>best</a:t>
            </a:r>
            <a:r>
              <a:rPr lang="es-AR" dirty="0"/>
              <a:t>: 0.6757142 (1800)	total: 32m 38s	</a:t>
            </a:r>
            <a:r>
              <a:rPr lang="es-AR" dirty="0" err="1"/>
              <a:t>remaining</a:t>
            </a:r>
            <a:r>
              <a:rPr lang="es-AR" dirty="0"/>
              <a:t>: 3m 36s</a:t>
            </a:r>
          </a:p>
          <a:p>
            <a:r>
              <a:rPr lang="es-AR" dirty="0"/>
              <a:t>1900:	</a:t>
            </a:r>
            <a:r>
              <a:rPr lang="es-AR" dirty="0" err="1"/>
              <a:t>learn</a:t>
            </a:r>
            <a:r>
              <a:rPr lang="es-AR" dirty="0"/>
              <a:t>: 0.6091299	test: 0.6741634	</a:t>
            </a:r>
            <a:r>
              <a:rPr lang="es-AR" dirty="0" err="1"/>
              <a:t>best</a:t>
            </a:r>
            <a:r>
              <a:rPr lang="es-AR" dirty="0"/>
              <a:t>: 0.6741634 (1900)	total: 34m 26s	</a:t>
            </a:r>
            <a:r>
              <a:rPr lang="es-AR" dirty="0" err="1"/>
              <a:t>remaining</a:t>
            </a:r>
            <a:r>
              <a:rPr lang="es-AR" dirty="0"/>
              <a:t>: 1m 47s</a:t>
            </a:r>
          </a:p>
          <a:p>
            <a:r>
              <a:rPr lang="es-AR" dirty="0"/>
              <a:t>1999:	</a:t>
            </a:r>
            <a:r>
              <a:rPr lang="es-AR" dirty="0" err="1"/>
              <a:t>learn</a:t>
            </a:r>
            <a:r>
              <a:rPr lang="es-AR" dirty="0"/>
              <a:t>: 0.6050002	test: 0.6727476	</a:t>
            </a:r>
            <a:r>
              <a:rPr lang="es-AR" dirty="0" err="1"/>
              <a:t>best</a:t>
            </a:r>
            <a:r>
              <a:rPr lang="es-AR" dirty="0"/>
              <a:t>: 0.6727476 (1999)	total: 36m 10s	</a:t>
            </a:r>
            <a:r>
              <a:rPr lang="es-AR" dirty="0" err="1"/>
              <a:t>remaining</a:t>
            </a:r>
            <a:r>
              <a:rPr lang="es-AR" dirty="0"/>
              <a:t>: 0us</a:t>
            </a:r>
          </a:p>
          <a:p>
            <a:endParaRPr lang="es-AR" dirty="0"/>
          </a:p>
          <a:p>
            <a:r>
              <a:rPr lang="es-AR" dirty="0" err="1"/>
              <a:t>bestTest</a:t>
            </a:r>
            <a:r>
              <a:rPr lang="es-AR" dirty="0"/>
              <a:t> = 0.6727476214</a:t>
            </a:r>
          </a:p>
          <a:p>
            <a:r>
              <a:rPr lang="es-AR" dirty="0" err="1"/>
              <a:t>bestIteration</a:t>
            </a:r>
            <a:r>
              <a:rPr lang="es-AR" dirty="0"/>
              <a:t> = 1999</a:t>
            </a:r>
          </a:p>
          <a:p>
            <a:endParaRPr lang="es-AR" dirty="0"/>
          </a:p>
          <a:p>
            <a:r>
              <a:rPr lang="es-AR" dirty="0" err="1"/>
              <a:t>CatBoost</a:t>
            </a:r>
            <a:r>
              <a:rPr lang="es-AR" dirty="0"/>
              <a:t> Train MSE: 0.3660252844867509</a:t>
            </a:r>
          </a:p>
          <a:p>
            <a:r>
              <a:rPr lang="es-AR" dirty="0" err="1"/>
              <a:t>CatBoost</a:t>
            </a:r>
            <a:r>
              <a:rPr lang="es-AR" dirty="0"/>
              <a:t> Test MSE: 0.4525893620825757</a:t>
            </a:r>
          </a:p>
          <a:p>
            <a:r>
              <a:rPr lang="es-AR" dirty="0"/>
              <a:t>--- </a:t>
            </a:r>
            <a:r>
              <a:rPr lang="es-AR" dirty="0" err="1"/>
              <a:t>End</a:t>
            </a:r>
            <a:r>
              <a:rPr lang="es-AR" dirty="0"/>
              <a:t> Script ---</a:t>
            </a:r>
          </a:p>
          <a:p>
            <a:r>
              <a:rPr lang="es-AR" dirty="0"/>
              <a:t>--- 12847.845738172531 </a:t>
            </a:r>
            <a:r>
              <a:rPr lang="es-AR" dirty="0" err="1"/>
              <a:t>seconds</a:t>
            </a:r>
            <a:r>
              <a:rPr lang="es-AR" dirty="0"/>
              <a:t> ---</a:t>
            </a:r>
          </a:p>
        </p:txBody>
      </p:sp>
    </p:spTree>
    <p:extLst>
      <p:ext uri="{BB962C8B-B14F-4D97-AF65-F5344CB8AC3E}">
        <p14:creationId xmlns:p14="http://schemas.microsoft.com/office/powerpoint/2010/main" val="395024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55DB-A262-42F2-B3E4-301F3B17C398}"/>
              </a:ext>
            </a:extLst>
          </p:cNvPr>
          <p:cNvSpPr>
            <a:spLocks noGrp="1"/>
          </p:cNvSpPr>
          <p:nvPr>
            <p:ph type="title"/>
          </p:nvPr>
        </p:nvSpPr>
        <p:spPr/>
        <p:txBody>
          <a:bodyPr/>
          <a:lstStyle/>
          <a:p>
            <a:r>
              <a:rPr lang="es-AR" dirty="0"/>
              <a:t>Data </a:t>
            </a:r>
            <a:r>
              <a:rPr lang="es-AR" dirty="0" err="1"/>
              <a:t>preperation</a:t>
            </a:r>
            <a:endParaRPr lang="es-AR" dirty="0"/>
          </a:p>
        </p:txBody>
      </p:sp>
      <p:sp>
        <p:nvSpPr>
          <p:cNvPr id="3" name="Content Placeholder 2">
            <a:extLst>
              <a:ext uri="{FF2B5EF4-FFF2-40B4-BE49-F238E27FC236}">
                <a16:creationId xmlns:a16="http://schemas.microsoft.com/office/drawing/2014/main" id="{59250E8D-F7C2-4FB9-81D5-838C1876447D}"/>
              </a:ext>
            </a:extLst>
          </p:cNvPr>
          <p:cNvSpPr>
            <a:spLocks noGrp="1"/>
          </p:cNvSpPr>
          <p:nvPr>
            <p:ph idx="1"/>
          </p:nvPr>
        </p:nvSpPr>
        <p:spPr/>
        <p:txBody>
          <a:bodyPr/>
          <a:lstStyle/>
          <a:p>
            <a:r>
              <a:rPr lang="en-GB" b="1" dirty="0"/>
              <a:t>Remove “</a:t>
            </a:r>
            <a:r>
              <a:rPr lang="en-GB" dirty="0"/>
              <a:t>unnamed” columns – likely caused by extra commas and were deleted.</a:t>
            </a:r>
          </a:p>
          <a:p>
            <a:r>
              <a:rPr lang="en-GB" b="1" dirty="0"/>
              <a:t>Fill </a:t>
            </a:r>
            <a:r>
              <a:rPr lang="en-GB" dirty="0"/>
              <a:t>missing values</a:t>
            </a:r>
          </a:p>
          <a:p>
            <a:endParaRPr lang="es-AR" dirty="0"/>
          </a:p>
        </p:txBody>
      </p:sp>
    </p:spTree>
    <p:extLst>
      <p:ext uri="{BB962C8B-B14F-4D97-AF65-F5344CB8AC3E}">
        <p14:creationId xmlns:p14="http://schemas.microsoft.com/office/powerpoint/2010/main" val="302100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55DB-A262-42F2-B3E4-301F3B17C398}"/>
              </a:ext>
            </a:extLst>
          </p:cNvPr>
          <p:cNvSpPr>
            <a:spLocks noGrp="1"/>
          </p:cNvSpPr>
          <p:nvPr>
            <p:ph type="title"/>
          </p:nvPr>
        </p:nvSpPr>
        <p:spPr/>
        <p:txBody>
          <a:bodyPr/>
          <a:lstStyle/>
          <a:p>
            <a:r>
              <a:rPr lang="en-GB" b="1" dirty="0"/>
              <a:t>Strategy for Model Development</a:t>
            </a:r>
            <a:endParaRPr lang="es-AR" dirty="0"/>
          </a:p>
        </p:txBody>
      </p:sp>
      <p:sp>
        <p:nvSpPr>
          <p:cNvPr id="3" name="Content Placeholder 2">
            <a:extLst>
              <a:ext uri="{FF2B5EF4-FFF2-40B4-BE49-F238E27FC236}">
                <a16:creationId xmlns:a16="http://schemas.microsoft.com/office/drawing/2014/main" id="{59250E8D-F7C2-4FB9-81D5-838C1876447D}"/>
              </a:ext>
            </a:extLst>
          </p:cNvPr>
          <p:cNvSpPr>
            <a:spLocks noGrp="1"/>
          </p:cNvSpPr>
          <p:nvPr>
            <p:ph idx="1"/>
          </p:nvPr>
        </p:nvSpPr>
        <p:spPr/>
        <p:txBody>
          <a:bodyPr>
            <a:normAutofit fontScale="77500" lnSpcReduction="20000"/>
          </a:bodyPr>
          <a:lstStyle/>
          <a:p>
            <a:r>
              <a:rPr lang="en-GB" b="1" dirty="0"/>
              <a:t>Given your goal, the model should be trained on features that would realistically be available prior to user interactions. Here's how to adjust your strategy: Exclude </a:t>
            </a:r>
            <a:r>
              <a:rPr lang="en-GB" b="1" dirty="0" err="1"/>
              <a:t>reviewText</a:t>
            </a:r>
            <a:r>
              <a:rPr lang="en-GB" b="1" dirty="0"/>
              <a:t> and summary: Since these fields are not in line with the predictive goal, they should be excluded from your feature set for this particular model.</a:t>
            </a:r>
          </a:p>
          <a:p>
            <a:r>
              <a:rPr lang="en-GB" b="1" dirty="0"/>
              <a:t> Temporal and Verification Features: If you have fields like verified and temporal data related to the product listing (not the review), they might still be relevant. For example, verified might indicate if the product typically sells as a verified item on the platform, which could influence its perceived trustworthiness or quality. Feature Engineering and Selection: Continue with feature engineering for the pre-purchase attributes.</a:t>
            </a:r>
          </a:p>
          <a:p>
            <a:r>
              <a:rPr lang="en-GB" b="1" dirty="0"/>
              <a:t> For textual data, NLP techniques like TF-IDF or embeddings for </a:t>
            </a:r>
            <a:r>
              <a:rPr lang="en-GB" b="1" dirty="0" err="1"/>
              <a:t>itemName</a:t>
            </a:r>
            <a:r>
              <a:rPr lang="en-GB" b="1" dirty="0"/>
              <a:t>, description, and feature columns are appropriate. For numerical data like price, ensure it's properly scaled. Categorical data, such as brand or category, can be encoded suitably. Model Training: Train your model on this adjusted feature set, targeting the rating as the output variable.</a:t>
            </a:r>
            <a:endParaRPr lang="es-AR" dirty="0"/>
          </a:p>
        </p:txBody>
      </p:sp>
    </p:spTree>
    <p:extLst>
      <p:ext uri="{BB962C8B-B14F-4D97-AF65-F5344CB8AC3E}">
        <p14:creationId xmlns:p14="http://schemas.microsoft.com/office/powerpoint/2010/main" val="1000508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55DB-A262-42F2-B3E4-301F3B17C398}"/>
              </a:ext>
            </a:extLst>
          </p:cNvPr>
          <p:cNvSpPr>
            <a:spLocks noGrp="1"/>
          </p:cNvSpPr>
          <p:nvPr>
            <p:ph type="title"/>
          </p:nvPr>
        </p:nvSpPr>
        <p:spPr/>
        <p:txBody>
          <a:bodyPr/>
          <a:lstStyle/>
          <a:p>
            <a:r>
              <a:rPr lang="es-AR" dirty="0"/>
              <a:t>Data </a:t>
            </a:r>
            <a:r>
              <a:rPr lang="es-AR" dirty="0" err="1"/>
              <a:t>preperation</a:t>
            </a:r>
            <a:r>
              <a:rPr lang="he-IL" dirty="0"/>
              <a:t> </a:t>
            </a:r>
            <a:r>
              <a:rPr lang="en-US" dirty="0"/>
              <a:t>I</a:t>
            </a:r>
            <a:endParaRPr lang="es-AR" dirty="0"/>
          </a:p>
        </p:txBody>
      </p:sp>
      <p:sp>
        <p:nvSpPr>
          <p:cNvPr id="3" name="Content Placeholder 2">
            <a:extLst>
              <a:ext uri="{FF2B5EF4-FFF2-40B4-BE49-F238E27FC236}">
                <a16:creationId xmlns:a16="http://schemas.microsoft.com/office/drawing/2014/main" id="{59250E8D-F7C2-4FB9-81D5-838C1876447D}"/>
              </a:ext>
            </a:extLst>
          </p:cNvPr>
          <p:cNvSpPr>
            <a:spLocks noGrp="1"/>
          </p:cNvSpPr>
          <p:nvPr>
            <p:ph idx="1"/>
          </p:nvPr>
        </p:nvSpPr>
        <p:spPr/>
        <p:txBody>
          <a:bodyPr>
            <a:normAutofit fontScale="92500" lnSpcReduction="10000"/>
          </a:bodyPr>
          <a:lstStyle/>
          <a:p>
            <a:r>
              <a:rPr lang="en-GB" dirty="0"/>
              <a:t>Next Steps for Data Preparation: 2. Handle Missing Values We need to identify missing values in key columns, especially in price and rating, as these could significantly impact our model's predictions. We'll decide on strategies such as filling missing values with the mean/median (for numerical columns) or a placeholder value (for categorical/text columns). 3. Feature Selection Determine the relevance of each column for predicting product ratings. For instance, text-based features like description and feature could be very informative but require natural language processing. 4. Text Processing Prepare the text data for </a:t>
            </a:r>
            <a:r>
              <a:rPr lang="en-GB" dirty="0" err="1"/>
              <a:t>modeling</a:t>
            </a:r>
            <a:r>
              <a:rPr lang="en-GB" dirty="0"/>
              <a:t> by cleaning and possibly converting it into a format that can be used by machine learning algorithms. 5. Convert Data Types Ensure columns like price are in a numerical format, converting them as necessary to allow for mathematical operations and </a:t>
            </a:r>
            <a:r>
              <a:rPr lang="en-GB" dirty="0" err="1"/>
              <a:t>modeling</a:t>
            </a:r>
            <a:r>
              <a:rPr lang="en-GB" dirty="0"/>
              <a:t>.</a:t>
            </a:r>
            <a:endParaRPr lang="es-AR" dirty="0"/>
          </a:p>
        </p:txBody>
      </p:sp>
    </p:spTree>
    <p:extLst>
      <p:ext uri="{BB962C8B-B14F-4D97-AF65-F5344CB8AC3E}">
        <p14:creationId xmlns:p14="http://schemas.microsoft.com/office/powerpoint/2010/main" val="1724650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55DB-A262-42F2-B3E4-301F3B17C398}"/>
              </a:ext>
            </a:extLst>
          </p:cNvPr>
          <p:cNvSpPr>
            <a:spLocks noGrp="1"/>
          </p:cNvSpPr>
          <p:nvPr>
            <p:ph type="title"/>
          </p:nvPr>
        </p:nvSpPr>
        <p:spPr/>
        <p:txBody>
          <a:bodyPr/>
          <a:lstStyle/>
          <a:p>
            <a:r>
              <a:rPr lang="es-AR" dirty="0"/>
              <a:t>Data </a:t>
            </a:r>
            <a:r>
              <a:rPr lang="es-AR" dirty="0" err="1"/>
              <a:t>preperation</a:t>
            </a:r>
            <a:r>
              <a:rPr lang="he-IL" dirty="0"/>
              <a:t> </a:t>
            </a:r>
            <a:r>
              <a:rPr lang="en-US" dirty="0"/>
              <a:t>II</a:t>
            </a:r>
            <a:endParaRPr lang="es-AR" dirty="0"/>
          </a:p>
        </p:txBody>
      </p:sp>
      <p:sp>
        <p:nvSpPr>
          <p:cNvPr id="3" name="Content Placeholder 2">
            <a:extLst>
              <a:ext uri="{FF2B5EF4-FFF2-40B4-BE49-F238E27FC236}">
                <a16:creationId xmlns:a16="http://schemas.microsoft.com/office/drawing/2014/main" id="{59250E8D-F7C2-4FB9-81D5-838C1876447D}"/>
              </a:ext>
            </a:extLst>
          </p:cNvPr>
          <p:cNvSpPr>
            <a:spLocks noGrp="1"/>
          </p:cNvSpPr>
          <p:nvPr>
            <p:ph idx="1"/>
          </p:nvPr>
        </p:nvSpPr>
        <p:spPr/>
        <p:txBody>
          <a:bodyPr>
            <a:normAutofit/>
          </a:bodyPr>
          <a:lstStyle/>
          <a:p>
            <a:r>
              <a:rPr lang="en-GB" b="1" dirty="0"/>
              <a:t>Text Processing</a:t>
            </a:r>
            <a:r>
              <a:rPr lang="en-GB" dirty="0"/>
              <a:t>: Applying NLP techniques to </a:t>
            </a:r>
            <a:r>
              <a:rPr lang="en-GB" dirty="0" err="1"/>
              <a:t>itemName</a:t>
            </a:r>
            <a:r>
              <a:rPr lang="en-GB" dirty="0"/>
              <a:t>, description, brand, and feature to transform these textual fields into a format that can be used by predictive models. Encoding Categorical Data: Converting category and verified into a numerical format that can be processed by machine learning algorithms. Numerical Features: Ensuring price is ready for </a:t>
            </a:r>
            <a:r>
              <a:rPr lang="en-GB" dirty="0" err="1"/>
              <a:t>modeling</a:t>
            </a:r>
            <a:r>
              <a:rPr lang="en-GB" dirty="0"/>
              <a:t>, which we've already addressed by cleaning and filling missing values.</a:t>
            </a:r>
            <a:endParaRPr lang="es-AR" dirty="0"/>
          </a:p>
        </p:txBody>
      </p:sp>
    </p:spTree>
    <p:extLst>
      <p:ext uri="{BB962C8B-B14F-4D97-AF65-F5344CB8AC3E}">
        <p14:creationId xmlns:p14="http://schemas.microsoft.com/office/powerpoint/2010/main" val="32130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55DB-A262-42F2-B3E4-301F3B17C398}"/>
              </a:ext>
            </a:extLst>
          </p:cNvPr>
          <p:cNvSpPr>
            <a:spLocks noGrp="1"/>
          </p:cNvSpPr>
          <p:nvPr>
            <p:ph type="title"/>
          </p:nvPr>
        </p:nvSpPr>
        <p:spPr/>
        <p:txBody>
          <a:bodyPr/>
          <a:lstStyle/>
          <a:p>
            <a:r>
              <a:rPr lang="es-AR" dirty="0"/>
              <a:t>Data </a:t>
            </a:r>
            <a:r>
              <a:rPr lang="es-AR" dirty="0" err="1"/>
              <a:t>preperation</a:t>
            </a:r>
            <a:r>
              <a:rPr lang="he-IL" dirty="0"/>
              <a:t> </a:t>
            </a:r>
            <a:r>
              <a:rPr lang="en-US" dirty="0"/>
              <a:t>II</a:t>
            </a:r>
            <a:endParaRPr lang="es-AR" dirty="0"/>
          </a:p>
        </p:txBody>
      </p:sp>
      <p:sp>
        <p:nvSpPr>
          <p:cNvPr id="3" name="Content Placeholder 2">
            <a:extLst>
              <a:ext uri="{FF2B5EF4-FFF2-40B4-BE49-F238E27FC236}">
                <a16:creationId xmlns:a16="http://schemas.microsoft.com/office/drawing/2014/main" id="{59250E8D-F7C2-4FB9-81D5-838C1876447D}"/>
              </a:ext>
            </a:extLst>
          </p:cNvPr>
          <p:cNvSpPr>
            <a:spLocks noGrp="1"/>
          </p:cNvSpPr>
          <p:nvPr>
            <p:ph idx="1"/>
          </p:nvPr>
        </p:nvSpPr>
        <p:spPr/>
        <p:txBody>
          <a:bodyPr>
            <a:normAutofit/>
          </a:bodyPr>
          <a:lstStyle/>
          <a:p>
            <a:r>
              <a:rPr lang="en-GB" b="1" dirty="0"/>
              <a:t>Focusing on Pre-Purchase Attributes For a model that predicts product ratings based on information available prior to purchase, you should focus on product attributes that would be known ahead of time, such as: </a:t>
            </a:r>
            <a:r>
              <a:rPr lang="en-GB" b="1" dirty="0" err="1"/>
              <a:t>itemName</a:t>
            </a:r>
            <a:r>
              <a:rPr lang="en-GB" b="1" dirty="0"/>
              <a:t>: The name of the product. description: Product description provided by the manufacturer or seller. brand: The brand of the product. feature: Key features or specifications of the product listed. price: The price at which the product is being sold. category (if available): The category under which the product is listed.</a:t>
            </a:r>
            <a:endParaRPr lang="es-AR" dirty="0"/>
          </a:p>
        </p:txBody>
      </p:sp>
    </p:spTree>
    <p:extLst>
      <p:ext uri="{BB962C8B-B14F-4D97-AF65-F5344CB8AC3E}">
        <p14:creationId xmlns:p14="http://schemas.microsoft.com/office/powerpoint/2010/main" val="2914072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2856</TotalTime>
  <Words>2558</Words>
  <Application>Microsoft Office PowerPoint</Application>
  <PresentationFormat>Widescreen</PresentationFormat>
  <Paragraphs>165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Data preperation</vt:lpstr>
      <vt:lpstr>Strategy for Model Development</vt:lpstr>
      <vt:lpstr>Data preperation I</vt:lpstr>
      <vt:lpstr>Data preperation II</vt:lpstr>
      <vt:lpstr>Data preperation II</vt:lpstr>
      <vt:lpstr>PowerPoint Presentation</vt:lpstr>
      <vt:lpstr>Exploration - Missing values</vt:lpstr>
      <vt:lpstr>Data Preparation - Missing values</vt:lpstr>
      <vt:lpstr>PowerPoint Presentation</vt:lpstr>
      <vt:lpstr>Hypotheses</vt:lpstr>
      <vt:lpstr>PowerPoint Presentation</vt:lpstr>
      <vt:lpstr>PowerPoint Presentation</vt:lpstr>
      <vt:lpstr>Evaluation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רז זאבי</dc:creator>
  <cp:lastModifiedBy>רז זאבי</cp:lastModifiedBy>
  <cp:revision>17</cp:revision>
  <dcterms:created xsi:type="dcterms:W3CDTF">2024-02-21T14:12:20Z</dcterms:created>
  <dcterms:modified xsi:type="dcterms:W3CDTF">2024-02-25T10:23:30Z</dcterms:modified>
</cp:coreProperties>
</file>