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 id="2147483848" r:id="rId7"/>
  </p:sldMasterIdLst>
  <p:notesMasterIdLst>
    <p:notesMasterId r:id="rId38"/>
  </p:notesMasterIdLst>
  <p:sldIdLst>
    <p:sldId id="256" r:id="rId8"/>
    <p:sldId id="547" r:id="rId9"/>
    <p:sldId id="548" r:id="rId10"/>
    <p:sldId id="549" r:id="rId11"/>
    <p:sldId id="550" r:id="rId12"/>
    <p:sldId id="551" r:id="rId13"/>
    <p:sldId id="572" r:id="rId14"/>
    <p:sldId id="558" r:id="rId15"/>
    <p:sldId id="560" r:id="rId16"/>
    <p:sldId id="559" r:id="rId17"/>
    <p:sldId id="569" r:id="rId18"/>
    <p:sldId id="553" r:id="rId19"/>
    <p:sldId id="554" r:id="rId20"/>
    <p:sldId id="555" r:id="rId21"/>
    <p:sldId id="556" r:id="rId22"/>
    <p:sldId id="557" r:id="rId23"/>
    <p:sldId id="573" r:id="rId24"/>
    <p:sldId id="574" r:id="rId25"/>
    <p:sldId id="575" r:id="rId26"/>
    <p:sldId id="576" r:id="rId27"/>
    <p:sldId id="552" r:id="rId28"/>
    <p:sldId id="570" r:id="rId29"/>
    <p:sldId id="571" r:id="rId30"/>
    <p:sldId id="577" r:id="rId31"/>
    <p:sldId id="563" r:id="rId32"/>
    <p:sldId id="564" r:id="rId33"/>
    <p:sldId id="565" r:id="rId34"/>
    <p:sldId id="566" r:id="rId35"/>
    <p:sldId id="396" r:id="rId36"/>
    <p:sldId id="567" r:id="rId37"/>
  </p:sldIdLst>
  <p:sldSz cx="9144000" cy="5143500" type="screen16x9"/>
  <p:notesSz cx="6881813" cy="9296400"/>
  <p:defaultTextStyle>
    <a:defPPr>
      <a:defRPr lang="en-US"/>
    </a:defPPr>
    <a:lvl1pPr marL="0" algn="l" defTabSz="914058" rtl="0" eaLnBrk="1" latinLnBrk="0" hangingPunct="1">
      <a:defRPr sz="1800" kern="1200">
        <a:solidFill>
          <a:schemeClr val="tx1"/>
        </a:solidFill>
        <a:latin typeface="+mn-lt"/>
        <a:ea typeface="+mn-ea"/>
        <a:cs typeface="+mn-cs"/>
      </a:defRPr>
    </a:lvl1pPr>
    <a:lvl2pPr marL="457029" algn="l" defTabSz="914058" rtl="0" eaLnBrk="1" latinLnBrk="0" hangingPunct="1">
      <a:defRPr sz="1800" kern="1200">
        <a:solidFill>
          <a:schemeClr val="tx1"/>
        </a:solidFill>
        <a:latin typeface="+mn-lt"/>
        <a:ea typeface="+mn-ea"/>
        <a:cs typeface="+mn-cs"/>
      </a:defRPr>
    </a:lvl2pPr>
    <a:lvl3pPr marL="914058" algn="l" defTabSz="914058" rtl="0" eaLnBrk="1" latinLnBrk="0" hangingPunct="1">
      <a:defRPr sz="1800" kern="1200">
        <a:solidFill>
          <a:schemeClr val="tx1"/>
        </a:solidFill>
        <a:latin typeface="+mn-lt"/>
        <a:ea typeface="+mn-ea"/>
        <a:cs typeface="+mn-cs"/>
      </a:defRPr>
    </a:lvl3pPr>
    <a:lvl4pPr marL="1371087" algn="l" defTabSz="914058" rtl="0" eaLnBrk="1" latinLnBrk="0" hangingPunct="1">
      <a:defRPr sz="1800" kern="1200">
        <a:solidFill>
          <a:schemeClr val="tx1"/>
        </a:solidFill>
        <a:latin typeface="+mn-lt"/>
        <a:ea typeface="+mn-ea"/>
        <a:cs typeface="+mn-cs"/>
      </a:defRPr>
    </a:lvl4pPr>
    <a:lvl5pPr marL="1828114" algn="l" defTabSz="914058" rtl="0" eaLnBrk="1" latinLnBrk="0" hangingPunct="1">
      <a:defRPr sz="1800" kern="1200">
        <a:solidFill>
          <a:schemeClr val="tx1"/>
        </a:solidFill>
        <a:latin typeface="+mn-lt"/>
        <a:ea typeface="+mn-ea"/>
        <a:cs typeface="+mn-cs"/>
      </a:defRPr>
    </a:lvl5pPr>
    <a:lvl6pPr marL="2285138" algn="l" defTabSz="914058" rtl="0" eaLnBrk="1" latinLnBrk="0" hangingPunct="1">
      <a:defRPr sz="1800" kern="1200">
        <a:solidFill>
          <a:schemeClr val="tx1"/>
        </a:solidFill>
        <a:latin typeface="+mn-lt"/>
        <a:ea typeface="+mn-ea"/>
        <a:cs typeface="+mn-cs"/>
      </a:defRPr>
    </a:lvl6pPr>
    <a:lvl7pPr marL="2742174" algn="l" defTabSz="914058" rtl="0" eaLnBrk="1" latinLnBrk="0" hangingPunct="1">
      <a:defRPr sz="1800" kern="1200">
        <a:solidFill>
          <a:schemeClr val="tx1"/>
        </a:solidFill>
        <a:latin typeface="+mn-lt"/>
        <a:ea typeface="+mn-ea"/>
        <a:cs typeface="+mn-cs"/>
      </a:defRPr>
    </a:lvl7pPr>
    <a:lvl8pPr marL="3199198" algn="l" defTabSz="914058" rtl="0" eaLnBrk="1" latinLnBrk="0" hangingPunct="1">
      <a:defRPr sz="1800" kern="1200">
        <a:solidFill>
          <a:schemeClr val="tx1"/>
        </a:solidFill>
        <a:latin typeface="+mn-lt"/>
        <a:ea typeface="+mn-ea"/>
        <a:cs typeface="+mn-cs"/>
      </a:defRPr>
    </a:lvl8pPr>
    <a:lvl9pPr marL="3656226" algn="l" defTabSz="91405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ndows Azure Web Sites" id="{FE20DDD3-4669-436B-A77F-D8D26C91C606}">
          <p14:sldIdLst>
            <p14:sldId id="256"/>
            <p14:sldId id="547"/>
            <p14:sldId id="548"/>
            <p14:sldId id="549"/>
            <p14:sldId id="550"/>
            <p14:sldId id="551"/>
            <p14:sldId id="572"/>
            <p14:sldId id="558"/>
            <p14:sldId id="560"/>
            <p14:sldId id="559"/>
            <p14:sldId id="569"/>
            <p14:sldId id="553"/>
            <p14:sldId id="554"/>
            <p14:sldId id="555"/>
            <p14:sldId id="556"/>
            <p14:sldId id="557"/>
            <p14:sldId id="573"/>
            <p14:sldId id="574"/>
            <p14:sldId id="575"/>
            <p14:sldId id="576"/>
            <p14:sldId id="552"/>
            <p14:sldId id="570"/>
            <p14:sldId id="571"/>
            <p14:sldId id="577"/>
            <p14:sldId id="563"/>
            <p14:sldId id="564"/>
            <p14:sldId id="565"/>
            <p14:sldId id="566"/>
            <p14:sldId id="396"/>
          </p14:sldIdLst>
        </p14:section>
        <p14:section name="Appendix" id="{C8F6A3EF-23A0-4381-9BFC-7A2255304369}">
          <p14:sldIdLst>
            <p14:sldId id="567"/>
          </p14:sldIdLst>
        </p14:section>
      </p14:sectionLst>
    </p:ext>
    <p:ext uri="{EFAFB233-063F-42B5-8137-9DF3F51BA10A}">
      <p15:sldGuideLst xmlns:p15="http://schemas.microsoft.com/office/powerpoint/2012/main">
        <p15:guide id="1" orient="horz" pos="2964">
          <p15:clr>
            <a:srgbClr val="A4A3A4"/>
          </p15:clr>
        </p15:guide>
        <p15:guide id="2" orient="horz" pos="516">
          <p15:clr>
            <a:srgbClr val="A4A3A4"/>
          </p15:clr>
        </p15:guide>
        <p15:guide id="3" orient="horz" pos="676">
          <p15:clr>
            <a:srgbClr val="A4A3A4"/>
          </p15:clr>
        </p15:guide>
        <p15:guide id="4" pos="2880">
          <p15:clr>
            <a:srgbClr val="A4A3A4"/>
          </p15:clr>
        </p15:guide>
        <p15:guide id="5" pos="240">
          <p15:clr>
            <a:srgbClr val="A4A3A4"/>
          </p15:clr>
        </p15:guide>
        <p15:guide id="6" pos="5520">
          <p15:clr>
            <a:srgbClr val="A4A3A4"/>
          </p15:clr>
        </p15:guide>
      </p15:sldGuideLst>
    </p:ext>
    <p:ext uri="{2D200454-40CA-4A62-9FC3-DE9A4176ACB9}">
      <p15:notesGuideLst xmlns:p15="http://schemas.microsoft.com/office/powerpoint/2012/main">
        <p15:guide id="1" orient="horz" pos="2928">
          <p15:clr>
            <a:srgbClr val="A4A3A4"/>
          </p15:clr>
        </p15:guide>
        <p15:guide id="2" pos="216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8955" autoAdjust="0"/>
  </p:normalViewPr>
  <p:slideViewPr>
    <p:cSldViewPr snapToGrid="0" snapToObjects="1">
      <p:cViewPr varScale="1">
        <p:scale>
          <a:sx n="96" d="100"/>
          <a:sy n="96" d="100"/>
        </p:scale>
        <p:origin x="1254" y="78"/>
      </p:cViewPr>
      <p:guideLst>
        <p:guide orient="horz" pos="2964"/>
        <p:guide orient="horz" pos="516"/>
        <p:guide orient="horz" pos="676"/>
        <p:guide pos="2880"/>
        <p:guide pos="240"/>
        <p:guide pos="5520"/>
      </p:guideLst>
    </p:cSldViewPr>
  </p:slideViewPr>
  <p:outlineViewPr>
    <p:cViewPr>
      <p:scale>
        <a:sx n="33" d="100"/>
        <a:sy n="33" d="100"/>
      </p:scale>
      <p:origin x="0" y="1760"/>
    </p:cViewPr>
  </p:outlineViewPr>
  <p:notesTextViewPr>
    <p:cViewPr>
      <p:scale>
        <a:sx n="100" d="100"/>
        <a:sy n="100" d="100"/>
      </p:scale>
      <p:origin x="0" y="0"/>
    </p:cViewPr>
  </p:notesTextViewPr>
  <p:sorterViewPr>
    <p:cViewPr varScale="1">
      <p:scale>
        <a:sx n="100" d="100"/>
        <a:sy n="100" d="100"/>
      </p:scale>
      <p:origin x="0" y="-1104"/>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7/5/2013</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058" rtl="0" eaLnBrk="1" latinLnBrk="0" hangingPunct="1">
      <a:defRPr sz="1200" kern="1200">
        <a:solidFill>
          <a:schemeClr val="tx1"/>
        </a:solidFill>
        <a:latin typeface="+mn-lt"/>
        <a:ea typeface="+mn-ea"/>
        <a:cs typeface="+mn-cs"/>
      </a:defRPr>
    </a:lvl1pPr>
    <a:lvl2pPr marL="457029" algn="l" defTabSz="914058" rtl="0" eaLnBrk="1" latinLnBrk="0" hangingPunct="1">
      <a:defRPr sz="1200" kern="1200">
        <a:solidFill>
          <a:schemeClr val="tx1"/>
        </a:solidFill>
        <a:latin typeface="+mn-lt"/>
        <a:ea typeface="+mn-ea"/>
        <a:cs typeface="+mn-cs"/>
      </a:defRPr>
    </a:lvl2pPr>
    <a:lvl3pPr marL="914058" algn="l" defTabSz="914058" rtl="0" eaLnBrk="1" latinLnBrk="0" hangingPunct="1">
      <a:defRPr sz="1200" kern="1200">
        <a:solidFill>
          <a:schemeClr val="tx1"/>
        </a:solidFill>
        <a:latin typeface="+mn-lt"/>
        <a:ea typeface="+mn-ea"/>
        <a:cs typeface="+mn-cs"/>
      </a:defRPr>
    </a:lvl3pPr>
    <a:lvl4pPr marL="1371087" algn="l" defTabSz="914058" rtl="0" eaLnBrk="1" latinLnBrk="0" hangingPunct="1">
      <a:defRPr sz="1200" kern="1200">
        <a:solidFill>
          <a:schemeClr val="tx1"/>
        </a:solidFill>
        <a:latin typeface="+mn-lt"/>
        <a:ea typeface="+mn-ea"/>
        <a:cs typeface="+mn-cs"/>
      </a:defRPr>
    </a:lvl4pPr>
    <a:lvl5pPr marL="1828114" algn="l" defTabSz="914058" rtl="0" eaLnBrk="1" latinLnBrk="0" hangingPunct="1">
      <a:defRPr sz="1200" kern="1200">
        <a:solidFill>
          <a:schemeClr val="tx1"/>
        </a:solidFill>
        <a:latin typeface="+mn-lt"/>
        <a:ea typeface="+mn-ea"/>
        <a:cs typeface="+mn-cs"/>
      </a:defRPr>
    </a:lvl5pPr>
    <a:lvl6pPr marL="2285138" algn="l" defTabSz="914058" rtl="0" eaLnBrk="1" latinLnBrk="0" hangingPunct="1">
      <a:defRPr sz="1200" kern="1200">
        <a:solidFill>
          <a:schemeClr val="tx1"/>
        </a:solidFill>
        <a:latin typeface="+mn-lt"/>
        <a:ea typeface="+mn-ea"/>
        <a:cs typeface="+mn-cs"/>
      </a:defRPr>
    </a:lvl6pPr>
    <a:lvl7pPr marL="2742174" algn="l" defTabSz="914058" rtl="0" eaLnBrk="1" latinLnBrk="0" hangingPunct="1">
      <a:defRPr sz="1200" kern="1200">
        <a:solidFill>
          <a:schemeClr val="tx1"/>
        </a:solidFill>
        <a:latin typeface="+mn-lt"/>
        <a:ea typeface="+mn-ea"/>
        <a:cs typeface="+mn-cs"/>
      </a:defRPr>
    </a:lvl7pPr>
    <a:lvl8pPr marL="3199198" algn="l" defTabSz="914058" rtl="0" eaLnBrk="1" latinLnBrk="0" hangingPunct="1">
      <a:defRPr sz="1200" kern="1200">
        <a:solidFill>
          <a:schemeClr val="tx1"/>
        </a:solidFill>
        <a:latin typeface="+mn-lt"/>
        <a:ea typeface="+mn-ea"/>
        <a:cs typeface="+mn-cs"/>
      </a:defRPr>
    </a:lvl8pPr>
    <a:lvl9pPr marL="3656226" algn="l" defTabSz="914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windowsazure.com/en-us/pricing/details/web-sit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3441299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Demo</a:t>
            </a:r>
          </a:p>
          <a:p>
            <a:pPr marL="173336" indent="-173336" defTabSz="924421">
              <a:lnSpc>
                <a:spcPct val="90000"/>
              </a:lnSpc>
              <a:spcAft>
                <a:spcPts val="337"/>
              </a:spcAft>
              <a:buFont typeface="Arial" pitchFamily="34" charset="0"/>
              <a:buChar char="•"/>
              <a:defRPr/>
            </a:pPr>
            <a:r>
              <a:rPr lang="en-US" baseline="0" dirty="0" smtClean="0"/>
              <a:t>Length: 10 minutes</a:t>
            </a:r>
            <a:endParaRPr lang="en-US" dirty="0" smtClean="0"/>
          </a:p>
          <a:p>
            <a:pPr marL="173336" indent="-173336" defTabSz="924421">
              <a:lnSpc>
                <a:spcPct val="90000"/>
              </a:lnSpc>
              <a:spcAft>
                <a:spcPts val="337"/>
              </a:spcAft>
              <a:buFont typeface="Arial" pitchFamily="34" charset="0"/>
              <a:buChar char="•"/>
              <a:defRPr/>
            </a:pPr>
            <a:r>
              <a:rPr lang="en-US" dirty="0" smtClean="0"/>
              <a:t>Create </a:t>
            </a:r>
            <a:r>
              <a:rPr lang="en-US" dirty="0" err="1" smtClean="0"/>
              <a:t>Wordpress</a:t>
            </a:r>
            <a:r>
              <a:rPr lang="en-US" dirty="0" smtClean="0"/>
              <a:t> Blog in Web Gallery</a:t>
            </a:r>
          </a:p>
          <a:p>
            <a:pPr marL="173336" indent="-173336" defTabSz="924421">
              <a:lnSpc>
                <a:spcPct val="90000"/>
              </a:lnSpc>
              <a:spcAft>
                <a:spcPts val="337"/>
              </a:spcAft>
              <a:buFont typeface="Arial" pitchFamily="34" charset="0"/>
              <a:buChar char="•"/>
              <a:defRPr/>
            </a:pPr>
            <a:r>
              <a:rPr lang="en-US" dirty="0" smtClean="0"/>
              <a:t>Download Publish File</a:t>
            </a:r>
          </a:p>
          <a:p>
            <a:pPr marL="173336" indent="-173336" defTabSz="924421">
              <a:lnSpc>
                <a:spcPct val="90000"/>
              </a:lnSpc>
              <a:spcAft>
                <a:spcPts val="337"/>
              </a:spcAft>
              <a:buFont typeface="Arial" pitchFamily="34" charset="0"/>
              <a:buChar char="•"/>
              <a:defRPr/>
            </a:pPr>
            <a:r>
              <a:rPr lang="en-US" dirty="0" smtClean="0"/>
              <a:t>Open in </a:t>
            </a:r>
            <a:r>
              <a:rPr lang="en-US" dirty="0" err="1" smtClean="0"/>
              <a:t>WebMatrix</a:t>
            </a:r>
            <a:endParaRPr lang="en-US" dirty="0" smtClean="0"/>
          </a:p>
          <a:p>
            <a:pPr marL="173336" indent="-173336" defTabSz="924421">
              <a:lnSpc>
                <a:spcPct val="90000"/>
              </a:lnSpc>
              <a:spcAft>
                <a:spcPts val="337"/>
              </a:spcAft>
              <a:buFont typeface="Arial" pitchFamily="34" charset="0"/>
              <a:buChar char="•"/>
              <a:defRPr/>
            </a:pPr>
            <a:r>
              <a:rPr lang="en-US" dirty="0" smtClean="0"/>
              <a:t>Edit</a:t>
            </a:r>
            <a:r>
              <a:rPr lang="en-US" baseline="0" dirty="0" smtClean="0"/>
              <a:t> Theme</a:t>
            </a:r>
          </a:p>
          <a:p>
            <a:pPr marL="173336" indent="-173336" defTabSz="924421">
              <a:lnSpc>
                <a:spcPct val="90000"/>
              </a:lnSpc>
              <a:spcAft>
                <a:spcPts val="337"/>
              </a:spcAft>
              <a:buFont typeface="Arial" pitchFamily="34" charset="0"/>
              <a:buChar char="•"/>
              <a:defRPr/>
            </a:pPr>
            <a:r>
              <a:rPr lang="en-US" baseline="0" dirty="0" smtClean="0"/>
              <a:t>Save/Deploy</a:t>
            </a:r>
          </a:p>
          <a:p>
            <a:pPr marL="173336" indent="-173336" defTabSz="924421">
              <a:lnSpc>
                <a:spcPct val="90000"/>
              </a:lnSpc>
              <a:spcAft>
                <a:spcPts val="337"/>
              </a:spcAft>
              <a:buFont typeface="Arial" pitchFamily="34" charset="0"/>
              <a:buChar char="•"/>
              <a:defRPr/>
            </a:pPr>
            <a:r>
              <a:rPr lang="en-US" baseline="0" dirty="0" smtClean="0"/>
              <a:t>Show site with changes</a:t>
            </a:r>
          </a:p>
          <a:p>
            <a:pPr marL="173336" indent="-173336" defTabSz="924421">
              <a:lnSpc>
                <a:spcPct val="90000"/>
              </a:lnSpc>
              <a:spcAft>
                <a:spcPts val="337"/>
              </a:spcAft>
              <a:buFont typeface="Arial" pitchFamily="34" charset="0"/>
              <a:buChar char="•"/>
              <a:defRPr/>
            </a:pPr>
            <a:endParaRPr lang="en-US" baseline="0" dirty="0" smtClean="0"/>
          </a:p>
          <a:p>
            <a:pPr defTabSz="924421">
              <a:lnSpc>
                <a:spcPct val="90000"/>
              </a:lnSpc>
              <a:spcAft>
                <a:spcPts val="337"/>
              </a:spcAft>
              <a:defRPr/>
            </a:pPr>
            <a:endParaRPr lang="en-US" baseline="0" dirty="0" smtClean="0"/>
          </a:p>
          <a:p>
            <a:pPr marL="173336" indent="-173336" defTabSz="924421">
              <a:lnSpc>
                <a:spcPct val="90000"/>
              </a:lnSpc>
              <a:spcAft>
                <a:spcPts val="337"/>
              </a:spcAft>
              <a:buFont typeface="Arial" pitchFamily="34" charset="0"/>
              <a:buChar char="•"/>
              <a:defRPr/>
            </a:pPr>
            <a:r>
              <a:rPr lang="en-US" baseline="0" dirty="0" smtClean="0"/>
              <a:t>Run locally </a:t>
            </a:r>
          </a:p>
          <a:p>
            <a:pPr marL="173336" indent="-173336" defTabSz="924421">
              <a:lnSpc>
                <a:spcPct val="90000"/>
              </a:lnSpc>
              <a:spcAft>
                <a:spcPts val="337"/>
              </a:spcAft>
              <a:buFont typeface="Arial" pitchFamily="34" charset="0"/>
              <a:buChar char="•"/>
              <a:defRPr/>
            </a:pPr>
            <a:r>
              <a:rPr lang="en-US" baseline="0" dirty="0" smtClean="0"/>
              <a:t>Add theme -&gt; Can we find an enterprise theme, team status or something similar</a:t>
            </a:r>
          </a:p>
          <a:p>
            <a:pPr marL="173336" indent="-173336" defTabSz="924421">
              <a:lnSpc>
                <a:spcPct val="90000"/>
              </a:lnSpc>
              <a:spcAft>
                <a:spcPts val="337"/>
              </a:spcAft>
              <a:buFont typeface="Arial" pitchFamily="34" charset="0"/>
              <a:buChar char="•"/>
              <a:defRPr/>
            </a:pPr>
            <a:r>
              <a:rPr lang="en-US" baseline="0" dirty="0" smtClean="0"/>
              <a:t>Deploy to cloud</a:t>
            </a:r>
          </a:p>
          <a:p>
            <a:pPr marL="173336" indent="-173336" defTabSz="924421">
              <a:lnSpc>
                <a:spcPct val="90000"/>
              </a:lnSpc>
              <a:spcAft>
                <a:spcPts val="337"/>
              </a:spcAft>
              <a:buFont typeface="Arial" pitchFamily="34" charset="0"/>
              <a:buChar char="•"/>
              <a:defRPr/>
            </a:pPr>
            <a:r>
              <a:rPr lang="en-US" baseline="0" dirty="0" smtClean="0"/>
              <a:t>Show running in cloud</a:t>
            </a: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the</a:t>
            </a:r>
            <a:r>
              <a:rPr lang="en-US" sz="1100" baseline="0" dirty="0" smtClean="0"/>
              <a:t> three scale choices on Windows Azure Web Sites.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r>
              <a:rPr lang="en-US" sz="1100" dirty="0" smtClean="0">
                <a:latin typeface="Segoe UI" pitchFamily="34" charset="0"/>
              </a:rPr>
              <a:t>Both free and shared are the same architecture.</a:t>
            </a:r>
            <a:r>
              <a:rPr lang="en-US" sz="1100" baseline="0" dirty="0" smtClean="0">
                <a:latin typeface="Segoe UI" pitchFamily="34" charset="0"/>
              </a:rPr>
              <a:t> With standard you isolate your application to your own virtual machines that you can use and pay for whatever resources you choose.</a:t>
            </a:r>
          </a:p>
          <a:p>
            <a:endParaRPr lang="en-US" sz="1100" baseline="0" dirty="0" smtClean="0">
              <a:latin typeface="Segoe UI" pitchFamily="34" charset="0"/>
            </a:endParaRPr>
          </a:p>
          <a:p>
            <a:r>
              <a:rPr lang="en-US" sz="1100" b="1" baseline="0" dirty="0" smtClean="0">
                <a:latin typeface="Segoe UI" pitchFamily="34" charset="0"/>
              </a:rPr>
              <a:t>Online Resources:</a:t>
            </a:r>
          </a:p>
          <a:p>
            <a:r>
              <a:rPr lang="en-US" sz="1100" b="0" baseline="0" dirty="0" smtClean="0">
                <a:latin typeface="Segoe UI" pitchFamily="34" charset="0"/>
              </a:rPr>
              <a:t>If you’d like more details on Web Site pricing and quota, see the Windows Azure pricing page here: </a:t>
            </a:r>
            <a:r>
              <a:rPr lang="en-US" sz="1100" dirty="0" smtClean="0">
                <a:hlinkClick r:id="rId3"/>
              </a:rPr>
              <a:t>http://www.windowsazure.com/en-us/pricing/details/web-sites/</a:t>
            </a:r>
            <a:endParaRPr lang="en-US" sz="1100" b="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274633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start with a</a:t>
            </a:r>
            <a:r>
              <a:rPr lang="en-US" sz="1100" baseline="0" dirty="0" smtClean="0"/>
              <a:t> small site hosted for free.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your site to multiple shared instances</a:t>
            </a:r>
            <a:r>
              <a:rPr lang="en-US" sz="1100" baseline="0" dirty="0" smtClean="0"/>
              <a:t>.</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move to reserved instances</a:t>
            </a:r>
            <a:r>
              <a:rPr lang="en-US" sz="1100" baseline="0" dirty="0" smtClean="0"/>
              <a:t> for additional scale.</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scale up reserved instances to multiple</a:t>
            </a:r>
            <a:r>
              <a:rPr lang="en-US" sz="1100" baseline="0" dirty="0" smtClean="0"/>
              <a:t> instances as needed.</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reserved</a:t>
            </a:r>
            <a:r>
              <a:rPr lang="en-US" sz="1100" baseline="0" dirty="0" smtClean="0"/>
              <a:t> 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522618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4166152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Slide Objectives:</a:t>
            </a:r>
            <a:endParaRPr lang="en-US" sz="1100" kern="1200" dirty="0" smtClean="0">
              <a:solidFill>
                <a:schemeClr val="tx1"/>
              </a:solidFill>
              <a:effectLst/>
              <a:latin typeface="Segoe UI" pitchFamily="34" charset="0"/>
              <a:ea typeface="+mn-ea"/>
              <a:cs typeface="+mn-cs"/>
            </a:endParaRPr>
          </a:p>
          <a:p>
            <a:r>
              <a:rPr lang="en-US" sz="1100" dirty="0" smtClean="0"/>
              <a:t>Explain how you can host multiple sites that you own on a your reserved</a:t>
            </a:r>
            <a:r>
              <a:rPr lang="en-US" sz="1100" baseline="0" dirty="0" smtClean="0"/>
              <a:t> instances.</a:t>
            </a:r>
          </a:p>
          <a:p>
            <a:endParaRPr lang="en-US" sz="1100"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Segoe UI" pitchFamily="34" charset="0"/>
                <a:ea typeface="+mn-ea"/>
                <a:cs typeface="+mn-cs"/>
              </a:rPr>
              <a:t>Notes:</a:t>
            </a:r>
            <a:endParaRPr lang="en-US" sz="1100" kern="1200" dirty="0" smtClean="0">
              <a:solidFill>
                <a:schemeClr val="tx1"/>
              </a:solidFill>
              <a:effectLst/>
              <a:latin typeface="Segoe UI" pitchFamily="34" charset="0"/>
              <a:ea typeface="+mn-ea"/>
              <a:cs typeface="+mn-cs"/>
            </a:endParaRPr>
          </a:p>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637683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baseline="0" dirty="0" smtClean="0"/>
              <a:t>Demo</a:t>
            </a:r>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78682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3347936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7/5/2013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20</a:t>
            </a:fld>
            <a:endParaRPr lang="en-US" dirty="0"/>
          </a:p>
        </p:txBody>
      </p:sp>
    </p:spTree>
    <p:extLst>
      <p:ext uri="{BB962C8B-B14F-4D97-AF65-F5344CB8AC3E}">
        <p14:creationId xmlns:p14="http://schemas.microsoft.com/office/powerpoint/2010/main" val="481152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ability to get started quickly with the Windows Azure Web App Gallery</a:t>
            </a:r>
          </a:p>
          <a:p>
            <a:endParaRPr lang="en-US" baseline="0" dirty="0" smtClean="0"/>
          </a:p>
          <a:p>
            <a:pPr marL="0" marR="0" indent="0" algn="l" defTabSz="914058" rtl="0" eaLnBrk="1" fontAlgn="auto" latinLnBrk="0" hangingPunct="1">
              <a:lnSpc>
                <a:spcPct val="100000"/>
              </a:lnSpc>
              <a:spcBef>
                <a:spcPts val="0"/>
              </a:spcBef>
              <a:spcAft>
                <a:spcPts val="0"/>
              </a:spcAft>
              <a:buClrTx/>
              <a:buSzTx/>
              <a:buFontTx/>
              <a:buNone/>
              <a:tabLst/>
              <a:defRPr/>
            </a:pPr>
            <a:r>
              <a:rPr lang="en-US" b="1" baseline="0" dirty="0" smtClean="0"/>
              <a:t>Speaking Points:</a:t>
            </a:r>
          </a:p>
          <a:p>
            <a:pPr marL="0" marR="0" indent="0" algn="l" defTabSz="914058" rtl="0" eaLnBrk="1" fontAlgn="auto" latinLnBrk="0" hangingPunct="1">
              <a:lnSpc>
                <a:spcPct val="100000"/>
              </a:lnSpc>
              <a:spcBef>
                <a:spcPts val="0"/>
              </a:spcBef>
              <a:spcAft>
                <a:spcPts val="0"/>
              </a:spcAft>
              <a:buClrTx/>
              <a:buSzTx/>
              <a:buFontTx/>
              <a:buNone/>
              <a:tabLst/>
              <a:defRPr/>
            </a:pPr>
            <a:endParaRPr lang="en-US" b="1" baseline="0" dirty="0" smtClean="0"/>
          </a:p>
          <a:p>
            <a:pPr marL="171450" marR="0" indent="-171450" algn="l" defTabSz="914058" rtl="0" eaLnBrk="1" fontAlgn="auto" latinLnBrk="0" hangingPunct="1">
              <a:lnSpc>
                <a:spcPct val="100000"/>
              </a:lnSpc>
              <a:spcBef>
                <a:spcPts val="0"/>
              </a:spcBef>
              <a:spcAft>
                <a:spcPts val="0"/>
              </a:spcAft>
              <a:buClrTx/>
              <a:buSzTx/>
              <a:buFont typeface="Arial"/>
              <a:buChar char="•"/>
              <a:tabLst/>
              <a:defRPr/>
            </a:pPr>
            <a:r>
              <a:rPr lang="en-US" b="0" baseline="0" dirty="0" smtClean="0"/>
              <a:t>Along-side the publishing capabilities, Windows Azure Web Sites also offers the Web App Gallery which provides many turn key solutions based off of well known open source web applications.</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Segoe UI" pitchFamily="34" charset="0"/>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3041825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endParaRPr lang="en-US" baseline="0" dirty="0" smtClean="0"/>
          </a:p>
          <a:p>
            <a:r>
              <a:rPr lang="en-US" baseline="0" dirty="0" smtClean="0"/>
              <a:t>Highlight the benefits of the Windows Azure Store</a:t>
            </a:r>
          </a:p>
          <a:p>
            <a:endParaRPr lang="en-US" baseline="0" dirty="0" smtClean="0"/>
          </a:p>
          <a:p>
            <a:r>
              <a:rPr lang="en-US" b="1" baseline="0" dirty="0" smtClean="0"/>
              <a:t>Speaking Points:</a:t>
            </a:r>
          </a:p>
          <a:p>
            <a:endParaRPr lang="en-US" b="1" baseline="0" dirty="0" smtClean="0"/>
          </a:p>
          <a:p>
            <a:pPr marL="171450" indent="-171450">
              <a:buFont typeface="Arial"/>
              <a:buChar char="•"/>
            </a:pPr>
            <a:r>
              <a:rPr lang="en-US" b="0" baseline="0" dirty="0" smtClean="0"/>
              <a:t>Much like the Windows Azure Web App Gallery brings a turn key solution to Web Applications, the Windows Azure Store quickly exposes Application and Data Services for use in your applications.</a:t>
            </a:r>
          </a:p>
          <a:p>
            <a:pPr marL="171450" indent="-171450">
              <a:buFont typeface="Arial"/>
              <a:buChar char="•"/>
            </a:pPr>
            <a:endParaRPr lang="en-US" b="0" baseline="0" dirty="0" smtClean="0"/>
          </a:p>
          <a:p>
            <a:pPr marL="0" indent="0">
              <a:buFont typeface="Arial"/>
              <a:buNone/>
            </a:pPr>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370348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pPr marL="173336" indent="-173336">
              <a:buFont typeface="Arial"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285747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70578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30988781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29</a:t>
            </a:fld>
            <a:endParaRPr lang="en-US"/>
          </a:p>
        </p:txBody>
      </p:sp>
    </p:spTree>
    <p:extLst>
      <p:ext uri="{BB962C8B-B14F-4D97-AF65-F5344CB8AC3E}">
        <p14:creationId xmlns:p14="http://schemas.microsoft.com/office/powerpoint/2010/main" val="163986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Slide Objectives:</a:t>
            </a:r>
            <a:endParaRPr lang="en-US" sz="1600" kern="1200" dirty="0" smtClean="0">
              <a:solidFill>
                <a:schemeClr val="tx1"/>
              </a:solidFill>
              <a:effectLst/>
              <a:latin typeface="Segoe UI" pitchFamily="34" charset="0"/>
              <a:ea typeface="+mn-ea"/>
              <a:cs typeface="+mn-cs"/>
            </a:endParaRPr>
          </a:p>
          <a:p>
            <a:r>
              <a:rPr lang="en-US" dirty="0" smtClean="0"/>
              <a:t>Explain the difference</a:t>
            </a:r>
            <a:r>
              <a:rPr lang="en-US" baseline="0" dirty="0" smtClean="0"/>
              <a:t>s between traditional self-hosting and the three options of Windows Azure hosting.</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effectLst/>
                <a:latin typeface="Segoe UI" pitchFamily="34" charset="0"/>
                <a:ea typeface="+mn-ea"/>
                <a:cs typeface="+mn-cs"/>
              </a:rPr>
              <a:t>Notes:</a:t>
            </a:r>
            <a:endParaRPr lang="en-US" sz="1200" b="0" kern="1200" baseline="0" dirty="0" smtClean="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2782298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85990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how Windows</a:t>
            </a:r>
            <a:r>
              <a:rPr lang="en-US" baseline="0" dirty="0" smtClean="0"/>
              <a:t> Azure websites are simple, easy, and open.</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8204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Deployment is Native, or through a Service hook from </a:t>
            </a:r>
            <a:r>
              <a:rPr lang="en-US" baseline="0" dirty="0" err="1" smtClean="0"/>
              <a:t>CodePlex</a:t>
            </a:r>
            <a:r>
              <a:rPr lang="en-US" baseline="0" dirty="0" smtClean="0"/>
              <a:t>, </a:t>
            </a:r>
            <a:r>
              <a:rPr lang="en-US" baseline="0" dirty="0" err="1" smtClean="0"/>
              <a:t>GitHub</a:t>
            </a:r>
            <a:r>
              <a:rPr lang="en-US" baseline="0" dirty="0" smtClean="0"/>
              <a:t> or </a:t>
            </a:r>
            <a:r>
              <a:rPr lang="en-US" baseline="0" dirty="0" err="1" smtClean="0"/>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7/5/2013</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2332443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Slide Objectives:</a:t>
            </a:r>
            <a:endParaRPr lang="en-US" sz="1200" kern="1200" dirty="0" smtClean="0">
              <a:solidFill>
                <a:schemeClr val="tx1"/>
              </a:solidFill>
              <a:effectLst/>
              <a:latin typeface="Segoe UI" pitchFamily="34" charset="0"/>
              <a:ea typeface="+mn-ea"/>
              <a:cs typeface="+mn-cs"/>
            </a:endParaRPr>
          </a:p>
          <a:p>
            <a:r>
              <a:rPr lang="en-US" dirty="0" smtClean="0"/>
              <a:t>Explain that</a:t>
            </a:r>
            <a:r>
              <a:rPr lang="en-US" baseline="0" dirty="0" smtClean="0"/>
              <a:t> Windows Azure Web Sites supports Classic ASP, ASP.NET, PHP, and Node.js out of the box and that you can also host any custom </a:t>
            </a:r>
            <a:r>
              <a:rPr lang="en-US" baseline="0" dirty="0" err="1" smtClean="0"/>
              <a:t>FastCGI</a:t>
            </a:r>
            <a:r>
              <a:rPr lang="en-US" baseline="0" dirty="0" smtClean="0"/>
              <a:t> handler.</a:t>
            </a:r>
          </a:p>
          <a:p>
            <a:endParaRPr lang="en-US" baseline="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Segoe UI" pitchFamily="34" charset="0"/>
                <a:ea typeface="+mn-ea"/>
                <a:cs typeface="+mn-cs"/>
              </a:rPr>
              <a:t>Notes:</a:t>
            </a:r>
            <a:endParaRPr lang="en-US" sz="1200" kern="1200" dirty="0" smtClean="0">
              <a:solidFill>
                <a:schemeClr val="tx1"/>
              </a:solidFill>
              <a:effectLst/>
              <a:latin typeface="Segoe UI"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9</a:t>
            </a:fld>
            <a:endParaRPr lang="en-US"/>
          </a:p>
        </p:txBody>
      </p:sp>
    </p:spTree>
    <p:extLst>
      <p:ext uri="{BB962C8B-B14F-4D97-AF65-F5344CB8AC3E}">
        <p14:creationId xmlns:p14="http://schemas.microsoft.com/office/powerpoint/2010/main" val="18583499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1"/>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1"/>
            <a:ext cx="8363938" cy="1583510"/>
          </a:xfrm>
          <a:prstGeom prst="rect">
            <a:avLst/>
          </a:prstGeom>
        </p:spPr>
        <p:txBody>
          <a:bodyPr/>
          <a:lstStyle>
            <a:lvl1pPr marL="213115" indent="-213115">
              <a:buFont typeface="Wingdings" pitchFamily="2" charset="2"/>
              <a:buChar char=""/>
              <a:defRPr sz="3000"/>
            </a:lvl1pPr>
            <a:lvl2pPr marL="388131" indent="-175016">
              <a:buFont typeface="Wingdings" pitchFamily="2" charset="2"/>
              <a:buChar char=""/>
              <a:defRPr>
                <a:latin typeface="+mn-lt"/>
              </a:defRPr>
            </a:lvl2pPr>
            <a:lvl3pPr marL="556004" indent="-167873">
              <a:buFont typeface="Wingdings" pitchFamily="2" charset="2"/>
              <a:buChar char=""/>
              <a:tabLst/>
              <a:defRPr>
                <a:latin typeface="+mn-lt"/>
              </a:defRPr>
            </a:lvl3pPr>
            <a:lvl4pPr marL="685777" indent="-129773">
              <a:buFont typeface="Wingdings" pitchFamily="2" charset="2"/>
              <a:buChar char=""/>
              <a:defRPr>
                <a:latin typeface="+mn-lt"/>
              </a:defRPr>
            </a:lvl4pPr>
            <a:lvl5pPr marL="815551" indent="-12977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08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6026793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45"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46" y="3459265"/>
            <a:ext cx="4091815" cy="858697"/>
          </a:xfrm>
        </p:spPr>
        <p:txBody>
          <a:bodyPr/>
          <a:lstStyle>
            <a:lvl1pPr marL="0" indent="0">
              <a:buFont typeface="Arial" pitchFamily="34" charset="0"/>
              <a:buNone/>
              <a:defRPr sz="1800">
                <a:solidFill>
                  <a:schemeClr val="bg1">
                    <a:alpha val="98000"/>
                  </a:schemeClr>
                </a:solidFill>
                <a:latin typeface="+mj-lt"/>
              </a:defRPr>
            </a:lvl1pPr>
            <a:lvl2pPr marL="345192" indent="0">
              <a:buFont typeface="Arial" pitchFamily="34" charset="0"/>
              <a:buNone/>
              <a:defRPr/>
            </a:lvl2pPr>
            <a:lvl3pPr marL="641591" indent="0">
              <a:buFont typeface="Arial" pitchFamily="34" charset="0"/>
              <a:buNone/>
              <a:defRPr/>
            </a:lvl3pPr>
            <a:lvl4pPr marL="943941" indent="0">
              <a:buFont typeface="Arial" pitchFamily="34" charset="0"/>
              <a:buNone/>
              <a:defRPr/>
            </a:lvl4pPr>
            <a:lvl5pPr marL="120342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3941" indent="-3023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426" indent="-25949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5787" indent="-25235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3" name="TextBox 2"/>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858068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6" name="TextBox 5"/>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
        <p:nvSpPr>
          <p:cNvPr id="8" name="TextBox 7"/>
          <p:cNvSpPr txBox="1"/>
          <p:nvPr userDrawn="1"/>
        </p:nvSpPr>
        <p:spPr>
          <a:xfrm>
            <a:off x="2562135" y="4758681"/>
            <a:ext cx="3135473" cy="197362"/>
          </a:xfrm>
          <a:prstGeom prst="rect">
            <a:avLst/>
          </a:prstGeom>
          <a:noFill/>
        </p:spPr>
        <p:txBody>
          <a:bodyPr wrap="none" lIns="0" tIns="0" rIns="0" bIns="0" rtlCol="0">
            <a:spAutoFit/>
          </a:bodyPr>
          <a:lstStyle/>
          <a:p>
            <a:pPr marL="0" indent="0">
              <a:lnSpc>
                <a:spcPct val="90000"/>
              </a:lnSpc>
              <a:spcBef>
                <a:spcPct val="20000"/>
              </a:spcBef>
              <a:buSzPct val="80000"/>
              <a:buNone/>
            </a:pPr>
            <a:r>
              <a:rPr lang="en-US" sz="1400" dirty="0" smtClean="0">
                <a:solidFill>
                  <a:schemeClr val="bg2">
                    <a:lumMod val="75000"/>
                  </a:schemeClr>
                </a:solidFill>
              </a:rPr>
              <a:t>Microsoft Confidential</a:t>
            </a:r>
            <a:r>
              <a:rPr lang="en-US" sz="1400" baseline="0" dirty="0" smtClean="0">
                <a:solidFill>
                  <a:schemeClr val="bg2">
                    <a:lumMod val="75000"/>
                  </a:schemeClr>
                </a:solidFill>
              </a:rPr>
              <a:t> – NDA Required</a:t>
            </a:r>
            <a:endParaRPr lang="en-US" sz="1400" dirty="0">
              <a:solidFill>
                <a:schemeClr val="bg2">
                  <a:lumMod val="75000"/>
                </a:schemeClr>
              </a:solidFill>
            </a:endParaRPr>
          </a:p>
        </p:txBody>
      </p:sp>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dirty="0" smtClean="0"/>
              <a:t>Click to edit Master text styles</a:t>
            </a:r>
          </a:p>
          <a:p>
            <a:pPr marL="2382" lvl="1" indent="0" algn="l" defTabSz="685607"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610" indent="-257114">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114" indent="-257114">
              <a:spcBef>
                <a:spcPts val="0"/>
              </a:spcBef>
              <a:spcAft>
                <a:spcPts val="300"/>
              </a:spcAft>
              <a:buFont typeface="Arial" pitchFamily="34" charset="0"/>
              <a:buChar char="•"/>
              <a:defRPr/>
            </a:lvl5pPr>
            <a:lvl6pPr marL="774906" indent="-257114">
              <a:buFont typeface="Arial" pitchFamily="34" charset="0"/>
              <a:buChar char="•"/>
              <a:defRPr sz="1800">
                <a:gradFill>
                  <a:gsLst>
                    <a:gs pos="0">
                      <a:srgbClr val="595959"/>
                    </a:gs>
                    <a:gs pos="86000">
                      <a:srgbClr val="595959"/>
                    </a:gs>
                  </a:gsLst>
                  <a:lin ang="5400000" scaled="0"/>
                </a:gradFill>
              </a:defRPr>
            </a:lvl6pPr>
            <a:lvl7pPr marL="941559" indent="-169028">
              <a:defRPr>
                <a:gradFill>
                  <a:gsLst>
                    <a:gs pos="0">
                      <a:srgbClr val="595959"/>
                    </a:gs>
                    <a:gs pos="86000">
                      <a:srgbClr val="595959"/>
                    </a:gs>
                  </a:gsLst>
                  <a:lin ang="5400000" scaled="0"/>
                </a:gradFill>
              </a:defRPr>
            </a:lvl7pPr>
            <a:lvl8pPr marL="1115346" indent="-173787">
              <a:defRPr>
                <a:gradFill>
                  <a:gsLst>
                    <a:gs pos="0">
                      <a:srgbClr val="595959"/>
                    </a:gs>
                    <a:gs pos="86000">
                      <a:srgbClr val="595959"/>
                    </a:gs>
                  </a:gsLst>
                  <a:lin ang="5400000" scaled="0"/>
                </a:gradFill>
              </a:defRPr>
            </a:lvl8pPr>
          </a:lstStyle>
          <a:p>
            <a:pPr marL="259492" lvl="0" indent="-259492" algn="l" defTabSz="685607" rtl="0" eaLnBrk="1" latinLnBrk="0" hangingPunct="1">
              <a:lnSpc>
                <a:spcPct val="90000"/>
              </a:lnSpc>
              <a:spcBef>
                <a:spcPct val="20000"/>
              </a:spcBef>
              <a:buSzPct val="90000"/>
              <a:buFont typeface="Arial" pitchFamily="34" charset="0"/>
              <a:buChar char="•"/>
            </a:pPr>
            <a:r>
              <a:rPr lang="en-US" smtClean="0"/>
              <a:t>Click to edit Master text styles</a:t>
            </a:r>
          </a:p>
          <a:p>
            <a:pPr marL="259492" lvl="1" indent="-259492" algn="l" defTabSz="685607" rtl="0" eaLnBrk="1" latinLnBrk="0" hangingPunct="1">
              <a:lnSpc>
                <a:spcPct val="90000"/>
              </a:lnSpc>
              <a:spcBef>
                <a:spcPct val="20000"/>
              </a:spcBef>
              <a:buSzPct val="90000"/>
              <a:buFont typeface="Arial" pitchFamily="34" charset="0"/>
              <a:buChar char="•"/>
            </a:pPr>
            <a:r>
              <a:rPr lang="en-US" smtClean="0"/>
              <a:t>Second level</a:t>
            </a:r>
          </a:p>
          <a:p>
            <a:pPr marL="259492" lvl="2" indent="-259492" algn="l" defTabSz="685607" rtl="0" eaLnBrk="1" latinLnBrk="0" hangingPunct="1">
              <a:lnSpc>
                <a:spcPct val="90000"/>
              </a:lnSpc>
              <a:spcBef>
                <a:spcPct val="20000"/>
              </a:spcBef>
              <a:buSzPct val="90000"/>
              <a:buFont typeface="Arial" pitchFamily="34" charset="0"/>
              <a:buChar char="•"/>
            </a:pPr>
            <a:r>
              <a:rPr lang="en-US" smtClean="0"/>
              <a:t>Third level</a:t>
            </a:r>
          </a:p>
          <a:p>
            <a:pPr marL="259492" lvl="3" indent="-259492" algn="l" defTabSz="685607" rtl="0" eaLnBrk="1" latinLnBrk="0" hangingPunct="1">
              <a:lnSpc>
                <a:spcPct val="90000"/>
              </a:lnSpc>
              <a:spcBef>
                <a:spcPct val="20000"/>
              </a:spcBef>
              <a:buSzPct val="90000"/>
              <a:buFont typeface="Arial" pitchFamily="34" charset="0"/>
              <a:buChar char="•"/>
            </a:pPr>
            <a:r>
              <a:rPr lang="en-US" smtClean="0"/>
              <a:t>Fourth level</a:t>
            </a:r>
          </a:p>
          <a:p>
            <a:pPr marL="259492" lvl="4" indent="-259492" algn="l" defTabSz="685607"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94"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62" tIns="34282" rIns="68562" bIns="34282" numCol="1" anchor="t" anchorCtr="0" compatLnSpc="1">
            <a:prstTxWarp prst="textNoShape">
              <a:avLst/>
            </a:prstTxWarp>
          </a:bodyPr>
          <a:lstStyle/>
          <a:p>
            <a:pPr defTabSz="914020"/>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207"/>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020"/>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4"/>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11" tIns="30855" rIns="61711" bIns="30855" numCol="1" anchor="t" anchorCtr="0" compatLnSpc="1">
            <a:prstTxWarp prst="textNoShape">
              <a:avLst/>
            </a:prstTxWarp>
          </a:bodyPr>
          <a:lstStyle/>
          <a:p>
            <a:pPr defTabSz="914020"/>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13"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020"/>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9"/>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45"/>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1"/>
            <a:ext cx="8382000" cy="311613"/>
          </a:xfrm>
          <a:prstGeom prst="rect">
            <a:avLst/>
          </a:prstGeom>
          <a:noFill/>
          <a:ln w="12700">
            <a:noFill/>
            <a:miter lim="800000"/>
            <a:headEnd type="none" w="sm" len="sm"/>
            <a:tailEnd type="none" w="sm" len="sm"/>
          </a:ln>
          <a:effectLst/>
        </p:spPr>
        <p:txBody>
          <a:bodyPr vert="horz" wrap="square" lIns="68551" tIns="34276" rIns="68551" bIns="34276" numCol="1" anchor="t" anchorCtr="0" compatLnSpc="1">
            <a:prstTxWarp prst="textNoShape">
              <a:avLst/>
            </a:prstTxWarp>
            <a:spAutoFit/>
          </a:bodyPr>
          <a:lstStyle/>
          <a:p>
            <a:pPr algn="ctr" defTabSz="685409"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409"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5"/>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9"/>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607"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97"/>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1"/>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192" indent="-345192">
              <a:buClr>
                <a:srgbClr val="FFFFFF"/>
              </a:buClr>
              <a:buSzPct val="70000"/>
              <a:buFontTx/>
              <a:buBlip>
                <a:blip r:embed="rId2"/>
              </a:buBlip>
              <a:defRPr>
                <a:gradFill>
                  <a:gsLst>
                    <a:gs pos="0">
                      <a:srgbClr val="FFFFFF"/>
                    </a:gs>
                    <a:gs pos="86000">
                      <a:srgbClr val="FFFFFF"/>
                    </a:gs>
                  </a:gsLst>
                  <a:lin ang="5400000" scaled="0"/>
                </a:gradFill>
              </a:defRPr>
            </a:lvl1pPr>
            <a:lvl2pPr marL="641591" indent="-296398">
              <a:buClr>
                <a:srgbClr val="FFFFFF"/>
              </a:buClr>
              <a:buSzPct val="70000"/>
              <a:buFontTx/>
              <a:buBlip>
                <a:blip r:embed="rId2"/>
              </a:buBlip>
              <a:defRPr>
                <a:gradFill>
                  <a:gsLst>
                    <a:gs pos="0">
                      <a:srgbClr val="FFFFFF"/>
                    </a:gs>
                    <a:gs pos="86000">
                      <a:srgbClr val="FFFFFF"/>
                    </a:gs>
                  </a:gsLst>
                  <a:lin ang="5400000" scaled="0"/>
                </a:gradFill>
              </a:defRPr>
            </a:lvl2pPr>
            <a:lvl3pPr marL="943941" indent="-302350">
              <a:buClr>
                <a:srgbClr val="FFFFFF"/>
              </a:buClr>
              <a:buSzPct val="70000"/>
              <a:buFontTx/>
              <a:buBlip>
                <a:blip r:embed="rId2"/>
              </a:buBlip>
              <a:defRPr>
                <a:gradFill>
                  <a:gsLst>
                    <a:gs pos="0">
                      <a:srgbClr val="FFFFFF"/>
                    </a:gs>
                    <a:gs pos="86000">
                      <a:srgbClr val="FFFFFF"/>
                    </a:gs>
                  </a:gsLst>
                  <a:lin ang="5400000" scaled="0"/>
                </a:gradFill>
              </a:defRPr>
            </a:lvl3pPr>
            <a:lvl4pPr marL="1203426" indent="-259492">
              <a:buClr>
                <a:srgbClr val="FFFFFF"/>
              </a:buClr>
              <a:buSzPct val="70000"/>
              <a:buFontTx/>
              <a:buBlip>
                <a:blip r:embed="rId2"/>
              </a:buBlip>
              <a:defRPr>
                <a:gradFill>
                  <a:gsLst>
                    <a:gs pos="0">
                      <a:srgbClr val="FFFFFF"/>
                    </a:gs>
                    <a:gs pos="86000">
                      <a:srgbClr val="FFFFFF"/>
                    </a:gs>
                  </a:gsLst>
                  <a:lin ang="5400000" scaled="0"/>
                </a:gradFill>
              </a:defRPr>
            </a:lvl4pPr>
            <a:lvl5pPr marL="1455787" indent="-252352">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266" tIns="57128" rIns="114266" bIns="57128"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5924" indent="-255924">
              <a:lnSpc>
                <a:spcPct val="90000"/>
              </a:lnSpc>
              <a:buSzPct val="80000"/>
              <a:buFont typeface="Arial" pitchFamily="34" charset="0"/>
              <a:buChar char="•"/>
              <a:defRPr sz="2400"/>
            </a:lvl1pPr>
            <a:lvl2pPr marL="470184" indent="-214260">
              <a:lnSpc>
                <a:spcPct val="90000"/>
              </a:lnSpc>
              <a:buSzPct val="80000"/>
              <a:buFont typeface="Arial" pitchFamily="34" charset="0"/>
              <a:buChar char="•"/>
              <a:defRPr sz="2100"/>
            </a:lvl2pPr>
            <a:lvl3pPr marL="685634" indent="-215451">
              <a:lnSpc>
                <a:spcPct val="90000"/>
              </a:lnSpc>
              <a:buSzPct val="80000"/>
              <a:buFont typeface="Arial" pitchFamily="34" charset="0"/>
              <a:buChar char="•"/>
              <a:defRPr sz="1800"/>
            </a:lvl3pPr>
            <a:lvl4pPr marL="1284372" indent="-169028">
              <a:lnSpc>
                <a:spcPct val="90000"/>
              </a:lnSpc>
              <a:buSzPct val="80000"/>
              <a:buFont typeface="Arial" pitchFamily="34" charset="0"/>
              <a:buChar char="•"/>
              <a:defRPr sz="1500"/>
            </a:lvl4pPr>
            <a:lvl5pPr marL="1458161" indent="-173787">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811" indent="-342811">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740" indent="-342811">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298" indent="-257114">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461" indent="-257114">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1489" indent="-257114">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5924" lvl="0" indent="-255924" algn="l" defTabSz="685607" rtl="0" eaLnBrk="1" latinLnBrk="0" hangingPunct="1">
              <a:lnSpc>
                <a:spcPct val="90000"/>
              </a:lnSpc>
              <a:spcBef>
                <a:spcPct val="20000"/>
              </a:spcBef>
              <a:buSzPct val="80000"/>
              <a:buFont typeface="Arial" pitchFamily="34" charset="0"/>
              <a:buChar char="•"/>
            </a:pPr>
            <a:r>
              <a:rPr lang="en-US" smtClean="0"/>
              <a:t>Click to edit Master text styles</a:t>
            </a:r>
          </a:p>
          <a:p>
            <a:pPr marL="255924" lvl="1" indent="-255924" algn="l" defTabSz="685607" rtl="0" eaLnBrk="1" latinLnBrk="0" hangingPunct="1">
              <a:lnSpc>
                <a:spcPct val="90000"/>
              </a:lnSpc>
              <a:spcBef>
                <a:spcPct val="20000"/>
              </a:spcBef>
              <a:buSzPct val="80000"/>
              <a:buFont typeface="Arial" pitchFamily="34" charset="0"/>
              <a:buChar char="•"/>
            </a:pPr>
            <a:r>
              <a:rPr lang="en-US" smtClean="0"/>
              <a:t>Second level</a:t>
            </a:r>
          </a:p>
          <a:p>
            <a:pPr marL="255924" lvl="2" indent="-255924" algn="l" defTabSz="685607" rtl="0" eaLnBrk="1" latinLnBrk="0" hangingPunct="1">
              <a:lnSpc>
                <a:spcPct val="90000"/>
              </a:lnSpc>
              <a:spcBef>
                <a:spcPct val="20000"/>
              </a:spcBef>
              <a:buSzPct val="80000"/>
              <a:buFont typeface="Arial" pitchFamily="34" charset="0"/>
              <a:buChar char="•"/>
            </a:pPr>
            <a:r>
              <a:rPr lang="en-US" smtClean="0"/>
              <a:t>Third level</a:t>
            </a:r>
          </a:p>
          <a:p>
            <a:pPr marL="255924" lvl="3" indent="-255924" algn="l" defTabSz="685607" rtl="0" eaLnBrk="1" latinLnBrk="0" hangingPunct="1">
              <a:lnSpc>
                <a:spcPct val="90000"/>
              </a:lnSpc>
              <a:spcBef>
                <a:spcPct val="20000"/>
              </a:spcBef>
              <a:buSzPct val="80000"/>
              <a:buFont typeface="Arial" pitchFamily="34" charset="0"/>
              <a:buChar char="•"/>
            </a:pPr>
            <a:r>
              <a:rPr lang="en-US" smtClean="0"/>
              <a:t>Fourth level</a:t>
            </a:r>
          </a:p>
          <a:p>
            <a:pPr marL="255924" lvl="4" indent="-255924" algn="l" defTabSz="685607"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46529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87547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582157"/>
            <a:ext cx="7680340" cy="747897"/>
          </a:xfrm>
        </p:spPr>
        <p:txBody>
          <a:bodyPr anchor="b" anchorCtr="0"/>
          <a:lstStyle>
            <a:lvl1pPr>
              <a:defRPr sz="5400" spc="-113"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1"/>
            <a:ext cx="7680340" cy="373949"/>
          </a:xfrm>
        </p:spPr>
        <p:txBody>
          <a:bodyPr>
            <a:noAutofit/>
          </a:bodyPr>
          <a:lstStyle>
            <a:lvl1pPr marL="0" indent="0">
              <a:spcBef>
                <a:spcPts val="0"/>
              </a:spcBef>
              <a:buNone/>
              <a:defRPr spc="-53"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259727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98975527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61355125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114704"/>
            <a:ext cx="8363938" cy="914096"/>
          </a:xfrm>
        </p:spPr>
        <p:txBody>
          <a:bodyPr anchor="b" anchorCtr="0"/>
          <a:lstStyle>
            <a:lvl1pPr>
              <a:defRPr sz="6600" spc="-225"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56667579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633221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41618794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19976" y="4155951"/>
            <a:ext cx="3155502" cy="346249"/>
          </a:xfrm>
        </p:spPr>
        <p:txBody>
          <a:bodyPr>
            <a:noAutofit/>
          </a:bodyPr>
          <a:lstStyle>
            <a:lvl1pPr marL="0" indent="0" algn="l" defTabSz="685778" rtl="0" eaLnBrk="1" latinLnBrk="0" hangingPunct="1">
              <a:lnSpc>
                <a:spcPct val="90000"/>
              </a:lnSpc>
              <a:spcBef>
                <a:spcPts val="0"/>
              </a:spcBef>
              <a:buSzPct val="80000"/>
              <a:buFont typeface="Arial" pitchFamily="34" charset="0"/>
              <a:buNone/>
              <a:defRPr lang="en-US" sz="1800" kern="1200" dirty="0">
                <a:solidFill>
                  <a:schemeClr val="tx1">
                    <a:alpha val="99000"/>
                  </a:schemeClr>
                </a:solidFill>
                <a:latin typeface="+mn-lt"/>
                <a:ea typeface="+mn-ea"/>
                <a:cs typeface="+mn-cs"/>
              </a:defRPr>
            </a:lvl1pPr>
            <a:lvl2pPr marL="342889" indent="0" algn="ctr">
              <a:buNone/>
              <a:defRPr>
                <a:solidFill>
                  <a:schemeClr val="tx1">
                    <a:tint val="75000"/>
                  </a:schemeClr>
                </a:solidFill>
              </a:defRPr>
            </a:lvl2pPr>
            <a:lvl3pPr marL="685778" indent="0" algn="ctr">
              <a:buNone/>
              <a:defRPr>
                <a:solidFill>
                  <a:schemeClr val="tx1">
                    <a:tint val="75000"/>
                  </a:schemeClr>
                </a:solidFill>
              </a:defRPr>
            </a:lvl3pPr>
            <a:lvl4pPr marL="1028667" indent="0" algn="ctr">
              <a:buNone/>
              <a:defRPr>
                <a:solidFill>
                  <a:schemeClr val="tx1">
                    <a:tint val="75000"/>
                  </a:schemeClr>
                </a:solidFill>
              </a:defRPr>
            </a:lvl4pPr>
            <a:lvl5pPr marL="1371557" indent="0" algn="ctr">
              <a:buNone/>
              <a:defRPr>
                <a:solidFill>
                  <a:schemeClr val="tx1">
                    <a:tint val="75000"/>
                  </a:schemeClr>
                </a:solidFill>
              </a:defRPr>
            </a:lvl5pPr>
            <a:lvl6pPr marL="1714444" indent="0" algn="ctr">
              <a:buNone/>
              <a:defRPr>
                <a:solidFill>
                  <a:schemeClr val="tx1">
                    <a:tint val="75000"/>
                  </a:schemeClr>
                </a:solidFill>
              </a:defRPr>
            </a:lvl6pPr>
            <a:lvl7pPr marL="2057335" indent="0" algn="ctr">
              <a:buNone/>
              <a:defRPr>
                <a:solidFill>
                  <a:schemeClr val="tx1">
                    <a:tint val="75000"/>
                  </a:schemeClr>
                </a:solidFill>
              </a:defRPr>
            </a:lvl7pPr>
            <a:lvl8pPr marL="2400224" indent="0" algn="ctr">
              <a:buNone/>
              <a:defRPr>
                <a:solidFill>
                  <a:schemeClr val="tx1">
                    <a:tint val="75000"/>
                  </a:schemeClr>
                </a:solidFill>
              </a:defRPr>
            </a:lvl8pPr>
            <a:lvl9pPr marL="2743113" indent="0" algn="ctr">
              <a:buNone/>
              <a:defRPr>
                <a:solidFill>
                  <a:schemeClr val="tx1">
                    <a:tint val="75000"/>
                  </a:schemeClr>
                </a:solidFill>
              </a:defRPr>
            </a:lvl9pPr>
          </a:lstStyle>
          <a:p>
            <a:pPr marL="0" marR="0" lvl="0" indent="0" algn="l" defTabSz="685778"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419976" y="3120390"/>
            <a:ext cx="6653993" cy="953262"/>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5000" b="0" i="0" u="none" strike="noStrike" kern="1200" cap="none" spc="-225"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685778"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419976" y="1083564"/>
            <a:ext cx="6653993" cy="1145286"/>
          </a:xfrm>
        </p:spPr>
        <p:txBody>
          <a:bodyPr wrap="square" anchor="ctr">
            <a:noAutofit/>
          </a:bodyPr>
          <a:lstStyle>
            <a:lvl1pPr marL="0" indent="0" algn="l" defTabSz="685778" rtl="0" eaLnBrk="1" latinLnBrk="0" hangingPunct="1">
              <a:lnSpc>
                <a:spcPct val="90000"/>
              </a:lnSpc>
              <a:spcBef>
                <a:spcPct val="0"/>
              </a:spcBef>
              <a:buNone/>
              <a:defRPr lang="en-US" sz="4100" b="0" kern="1200" cap="none" spc="-75"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9335970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46432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1" y="1700099"/>
            <a:ext cx="4114800" cy="1458861"/>
          </a:xfrm>
        </p:spPr>
        <p:txBody>
          <a:bodyPr/>
          <a:lstStyle>
            <a:lvl1pPr marL="302350" indent="-302350">
              <a:buSzPct val="80000"/>
              <a:buFont typeface="Arial" pitchFamily="34" charset="0"/>
              <a:buChar char="•"/>
              <a:defRPr sz="2100"/>
            </a:lvl1pPr>
            <a:lvl2pPr marL="558263" indent="-241639">
              <a:buSzPct val="80000"/>
              <a:buFont typeface="Arial" pitchFamily="34" charset="0"/>
              <a:buChar char="•"/>
              <a:defRPr sz="2100"/>
            </a:lvl2pPr>
            <a:lvl3pPr marL="770149" indent="-211879" defTabSz="772529">
              <a:buSzPct val="80000"/>
              <a:buFont typeface="Arial" pitchFamily="34" charset="0"/>
              <a:buChar char="•"/>
              <a:defRPr sz="1800"/>
            </a:lvl3pPr>
            <a:lvl4pPr marL="987975" indent="-215451">
              <a:buSzPct val="80000"/>
              <a:buFont typeface="Arial" pitchFamily="34" charset="0"/>
              <a:buChar char="•"/>
              <a:defRPr sz="1500"/>
            </a:lvl4pPr>
            <a:lvl5pPr marL="1155819" indent="-167838">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9"/>
            <a:ext cx="4115872" cy="332399"/>
          </a:xfrm>
        </p:spPr>
        <p:txBody>
          <a:bodyPr anchor="b"/>
          <a:lstStyle>
            <a:lvl1pPr marL="0" indent="0">
              <a:lnSpc>
                <a:spcPct val="90000"/>
              </a:lnSpc>
              <a:spcBef>
                <a:spcPts val="0"/>
              </a:spcBef>
              <a:buNone/>
              <a:defRPr sz="2400" b="0">
                <a:latin typeface="Segoe UI Light" pitchFamily="34" charset="0"/>
              </a:defRPr>
            </a:lvl1pPr>
            <a:lvl2pPr marL="342799" indent="0">
              <a:buNone/>
              <a:defRPr sz="1500" b="1"/>
            </a:lvl2pPr>
            <a:lvl3pPr marL="685607" indent="0">
              <a:buNone/>
              <a:defRPr sz="1400" b="1"/>
            </a:lvl3pPr>
            <a:lvl4pPr marL="1028409" indent="0">
              <a:buNone/>
              <a:defRPr sz="1200" b="1"/>
            </a:lvl4pPr>
            <a:lvl5pPr marL="1371215" indent="0">
              <a:buNone/>
              <a:defRPr sz="1200" b="1"/>
            </a:lvl5pPr>
            <a:lvl6pPr marL="1714012" indent="0">
              <a:buNone/>
              <a:defRPr sz="1200" b="1"/>
            </a:lvl6pPr>
            <a:lvl7pPr marL="2056820" indent="0">
              <a:buNone/>
              <a:defRPr sz="1200" b="1"/>
            </a:lvl7pPr>
            <a:lvl8pPr marL="2399624" indent="0">
              <a:buNone/>
              <a:defRPr sz="1200" b="1"/>
            </a:lvl8pPr>
            <a:lvl9pPr marL="2742429"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9"/>
            <a:ext cx="4115872" cy="1458861"/>
          </a:xfrm>
        </p:spPr>
        <p:txBody>
          <a:bodyPr/>
          <a:lstStyle>
            <a:lvl1pPr marL="222189" indent="-222189">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811" indent="-342811">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742" indent="-257114">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29641" indent="-257114">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381" indent="-257114">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29641" indent="-257114">
              <a:defRPr sz="1200"/>
            </a:lvl6pPr>
            <a:lvl7pPr marL="1202242" indent="-214260">
              <a:defRPr sz="1200"/>
            </a:lvl7pPr>
            <a:lvl8pPr>
              <a:defRPr sz="1200"/>
            </a:lvl8pPr>
            <a:lvl9pPr>
              <a:defRPr sz="1200"/>
            </a:lvl9pPr>
          </a:lstStyle>
          <a:p>
            <a:pPr marL="302350" lvl="0" indent="-302350" algn="l" defTabSz="685607" rtl="0" eaLnBrk="1" latinLnBrk="0" hangingPunct="1">
              <a:lnSpc>
                <a:spcPct val="90000"/>
              </a:lnSpc>
              <a:spcBef>
                <a:spcPct val="20000"/>
              </a:spcBef>
              <a:buSzPct val="80000"/>
            </a:pPr>
            <a:r>
              <a:rPr lang="en-US" smtClean="0"/>
              <a:t>Click to edit Master text styles</a:t>
            </a:r>
          </a:p>
          <a:p>
            <a:pPr marL="302350" lvl="1" indent="-302350" algn="l" defTabSz="685607" rtl="0" eaLnBrk="1" latinLnBrk="0" hangingPunct="1">
              <a:lnSpc>
                <a:spcPct val="90000"/>
              </a:lnSpc>
              <a:spcBef>
                <a:spcPct val="20000"/>
              </a:spcBef>
              <a:buSzPct val="80000"/>
            </a:pPr>
            <a:r>
              <a:rPr lang="en-US" smtClean="0"/>
              <a:t>Second level</a:t>
            </a:r>
          </a:p>
          <a:p>
            <a:pPr marL="302350" lvl="2" indent="-302350" algn="l" defTabSz="685607" rtl="0" eaLnBrk="1" latinLnBrk="0" hangingPunct="1">
              <a:lnSpc>
                <a:spcPct val="90000"/>
              </a:lnSpc>
              <a:spcBef>
                <a:spcPct val="20000"/>
              </a:spcBef>
              <a:buSzPct val="80000"/>
            </a:pPr>
            <a:r>
              <a:rPr lang="en-US" smtClean="0"/>
              <a:t>Third level</a:t>
            </a:r>
          </a:p>
          <a:p>
            <a:pPr marL="302350" lvl="3" indent="-302350" algn="l" defTabSz="685607" rtl="0" eaLnBrk="1" latinLnBrk="0" hangingPunct="1">
              <a:lnSpc>
                <a:spcPct val="90000"/>
              </a:lnSpc>
              <a:spcBef>
                <a:spcPct val="20000"/>
              </a:spcBef>
              <a:buSzPct val="80000"/>
            </a:pPr>
            <a:r>
              <a:rPr lang="en-US" smtClean="0"/>
              <a:t>Fourth level</a:t>
            </a:r>
          </a:p>
          <a:p>
            <a:pPr marL="302350" lvl="4" indent="-302350" algn="l" defTabSz="685607"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984592"/>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07326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12" y="4779411"/>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35" tIns="34268" rIns="68535" bIns="34268" numCol="1" spcCol="0" rtlCol="0" anchor="ctr" anchorCtr="0" compatLnSpc="1">
            <a:prstTxWarp prst="textNoShape">
              <a:avLst/>
            </a:prstTxWarp>
          </a:bodyPr>
          <a:lstStyle/>
          <a:p>
            <a:pPr algn="ctr" defTabSz="68517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607"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55"/>
            <a:ext cx="5210341" cy="931409"/>
          </a:xfrm>
        </p:spPr>
        <p:txBody>
          <a:bodyPr lIns="137124" tIns="137124" anchor="ctr" anchorCtr="0"/>
          <a:lstStyle>
            <a:lvl1pPr marL="430902" indent="-428520">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492" indent="-257114">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607" rtl="0" eaLnBrk="1" latinLnBrk="0" hangingPunct="1">
              <a:lnSpc>
                <a:spcPct val="90000"/>
              </a:lnSpc>
              <a:spcBef>
                <a:spcPts val="0"/>
              </a:spcBef>
              <a:spcAft>
                <a:spcPts val="675"/>
              </a:spcAft>
              <a:buSzPct val="80000"/>
            </a:pPr>
            <a:r>
              <a:rPr lang="en-US" smtClean="0"/>
              <a:t>Click to edit Master text styles</a:t>
            </a:r>
          </a:p>
          <a:p>
            <a:pPr marL="2382" lvl="1" indent="0" algn="l" defTabSz="685607"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11" tIns="30855" rIns="61711" bIns="30855" numCol="1" anchor="t" anchorCtr="0" compatLnSpc="1">
            <a:prstTxWarp prst="textNoShape">
              <a:avLst/>
            </a:prstTxWarp>
          </a:bodyPr>
          <a:lstStyle/>
          <a:p>
            <a:pPr lvl="0" defTabSz="914020"/>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9"/>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63"/>
            <a:ext cx="3154788" cy="346249"/>
          </a:xfrm>
        </p:spPr>
        <p:txBody>
          <a:bodyPr>
            <a:noAutofit/>
          </a:bodyPr>
          <a:lstStyle>
            <a:lvl1pPr marL="0" indent="0" algn="l" defTabSz="685607"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799" indent="0" algn="ctr">
              <a:buNone/>
              <a:defRPr>
                <a:solidFill>
                  <a:schemeClr val="tx1">
                    <a:tint val="75000"/>
                  </a:schemeClr>
                </a:solidFill>
              </a:defRPr>
            </a:lvl2pPr>
            <a:lvl3pPr marL="685607" indent="0" algn="ctr">
              <a:buNone/>
              <a:defRPr>
                <a:solidFill>
                  <a:schemeClr val="tx1">
                    <a:tint val="75000"/>
                  </a:schemeClr>
                </a:solidFill>
              </a:defRPr>
            </a:lvl3pPr>
            <a:lvl4pPr marL="1028409" indent="0" algn="ctr">
              <a:buNone/>
              <a:defRPr>
                <a:solidFill>
                  <a:schemeClr val="tx1">
                    <a:tint val="75000"/>
                  </a:schemeClr>
                </a:solidFill>
              </a:defRPr>
            </a:lvl4pPr>
            <a:lvl5pPr marL="1371215" indent="0" algn="ctr">
              <a:buNone/>
              <a:defRPr>
                <a:solidFill>
                  <a:schemeClr val="tx1">
                    <a:tint val="75000"/>
                  </a:schemeClr>
                </a:solidFill>
              </a:defRPr>
            </a:lvl5pPr>
            <a:lvl6pPr marL="1714012" indent="0" algn="ctr">
              <a:buNone/>
              <a:defRPr>
                <a:solidFill>
                  <a:schemeClr val="tx1">
                    <a:tint val="75000"/>
                  </a:schemeClr>
                </a:solidFill>
              </a:defRPr>
            </a:lvl6pPr>
            <a:lvl7pPr marL="2056820" indent="0" algn="ctr">
              <a:buNone/>
              <a:defRPr>
                <a:solidFill>
                  <a:schemeClr val="tx1">
                    <a:tint val="75000"/>
                  </a:schemeClr>
                </a:solidFill>
              </a:defRPr>
            </a:lvl7pPr>
            <a:lvl8pPr marL="2399624" indent="0" algn="ctr">
              <a:buNone/>
              <a:defRPr>
                <a:solidFill>
                  <a:schemeClr val="tx1">
                    <a:tint val="75000"/>
                  </a:schemeClr>
                </a:solidFill>
              </a:defRPr>
            </a:lvl8pPr>
            <a:lvl9pPr marL="2742429"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4" y="3120391"/>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7"/>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816" r:id="rId19"/>
    <p:sldLayoutId id="2147483874" r:id="rId20"/>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56" tIns="34279" rIns="68556" bIns="34279" numCol="1" rtlCol="0" anchor="ctr" anchorCtr="0" compatLnSpc="1">
            <a:prstTxWarp prst="textNoShape">
              <a:avLst/>
            </a:prstTxWarp>
          </a:bodyPr>
          <a:lstStyle/>
          <a:p>
            <a:pPr algn="ctr" defTabSz="685381"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44" y="171453"/>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579"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579"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634" indent="-5954" algn="l" defTabSz="685579"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314"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276" indent="5954"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229" indent="0" algn="l" defTabSz="685579"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5346"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128"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920"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707" indent="-171396" algn="l" defTabSz="685579"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79" rtl="0" eaLnBrk="1" latinLnBrk="0" hangingPunct="1">
        <a:defRPr sz="1400" kern="1200">
          <a:solidFill>
            <a:schemeClr val="tx1"/>
          </a:solidFill>
          <a:latin typeface="+mn-lt"/>
          <a:ea typeface="+mn-ea"/>
          <a:cs typeface="+mn-cs"/>
        </a:defRPr>
      </a:lvl1pPr>
      <a:lvl2pPr marL="342784" algn="l" defTabSz="685579" rtl="0" eaLnBrk="1" latinLnBrk="0" hangingPunct="1">
        <a:defRPr sz="1400" kern="1200">
          <a:solidFill>
            <a:schemeClr val="tx1"/>
          </a:solidFill>
          <a:latin typeface="+mn-lt"/>
          <a:ea typeface="+mn-ea"/>
          <a:cs typeface="+mn-cs"/>
        </a:defRPr>
      </a:lvl2pPr>
      <a:lvl3pPr marL="685579" algn="l" defTabSz="685579" rtl="0" eaLnBrk="1" latinLnBrk="0" hangingPunct="1">
        <a:defRPr sz="1400" kern="1200">
          <a:solidFill>
            <a:schemeClr val="tx1"/>
          </a:solidFill>
          <a:latin typeface="+mn-lt"/>
          <a:ea typeface="+mn-ea"/>
          <a:cs typeface="+mn-cs"/>
        </a:defRPr>
      </a:lvl3pPr>
      <a:lvl4pPr marL="1028366" algn="l" defTabSz="685579" rtl="0" eaLnBrk="1" latinLnBrk="0" hangingPunct="1">
        <a:defRPr sz="1400" kern="1200">
          <a:solidFill>
            <a:schemeClr val="tx1"/>
          </a:solidFill>
          <a:latin typeface="+mn-lt"/>
          <a:ea typeface="+mn-ea"/>
          <a:cs typeface="+mn-cs"/>
        </a:defRPr>
      </a:lvl4pPr>
      <a:lvl5pPr marL="1371158" algn="l" defTabSz="685579" rtl="0" eaLnBrk="1" latinLnBrk="0" hangingPunct="1">
        <a:defRPr sz="1400" kern="1200">
          <a:solidFill>
            <a:schemeClr val="tx1"/>
          </a:solidFill>
          <a:latin typeface="+mn-lt"/>
          <a:ea typeface="+mn-ea"/>
          <a:cs typeface="+mn-cs"/>
        </a:defRPr>
      </a:lvl5pPr>
      <a:lvl6pPr marL="1713940" algn="l" defTabSz="685579" rtl="0" eaLnBrk="1" latinLnBrk="0" hangingPunct="1">
        <a:defRPr sz="1400" kern="1200">
          <a:solidFill>
            <a:schemeClr val="tx1"/>
          </a:solidFill>
          <a:latin typeface="+mn-lt"/>
          <a:ea typeface="+mn-ea"/>
          <a:cs typeface="+mn-cs"/>
        </a:defRPr>
      </a:lvl6pPr>
      <a:lvl7pPr marL="2056734" algn="l" defTabSz="685579" rtl="0" eaLnBrk="1" latinLnBrk="0" hangingPunct="1">
        <a:defRPr sz="1400" kern="1200">
          <a:solidFill>
            <a:schemeClr val="tx1"/>
          </a:solidFill>
          <a:latin typeface="+mn-lt"/>
          <a:ea typeface="+mn-ea"/>
          <a:cs typeface="+mn-cs"/>
        </a:defRPr>
      </a:lvl7pPr>
      <a:lvl8pPr marL="2399524" algn="l" defTabSz="685579" rtl="0" eaLnBrk="1" latinLnBrk="0" hangingPunct="1">
        <a:defRPr sz="1400" kern="1200">
          <a:solidFill>
            <a:schemeClr val="tx1"/>
          </a:solidFill>
          <a:latin typeface="+mn-lt"/>
          <a:ea typeface="+mn-ea"/>
          <a:cs typeface="+mn-cs"/>
        </a:defRPr>
      </a:lvl8pPr>
      <a:lvl9pPr marL="2742315" algn="l" defTabSz="685579"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607"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192" indent="-345192" algn="l" defTabSz="685607"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591" indent="-296398" algn="l" defTabSz="685607"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3941" indent="-302350" algn="l" defTabSz="685607"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426" indent="-25949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5787" indent="-252352" algn="l" defTabSz="685607"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5424"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21"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27"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29" indent="-171403" algn="l" defTabSz="6856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07" rtl="0" eaLnBrk="1" latinLnBrk="0" hangingPunct="1">
        <a:defRPr sz="1400" kern="1200">
          <a:solidFill>
            <a:schemeClr val="tx1"/>
          </a:solidFill>
          <a:latin typeface="+mn-lt"/>
          <a:ea typeface="+mn-ea"/>
          <a:cs typeface="+mn-cs"/>
        </a:defRPr>
      </a:lvl1pPr>
      <a:lvl2pPr marL="342799" algn="l" defTabSz="685607" rtl="0" eaLnBrk="1" latinLnBrk="0" hangingPunct="1">
        <a:defRPr sz="1400" kern="1200">
          <a:solidFill>
            <a:schemeClr val="tx1"/>
          </a:solidFill>
          <a:latin typeface="+mn-lt"/>
          <a:ea typeface="+mn-ea"/>
          <a:cs typeface="+mn-cs"/>
        </a:defRPr>
      </a:lvl2pPr>
      <a:lvl3pPr marL="685607" algn="l" defTabSz="685607" rtl="0" eaLnBrk="1" latinLnBrk="0" hangingPunct="1">
        <a:defRPr sz="1400" kern="1200">
          <a:solidFill>
            <a:schemeClr val="tx1"/>
          </a:solidFill>
          <a:latin typeface="+mn-lt"/>
          <a:ea typeface="+mn-ea"/>
          <a:cs typeface="+mn-cs"/>
        </a:defRPr>
      </a:lvl3pPr>
      <a:lvl4pPr marL="1028409" algn="l" defTabSz="685607" rtl="0" eaLnBrk="1" latinLnBrk="0" hangingPunct="1">
        <a:defRPr sz="1400" kern="1200">
          <a:solidFill>
            <a:schemeClr val="tx1"/>
          </a:solidFill>
          <a:latin typeface="+mn-lt"/>
          <a:ea typeface="+mn-ea"/>
          <a:cs typeface="+mn-cs"/>
        </a:defRPr>
      </a:lvl4pPr>
      <a:lvl5pPr marL="1371215" algn="l" defTabSz="685607" rtl="0" eaLnBrk="1" latinLnBrk="0" hangingPunct="1">
        <a:defRPr sz="1400" kern="1200">
          <a:solidFill>
            <a:schemeClr val="tx1"/>
          </a:solidFill>
          <a:latin typeface="+mn-lt"/>
          <a:ea typeface="+mn-ea"/>
          <a:cs typeface="+mn-cs"/>
        </a:defRPr>
      </a:lvl5pPr>
      <a:lvl6pPr marL="1714012" algn="l" defTabSz="685607" rtl="0" eaLnBrk="1" latinLnBrk="0" hangingPunct="1">
        <a:defRPr sz="1400" kern="1200">
          <a:solidFill>
            <a:schemeClr val="tx1"/>
          </a:solidFill>
          <a:latin typeface="+mn-lt"/>
          <a:ea typeface="+mn-ea"/>
          <a:cs typeface="+mn-cs"/>
        </a:defRPr>
      </a:lvl6pPr>
      <a:lvl7pPr marL="2056820" algn="l" defTabSz="685607" rtl="0" eaLnBrk="1" latinLnBrk="0" hangingPunct="1">
        <a:defRPr sz="1400" kern="1200">
          <a:solidFill>
            <a:schemeClr val="tx1"/>
          </a:solidFill>
          <a:latin typeface="+mn-lt"/>
          <a:ea typeface="+mn-ea"/>
          <a:cs typeface="+mn-cs"/>
        </a:defRPr>
      </a:lvl7pPr>
      <a:lvl8pPr marL="2399624" algn="l" defTabSz="685607" rtl="0" eaLnBrk="1" latinLnBrk="0" hangingPunct="1">
        <a:defRPr sz="1400" kern="1200">
          <a:solidFill>
            <a:schemeClr val="tx1"/>
          </a:solidFill>
          <a:latin typeface="+mn-lt"/>
          <a:ea typeface="+mn-ea"/>
          <a:cs typeface="+mn-cs"/>
        </a:defRPr>
      </a:lvl8pPr>
      <a:lvl9pPr marL="2742429" algn="l" defTabSz="6856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1"/>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1"/>
            <a:ext cx="8366320" cy="1541960"/>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0577723"/>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transition>
    <p:fade/>
  </p:transition>
  <p:timing>
    <p:tnLst>
      <p:par>
        <p:cTn id="1" dur="indefinite" restart="never" nodeType="tmRoot"/>
      </p:par>
    </p:tnLst>
  </p:timing>
  <p:txStyles>
    <p:titleStyle>
      <a:lvl1pPr algn="l" defTabSz="685778" rtl="0" eaLnBrk="1" latinLnBrk="0" hangingPunct="1">
        <a:lnSpc>
          <a:spcPct val="90000"/>
        </a:lnSpc>
        <a:spcBef>
          <a:spcPct val="0"/>
        </a:spcBef>
        <a:buNone/>
        <a:defRPr lang="en-US" sz="4100" b="0" kern="1200" cap="none" spc="-75"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254796" marR="0" indent="-254796" algn="l" defTabSz="685778"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gradFill>
            <a:gsLst>
              <a:gs pos="1250">
                <a:schemeClr val="tx1"/>
              </a:gs>
              <a:gs pos="100000">
                <a:schemeClr val="tx1"/>
              </a:gs>
            </a:gsLst>
            <a:lin ang="5400000" scaled="0"/>
          </a:gradFill>
          <a:latin typeface="+mj-lt"/>
          <a:ea typeface="+mn-ea"/>
          <a:cs typeface="+mn-cs"/>
        </a:defRPr>
      </a:lvl1pPr>
      <a:lvl2pPr marL="429819" marR="0" indent="-175024" algn="l" defTabSz="685778"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98890"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598890" algn="l"/>
        </a:tabLst>
        <a:defRPr sz="1800" kern="1200" spc="0" baseline="0">
          <a:gradFill>
            <a:gsLst>
              <a:gs pos="1250">
                <a:schemeClr val="tx1"/>
              </a:gs>
              <a:gs pos="100000">
                <a:schemeClr val="tx1"/>
              </a:gs>
            </a:gsLst>
            <a:lin ang="5400000" scaled="0"/>
          </a:gradFill>
          <a:latin typeface="+mn-lt"/>
          <a:ea typeface="+mn-ea"/>
          <a:cs typeface="+mn-cs"/>
        </a:defRPr>
      </a:lvl3pPr>
      <a:lvl4pPr marL="772723" marR="0" indent="-173832" algn="l" defTabSz="685778"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41793" marR="0" indent="-169070" algn="l" defTabSz="685778" rtl="0" eaLnBrk="1" fontAlgn="auto" latinLnBrk="0" hangingPunct="1">
        <a:lnSpc>
          <a:spcPct val="90000"/>
        </a:lnSpc>
        <a:spcBef>
          <a:spcPct val="20000"/>
        </a:spcBef>
        <a:spcAft>
          <a:spcPts val="0"/>
        </a:spcAft>
        <a:buClrTx/>
        <a:buSzPct val="90000"/>
        <a:buFont typeface="Wingdings" pitchFamily="2" charset="2"/>
        <a:buChar char=""/>
        <a:tabLst>
          <a:tab pos="941793" algn="l"/>
        </a:tabLst>
        <a:defRPr sz="1500" kern="1200" spc="0" baseline="0">
          <a:gradFill>
            <a:gsLst>
              <a:gs pos="1250">
                <a:schemeClr val="tx1"/>
              </a:gs>
              <a:gs pos="100000">
                <a:schemeClr val="tx1"/>
              </a:gs>
            </a:gsLst>
            <a:lin ang="5400000" scaled="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22.xml"/><Relationship Id="rId16" Type="http://schemas.openxmlformats.org/officeDocument/2006/relationships/image" Target="../media/image39.png"/><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9.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54.png"/><Relationship Id="rId7"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microsoft.com/office/2007/relationships/hdphoto" Target="../media/hdphoto11.wdp"/><Relationship Id="rId5" Type="http://schemas.openxmlformats.org/officeDocument/2006/relationships/image" Target="../media/image55.png"/><Relationship Id="rId4" Type="http://schemas.microsoft.com/office/2007/relationships/hdphoto" Target="../media/hdphoto10.wdp"/></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microsoft.com/office/2007/relationships/hdphoto" Target="../media/hdphoto12.wdp"/></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microsoft.com/office/2007/relationships/hdphoto" Target="../media/hdphoto10.wdp"/></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microsoft.com/office/2007/relationships/hdphoto" Target="../media/hdphoto1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42" y="1675586"/>
            <a:ext cx="8440793" cy="1019397"/>
          </a:xfrm>
        </p:spPr>
        <p:txBody>
          <a:bodyPr/>
          <a:lstStyle/>
          <a:p>
            <a:r>
              <a:rPr lang="en-US" sz="4000" dirty="0"/>
              <a:t>Windows Azure Web Sites</a:t>
            </a:r>
          </a:p>
        </p:txBody>
      </p:sp>
      <p:sp>
        <p:nvSpPr>
          <p:cNvPr id="5" name="Subtitle 4"/>
          <p:cNvSpPr>
            <a:spLocks noGrp="1"/>
          </p:cNvSpPr>
          <p:nvPr>
            <p:ph type="body" sz="quarter" idx="11"/>
          </p:nvPr>
        </p:nvSpPr>
        <p:spPr/>
        <p:txBody>
          <a:bodyPr>
            <a:normAutofit/>
          </a:bodyPr>
          <a:lstStyle/>
          <a:p>
            <a:r>
              <a:rPr lang="en-US" dirty="0" smtClean="0"/>
              <a:t>Speaker</a:t>
            </a:r>
          </a:p>
          <a:p>
            <a:r>
              <a:rPr lang="en-US" dirty="0" smtClean="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914140"/>
            <a:ext cx="7680340" cy="1495794"/>
          </a:xfrm>
        </p:spPr>
        <p:txBody>
          <a:bodyPr/>
          <a:lstStyle/>
          <a:p>
            <a:r>
              <a:rPr lang="en-US" dirty="0" err="1">
                <a:gradFill>
                  <a:gsLst>
                    <a:gs pos="1250">
                      <a:srgbClr val="FFFFFF"/>
                    </a:gs>
                    <a:gs pos="100000">
                      <a:srgbClr val="FFFFFF"/>
                    </a:gs>
                  </a:gsLst>
                  <a:lin ang="5400000" scaled="0"/>
                </a:gradFill>
              </a:rPr>
              <a:t>WordPress</a:t>
            </a:r>
            <a:r>
              <a:rPr lang="en-US" dirty="0">
                <a:gradFill>
                  <a:gsLst>
                    <a:gs pos="1250">
                      <a:srgbClr val="FFFFFF"/>
                    </a:gs>
                    <a:gs pos="100000">
                      <a:srgbClr val="FFFFFF"/>
                    </a:gs>
                  </a:gsLst>
                  <a:lin ang="5400000" scaled="0"/>
                </a:gradFill>
              </a:rPr>
              <a:t> &amp; </a:t>
            </a:r>
            <a:br>
              <a:rPr lang="en-US" dirty="0">
                <a:gradFill>
                  <a:gsLst>
                    <a:gs pos="1250">
                      <a:srgbClr val="FFFFFF"/>
                    </a:gs>
                    <a:gs pos="100000">
                      <a:srgbClr val="FFFFFF"/>
                    </a:gs>
                  </a:gsLst>
                  <a:lin ang="5400000" scaled="0"/>
                </a:gradFill>
              </a:rPr>
            </a:br>
            <a:r>
              <a:rPr lang="en-US" dirty="0" err="1">
                <a:gradFill>
                  <a:gsLst>
                    <a:gs pos="1250">
                      <a:srgbClr val="FFFFFF"/>
                    </a:gs>
                    <a:gs pos="100000">
                      <a:srgbClr val="FFFFFF"/>
                    </a:gs>
                  </a:gsLst>
                  <a:lin ang="5400000" scaled="0"/>
                </a:gradFill>
              </a:rPr>
              <a:t>WebMatrix</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357612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7234"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295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1331"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5613"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1" name="Rectangle 10"/>
          <p:cNvSpPr/>
          <p:nvPr/>
        </p:nvSpPr>
        <p:spPr bwMode="auto">
          <a:xfrm>
            <a:off x="-1" y="1"/>
            <a:ext cx="9144002" cy="7374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cxnSp>
        <p:nvCxnSpPr>
          <p:cNvPr id="81" name="Straight Connector 80"/>
          <p:cNvCxnSpPr/>
          <p:nvPr/>
        </p:nvCxnSpPr>
        <p:spPr>
          <a:xfrm>
            <a:off x="1146499" y="2167180"/>
            <a:ext cx="5079544"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scale</a:t>
            </a:r>
            <a:endParaRPr lang="en-US" dirty="0">
              <a:gradFill>
                <a:gsLst>
                  <a:gs pos="0">
                    <a:srgbClr val="FFFFFF"/>
                  </a:gs>
                  <a:gs pos="100000">
                    <a:srgbClr val="FFFFFF"/>
                  </a:gs>
                </a:gsLst>
                <a:lin ang="5400000" scaled="0"/>
              </a:gradFill>
            </a:endParaRPr>
          </a:p>
        </p:txBody>
      </p:sp>
      <p:sp>
        <p:nvSpPr>
          <p:cNvPr id="5" name="Rectangle 4"/>
          <p:cNvSpPr/>
          <p:nvPr/>
        </p:nvSpPr>
        <p:spPr bwMode="auto">
          <a:xfrm>
            <a:off x="1153780" y="1439031"/>
            <a:ext cx="1011825"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Free</a:t>
            </a:r>
          </a:p>
        </p:txBody>
      </p:sp>
      <p:sp>
        <p:nvSpPr>
          <p:cNvPr id="107" name="Rectangle 106"/>
          <p:cNvSpPr/>
          <p:nvPr/>
        </p:nvSpPr>
        <p:spPr bwMode="auto">
          <a:xfrm>
            <a:off x="1146499" y="2144171"/>
            <a:ext cx="1731267" cy="4965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Shared</a:t>
            </a:r>
          </a:p>
        </p:txBody>
      </p:sp>
      <p:sp>
        <p:nvSpPr>
          <p:cNvPr id="112" name="Rectangle 111"/>
          <p:cNvSpPr/>
          <p:nvPr/>
        </p:nvSpPr>
        <p:spPr bwMode="auto">
          <a:xfrm>
            <a:off x="1146499" y="2849312"/>
            <a:ext cx="2845895" cy="49651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gradFill>
                  <a:gsLst>
                    <a:gs pos="0">
                      <a:srgbClr val="FFFFFF"/>
                    </a:gs>
                    <a:gs pos="100000">
                      <a:srgbClr val="FFFFFF"/>
                    </a:gs>
                  </a:gsLst>
                  <a:lin ang="5400000" scaled="0"/>
                </a:gradFill>
              </a:rPr>
              <a:t>Standard</a:t>
            </a:r>
          </a:p>
        </p:txBody>
      </p:sp>
      <p:sp>
        <p:nvSpPr>
          <p:cNvPr id="6" name="Rectangle 5"/>
          <p:cNvSpPr/>
          <p:nvPr/>
        </p:nvSpPr>
        <p:spPr>
          <a:xfrm>
            <a:off x="2177250" y="1450179"/>
            <a:ext cx="3724866" cy="461665"/>
          </a:xfrm>
          <a:prstGeom prst="rect">
            <a:avLst/>
          </a:prstGeom>
        </p:spPr>
        <p:txBody>
          <a:bodyPr wrap="none">
            <a:spAutoFit/>
          </a:bodyPr>
          <a:lstStyle/>
          <a:p>
            <a:r>
              <a:rPr lang="en-US" sz="2400" dirty="0" smtClean="0"/>
              <a:t>Multi-tenant. Daily </a:t>
            </a:r>
            <a:r>
              <a:rPr lang="en-US" sz="2400" dirty="0"/>
              <a:t>quotas</a:t>
            </a:r>
          </a:p>
        </p:txBody>
      </p:sp>
      <p:sp>
        <p:nvSpPr>
          <p:cNvPr id="9" name="Rectangle 8"/>
          <p:cNvSpPr/>
          <p:nvPr/>
        </p:nvSpPr>
        <p:spPr>
          <a:xfrm>
            <a:off x="2877766" y="2156012"/>
            <a:ext cx="3724866" cy="461665"/>
          </a:xfrm>
          <a:prstGeom prst="rect">
            <a:avLst/>
          </a:prstGeom>
        </p:spPr>
        <p:txBody>
          <a:bodyPr wrap="none">
            <a:spAutoFit/>
          </a:bodyPr>
          <a:lstStyle/>
          <a:p>
            <a:r>
              <a:rPr lang="en-US" sz="2400" dirty="0" smtClean="0"/>
              <a:t>Multi-tenant. Daily quotas</a:t>
            </a:r>
            <a:endParaRPr lang="en-US" sz="2400" dirty="0"/>
          </a:p>
        </p:txBody>
      </p:sp>
      <p:sp>
        <p:nvSpPr>
          <p:cNvPr id="16" name="Rectangle 15"/>
          <p:cNvSpPr/>
          <p:nvPr/>
        </p:nvSpPr>
        <p:spPr>
          <a:xfrm>
            <a:off x="3992394" y="2861845"/>
            <a:ext cx="3819444" cy="461665"/>
          </a:xfrm>
          <a:prstGeom prst="rect">
            <a:avLst/>
          </a:prstGeom>
        </p:spPr>
        <p:txBody>
          <a:bodyPr wrap="none">
            <a:spAutoFit/>
          </a:bodyPr>
          <a:lstStyle/>
          <a:p>
            <a:r>
              <a:rPr lang="en-US" sz="2400" dirty="0" smtClean="0">
                <a:solidFill>
                  <a:srgbClr val="292929"/>
                </a:solidFill>
              </a:rPr>
              <a:t>Dedicated VMs. No </a:t>
            </a:r>
            <a:r>
              <a:rPr lang="en-US" sz="2400" dirty="0">
                <a:solidFill>
                  <a:srgbClr val="292929"/>
                </a:solidFill>
              </a:rPr>
              <a:t>quotas</a:t>
            </a:r>
            <a:endParaRPr lang="en-US" sz="2400" dirty="0"/>
          </a:p>
        </p:txBody>
      </p:sp>
    </p:spTree>
    <p:extLst>
      <p:ext uri="{BB962C8B-B14F-4D97-AF65-F5344CB8AC3E}">
        <p14:creationId xmlns:p14="http://schemas.microsoft.com/office/powerpoint/2010/main" val="33238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3"/>
            <a:ext cx="5735544" cy="692497"/>
            <a:chOff x="3031844" y="1170370"/>
            <a:chExt cx="7645400" cy="923329"/>
          </a:xfrm>
        </p:grpSpPr>
        <p:grpSp>
          <p:nvGrpSpPr>
            <p:cNvPr id="20" name="Group 19"/>
            <p:cNvGrpSpPr/>
            <p:nvPr/>
          </p:nvGrpSpPr>
          <p:grpSpPr>
            <a:xfrm>
              <a:off x="3031844" y="1170370"/>
              <a:ext cx="7645400" cy="923329"/>
              <a:chOff x="2540230" y="5754872"/>
              <a:chExt cx="7645400" cy="923329"/>
            </a:xfrm>
          </p:grpSpPr>
          <p:sp>
            <p:nvSpPr>
              <p:cNvPr id="21" name="Rectangle 20"/>
              <p:cNvSpPr/>
              <p:nvPr/>
            </p:nvSpPr>
            <p:spPr bwMode="auto">
              <a:xfrm>
                <a:off x="2540230" y="6093147"/>
                <a:ext cx="6654800" cy="262467"/>
              </a:xfrm>
              <a:prstGeom prst="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29"/>
              </a:xfrm>
              <a:prstGeom prst="rect">
                <a:avLst/>
              </a:prstGeom>
              <a:noFill/>
            </p:spPr>
            <p:txBody>
              <a:bodyPr wrap="square" lIns="0" tIns="0" rIns="0" bIns="0" rtlCol="0">
                <a:spAutoFit/>
              </a:bodyPr>
              <a:lstStyle/>
              <a:p>
                <a:pPr algn="ctr" defTabSz="914248">
                  <a:lnSpc>
                    <a:spcPct val="90000"/>
                  </a:lnSpc>
                  <a:spcBef>
                    <a:spcPct val="20000"/>
                  </a:spcBef>
                  <a:buSzPct val="80000"/>
                </a:pPr>
                <a:r>
                  <a:rPr lang="en-US" sz="5000" dirty="0">
                    <a:gradFill>
                      <a:gsLst>
                        <a:gs pos="0">
                          <a:srgbClr val="5F5F5F"/>
                        </a:gs>
                        <a:gs pos="100000">
                          <a:srgbClr val="5F5F5F"/>
                        </a:gs>
                      </a:gsLst>
                      <a:lin ang="5400000" scaled="0"/>
                    </a:gradFill>
                    <a:latin typeface="Segoe UI Light" pitchFamily="34" charset="0"/>
                  </a:rPr>
                  <a:t>1</a:t>
                </a:r>
              </a:p>
            </p:txBody>
          </p:sp>
          <p:sp>
            <p:nvSpPr>
              <p:cNvPr id="23" name="Rectangle 22"/>
              <p:cNvSpPr/>
              <p:nvPr/>
            </p:nvSpPr>
            <p:spPr bwMode="auto">
              <a:xfrm>
                <a:off x="2543998" y="6093146"/>
                <a:ext cx="8058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0619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4" name="Group 13"/>
          <p:cNvGrpSpPr/>
          <p:nvPr/>
        </p:nvGrpSpPr>
        <p:grpSpPr>
          <a:xfrm>
            <a:off x="-1" y="1"/>
            <a:ext cx="9144001" cy="737426"/>
            <a:chOff x="-1" y="0"/>
            <a:chExt cx="12188826" cy="983234"/>
          </a:xfrm>
        </p:grpSpPr>
        <p:grpSp>
          <p:nvGrpSpPr>
            <p:cNvPr id="13" name="Group 12"/>
            <p:cNvGrpSpPr/>
            <p:nvPr/>
          </p:nvGrpSpPr>
          <p:grpSpPr>
            <a:xfrm>
              <a:off x="-1" y="0"/>
              <a:ext cx="12180802" cy="983234"/>
              <a:chOff x="-1" y="0"/>
              <a:chExt cx="12180802" cy="983234"/>
            </a:xfrm>
          </p:grpSpPr>
          <p:sp>
            <p:nvSpPr>
              <p:cNvPr id="11" name="Rectangle 1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2" name="Rectangle 1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1" name="Rectangle 110"/>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73" name="Group 72"/>
            <p:cNvGrpSpPr/>
            <p:nvPr/>
          </p:nvGrpSpPr>
          <p:grpSpPr>
            <a:xfrm>
              <a:off x="0" y="300008"/>
              <a:ext cx="12188825" cy="683226"/>
              <a:chOff x="0" y="300008"/>
              <a:chExt cx="12188825" cy="683226"/>
            </a:xfrm>
          </p:grpSpPr>
          <p:sp>
            <p:nvSpPr>
              <p:cNvPr id="7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7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76" name="Straight Connector 7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314"/>
            <a:ext cx="639510" cy="398016"/>
            <a:chOff x="3774801" y="3161749"/>
            <a:chExt cx="852458" cy="530688"/>
          </a:xfrm>
        </p:grpSpPr>
        <p:sp>
          <p:nvSpPr>
            <p:cNvPr id="109" name="Rectangle 108"/>
            <p:cNvSpPr/>
            <p:nvPr/>
          </p:nvSpPr>
          <p:spPr bwMode="auto">
            <a:xfrm>
              <a:off x="3774801" y="3200546"/>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87081" y="3161749"/>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sp>
        <p:nvSpPr>
          <p:cNvPr id="105" name="Title 1"/>
          <p:cNvSpPr txBox="1">
            <a:spLocks/>
          </p:cNvSpPr>
          <p:nvPr/>
        </p:nvSpPr>
        <p:spPr>
          <a:xfrm>
            <a:off x="916797" y="1150195"/>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r">
              <a:tabLst>
                <a:tab pos="816776" algn="l"/>
              </a:tabLst>
            </a:pPr>
            <a:r>
              <a:rPr sz="2400" dirty="0">
                <a:gradFill>
                  <a:gsLst>
                    <a:gs pos="0">
                      <a:srgbClr val="5F5F5F"/>
                    </a:gs>
                    <a:gs pos="100000">
                      <a:srgbClr val="5F5F5F"/>
                    </a:gs>
                  </a:gsLst>
                  <a:lin ang="5400000" scaled="0"/>
                </a:gradFill>
                <a:latin typeface="Segoe UI" pitchFamily="34" charset="0"/>
                <a:ea typeface="Segoe UI" pitchFamily="34" charset="0"/>
                <a:cs typeface="Segoe UI" pitchFamily="34" charset="0"/>
              </a:rPr>
              <a:t>shared</a:t>
            </a: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0985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50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2274475" y="966840"/>
            <a:ext cx="5735544" cy="692497"/>
            <a:chOff x="3031844" y="1170371"/>
            <a:chExt cx="7645400" cy="923330"/>
          </a:xfrm>
        </p:grpSpPr>
        <p:grpSp>
          <p:nvGrpSpPr>
            <p:cNvPr id="20" name="Group 19"/>
            <p:cNvGrpSpPr/>
            <p:nvPr/>
          </p:nvGrpSpPr>
          <p:grpSpPr>
            <a:xfrm>
              <a:off x="3031844" y="1170371"/>
              <a:ext cx="7645400" cy="923330"/>
              <a:chOff x="2540230" y="5754873"/>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3"/>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3" name="Rectangle 22"/>
              <p:cNvSpPr/>
              <p:nvPr/>
            </p:nvSpPr>
            <p:spPr bwMode="auto">
              <a:xfrm>
                <a:off x="2543998" y="6093146"/>
                <a:ext cx="240497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440583"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2" cy="784722"/>
            <a:chOff x="-5012461" y="5194194"/>
            <a:chExt cx="16033938"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1"/>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7" name="Group 6"/>
          <p:cNvGrpSpPr/>
          <p:nvPr/>
        </p:nvGrpSpPr>
        <p:grpSpPr>
          <a:xfrm>
            <a:off x="-219371" y="1192461"/>
            <a:ext cx="4933603" cy="3518428"/>
            <a:chOff x="-292420" y="1589948"/>
            <a:chExt cx="6576424" cy="4691237"/>
          </a:xfrm>
        </p:grpSpPr>
        <p:sp>
          <p:nvSpPr>
            <p:cNvPr id="108"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0" name="Group 9"/>
            <p:cNvGrpSpPr/>
            <p:nvPr/>
          </p:nvGrpSpPr>
          <p:grpSpPr>
            <a:xfrm>
              <a:off x="-1" y="2752725"/>
              <a:ext cx="6059952" cy="2330247"/>
              <a:chOff x="-1" y="2752725"/>
              <a:chExt cx="6059952" cy="2330247"/>
            </a:xfrm>
          </p:grpSpPr>
          <p:grpSp>
            <p:nvGrpSpPr>
              <p:cNvPr id="96" name="Group 95"/>
              <p:cNvGrpSpPr/>
              <p:nvPr/>
            </p:nvGrpSpPr>
            <p:grpSpPr>
              <a:xfrm>
                <a:off x="5683855" y="3073496"/>
                <a:ext cx="376096" cy="631077"/>
                <a:chOff x="2146300" y="552450"/>
                <a:chExt cx="3428608" cy="5753100"/>
              </a:xfrm>
            </p:grpSpPr>
            <p:pic>
              <p:nvPicPr>
                <p:cNvPr id="103" name="Picture 102"/>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4" name="Rectangle 103"/>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7" name="Group 96"/>
              <p:cNvGrpSpPr/>
              <p:nvPr/>
            </p:nvGrpSpPr>
            <p:grpSpPr>
              <a:xfrm>
                <a:off x="5683855" y="3762695"/>
                <a:ext cx="376096" cy="631077"/>
                <a:chOff x="2146300" y="552450"/>
                <a:chExt cx="3428608" cy="5753100"/>
              </a:xfrm>
            </p:grpSpPr>
            <p:pic>
              <p:nvPicPr>
                <p:cNvPr id="101" name="Picture 100"/>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2" name="Rectangle 101"/>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98" name="Group 97"/>
              <p:cNvGrpSpPr/>
              <p:nvPr/>
            </p:nvGrpSpPr>
            <p:grpSpPr>
              <a:xfrm>
                <a:off x="5683855" y="4451895"/>
                <a:ext cx="376096" cy="631077"/>
                <a:chOff x="2146300" y="552450"/>
                <a:chExt cx="3428608" cy="5753100"/>
              </a:xfrm>
            </p:grpSpPr>
            <p:pic>
              <p:nvPicPr>
                <p:cNvPr id="99" name="Picture 98"/>
                <p:cNvPicPr>
                  <a:picLocks noChangeAspect="1"/>
                </p:cNvPicPr>
                <p:nvPr/>
              </p:nvPicPr>
              <p:blipFill rotWithShape="1">
                <a:blip r:embed="rId4"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100" name="Rectangle 99"/>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TextBox 119"/>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Shared </a:t>
                </a:r>
                <a:r>
                  <a:rPr lang="en-US" sz="1200" b="1" cap="all" dirty="0" smtClean="0">
                    <a:gradFill>
                      <a:gsLst>
                        <a:gs pos="0">
                          <a:srgbClr val="FFFFFF"/>
                        </a:gs>
                        <a:gs pos="100000">
                          <a:srgbClr val="FFFFFF"/>
                        </a:gs>
                      </a:gsLst>
                      <a:lin ang="5400000" scaled="0"/>
                    </a:gradFill>
                  </a:rPr>
                  <a:t>instances</a:t>
                </a:r>
                <a:endParaRPr lang="en-US" sz="1200" b="1" cap="all" dirty="0">
                  <a:gradFill>
                    <a:gsLst>
                      <a:gs pos="0">
                        <a:srgbClr val="FFFFFF"/>
                      </a:gs>
                      <a:gs pos="100000">
                        <a:srgbClr val="FFFFFF"/>
                      </a:gs>
                    </a:gsLst>
                    <a:lin ang="5400000" scaled="0"/>
                  </a:gradFill>
                </a:endParaRPr>
              </a:p>
            </p:txBody>
          </p:sp>
          <p:grpSp>
            <p:nvGrpSpPr>
              <p:cNvPr id="151" name="Group 150"/>
              <p:cNvGrpSpPr/>
              <p:nvPr/>
            </p:nvGrpSpPr>
            <p:grpSpPr>
              <a:xfrm>
                <a:off x="4721992" y="3073496"/>
                <a:ext cx="866164" cy="631077"/>
                <a:chOff x="2146300" y="552450"/>
                <a:chExt cx="7896225" cy="5753100"/>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3" name="Rectangle 15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4" name="Group 153"/>
              <p:cNvGrpSpPr/>
              <p:nvPr/>
            </p:nvGrpSpPr>
            <p:grpSpPr>
              <a:xfrm>
                <a:off x="4721992" y="3762695"/>
                <a:ext cx="866164" cy="631077"/>
                <a:chOff x="2146300" y="552450"/>
                <a:chExt cx="7896225" cy="5753100"/>
              </a:xfrm>
            </p:grpSpPr>
            <p:pic>
              <p:nvPicPr>
                <p:cNvPr id="155" name="Picture 15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6" name="Rectangle 15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57" name="Group 156"/>
              <p:cNvGrpSpPr/>
              <p:nvPr/>
            </p:nvGrpSpPr>
            <p:grpSpPr>
              <a:xfrm>
                <a:off x="4721992" y="4451895"/>
                <a:ext cx="866164" cy="631077"/>
                <a:chOff x="2146300" y="552450"/>
                <a:chExt cx="7896225" cy="5753100"/>
              </a:xfrm>
            </p:grpSpPr>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59" name="Rectangle 158"/>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2" name="Group 161"/>
              <p:cNvGrpSpPr/>
              <p:nvPr/>
            </p:nvGrpSpPr>
            <p:grpSpPr>
              <a:xfrm>
                <a:off x="3760131" y="3073496"/>
                <a:ext cx="866164" cy="631077"/>
                <a:chOff x="2146300" y="552450"/>
                <a:chExt cx="7896225" cy="5753100"/>
              </a:xfrm>
            </p:grpSpPr>
            <p:pic>
              <p:nvPicPr>
                <p:cNvPr id="169" name="Picture 1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0" name="Rectangle 16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3" name="Group 162"/>
              <p:cNvGrpSpPr/>
              <p:nvPr/>
            </p:nvGrpSpPr>
            <p:grpSpPr>
              <a:xfrm>
                <a:off x="3760131" y="3762695"/>
                <a:ext cx="866164" cy="631077"/>
                <a:chOff x="2146300" y="552450"/>
                <a:chExt cx="7896225" cy="5753100"/>
              </a:xfrm>
            </p:grpSpPr>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8" name="Rectangle 16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64" name="Group 163"/>
              <p:cNvGrpSpPr/>
              <p:nvPr/>
            </p:nvGrpSpPr>
            <p:grpSpPr>
              <a:xfrm>
                <a:off x="3760131" y="4451895"/>
                <a:ext cx="866164" cy="631077"/>
                <a:chOff x="2146300" y="552450"/>
                <a:chExt cx="7896225" cy="5753100"/>
              </a:xfrm>
            </p:grpSpPr>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66" name="Rectangle 16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2" name="Group 171"/>
              <p:cNvGrpSpPr/>
              <p:nvPr/>
            </p:nvGrpSpPr>
            <p:grpSpPr>
              <a:xfrm>
                <a:off x="2798270" y="3073496"/>
                <a:ext cx="866164" cy="631077"/>
                <a:chOff x="2146300" y="552450"/>
                <a:chExt cx="7896225" cy="5753100"/>
              </a:xfrm>
            </p:grpSpPr>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80" name="Rectangle 17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3" name="Group 172"/>
              <p:cNvGrpSpPr/>
              <p:nvPr/>
            </p:nvGrpSpPr>
            <p:grpSpPr>
              <a:xfrm>
                <a:off x="2798270" y="3762695"/>
                <a:ext cx="866164" cy="631077"/>
                <a:chOff x="2146300" y="552450"/>
                <a:chExt cx="7896225" cy="5753100"/>
              </a:xfrm>
            </p:grpSpPr>
            <p:pic>
              <p:nvPicPr>
                <p:cNvPr id="177" name="Picture 1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8" name="Rectangle 177"/>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74" name="Group 173"/>
              <p:cNvGrpSpPr/>
              <p:nvPr/>
            </p:nvGrpSpPr>
            <p:grpSpPr>
              <a:xfrm>
                <a:off x="2798270" y="4451895"/>
                <a:ext cx="866164" cy="631077"/>
                <a:chOff x="2146300" y="552450"/>
                <a:chExt cx="7896225" cy="5753100"/>
              </a:xfrm>
            </p:grpSpPr>
            <p:pic>
              <p:nvPicPr>
                <p:cNvPr id="175" name="Picture 17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76" name="Rectangle 17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2" name="Group 181"/>
              <p:cNvGrpSpPr/>
              <p:nvPr/>
            </p:nvGrpSpPr>
            <p:grpSpPr>
              <a:xfrm>
                <a:off x="1836409" y="3073496"/>
                <a:ext cx="866164" cy="631077"/>
                <a:chOff x="2146300" y="552450"/>
                <a:chExt cx="7896225" cy="5753100"/>
              </a:xfrm>
            </p:grpSpPr>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90" name="Rectangle 189"/>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3" name="Group 182"/>
              <p:cNvGrpSpPr/>
              <p:nvPr/>
            </p:nvGrpSpPr>
            <p:grpSpPr>
              <a:xfrm>
                <a:off x="1836409" y="3762695"/>
                <a:ext cx="866164" cy="631077"/>
                <a:chOff x="2146300" y="552450"/>
                <a:chExt cx="7896225" cy="5753100"/>
              </a:xfrm>
            </p:grpSpPr>
            <p:pic>
              <p:nvPicPr>
                <p:cNvPr id="187" name="Picture 1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8" name="Rectangle 18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84" name="Group 183"/>
              <p:cNvGrpSpPr/>
              <p:nvPr/>
            </p:nvGrpSpPr>
            <p:grpSpPr>
              <a:xfrm>
                <a:off x="1836409" y="4451895"/>
                <a:ext cx="866164" cy="631077"/>
                <a:chOff x="2146300" y="552450"/>
                <a:chExt cx="7896225" cy="5753100"/>
              </a:xfrm>
            </p:grpSpPr>
            <p:pic>
              <p:nvPicPr>
                <p:cNvPr id="185" name="Picture 1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186" name="Rectangle 185"/>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2" name="Group 191"/>
              <p:cNvGrpSpPr/>
              <p:nvPr/>
            </p:nvGrpSpPr>
            <p:grpSpPr>
              <a:xfrm>
                <a:off x="874548" y="3073496"/>
                <a:ext cx="866164" cy="631077"/>
                <a:chOff x="2146300" y="552450"/>
                <a:chExt cx="7896225" cy="5753100"/>
              </a:xfrm>
            </p:grpSpPr>
            <p:pic>
              <p:nvPicPr>
                <p:cNvPr id="199" name="Picture 19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00" name="Rectangle 199"/>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3" name="Group 192"/>
              <p:cNvGrpSpPr/>
              <p:nvPr/>
            </p:nvGrpSpPr>
            <p:grpSpPr>
              <a:xfrm>
                <a:off x="874548" y="3762695"/>
                <a:ext cx="866164" cy="631077"/>
                <a:chOff x="2146300" y="552450"/>
                <a:chExt cx="7896225" cy="5753100"/>
              </a:xfrm>
            </p:grpSpPr>
            <p:pic>
              <p:nvPicPr>
                <p:cNvPr id="197" name="Picture 19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8" name="Rectangle 197"/>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94" name="Group 193"/>
              <p:cNvGrpSpPr/>
              <p:nvPr/>
            </p:nvGrpSpPr>
            <p:grpSpPr>
              <a:xfrm>
                <a:off x="874548" y="4451895"/>
                <a:ext cx="866164" cy="631077"/>
                <a:chOff x="2146300" y="552450"/>
                <a:chExt cx="7896225" cy="5753100"/>
              </a:xfrm>
            </p:grpSpPr>
            <p:pic>
              <p:nvPicPr>
                <p:cNvPr id="195" name="Picture 19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196" name="Rectangle 195"/>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2" name="Group 201"/>
              <p:cNvGrpSpPr/>
              <p:nvPr/>
            </p:nvGrpSpPr>
            <p:grpSpPr>
              <a:xfrm>
                <a:off x="-1" y="3073496"/>
                <a:ext cx="778852" cy="631077"/>
                <a:chOff x="2942264" y="552450"/>
                <a:chExt cx="7100261" cy="5753100"/>
              </a:xfrm>
            </p:grpSpPr>
            <p:pic>
              <p:nvPicPr>
                <p:cNvPr id="209" name="Picture 208"/>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10" name="Rectangle 209"/>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3" name="Group 202"/>
              <p:cNvGrpSpPr/>
              <p:nvPr/>
            </p:nvGrpSpPr>
            <p:grpSpPr>
              <a:xfrm>
                <a:off x="-1" y="3762695"/>
                <a:ext cx="778852" cy="631077"/>
                <a:chOff x="2942264" y="552450"/>
                <a:chExt cx="7100261" cy="5753100"/>
              </a:xfrm>
            </p:grpSpPr>
            <p:pic>
              <p:nvPicPr>
                <p:cNvPr id="207" name="Picture 206"/>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8" name="Rectangle 207"/>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04" name="Group 203"/>
              <p:cNvGrpSpPr/>
              <p:nvPr/>
            </p:nvGrpSpPr>
            <p:grpSpPr>
              <a:xfrm>
                <a:off x="-1" y="4451895"/>
                <a:ext cx="778852" cy="631077"/>
                <a:chOff x="2942264" y="552450"/>
                <a:chExt cx="7100261" cy="5753100"/>
              </a:xfrm>
            </p:grpSpPr>
            <p:pic>
              <p:nvPicPr>
                <p:cNvPr id="205" name="Picture 204"/>
                <p:cNvPicPr>
                  <a:picLocks noChangeAspect="1"/>
                </p:cNvPicPr>
                <p:nvPr/>
              </p:nvPicPr>
              <p:blipFill rotWithShape="1">
                <a:blip r:embed="rId5"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06" name="Rectangle 205"/>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12" name="Group 211"/>
              <p:cNvGrpSpPr/>
              <p:nvPr/>
            </p:nvGrpSpPr>
            <p:grpSpPr>
              <a:xfrm>
                <a:off x="3766901" y="3074226"/>
                <a:ext cx="866164" cy="631077"/>
                <a:chOff x="2146303" y="552449"/>
                <a:chExt cx="7896222" cy="5753100"/>
              </a:xfrm>
            </p:grpSpPr>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3" y="552449"/>
                  <a:ext cx="7896222" cy="5753100"/>
                </a:xfrm>
                <a:prstGeom prst="rect">
                  <a:avLst/>
                </a:prstGeom>
              </p:spPr>
            </p:pic>
            <p:sp>
              <p:nvSpPr>
                <p:cNvPr id="214" name="Rectangle 213"/>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8" name="Group 7"/>
          <p:cNvGrpSpPr/>
          <p:nvPr/>
        </p:nvGrpSpPr>
        <p:grpSpPr>
          <a:xfrm>
            <a:off x="2831838" y="2883520"/>
            <a:ext cx="639510" cy="398016"/>
            <a:chOff x="3780607" y="3155943"/>
            <a:chExt cx="852458" cy="530688"/>
          </a:xfrm>
        </p:grpSpPr>
        <p:sp>
          <p:nvSpPr>
            <p:cNvPr id="109" name="Rectangle 108"/>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0" name="Rectangle 109"/>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4" name="Group 113"/>
          <p:cNvGrpSpPr/>
          <p:nvPr/>
        </p:nvGrpSpPr>
        <p:grpSpPr>
          <a:xfrm>
            <a:off x="1388583" y="3402281"/>
            <a:ext cx="639510" cy="398016"/>
            <a:chOff x="3780607" y="3155943"/>
            <a:chExt cx="852458" cy="530688"/>
          </a:xfrm>
        </p:grpSpPr>
        <p:sp>
          <p:nvSpPr>
            <p:cNvPr id="115" name="Rectangle 114"/>
            <p:cNvSpPr/>
            <p:nvPr/>
          </p:nvSpPr>
          <p:spPr bwMode="auto">
            <a:xfrm>
              <a:off x="3780607" y="3194740"/>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6" name="Rectangle 115"/>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119" name="Group 118"/>
          <p:cNvGrpSpPr/>
          <p:nvPr/>
        </p:nvGrpSpPr>
        <p:grpSpPr>
          <a:xfrm>
            <a:off x="-1" y="1"/>
            <a:ext cx="9144001" cy="737426"/>
            <a:chOff x="-1" y="0"/>
            <a:chExt cx="12188826" cy="983234"/>
          </a:xfrm>
        </p:grpSpPr>
        <p:grpSp>
          <p:nvGrpSpPr>
            <p:cNvPr id="121" name="Group 120"/>
            <p:cNvGrpSpPr/>
            <p:nvPr/>
          </p:nvGrpSpPr>
          <p:grpSpPr>
            <a:xfrm>
              <a:off x="-1" y="0"/>
              <a:ext cx="12180802" cy="983234"/>
              <a:chOff x="-1" y="0"/>
              <a:chExt cx="12180802" cy="983234"/>
            </a:xfrm>
          </p:grpSpPr>
          <p:sp>
            <p:nvSpPr>
              <p:cNvPr id="131" name="Rectangle 130"/>
              <p:cNvSpPr/>
              <p:nvPr/>
            </p:nvSpPr>
            <p:spPr bwMode="auto">
              <a:xfrm>
                <a:off x="-1" y="0"/>
                <a:ext cx="6772189"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2" name="Rectangle 131"/>
              <p:cNvSpPr/>
              <p:nvPr/>
            </p:nvSpPr>
            <p:spPr bwMode="auto">
              <a:xfrm>
                <a:off x="6258296" y="0"/>
                <a:ext cx="2360742"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3" name="Rectangle 132"/>
              <p:cNvSpPr/>
              <p:nvPr/>
            </p:nvSpPr>
            <p:spPr bwMode="auto">
              <a:xfrm>
                <a:off x="8573718" y="0"/>
                <a:ext cx="3607083"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123" name="Group 122"/>
            <p:cNvGrpSpPr/>
            <p:nvPr/>
          </p:nvGrpSpPr>
          <p:grpSpPr>
            <a:xfrm>
              <a:off x="0" y="300008"/>
              <a:ext cx="12188825" cy="683226"/>
              <a:chOff x="0" y="300008"/>
              <a:chExt cx="12188825" cy="683226"/>
            </a:xfrm>
          </p:grpSpPr>
          <p:sp>
            <p:nvSpPr>
              <p:cNvPr id="124" name="Title 1"/>
              <p:cNvSpPr txBox="1">
                <a:spLocks/>
              </p:cNvSpPr>
              <p:nvPr/>
            </p:nvSpPr>
            <p:spPr>
              <a:xfrm>
                <a:off x="6866207" y="473075"/>
                <a:ext cx="1589530"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shared</a:t>
                </a:r>
              </a:p>
            </p:txBody>
          </p:sp>
          <p:sp>
            <p:nvSpPr>
              <p:cNvPr id="125" name="Title 1"/>
              <p:cNvSpPr txBox="1">
                <a:spLocks/>
              </p:cNvSpPr>
              <p:nvPr/>
            </p:nvSpPr>
            <p:spPr>
              <a:xfrm>
                <a:off x="8681891" y="453411"/>
                <a:ext cx="1838633" cy="4431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solidFill>
                      <a:srgbClr val="FFFFFF"/>
                    </a:solidFill>
                  </a:rPr>
                  <a:t>reserved</a:t>
                </a:r>
              </a:p>
            </p:txBody>
          </p:sp>
          <p:cxnSp>
            <p:nvCxnSpPr>
              <p:cNvPr id="126" name="Straight Connector 125"/>
              <p:cNvCxnSpPr/>
              <p:nvPr/>
            </p:nvCxnSpPr>
            <p:spPr>
              <a:xfrm flipV="1">
                <a:off x="6772188" y="300008"/>
                <a:ext cx="0" cy="683226"/>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772188" y="300008"/>
                <a:ext cx="1801530"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8573718" y="300008"/>
                <a:ext cx="0" cy="683225"/>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8573718" y="983233"/>
                <a:ext cx="361510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0" y="983233"/>
                <a:ext cx="677096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grpSp>
      <p:sp>
        <p:nvSpPr>
          <p:cNvPr id="107"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shared</a:t>
            </a:r>
          </a:p>
        </p:txBody>
      </p:sp>
      <p:sp>
        <p:nvSpPr>
          <p:cNvPr id="2" name="Title 1"/>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1716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19371" y="1192461"/>
            <a:ext cx="4933603" cy="3518428"/>
            <a:chOff x="-292420" y="1589948"/>
            <a:chExt cx="6576424" cy="4691237"/>
          </a:xfrm>
        </p:grpSpPr>
        <p:grpSp>
          <p:nvGrpSpPr>
            <p:cNvPr id="226" name="Group 225"/>
            <p:cNvGrpSpPr/>
            <p:nvPr/>
          </p:nvGrpSpPr>
          <p:grpSpPr>
            <a:xfrm>
              <a:off x="-292420" y="1589948"/>
              <a:ext cx="6576424" cy="4691237"/>
              <a:chOff x="-292420" y="1589948"/>
              <a:chExt cx="6576424" cy="4691237"/>
            </a:xfrm>
          </p:grpSpPr>
          <p:sp>
            <p:nvSpPr>
              <p:cNvPr id="227" name="Isosceles Triangle 107"/>
              <p:cNvSpPr/>
              <p:nvPr/>
            </p:nvSpPr>
            <p:spPr bwMode="auto">
              <a:xfrm rot="9464752">
                <a:off x="-292420" y="1589948"/>
                <a:ext cx="6576424" cy="4691237"/>
              </a:xfrm>
              <a:custGeom>
                <a:avLst/>
                <a:gdLst/>
                <a:ahLst/>
                <a:cxnLst/>
                <a:rect l="l" t="t" r="r" b="b"/>
                <a:pathLst>
                  <a:path w="6576424" h="4691237">
                    <a:moveTo>
                      <a:pt x="5581454" y="4691237"/>
                    </a:moveTo>
                    <a:lnTo>
                      <a:pt x="83737" y="2441599"/>
                    </a:lnTo>
                    <a:cubicBezTo>
                      <a:pt x="14874" y="2413420"/>
                      <a:pt x="-18108" y="2334752"/>
                      <a:pt x="10070" y="2265888"/>
                    </a:cubicBezTo>
                    <a:lnTo>
                      <a:pt x="902996" y="83737"/>
                    </a:lnTo>
                    <a:cubicBezTo>
                      <a:pt x="931175" y="14873"/>
                      <a:pt x="1009843" y="-18109"/>
                      <a:pt x="1078707" y="10070"/>
                    </a:cubicBezTo>
                    <a:lnTo>
                      <a:pt x="2496672" y="590294"/>
                    </a:lnTo>
                    <a:lnTo>
                      <a:pt x="2618177" y="296621"/>
                    </a:lnTo>
                    <a:lnTo>
                      <a:pt x="2789208" y="709998"/>
                    </a:lnTo>
                    <a:lnTo>
                      <a:pt x="4875474" y="1563688"/>
                    </a:lnTo>
                    <a:lnTo>
                      <a:pt x="4996979" y="1270015"/>
                    </a:lnTo>
                    <a:lnTo>
                      <a:pt x="5168010" y="1683393"/>
                    </a:lnTo>
                    <a:lnTo>
                      <a:pt x="6576424" y="2259708"/>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28" name="Group 227"/>
              <p:cNvGrpSpPr/>
              <p:nvPr/>
            </p:nvGrpSpPr>
            <p:grpSpPr>
              <a:xfrm>
                <a:off x="-1" y="2752725"/>
                <a:ext cx="6059952" cy="2330247"/>
                <a:chOff x="-1" y="2752725"/>
                <a:chExt cx="6059952" cy="2330247"/>
              </a:xfrm>
            </p:grpSpPr>
            <p:grpSp>
              <p:nvGrpSpPr>
                <p:cNvPr id="229" name="Group 228"/>
                <p:cNvGrpSpPr/>
                <p:nvPr/>
              </p:nvGrpSpPr>
              <p:grpSpPr>
                <a:xfrm>
                  <a:off x="5683855" y="3073496"/>
                  <a:ext cx="376096" cy="631077"/>
                  <a:chOff x="2146300" y="552450"/>
                  <a:chExt cx="3428608" cy="5753100"/>
                </a:xfrm>
              </p:grpSpPr>
              <p:pic>
                <p:nvPicPr>
                  <p:cNvPr id="294" name="Picture 293"/>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5" name="Rectangle 294"/>
                  <p:cNvSpPr/>
                  <p:nvPr/>
                </p:nvSpPr>
                <p:spPr bwMode="auto">
                  <a:xfrm>
                    <a:off x="2271253" y="1651094"/>
                    <a:ext cx="3303655" cy="448423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0" name="Group 229"/>
                <p:cNvGrpSpPr/>
                <p:nvPr/>
              </p:nvGrpSpPr>
              <p:grpSpPr>
                <a:xfrm>
                  <a:off x="5683855" y="3762695"/>
                  <a:ext cx="376096" cy="631077"/>
                  <a:chOff x="2146300" y="552450"/>
                  <a:chExt cx="3428608" cy="5753100"/>
                </a:xfrm>
              </p:grpSpPr>
              <p:pic>
                <p:nvPicPr>
                  <p:cNvPr id="292" name="Picture 291"/>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3" name="Rectangle 292"/>
                  <p:cNvSpPr/>
                  <p:nvPr/>
                </p:nvSpPr>
                <p:spPr bwMode="auto">
                  <a:xfrm>
                    <a:off x="2271253" y="1651094"/>
                    <a:ext cx="3303655" cy="4484231"/>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1" name="Group 230"/>
                <p:cNvGrpSpPr/>
                <p:nvPr/>
              </p:nvGrpSpPr>
              <p:grpSpPr>
                <a:xfrm>
                  <a:off x="5683855" y="4451895"/>
                  <a:ext cx="376096" cy="631077"/>
                  <a:chOff x="2146300" y="552450"/>
                  <a:chExt cx="3428608" cy="5753100"/>
                </a:xfrm>
              </p:grpSpPr>
              <p:pic>
                <p:nvPicPr>
                  <p:cNvPr id="290" name="Picture 289"/>
                  <p:cNvPicPr>
                    <a:picLocks noChangeAspect="1"/>
                  </p:cNvPicPr>
                  <p:nvPr/>
                </p:nvPicPr>
                <p:blipFill rotWithShape="1">
                  <a:blip r:embed="rId3" cstate="print">
                    <a:extLst>
                      <a:ext uri="{28A0092B-C50C-407E-A947-70E740481C1C}">
                        <a14:useLocalDpi xmlns:a14="http://schemas.microsoft.com/office/drawing/2010/main" val="0"/>
                      </a:ext>
                    </a:extLst>
                  </a:blip>
                  <a:srcRect r="56579"/>
                  <a:stretch/>
                </p:blipFill>
                <p:spPr>
                  <a:xfrm>
                    <a:off x="2146300" y="552450"/>
                    <a:ext cx="3428607" cy="5753100"/>
                  </a:xfrm>
                  <a:prstGeom prst="rect">
                    <a:avLst/>
                  </a:prstGeom>
                </p:spPr>
              </p:pic>
              <p:sp>
                <p:nvSpPr>
                  <p:cNvPr id="291" name="Rectangle 290"/>
                  <p:cNvSpPr/>
                  <p:nvPr/>
                </p:nvSpPr>
                <p:spPr bwMode="auto">
                  <a:xfrm>
                    <a:off x="2271253" y="1651094"/>
                    <a:ext cx="3303655" cy="448423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32" name="TextBox 231"/>
                <p:cNvSpPr txBox="1"/>
                <p:nvPr/>
              </p:nvSpPr>
              <p:spPr>
                <a:xfrm>
                  <a:off x="227012" y="2752725"/>
                  <a:ext cx="2757145" cy="221599"/>
                </a:xfrm>
                <a:prstGeom prst="rect">
                  <a:avLst/>
                </a:prstGeom>
                <a:noFill/>
              </p:spPr>
              <p:txBody>
                <a:bodyPr wrap="square" lIns="0" tIns="0" rIns="0" bIns="0" rtlCol="0">
                  <a:spAutoFit/>
                </a:bodyPr>
                <a:lstStyle/>
                <a:p>
                  <a:pPr defTabSz="914248">
                    <a:lnSpc>
                      <a:spcPct val="90000"/>
                    </a:lnSpc>
                    <a:spcBef>
                      <a:spcPct val="20000"/>
                    </a:spcBef>
                    <a:buSzPct val="80000"/>
                  </a:pPr>
                  <a:r>
                    <a:rPr lang="en-US" sz="1200" b="1" cap="all" dirty="0">
                      <a:solidFill>
                        <a:srgbClr val="FFFFFF"/>
                      </a:solidFill>
                    </a:rPr>
                    <a:t>Shared </a:t>
                  </a:r>
                  <a:r>
                    <a:rPr lang="en-US" sz="1200" b="1" cap="all" dirty="0" smtClean="0">
                      <a:solidFill>
                        <a:srgbClr val="FFFFFF"/>
                      </a:solidFill>
                    </a:rPr>
                    <a:t>instances</a:t>
                  </a:r>
                  <a:endParaRPr lang="en-US" sz="1200" b="1" cap="all" dirty="0">
                    <a:solidFill>
                      <a:srgbClr val="FFFFFF"/>
                    </a:solidFill>
                  </a:endParaRPr>
                </a:p>
              </p:txBody>
            </p:sp>
            <p:grpSp>
              <p:nvGrpSpPr>
                <p:cNvPr id="233" name="Group 232"/>
                <p:cNvGrpSpPr/>
                <p:nvPr/>
              </p:nvGrpSpPr>
              <p:grpSpPr>
                <a:xfrm>
                  <a:off x="4721992" y="3073496"/>
                  <a:ext cx="866164" cy="631077"/>
                  <a:chOff x="2146300" y="552450"/>
                  <a:chExt cx="7896225" cy="5753100"/>
                </a:xfrm>
              </p:grpSpPr>
              <p:pic>
                <p:nvPicPr>
                  <p:cNvPr id="288" name="Picture 2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9" name="Rectangle 28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4" name="Group 233"/>
                <p:cNvGrpSpPr/>
                <p:nvPr/>
              </p:nvGrpSpPr>
              <p:grpSpPr>
                <a:xfrm>
                  <a:off x="4721992" y="3762695"/>
                  <a:ext cx="866164" cy="631077"/>
                  <a:chOff x="2146300" y="552450"/>
                  <a:chExt cx="7896225" cy="5753100"/>
                </a:xfrm>
              </p:grpSpPr>
              <p:pic>
                <p:nvPicPr>
                  <p:cNvPr id="286" name="Picture 2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7" name="Rectangle 28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5" name="Group 234"/>
                <p:cNvGrpSpPr/>
                <p:nvPr/>
              </p:nvGrpSpPr>
              <p:grpSpPr>
                <a:xfrm>
                  <a:off x="4721992" y="4451895"/>
                  <a:ext cx="866164" cy="631077"/>
                  <a:chOff x="2146300" y="552450"/>
                  <a:chExt cx="7896225" cy="5753100"/>
                </a:xfrm>
              </p:grpSpPr>
              <p:pic>
                <p:nvPicPr>
                  <p:cNvPr id="284" name="Picture 2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5" name="Rectangle 28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6" name="Group 235"/>
                <p:cNvGrpSpPr/>
                <p:nvPr/>
              </p:nvGrpSpPr>
              <p:grpSpPr>
                <a:xfrm>
                  <a:off x="3760131" y="3073496"/>
                  <a:ext cx="866164" cy="631077"/>
                  <a:chOff x="2146300" y="552450"/>
                  <a:chExt cx="7896225" cy="5753100"/>
                </a:xfrm>
              </p:grpSpPr>
              <p:pic>
                <p:nvPicPr>
                  <p:cNvPr id="282" name="Picture 28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3" name="Rectangle 28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7" name="Group 236"/>
                <p:cNvGrpSpPr/>
                <p:nvPr/>
              </p:nvGrpSpPr>
              <p:grpSpPr>
                <a:xfrm>
                  <a:off x="3760131" y="3762695"/>
                  <a:ext cx="866164" cy="631077"/>
                  <a:chOff x="2146300" y="552450"/>
                  <a:chExt cx="7896225" cy="5753100"/>
                </a:xfrm>
              </p:grpSpPr>
              <p:pic>
                <p:nvPicPr>
                  <p:cNvPr id="280" name="Picture 27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81" name="Rectangle 280"/>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8" name="Group 237"/>
                <p:cNvGrpSpPr/>
                <p:nvPr/>
              </p:nvGrpSpPr>
              <p:grpSpPr>
                <a:xfrm>
                  <a:off x="3760131" y="4451895"/>
                  <a:ext cx="866164" cy="631077"/>
                  <a:chOff x="2146300" y="552450"/>
                  <a:chExt cx="7896225" cy="5753100"/>
                </a:xfrm>
              </p:grpSpPr>
              <p:pic>
                <p:nvPicPr>
                  <p:cNvPr id="278" name="Picture 2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9" name="Rectangle 27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39" name="Group 238"/>
                <p:cNvGrpSpPr/>
                <p:nvPr/>
              </p:nvGrpSpPr>
              <p:grpSpPr>
                <a:xfrm>
                  <a:off x="2798270" y="3073496"/>
                  <a:ext cx="866164" cy="631077"/>
                  <a:chOff x="2146300" y="552450"/>
                  <a:chExt cx="7896225" cy="5753100"/>
                </a:xfrm>
              </p:grpSpPr>
              <p:pic>
                <p:nvPicPr>
                  <p:cNvPr id="276" name="Picture 2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7" name="Rectangle 276"/>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0" name="Group 239"/>
                <p:cNvGrpSpPr/>
                <p:nvPr/>
              </p:nvGrpSpPr>
              <p:grpSpPr>
                <a:xfrm>
                  <a:off x="2798270" y="3762695"/>
                  <a:ext cx="866164" cy="631077"/>
                  <a:chOff x="2146300" y="552450"/>
                  <a:chExt cx="7896225" cy="5753100"/>
                </a:xfrm>
              </p:grpSpPr>
              <p:pic>
                <p:nvPicPr>
                  <p:cNvPr id="274" name="Picture 2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5" name="Rectangle 27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1" name="Group 240"/>
                <p:cNvGrpSpPr/>
                <p:nvPr/>
              </p:nvGrpSpPr>
              <p:grpSpPr>
                <a:xfrm>
                  <a:off x="2798270" y="4451895"/>
                  <a:ext cx="866164" cy="631077"/>
                  <a:chOff x="2146300" y="552450"/>
                  <a:chExt cx="7896225" cy="5753100"/>
                </a:xfrm>
              </p:grpSpPr>
              <p:pic>
                <p:nvPicPr>
                  <p:cNvPr id="272" name="Picture 2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73" name="Rectangle 27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2" name="Group 241"/>
                <p:cNvGrpSpPr/>
                <p:nvPr/>
              </p:nvGrpSpPr>
              <p:grpSpPr>
                <a:xfrm>
                  <a:off x="1836409" y="3073496"/>
                  <a:ext cx="866164" cy="631077"/>
                  <a:chOff x="2146300" y="552450"/>
                  <a:chExt cx="7896225" cy="5753100"/>
                </a:xfrm>
              </p:grpSpPr>
              <p:pic>
                <p:nvPicPr>
                  <p:cNvPr id="270" name="Picture 2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71" name="Rectangle 27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3" name="Group 242"/>
                <p:cNvGrpSpPr/>
                <p:nvPr/>
              </p:nvGrpSpPr>
              <p:grpSpPr>
                <a:xfrm>
                  <a:off x="1836409" y="3762695"/>
                  <a:ext cx="866164" cy="631077"/>
                  <a:chOff x="2146300" y="552450"/>
                  <a:chExt cx="7896225" cy="5753100"/>
                </a:xfrm>
              </p:grpSpPr>
              <p:pic>
                <p:nvPicPr>
                  <p:cNvPr id="268" name="Picture 2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9" name="Rectangle 268"/>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4" name="Group 243"/>
                <p:cNvGrpSpPr/>
                <p:nvPr/>
              </p:nvGrpSpPr>
              <p:grpSpPr>
                <a:xfrm>
                  <a:off x="1836409" y="4451895"/>
                  <a:ext cx="866164" cy="631077"/>
                  <a:chOff x="2146300" y="552450"/>
                  <a:chExt cx="7896225" cy="5753100"/>
                </a:xfrm>
              </p:grpSpPr>
              <p:pic>
                <p:nvPicPr>
                  <p:cNvPr id="266" name="Picture 2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a:solidFill>
                    <a:srgbClr val="FFC000"/>
                  </a:solidFill>
                  <a:ln>
                    <a:noFill/>
                    <a:headEnd type="none" w="med" len="med"/>
                    <a:tailEnd type="none" w="med" len="med"/>
                  </a:ln>
                  <a:effectLst/>
                </p:spPr>
              </p:pic>
              <p:sp>
                <p:nvSpPr>
                  <p:cNvPr id="267" name="Rectangle 266"/>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5" name="Group 244"/>
                <p:cNvGrpSpPr/>
                <p:nvPr/>
              </p:nvGrpSpPr>
              <p:grpSpPr>
                <a:xfrm>
                  <a:off x="874548" y="3073496"/>
                  <a:ext cx="866164" cy="631077"/>
                  <a:chOff x="2146300" y="552450"/>
                  <a:chExt cx="7896225" cy="5753100"/>
                </a:xfrm>
              </p:grpSpPr>
              <p:pic>
                <p:nvPicPr>
                  <p:cNvPr id="264" name="Picture 2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5" name="Rectangle 264"/>
                  <p:cNvSpPr/>
                  <p:nvPr/>
                </p:nvSpPr>
                <p:spPr bwMode="auto">
                  <a:xfrm>
                    <a:off x="2271251" y="1651097"/>
                    <a:ext cx="7659329" cy="4484232"/>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6" name="Group 245"/>
                <p:cNvGrpSpPr/>
                <p:nvPr/>
              </p:nvGrpSpPr>
              <p:grpSpPr>
                <a:xfrm>
                  <a:off x="874548" y="3762695"/>
                  <a:ext cx="866164" cy="631077"/>
                  <a:chOff x="2146300" y="552450"/>
                  <a:chExt cx="7896225" cy="5753100"/>
                </a:xfrm>
              </p:grpSpPr>
              <p:pic>
                <p:nvPicPr>
                  <p:cNvPr id="262" name="Picture 2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3" name="Rectangle 262"/>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7" name="Group 246"/>
                <p:cNvGrpSpPr/>
                <p:nvPr/>
              </p:nvGrpSpPr>
              <p:grpSpPr>
                <a:xfrm>
                  <a:off x="874548" y="4451895"/>
                  <a:ext cx="866164" cy="631077"/>
                  <a:chOff x="2146300" y="552450"/>
                  <a:chExt cx="7896225" cy="5753100"/>
                </a:xfrm>
              </p:grpSpPr>
              <p:pic>
                <p:nvPicPr>
                  <p:cNvPr id="260" name="Picture 2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261" name="Rectangle 260"/>
                  <p:cNvSpPr/>
                  <p:nvPr/>
                </p:nvSpPr>
                <p:spPr bwMode="auto">
                  <a:xfrm>
                    <a:off x="2271251" y="1651097"/>
                    <a:ext cx="7659329" cy="448423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8" name="Group 247"/>
                <p:cNvGrpSpPr/>
                <p:nvPr/>
              </p:nvGrpSpPr>
              <p:grpSpPr>
                <a:xfrm>
                  <a:off x="-1" y="3073496"/>
                  <a:ext cx="778852" cy="631077"/>
                  <a:chOff x="2942264" y="552450"/>
                  <a:chExt cx="7100261" cy="5753100"/>
                </a:xfrm>
              </p:grpSpPr>
              <p:pic>
                <p:nvPicPr>
                  <p:cNvPr id="258" name="Picture 257"/>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9" name="Rectangle 258"/>
                  <p:cNvSpPr/>
                  <p:nvPr/>
                </p:nvSpPr>
                <p:spPr bwMode="auto">
                  <a:xfrm>
                    <a:off x="2942266" y="1651094"/>
                    <a:ext cx="6988310" cy="4484236"/>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49" name="Group 248"/>
                <p:cNvGrpSpPr/>
                <p:nvPr/>
              </p:nvGrpSpPr>
              <p:grpSpPr>
                <a:xfrm>
                  <a:off x="-1" y="3762695"/>
                  <a:ext cx="778852" cy="631077"/>
                  <a:chOff x="2942264" y="552450"/>
                  <a:chExt cx="7100261" cy="5753100"/>
                </a:xfrm>
              </p:grpSpPr>
              <p:pic>
                <p:nvPicPr>
                  <p:cNvPr id="256" name="Picture 255"/>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7" name="Rectangle 256"/>
                  <p:cNvSpPr/>
                  <p:nvPr/>
                </p:nvSpPr>
                <p:spPr bwMode="auto">
                  <a:xfrm>
                    <a:off x="2942266" y="1651094"/>
                    <a:ext cx="6988301"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250" name="Group 249"/>
                <p:cNvGrpSpPr/>
                <p:nvPr/>
              </p:nvGrpSpPr>
              <p:grpSpPr>
                <a:xfrm>
                  <a:off x="-1" y="4451895"/>
                  <a:ext cx="778852" cy="631077"/>
                  <a:chOff x="2942264" y="552450"/>
                  <a:chExt cx="7100261" cy="5753100"/>
                </a:xfrm>
              </p:grpSpPr>
              <p:pic>
                <p:nvPicPr>
                  <p:cNvPr id="254" name="Picture 253"/>
                  <p:cNvPicPr>
                    <a:picLocks noChangeAspect="1"/>
                  </p:cNvPicPr>
                  <p:nvPr/>
                </p:nvPicPr>
                <p:blipFill rotWithShape="1">
                  <a:blip r:embed="rId4" cstate="print">
                    <a:extLst>
                      <a:ext uri="{28A0092B-C50C-407E-A947-70E740481C1C}">
                        <a14:useLocalDpi xmlns:a14="http://schemas.microsoft.com/office/drawing/2010/main" val="0"/>
                      </a:ext>
                    </a:extLst>
                  </a:blip>
                  <a:srcRect l="10080"/>
                  <a:stretch/>
                </p:blipFill>
                <p:spPr>
                  <a:xfrm>
                    <a:off x="2942264" y="552450"/>
                    <a:ext cx="7100261" cy="5753100"/>
                  </a:xfrm>
                  <a:prstGeom prst="rect">
                    <a:avLst/>
                  </a:prstGeom>
                </p:spPr>
              </p:pic>
              <p:sp>
                <p:nvSpPr>
                  <p:cNvPr id="255" name="Rectangle 254"/>
                  <p:cNvSpPr/>
                  <p:nvPr/>
                </p:nvSpPr>
                <p:spPr bwMode="auto">
                  <a:xfrm>
                    <a:off x="2942266" y="1651094"/>
                    <a:ext cx="6988310" cy="4484236"/>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grpSp>
        <p:grpSp>
          <p:nvGrpSpPr>
            <p:cNvPr id="299" name="Group 298"/>
            <p:cNvGrpSpPr/>
            <p:nvPr/>
          </p:nvGrpSpPr>
          <p:grpSpPr>
            <a:xfrm>
              <a:off x="1850962" y="4536375"/>
              <a:ext cx="852458" cy="527785"/>
              <a:chOff x="3780607" y="3155943"/>
              <a:chExt cx="852458" cy="527785"/>
            </a:xfrm>
          </p:grpSpPr>
          <p:sp>
            <p:nvSpPr>
              <p:cNvPr id="300" name="Rectangle 299"/>
              <p:cNvSpPr/>
              <p:nvPr/>
            </p:nvSpPr>
            <p:spPr bwMode="auto">
              <a:xfrm>
                <a:off x="3780607" y="3191837"/>
                <a:ext cx="840178" cy="49189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301" name="Rectangle 300"/>
              <p:cNvSpPr/>
              <p:nvPr/>
            </p:nvSpPr>
            <p:spPr bwMode="auto">
              <a:xfrm>
                <a:off x="3792887" y="315594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grpSp>
        <p:nvGrpSpPr>
          <p:cNvPr id="10" name="Group 9"/>
          <p:cNvGrpSpPr/>
          <p:nvPr/>
        </p:nvGrpSpPr>
        <p:grpSpPr>
          <a:xfrm>
            <a:off x="-1" y="1"/>
            <a:ext cx="9137981" cy="737426"/>
            <a:chOff x="-1" y="0"/>
            <a:chExt cx="12180802" cy="983234"/>
          </a:xfrm>
        </p:grpSpPr>
        <p:sp>
          <p:nvSpPr>
            <p:cNvPr id="191" name="Rectangle 190"/>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1" name="Rectangle 200"/>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11" name="Rectangle 210"/>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1</a:t>
                </a:r>
              </a:p>
            </p:txBody>
          </p:sp>
          <p:sp>
            <p:nvSpPr>
              <p:cNvPr id="23" name="Rectangle 22"/>
              <p:cNvSpPr/>
              <p:nvPr/>
            </p:nvSpPr>
            <p:spPr bwMode="auto">
              <a:xfrm>
                <a:off x="2543998" y="6093146"/>
                <a:ext cx="750100"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3760131"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37981" cy="784723"/>
            <a:chOff x="-5012461" y="5194194"/>
            <a:chExt cx="16023382" cy="1376363"/>
          </a:xfrm>
        </p:grpSpPr>
        <p:pic>
          <p:nvPicPr>
            <p:cNvPr id="68"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r="54805"/>
            <a:stretch/>
          </p:blipFill>
          <p:spPr bwMode="auto">
            <a:xfrm>
              <a:off x="9571520" y="5194195"/>
              <a:ext cx="1439401"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sp>
        <p:nvSpPr>
          <p:cNvPr id="4" name="Rectangle 3"/>
          <p:cNvSpPr/>
          <p:nvPr/>
        </p:nvSpPr>
        <p:spPr bwMode="auto">
          <a:xfrm>
            <a:off x="6442395" y="225006"/>
            <a:ext cx="1567627" cy="575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305" name="Group 304"/>
          <p:cNvGrpSpPr/>
          <p:nvPr/>
        </p:nvGrpSpPr>
        <p:grpSpPr>
          <a:xfrm>
            <a:off x="2820529" y="2821970"/>
            <a:ext cx="649792" cy="473309"/>
            <a:chOff x="5633504" y="3707933"/>
            <a:chExt cx="866164" cy="631078"/>
          </a:xfrm>
        </p:grpSpPr>
        <p:grpSp>
          <p:nvGrpSpPr>
            <p:cNvPr id="306" name="Group 305"/>
            <p:cNvGrpSpPr/>
            <p:nvPr/>
          </p:nvGrpSpPr>
          <p:grpSpPr>
            <a:xfrm>
              <a:off x="5633504" y="3707933"/>
              <a:ext cx="866164" cy="631078"/>
              <a:chOff x="2146300" y="552450"/>
              <a:chExt cx="7896225" cy="5753100"/>
            </a:xfrm>
          </p:grpSpPr>
          <p:pic>
            <p:nvPicPr>
              <p:cNvPr id="308" name="Picture 30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309" name="Rectangle 308"/>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307" name="Rectangle 306"/>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400" dirty="0">
                  <a:gradFill>
                    <a:gsLst>
                      <a:gs pos="0">
                        <a:srgbClr val="FFFFFF"/>
                      </a:gs>
                      <a:gs pos="100000">
                        <a:srgbClr val="FFFFFF"/>
                      </a:gs>
                    </a:gsLst>
                    <a:lin ang="5400000" scaled="0"/>
                  </a:gradFill>
                  <a:sym typeface="Wingdings" pitchFamily="2" charset="2"/>
                </a:rPr>
                <a:t>:-)</a:t>
              </a:r>
              <a:endParaRPr lang="en-US" sz="2100" dirty="0">
                <a:gradFill>
                  <a:gsLst>
                    <a:gs pos="0">
                      <a:srgbClr val="FFFFFF"/>
                    </a:gs>
                    <a:gs pos="100000">
                      <a:srgbClr val="FFFFFF"/>
                    </a:gs>
                  </a:gsLst>
                  <a:lin ang="5400000" scaled="0"/>
                </a:gradFill>
              </a:endParaRPr>
            </a:p>
          </p:txBody>
        </p:sp>
      </p:grpSp>
      <p:grpSp>
        <p:nvGrpSpPr>
          <p:cNvPr id="310" name="Group 309"/>
          <p:cNvGrpSpPr/>
          <p:nvPr/>
        </p:nvGrpSpPr>
        <p:grpSpPr>
          <a:xfrm>
            <a:off x="2274475" y="975783"/>
            <a:ext cx="5709008" cy="692497"/>
            <a:chOff x="3031844" y="1178212"/>
            <a:chExt cx="7610028" cy="923330"/>
          </a:xfrm>
        </p:grpSpPr>
        <p:grpSp>
          <p:nvGrpSpPr>
            <p:cNvPr id="314" name="Group 313"/>
            <p:cNvGrpSpPr/>
            <p:nvPr/>
          </p:nvGrpSpPr>
          <p:grpSpPr>
            <a:xfrm>
              <a:off x="3031844" y="1178212"/>
              <a:ext cx="7610028" cy="923330"/>
              <a:chOff x="2540230" y="5762714"/>
              <a:chExt cx="7610028" cy="923330"/>
            </a:xfrm>
          </p:grpSpPr>
          <p:sp>
            <p:nvSpPr>
              <p:cNvPr id="316" name="TextBox 315"/>
              <p:cNvSpPr txBox="1"/>
              <p:nvPr/>
            </p:nvSpPr>
            <p:spPr>
              <a:xfrm>
                <a:off x="9159657" y="5762714"/>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0</a:t>
                </a:r>
              </a:p>
            </p:txBody>
          </p:sp>
          <p:sp>
            <p:nvSpPr>
              <p:cNvPr id="315" name="Rectangle 314"/>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317" name="Rectangle 316"/>
              <p:cNvSpPr/>
              <p:nvPr/>
            </p:nvSpPr>
            <p:spPr bwMode="auto">
              <a:xfrm>
                <a:off x="2543998" y="6093146"/>
                <a:ext cx="264591"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312" name="Rectangle 311"/>
            <p:cNvSpPr/>
            <p:nvPr/>
          </p:nvSpPr>
          <p:spPr bwMode="auto">
            <a:xfrm>
              <a:off x="316491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125"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1848320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750"/>
                                  </p:stCondLst>
                                  <p:childTnLst>
                                    <p:set>
                                      <p:cBhvr>
                                        <p:cTn id="10" dur="1" fill="hold">
                                          <p:stCondLst>
                                            <p:cond delay="0"/>
                                          </p:stCondLst>
                                        </p:cTn>
                                        <p:tgtEl>
                                          <p:spTgt spid="88"/>
                                        </p:tgtEl>
                                        <p:attrNameLst>
                                          <p:attrName>style.visibility</p:attrName>
                                        </p:attrNameLst>
                                      </p:cBhvr>
                                      <p:to>
                                        <p:strVal val="visible"/>
                                      </p:to>
                                    </p:set>
                                    <p:animEffect transition="in" filter="fade">
                                      <p:cBhvr>
                                        <p:cTn id="11" dur="500"/>
                                        <p:tgtEl>
                                          <p:spTgt spid="88"/>
                                        </p:tgtEl>
                                      </p:cBhvr>
                                    </p:animEffect>
                                  </p:childTnLst>
                                </p:cTn>
                              </p:par>
                              <p:par>
                                <p:cTn id="12" presetID="10" presetClass="exit" presetSubtype="0" fill="hold" nodeType="withEffect">
                                  <p:stCondLst>
                                    <p:cond delay="750"/>
                                  </p:stCondLst>
                                  <p:childTnLst>
                                    <p:animEffect transition="out" filter="fade">
                                      <p:cBhvr>
                                        <p:cTn id="13" dur="500"/>
                                        <p:tgtEl>
                                          <p:spTgt spid="310"/>
                                        </p:tgtEl>
                                      </p:cBhvr>
                                    </p:animEffect>
                                    <p:set>
                                      <p:cBhvr>
                                        <p:cTn id="14" dur="1" fill="hold">
                                          <p:stCondLst>
                                            <p:cond delay="499"/>
                                          </p:stCondLst>
                                        </p:cTn>
                                        <p:tgtEl>
                                          <p:spTgt spid="310"/>
                                        </p:tgtEl>
                                        <p:attrNameLst>
                                          <p:attrName>style.visibility</p:attrName>
                                        </p:attrNameLst>
                                      </p:cBhvr>
                                      <p:to>
                                        <p:strVal val="hidden"/>
                                      </p:to>
                                    </p:set>
                                  </p:childTnLst>
                                </p:cTn>
                              </p:par>
                            </p:childTnLst>
                          </p:cTn>
                        </p:par>
                        <p:par>
                          <p:cTn id="15" fill="hold">
                            <p:stCondLst>
                              <p:cond delay="1750"/>
                            </p:stCondLst>
                            <p:childTnLst>
                              <p:par>
                                <p:cTn id="16" presetID="10" presetClass="entr" presetSubtype="0" fill="hold" nodeType="afterEffect">
                                  <p:stCondLst>
                                    <p:cond delay="0"/>
                                  </p:stCondLst>
                                  <p:childTnLst>
                                    <p:set>
                                      <p:cBhvr>
                                        <p:cTn id="17" dur="1" fill="hold">
                                          <p:stCondLst>
                                            <p:cond delay="0"/>
                                          </p:stCondLst>
                                        </p:cTn>
                                        <p:tgtEl>
                                          <p:spTgt spid="136"/>
                                        </p:tgtEl>
                                        <p:attrNameLst>
                                          <p:attrName>style.visibility</p:attrName>
                                        </p:attrNameLst>
                                      </p:cBhvr>
                                      <p:to>
                                        <p:strVal val="visible"/>
                                      </p:to>
                                    </p:set>
                                    <p:animEffect transition="in" filter="fade">
                                      <p:cBhvr>
                                        <p:cTn id="18" dur="500"/>
                                        <p:tgtEl>
                                          <p:spTgt spid="136"/>
                                        </p:tgtEl>
                                      </p:cBhvr>
                                    </p:animEffect>
                                  </p:childTnLst>
                                </p:cTn>
                              </p:par>
                            </p:childTnLst>
                          </p:cTn>
                        </p:par>
                        <p:par>
                          <p:cTn id="19" fill="hold">
                            <p:stCondLst>
                              <p:cond delay="2250"/>
                            </p:stCondLst>
                            <p:childTnLst>
                              <p:par>
                                <p:cTn id="20" presetID="63" presetClass="path" presetSubtype="0" accel="50000" decel="50000" fill="hold" nodeType="afterEffect">
                                  <p:stCondLst>
                                    <p:cond delay="0"/>
                                  </p:stCondLst>
                                  <p:childTnLst>
                                    <p:animMotion origin="layout" path="M -4.23453E-6 4.19056E-6 L 0.25772 4.19056E-6 " pathEditMode="relative" rAng="0" ptsTypes="AA">
                                      <p:cBhvr>
                                        <p:cTn id="21" dur="2000" fill="hold"/>
                                        <p:tgtEl>
                                          <p:spTgt spid="305"/>
                                        </p:tgtEl>
                                        <p:attrNameLst>
                                          <p:attrName>ppt_x</p:attrName>
                                          <p:attrName>ppt_y</p:attrName>
                                        </p:attrNameLst>
                                      </p:cBhvr>
                                      <p:rCtr x="12886" y="0"/>
                                    </p:animMotion>
                                  </p:childTnLst>
                                </p:cTn>
                              </p:par>
                            </p:childTnLst>
                          </p:cTn>
                        </p:par>
                        <p:par>
                          <p:cTn id="22" fill="hold">
                            <p:stCondLst>
                              <p:cond delay="4250"/>
                            </p:stCondLst>
                            <p:childTnLst>
                              <p:par>
                                <p:cTn id="23" presetID="10" presetClass="exit" presetSubtype="0" fill="hold" nodeType="after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par>
                                <p:cTn id="26" presetID="53" presetClass="entr" presetSubtype="16" fill="hold" nodeType="withEffect">
                                  <p:stCondLst>
                                    <p:cond delay="0"/>
                                  </p:stCondLst>
                                  <p:childTnLst>
                                    <p:set>
                                      <p:cBhvr>
                                        <p:cTn id="27" dur="1" fill="hold">
                                          <p:stCondLst>
                                            <p:cond delay="0"/>
                                          </p:stCondLst>
                                        </p:cTn>
                                        <p:tgtEl>
                                          <p:spTgt spid="144"/>
                                        </p:tgtEl>
                                        <p:attrNameLst>
                                          <p:attrName>style.visibility</p:attrName>
                                        </p:attrNameLst>
                                      </p:cBhvr>
                                      <p:to>
                                        <p:strVal val="visible"/>
                                      </p:to>
                                    </p:set>
                                    <p:anim calcmode="lin" valueType="num">
                                      <p:cBhvr>
                                        <p:cTn id="28" dur="1250" fill="hold"/>
                                        <p:tgtEl>
                                          <p:spTgt spid="144"/>
                                        </p:tgtEl>
                                        <p:attrNameLst>
                                          <p:attrName>ppt_w</p:attrName>
                                        </p:attrNameLst>
                                      </p:cBhvr>
                                      <p:tavLst>
                                        <p:tav tm="0">
                                          <p:val>
                                            <p:fltVal val="0"/>
                                          </p:val>
                                        </p:tav>
                                        <p:tav tm="100000">
                                          <p:val>
                                            <p:strVal val="#ppt_w"/>
                                          </p:val>
                                        </p:tav>
                                      </p:tavLst>
                                    </p:anim>
                                    <p:anim calcmode="lin" valueType="num">
                                      <p:cBhvr>
                                        <p:cTn id="29" dur="1250" fill="hold"/>
                                        <p:tgtEl>
                                          <p:spTgt spid="144"/>
                                        </p:tgtEl>
                                        <p:attrNameLst>
                                          <p:attrName>ppt_h</p:attrName>
                                        </p:attrNameLst>
                                      </p:cBhvr>
                                      <p:tavLst>
                                        <p:tav tm="0">
                                          <p:val>
                                            <p:fltVal val="0"/>
                                          </p:val>
                                        </p:tav>
                                        <p:tav tm="100000">
                                          <p:val>
                                            <p:strVal val="#ppt_h"/>
                                          </p:val>
                                        </p:tav>
                                      </p:tavLst>
                                    </p:anim>
                                    <p:animEffect transition="in" filter="fade">
                                      <p:cBhvr>
                                        <p:cTn id="30" dur="1250"/>
                                        <p:tgtEl>
                                          <p:spTgt spid="144"/>
                                        </p:tgtEl>
                                      </p:cBhvr>
                                    </p:animEffect>
                                  </p:childTnLst>
                                </p:cTn>
                              </p:par>
                              <p:par>
                                <p:cTn id="31" presetID="10" presetClass="exit" presetSubtype="0" fill="hold" nodeType="withEffect">
                                  <p:stCondLst>
                                    <p:cond delay="0"/>
                                  </p:stCondLst>
                                  <p:childTnLst>
                                    <p:animEffect transition="out" filter="fade">
                                      <p:cBhvr>
                                        <p:cTn id="32" dur="1250"/>
                                        <p:tgtEl>
                                          <p:spTgt spid="305"/>
                                        </p:tgtEl>
                                      </p:cBhvr>
                                    </p:animEffect>
                                    <p:set>
                                      <p:cBhvr>
                                        <p:cTn id="33" dur="1" fill="hold">
                                          <p:stCondLst>
                                            <p:cond delay="1249"/>
                                          </p:stCondLst>
                                        </p:cTn>
                                        <p:tgtEl>
                                          <p:spTgt spid="3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 y="1"/>
            <a:ext cx="9137981" cy="737426"/>
            <a:chOff x="-1" y="0"/>
            <a:chExt cx="12180802" cy="983234"/>
          </a:xfrm>
        </p:grpSpPr>
        <p:sp>
          <p:nvSpPr>
            <p:cNvPr id="43" name="Rectangle 42"/>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4" name="Rectangle 43"/>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45" name="Rectangle 44"/>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4"/>
            <a:ext cx="9144001" cy="784723"/>
            <a:chOff x="-5012461" y="5194194"/>
            <a:chExt cx="16033937" cy="1376363"/>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1" y="5194194"/>
              <a:ext cx="1447407"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5"/>
              <a:ext cx="1449956" cy="1376362"/>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78"/>
            <a:ext cx="1620763" cy="1179719"/>
            <a:chOff x="5633504" y="3707933"/>
            <a:chExt cx="866164" cy="631077"/>
          </a:xfrm>
        </p:grpSpPr>
        <p:grpSp>
          <p:nvGrpSpPr>
            <p:cNvPr id="145" name="Group 144"/>
            <p:cNvGrpSpPr/>
            <p:nvPr/>
          </p:nvGrpSpPr>
          <p:grpSpPr>
            <a:xfrm>
              <a:off x="5633504" y="3707933"/>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1" name="Group 120"/>
          <p:cNvGrpSpPr/>
          <p:nvPr/>
        </p:nvGrpSpPr>
        <p:grpSpPr>
          <a:xfrm>
            <a:off x="4597894" y="1982813"/>
            <a:ext cx="1779649" cy="2196573"/>
            <a:chOff x="7389812" y="2633150"/>
            <a:chExt cx="2372247" cy="2928764"/>
          </a:xfrm>
        </p:grpSpPr>
        <p:grpSp>
          <p:nvGrpSpPr>
            <p:cNvPr id="122" name="Group 121"/>
            <p:cNvGrpSpPr/>
            <p:nvPr/>
          </p:nvGrpSpPr>
          <p:grpSpPr>
            <a:xfrm>
              <a:off x="7389812" y="2633150"/>
              <a:ext cx="2372247" cy="2928764"/>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7502079" y="3298030"/>
              <a:ext cx="2160454" cy="1572958"/>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46"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a:t>
            </a:r>
            <a:r>
              <a:rPr lang="en-US" dirty="0" smtClean="0">
                <a:gradFill>
                  <a:gsLst>
                    <a:gs pos="0">
                      <a:srgbClr val="FFFFFF"/>
                    </a:gs>
                    <a:gs pos="100000">
                      <a:srgbClr val="FFFFFF"/>
                    </a:gs>
                  </a:gsLst>
                  <a:lin ang="5400000" scaled="0"/>
                </a:gradFill>
              </a:rPr>
              <a:t>sites</a:t>
            </a:r>
            <a:endParaRPr lang="en-U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808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2000"/>
                                        <p:tgtEl>
                                          <p:spTgt spid="121"/>
                                        </p:tgtEl>
                                      </p:cBhvr>
                                    </p:animEffect>
                                  </p:childTnLst>
                                </p:cTn>
                              </p:par>
                              <p:par>
                                <p:cTn id="8" presetID="63" presetClass="path" presetSubtype="0" accel="50000" decel="50000" fill="hold" nodeType="withEffect">
                                  <p:stCondLst>
                                    <p:cond delay="0"/>
                                  </p:stCondLst>
                                  <p:childTnLst>
                                    <p:animMotion origin="layout" path="M -4.46659E-6 -1.01758E-6 L 0.20347 -1.01758E-6 " pathEditMode="relative" rAng="0" ptsTypes="AA">
                                      <p:cBhvr>
                                        <p:cTn id="9" dur="2000" fill="hold"/>
                                        <p:tgtEl>
                                          <p:spTgt spid="121"/>
                                        </p:tgtEl>
                                        <p:attrNameLst>
                                          <p:attrName>ppt_x</p:attrName>
                                          <p:attrName>ppt_y</p:attrName>
                                        </p:attrNameLst>
                                      </p:cBhvr>
                                      <p:rCtr x="101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nvGrpSpPr>
          <p:cNvPr id="88" name="Group 87"/>
          <p:cNvGrpSpPr/>
          <p:nvPr/>
        </p:nvGrpSpPr>
        <p:grpSpPr>
          <a:xfrm>
            <a:off x="2274475" y="969902"/>
            <a:ext cx="5735544" cy="692497"/>
            <a:chOff x="3031844" y="1170370"/>
            <a:chExt cx="7645400" cy="923330"/>
          </a:xfrm>
        </p:grpSpPr>
        <p:grpSp>
          <p:nvGrpSpPr>
            <p:cNvPr id="20" name="Group 19"/>
            <p:cNvGrpSpPr/>
            <p:nvPr/>
          </p:nvGrpSpPr>
          <p:grpSpPr>
            <a:xfrm>
              <a:off x="3031844" y="1170370"/>
              <a:ext cx="7645400" cy="923330"/>
              <a:chOff x="2540230" y="5754872"/>
              <a:chExt cx="7645400" cy="923330"/>
            </a:xfrm>
          </p:grpSpPr>
          <p:sp>
            <p:nvSpPr>
              <p:cNvPr id="22" name="TextBox 21"/>
              <p:cNvSpPr txBox="1"/>
              <p:nvPr/>
            </p:nvSpPr>
            <p:spPr>
              <a:xfrm>
                <a:off x="9195029" y="5754872"/>
                <a:ext cx="990601" cy="923330"/>
              </a:xfrm>
              <a:prstGeom prst="rect">
                <a:avLst/>
              </a:prstGeom>
              <a:noFill/>
            </p:spPr>
            <p:txBody>
              <a:bodyPr wrap="square" lIns="0" tIns="0" rIns="0" bIns="0" rtlCol="0">
                <a:spAutoFit/>
              </a:bodyPr>
              <a:lstStyle>
                <a:defPPr>
                  <a:defRPr lang="en-US"/>
                </a:defPPr>
                <a:lvl1pPr algn="ctr" defTabSz="1218987">
                  <a:lnSpc>
                    <a:spcPct val="90000"/>
                  </a:lnSpc>
                  <a:spcBef>
                    <a:spcPct val="20000"/>
                  </a:spcBef>
                  <a:buSzPct val="80000"/>
                  <a:defRPr sz="6600">
                    <a:latin typeface="Segoe UI Light" pitchFamily="34" charset="0"/>
                  </a:defRPr>
                </a:lvl1pPr>
              </a:lstStyle>
              <a:p>
                <a:r>
                  <a:rPr lang="en-US" sz="5000" dirty="0">
                    <a:gradFill>
                      <a:gsLst>
                        <a:gs pos="0">
                          <a:srgbClr val="5F5F5F"/>
                        </a:gs>
                        <a:gs pos="100000">
                          <a:srgbClr val="5F5F5F"/>
                        </a:gs>
                      </a:gsLst>
                      <a:lin ang="5400000" scaled="0"/>
                    </a:gradFill>
                  </a:rPr>
                  <a:t>2</a:t>
                </a:r>
              </a:p>
            </p:txBody>
          </p:sp>
          <p:sp>
            <p:nvSpPr>
              <p:cNvPr id="21" name="Rectangle 20"/>
              <p:cNvSpPr/>
              <p:nvPr/>
            </p:nvSpPr>
            <p:spPr bwMode="auto">
              <a:xfrm>
                <a:off x="2540230" y="6093147"/>
                <a:ext cx="6654800" cy="262467"/>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543998" y="6093146"/>
                <a:ext cx="2052528" cy="26246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sp>
          <p:nvSpPr>
            <p:cNvPr id="24" name="Rectangle 23"/>
            <p:cNvSpPr/>
            <p:nvPr/>
          </p:nvSpPr>
          <p:spPr bwMode="auto">
            <a:xfrm>
              <a:off x="5088140" y="1363080"/>
              <a:ext cx="135293" cy="52867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9" name="Title 1"/>
          <p:cNvSpPr txBox="1">
            <a:spLocks/>
          </p:cNvSpPr>
          <p:nvPr/>
        </p:nvSpPr>
        <p:spPr>
          <a:xfrm>
            <a:off x="5150997" y="354809"/>
            <a:ext cx="1192458"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FFFFFF"/>
                    </a:gs>
                    <a:gs pos="100000">
                      <a:srgbClr val="FFFFFF"/>
                    </a:gs>
                  </a:gsLst>
                  <a:lin ang="5400000" scaled="0"/>
                </a:gradFill>
              </a:rPr>
              <a:t>shared</a:t>
            </a:r>
          </a:p>
        </p:txBody>
      </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4597894" y="1974863"/>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4677337" y="2468581"/>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122" name="Group 121"/>
          <p:cNvGrpSpPr/>
          <p:nvPr/>
        </p:nvGrpSpPr>
        <p:grpSpPr>
          <a:xfrm>
            <a:off x="6464168" y="1974863"/>
            <a:ext cx="1779649" cy="2196573"/>
            <a:chOff x="4888659" y="2633150"/>
            <a:chExt cx="2372247" cy="2928764"/>
          </a:xfrm>
        </p:grpSpPr>
        <p:sp>
          <p:nvSpPr>
            <p:cNvPr id="128"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9" name="TextBox 148"/>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23" name="Group 122"/>
          <p:cNvGrpSpPr/>
          <p:nvPr/>
        </p:nvGrpSpPr>
        <p:grpSpPr>
          <a:xfrm>
            <a:off x="6548390" y="2473525"/>
            <a:ext cx="1620763" cy="1179719"/>
            <a:chOff x="5633504" y="3792006"/>
            <a:chExt cx="866164" cy="631077"/>
          </a:xfrm>
        </p:grpSpPr>
        <p:grpSp>
          <p:nvGrpSpPr>
            <p:cNvPr id="124" name="Group 123"/>
            <p:cNvGrpSpPr/>
            <p:nvPr/>
          </p:nvGrpSpPr>
          <p:grpSpPr>
            <a:xfrm>
              <a:off x="5633504" y="3792006"/>
              <a:ext cx="866164" cy="631077"/>
              <a:chOff x="2146300" y="1318875"/>
              <a:chExt cx="7896225" cy="5753100"/>
            </a:xfrm>
          </p:grpSpPr>
          <p:pic>
            <p:nvPicPr>
              <p:cNvPr id="126" name="Picture 1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0" y="1318875"/>
                <a:ext cx="7896225" cy="5753100"/>
              </a:xfrm>
              <a:prstGeom prst="rect">
                <a:avLst/>
              </a:prstGeom>
            </p:spPr>
          </p:pic>
          <p:sp>
            <p:nvSpPr>
              <p:cNvPr id="127" name="Rectangle 126"/>
              <p:cNvSpPr/>
              <p:nvPr/>
            </p:nvSpPr>
            <p:spPr bwMode="auto">
              <a:xfrm>
                <a:off x="2271250" y="2417523"/>
                <a:ext cx="7659330"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5" name="Rectangle 124"/>
            <p:cNvSpPr/>
            <p:nvPr/>
          </p:nvSpPr>
          <p:spPr bwMode="auto">
            <a:xfrm>
              <a:off x="5659490" y="3873723"/>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nvGrpSpPr>
          <p:cNvPr id="58" name="Group 57"/>
          <p:cNvGrpSpPr/>
          <p:nvPr/>
        </p:nvGrpSpPr>
        <p:grpSpPr>
          <a:xfrm>
            <a:off x="4673438" y="2329444"/>
            <a:ext cx="1145408" cy="833718"/>
            <a:chOff x="5633504" y="3707933"/>
            <a:chExt cx="866164" cy="631077"/>
          </a:xfrm>
        </p:grpSpPr>
        <p:grpSp>
          <p:nvGrpSpPr>
            <p:cNvPr id="59" name="Group 58"/>
            <p:cNvGrpSpPr/>
            <p:nvPr/>
          </p:nvGrpSpPr>
          <p:grpSpPr>
            <a:xfrm>
              <a:off x="5633504" y="3707933"/>
              <a:ext cx="866164" cy="631077"/>
              <a:chOff x="2146300" y="552450"/>
              <a:chExt cx="7896225" cy="5753100"/>
            </a:xfrm>
          </p:grpSpPr>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62" name="Rectangle 6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60" name="Rectangle 5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63" name="Group 62"/>
          <p:cNvGrpSpPr/>
          <p:nvPr/>
        </p:nvGrpSpPr>
        <p:grpSpPr>
          <a:xfrm>
            <a:off x="4673441" y="3243847"/>
            <a:ext cx="716461" cy="521497"/>
            <a:chOff x="5633504" y="3707933"/>
            <a:chExt cx="866164" cy="631077"/>
          </a:xfrm>
        </p:grpSpPr>
        <p:grpSp>
          <p:nvGrpSpPr>
            <p:cNvPr id="64" name="Group 63"/>
            <p:cNvGrpSpPr/>
            <p:nvPr/>
          </p:nvGrpSpPr>
          <p:grpSpPr>
            <a:xfrm>
              <a:off x="5633504" y="3707933"/>
              <a:ext cx="866164" cy="631077"/>
              <a:chOff x="2146300" y="552450"/>
              <a:chExt cx="7896225" cy="5753100"/>
            </a:xfrm>
          </p:grpSpPr>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2" name="Rectangle 71"/>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65" name="Rectangle 6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3" name="Group 72"/>
          <p:cNvGrpSpPr/>
          <p:nvPr/>
        </p:nvGrpSpPr>
        <p:grpSpPr>
          <a:xfrm>
            <a:off x="5456780" y="3243847"/>
            <a:ext cx="716461" cy="521497"/>
            <a:chOff x="5633504" y="3707933"/>
            <a:chExt cx="866164" cy="631077"/>
          </a:xfrm>
        </p:grpSpPr>
        <p:grpSp>
          <p:nvGrpSpPr>
            <p:cNvPr id="74" name="Group 73"/>
            <p:cNvGrpSpPr/>
            <p:nvPr/>
          </p:nvGrpSpPr>
          <p:grpSpPr>
            <a:xfrm>
              <a:off x="5633504" y="3707933"/>
              <a:ext cx="866164" cy="631077"/>
              <a:chOff x="2146300" y="552450"/>
              <a:chExt cx="7896225" cy="5753100"/>
            </a:xfrm>
          </p:grpSpPr>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77" name="Rectangle 76"/>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75" name="Rectangle 7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78" name="Group 77"/>
          <p:cNvGrpSpPr/>
          <p:nvPr/>
        </p:nvGrpSpPr>
        <p:grpSpPr>
          <a:xfrm>
            <a:off x="6519069" y="2329444"/>
            <a:ext cx="1145408" cy="833718"/>
            <a:chOff x="5633504" y="3707933"/>
            <a:chExt cx="866164" cy="631077"/>
          </a:xfrm>
        </p:grpSpPr>
        <p:grpSp>
          <p:nvGrpSpPr>
            <p:cNvPr id="79" name="Group 78"/>
            <p:cNvGrpSpPr/>
            <p:nvPr/>
          </p:nvGrpSpPr>
          <p:grpSpPr>
            <a:xfrm>
              <a:off x="5633504" y="3707933"/>
              <a:ext cx="866164" cy="631077"/>
              <a:chOff x="2146300" y="552450"/>
              <a:chExt cx="7896225" cy="5753100"/>
            </a:xfrm>
          </p:grpSpPr>
          <p:pic>
            <p:nvPicPr>
              <p:cNvPr id="81" name="Picture 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2" name="Rectangle 81"/>
              <p:cNvSpPr/>
              <p:nvPr/>
            </p:nvSpPr>
            <p:spPr bwMode="auto">
              <a:xfrm>
                <a:off x="2271251" y="1651097"/>
                <a:ext cx="7659329" cy="448423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80" name="Rectangle 7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3600" dirty="0">
                  <a:gradFill>
                    <a:gsLst>
                      <a:gs pos="0">
                        <a:srgbClr val="FFFFFF"/>
                      </a:gs>
                      <a:gs pos="100000">
                        <a:srgbClr val="FFFFFF"/>
                      </a:gs>
                    </a:gsLst>
                    <a:lin ang="5400000" scaled="0"/>
                  </a:gradFill>
                  <a:sym typeface="Wingdings" pitchFamily="2" charset="2"/>
                </a:rPr>
                <a:t>:-)</a:t>
              </a:r>
              <a:endParaRPr lang="en-US" sz="3300" dirty="0">
                <a:gradFill>
                  <a:gsLst>
                    <a:gs pos="0">
                      <a:srgbClr val="FFFFFF"/>
                    </a:gs>
                    <a:gs pos="100000">
                      <a:srgbClr val="FFFFFF"/>
                    </a:gs>
                  </a:gsLst>
                  <a:lin ang="5400000" scaled="0"/>
                </a:gradFill>
              </a:endParaRPr>
            </a:p>
          </p:txBody>
        </p:sp>
      </p:grpSp>
      <p:grpSp>
        <p:nvGrpSpPr>
          <p:cNvPr id="83" name="Group 82"/>
          <p:cNvGrpSpPr/>
          <p:nvPr/>
        </p:nvGrpSpPr>
        <p:grpSpPr>
          <a:xfrm>
            <a:off x="6519072" y="3243847"/>
            <a:ext cx="716461" cy="521497"/>
            <a:chOff x="5633504" y="3707933"/>
            <a:chExt cx="866164" cy="631077"/>
          </a:xfrm>
        </p:grpSpPr>
        <p:grpSp>
          <p:nvGrpSpPr>
            <p:cNvPr id="84" name="Group 83"/>
            <p:cNvGrpSpPr/>
            <p:nvPr/>
          </p:nvGrpSpPr>
          <p:grpSpPr>
            <a:xfrm>
              <a:off x="5633504" y="3707933"/>
              <a:ext cx="866164" cy="631077"/>
              <a:chOff x="2146300" y="552450"/>
              <a:chExt cx="7896225" cy="5753100"/>
            </a:xfrm>
          </p:grpSpPr>
          <p:pic>
            <p:nvPicPr>
              <p:cNvPr id="86" name="Picture 8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89" name="Rectangle 88"/>
              <p:cNvSpPr/>
              <p:nvPr/>
            </p:nvSpPr>
            <p:spPr bwMode="auto">
              <a:xfrm>
                <a:off x="2271251" y="1651097"/>
                <a:ext cx="7659329" cy="4484232"/>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85" name="Rectangle 84"/>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grpSp>
        <p:nvGrpSpPr>
          <p:cNvPr id="90" name="Group 89"/>
          <p:cNvGrpSpPr/>
          <p:nvPr/>
        </p:nvGrpSpPr>
        <p:grpSpPr>
          <a:xfrm>
            <a:off x="7302411" y="3243847"/>
            <a:ext cx="716461" cy="521497"/>
            <a:chOff x="5633504" y="3707933"/>
            <a:chExt cx="866164" cy="631077"/>
          </a:xfrm>
        </p:grpSpPr>
        <p:grpSp>
          <p:nvGrpSpPr>
            <p:cNvPr id="91" name="Group 90"/>
            <p:cNvGrpSpPr/>
            <p:nvPr/>
          </p:nvGrpSpPr>
          <p:grpSpPr>
            <a:xfrm>
              <a:off x="5633504" y="3707933"/>
              <a:ext cx="866164" cy="631077"/>
              <a:chOff x="2146300" y="552450"/>
              <a:chExt cx="7896225" cy="5753100"/>
            </a:xfrm>
          </p:grpSpPr>
          <p:pic>
            <p:nvPicPr>
              <p:cNvPr id="93" name="Picture 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6300" y="552450"/>
                <a:ext cx="7896225" cy="5753100"/>
              </a:xfrm>
              <a:prstGeom prst="rect">
                <a:avLst/>
              </a:prstGeom>
            </p:spPr>
          </p:pic>
          <p:sp>
            <p:nvSpPr>
              <p:cNvPr id="94" name="Rectangle 93"/>
              <p:cNvSpPr/>
              <p:nvPr/>
            </p:nvSpPr>
            <p:spPr bwMode="auto">
              <a:xfrm>
                <a:off x="2271251" y="1651097"/>
                <a:ext cx="7659329" cy="4484232"/>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800" dirty="0">
                  <a:gradFill>
                    <a:gsLst>
                      <a:gs pos="0">
                        <a:srgbClr val="FFFFFF"/>
                      </a:gs>
                      <a:gs pos="100000">
                        <a:srgbClr val="FFFFFF"/>
                      </a:gs>
                    </a:gsLst>
                    <a:lin ang="5400000" scaled="0"/>
                  </a:gradFill>
                </a:endParaRPr>
              </a:p>
            </p:txBody>
          </p:sp>
        </p:grpSp>
        <p:sp>
          <p:nvSpPr>
            <p:cNvPr id="92" name="Rectangle 91"/>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2100" dirty="0">
                  <a:gradFill>
                    <a:gsLst>
                      <a:gs pos="0">
                        <a:srgbClr val="FFFFFF"/>
                      </a:gs>
                      <a:gs pos="100000">
                        <a:srgbClr val="FFFFFF"/>
                      </a:gs>
                    </a:gsLst>
                    <a:lin ang="5400000" scaled="0"/>
                  </a:gradFill>
                  <a:sym typeface="Wingdings" pitchFamily="2" charset="2"/>
                </a:rPr>
                <a:t>:-)</a:t>
              </a:r>
              <a:endParaRPr lang="en-US" dirty="0">
                <a:gradFill>
                  <a:gsLst>
                    <a:gs pos="0">
                      <a:srgbClr val="FFFFFF"/>
                    </a:gs>
                    <a:gs pos="100000">
                      <a:srgbClr val="FFFFFF"/>
                    </a:gs>
                  </a:gsLst>
                  <a:lin ang="5400000" scaled="0"/>
                </a:gradFill>
              </a:endParaRPr>
            </a:p>
          </p:txBody>
        </p:sp>
      </p:grpSp>
      <p:sp>
        <p:nvSpPr>
          <p:cNvPr id="99" name="Title 1"/>
          <p:cNvSpPr txBox="1">
            <a:spLocks/>
          </p:cNvSpPr>
          <p:nvPr/>
        </p:nvSpPr>
        <p:spPr>
          <a:xfrm>
            <a:off x="916797" y="1150192"/>
            <a:ext cx="1192458"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sz="2400" dirty="0">
                <a:gradFill>
                  <a:gsLst>
                    <a:gs pos="0">
                      <a:srgbClr val="5F5F5F"/>
                    </a:gs>
                    <a:gs pos="100000">
                      <a:srgbClr val="5F5F5F"/>
                    </a:gs>
                  </a:gsLst>
                  <a:lin ang="5400000" scaled="0"/>
                </a:gradFill>
              </a:rPr>
              <a:t>reserved</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a:gradFill>
                  <a:gsLst>
                    <a:gs pos="0">
                      <a:srgbClr val="FFFFFF"/>
                    </a:gs>
                    <a:gs pos="100000">
                      <a:srgbClr val="FFFFFF"/>
                    </a:gs>
                  </a:gsLst>
                  <a:lin ang="5400000" scaled="0"/>
                </a:gradFill>
              </a:rPr>
              <a:t>web sites </a:t>
            </a:r>
          </a:p>
        </p:txBody>
      </p:sp>
    </p:spTree>
    <p:extLst>
      <p:ext uri="{BB962C8B-B14F-4D97-AF65-F5344CB8AC3E}">
        <p14:creationId xmlns:p14="http://schemas.microsoft.com/office/powerpoint/2010/main" val="272691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44"/>
                                        </p:tgtEl>
                                      </p:cBhvr>
                                    </p:animEffect>
                                    <p:set>
                                      <p:cBhvr>
                                        <p:cTn id="10" dur="1" fill="hold">
                                          <p:stCondLst>
                                            <p:cond delay="499"/>
                                          </p:stCondLst>
                                        </p:cTn>
                                        <p:tgtEl>
                                          <p:spTgt spid="14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par>
                          <p:cTn id="18" fill="hold">
                            <p:stCondLst>
                              <p:cond delay="1000"/>
                            </p:stCondLst>
                            <p:childTnLst>
                              <p:par>
                                <p:cTn id="19" presetID="10" presetClass="entr" presetSubtype="0" fill="hold" nodeType="afterEffect">
                                  <p:stCondLst>
                                    <p:cond delay="75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nodeType="withEffect">
                                  <p:stCondLst>
                                    <p:cond delay="75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childTnLst>
                          </p:cTn>
                        </p:par>
                        <p:par>
                          <p:cTn id="25" fill="hold">
                            <p:stCondLst>
                              <p:cond delay="2250"/>
                            </p:stCondLst>
                            <p:childTnLst>
                              <p:par>
                                <p:cTn id="26" presetID="10" presetClass="entr" presetSubtype="0" fill="hold" nodeType="afterEffect">
                                  <p:stCondLst>
                                    <p:cond delay="500"/>
                                  </p:stCondLst>
                                  <p:childTnLst>
                                    <p:set>
                                      <p:cBhvr>
                                        <p:cTn id="27" dur="1" fill="hold">
                                          <p:stCondLst>
                                            <p:cond delay="0"/>
                                          </p:stCondLst>
                                        </p:cTn>
                                        <p:tgtEl>
                                          <p:spTgt spid="73"/>
                                        </p:tgtEl>
                                        <p:attrNameLst>
                                          <p:attrName>style.visibility</p:attrName>
                                        </p:attrNameLst>
                                      </p:cBhvr>
                                      <p:to>
                                        <p:strVal val="visible"/>
                                      </p:to>
                                    </p:set>
                                    <p:animEffect transition="in" filter="fade">
                                      <p:cBhvr>
                                        <p:cTn id="28" dur="500"/>
                                        <p:tgtEl>
                                          <p:spTgt spid="73"/>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Scaling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26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 name="Group 94"/>
          <p:cNvGrpSpPr/>
          <p:nvPr/>
        </p:nvGrpSpPr>
        <p:grpSpPr>
          <a:xfrm>
            <a:off x="-1" y="1"/>
            <a:ext cx="9137981" cy="737426"/>
            <a:chOff x="-1" y="0"/>
            <a:chExt cx="12180802" cy="983234"/>
          </a:xfrm>
        </p:grpSpPr>
        <p:sp>
          <p:nvSpPr>
            <p:cNvPr id="96" name="Rectangle 95"/>
            <p:cNvSpPr/>
            <p:nvPr/>
          </p:nvSpPr>
          <p:spPr bwMode="auto">
            <a:xfrm>
              <a:off x="-1" y="0"/>
              <a:ext cx="8587620"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7" name="Rectangle 96"/>
            <p:cNvSpPr/>
            <p:nvPr/>
          </p:nvSpPr>
          <p:spPr bwMode="auto">
            <a:xfrm>
              <a:off x="8550971" y="0"/>
              <a:ext cx="2174417" cy="3000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0677244" y="0"/>
              <a:ext cx="1503557" cy="98323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1" name="Rectangle 20"/>
          <p:cNvSpPr/>
          <p:nvPr/>
        </p:nvSpPr>
        <p:spPr bwMode="auto">
          <a:xfrm>
            <a:off x="2274474" y="1232679"/>
            <a:ext cx="6253299" cy="186276"/>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23" name="Rectangle 22"/>
          <p:cNvSpPr/>
          <p:nvPr/>
        </p:nvSpPr>
        <p:spPr bwMode="auto">
          <a:xfrm>
            <a:off x="2276377" y="1232679"/>
            <a:ext cx="1776823" cy="18627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67" name="Group 66"/>
          <p:cNvGrpSpPr/>
          <p:nvPr/>
        </p:nvGrpSpPr>
        <p:grpSpPr>
          <a:xfrm>
            <a:off x="1" y="4295830"/>
            <a:ext cx="9144001" cy="784722"/>
            <a:chOff x="-5012460" y="5194194"/>
            <a:chExt cx="16033937" cy="1376362"/>
          </a:xfrm>
        </p:grpSpPr>
        <p:pic>
          <p:nvPicPr>
            <p:cNvPr id="6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619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6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50542"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108"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71"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17356" y="5194194"/>
              <a:ext cx="3184840"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4553"/>
            <a:stretch/>
          </p:blipFill>
          <p:spPr bwMode="auto">
            <a:xfrm>
              <a:off x="-5012460" y="5194194"/>
              <a:ext cx="1447405" cy="1376362"/>
            </a:xfrm>
            <a:prstGeom prst="rect">
              <a:avLst/>
            </a:prstGeom>
            <a:noFill/>
            <a:extLst>
              <a:ext uri="{909E8E84-426E-40dd-AFC4-6F175D3DCCD1}">
                <a14:hiddenFill xmlns="" xmlns:a14="http://schemas.microsoft.com/office/drawing/2010/main">
                  <a:solidFill>
                    <a:srgbClr val="FFFFFF"/>
                  </a:solidFill>
                </a14:hiddenFill>
              </a:ext>
            </a:extLst>
          </p:spPr>
        </p:pic>
        <p:pic>
          <p:nvPicPr>
            <p:cNvPr id="1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473"/>
            <a:stretch/>
          </p:blipFill>
          <p:spPr bwMode="auto">
            <a:xfrm>
              <a:off x="9571520" y="5194194"/>
              <a:ext cx="1449957" cy="1376361"/>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30" name="Title 1"/>
          <p:cNvSpPr txBox="1">
            <a:spLocks/>
          </p:cNvSpPr>
          <p:nvPr/>
        </p:nvSpPr>
        <p:spPr>
          <a:xfrm>
            <a:off x="6513115" y="340061"/>
            <a:ext cx="1379334" cy="332399"/>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lgn="ctr">
              <a:tabLst>
                <a:tab pos="816776" algn="l"/>
              </a:tabLst>
            </a:pPr>
            <a:r>
              <a:rPr sz="2400" dirty="0">
                <a:gradFill>
                  <a:gsLst>
                    <a:gs pos="0">
                      <a:srgbClr val="0071BC"/>
                    </a:gs>
                    <a:gs pos="100000">
                      <a:srgbClr val="0071BC"/>
                    </a:gs>
                  </a:gsLst>
                  <a:lin ang="5400000" scaled="0"/>
                </a:gradFill>
              </a:rPr>
              <a:t>reserved</a:t>
            </a:r>
          </a:p>
        </p:txBody>
      </p:sp>
      <p:cxnSp>
        <p:nvCxnSpPr>
          <p:cNvPr id="131" name="Straight Connector 130"/>
          <p:cNvCxnSpPr/>
          <p:nvPr/>
        </p:nvCxnSpPr>
        <p:spPr>
          <a:xfrm flipV="1">
            <a:off x="6442392" y="225006"/>
            <a:ext cx="0" cy="51242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442395" y="225006"/>
            <a:ext cx="1567627"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8010019" y="225009"/>
            <a:ext cx="0" cy="512419"/>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8010022" y="737425"/>
            <a:ext cx="1133981"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0" y="737425"/>
            <a:ext cx="6442392" cy="0"/>
          </a:xfrm>
          <a:prstGeom prst="line">
            <a:avLst/>
          </a:prstGeom>
          <a:ln w="12700" cap="rnd">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274475" y="1904767"/>
            <a:ext cx="1779649" cy="2196573"/>
            <a:chOff x="2274475" y="1904767"/>
            <a:chExt cx="1779649" cy="2196573"/>
          </a:xfrm>
        </p:grpSpPr>
        <p:grpSp>
          <p:nvGrpSpPr>
            <p:cNvPr id="136" name="Group 135"/>
            <p:cNvGrpSpPr/>
            <p:nvPr/>
          </p:nvGrpSpPr>
          <p:grpSpPr>
            <a:xfrm>
              <a:off x="2274475" y="1904767"/>
              <a:ext cx="1779649" cy="2196573"/>
              <a:chOff x="4888659" y="2633150"/>
              <a:chExt cx="2372247" cy="2928764"/>
            </a:xfrm>
          </p:grpSpPr>
          <p:sp>
            <p:nvSpPr>
              <p:cNvPr id="137"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38" name="TextBox 137"/>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44" name="Group 143"/>
            <p:cNvGrpSpPr/>
            <p:nvPr/>
          </p:nvGrpSpPr>
          <p:grpSpPr>
            <a:xfrm>
              <a:off x="2353918" y="2398485"/>
              <a:ext cx="1620765" cy="1179719"/>
              <a:chOff x="5633503" y="3707934"/>
              <a:chExt cx="866165" cy="631077"/>
            </a:xfrm>
          </p:grpSpPr>
          <p:grpSp>
            <p:nvGrpSpPr>
              <p:cNvPr id="145" name="Group 144"/>
              <p:cNvGrpSpPr/>
              <p:nvPr/>
            </p:nvGrpSpPr>
            <p:grpSpPr>
              <a:xfrm>
                <a:off x="5633503" y="3707934"/>
                <a:ext cx="866164" cy="631077"/>
                <a:chOff x="2146305" y="552450"/>
                <a:chExt cx="7896221" cy="5753100"/>
              </a:xfrm>
            </p:grpSpPr>
            <p:pic>
              <p:nvPicPr>
                <p:cNvPr id="147" name="Picture 1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48" name="Rectangle 147"/>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46" name="Rectangle 145"/>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99" name="Title 1"/>
          <p:cNvSpPr txBox="1">
            <a:spLocks/>
          </p:cNvSpPr>
          <p:nvPr/>
        </p:nvSpPr>
        <p:spPr>
          <a:xfrm>
            <a:off x="298174" y="1150192"/>
            <a:ext cx="1811081" cy="332399"/>
          </a:xfrm>
          <a:prstGeom prst="rect">
            <a:avLst/>
          </a:prstGeom>
        </p:spPr>
        <p:txBody>
          <a:bodyPr vert="horz" wrap="square" lIns="0" tIns="0" rIns="0" bIns="0" rtlCol="0" anchor="t">
            <a:spAutoFit/>
          </a:bodyPr>
          <a:lstStyle>
            <a:defPPr>
              <a:defRPr lang="en-US"/>
            </a:defPPr>
            <a:lvl1pPr algn="r">
              <a:lnSpc>
                <a:spcPct val="90000"/>
              </a:lnSpc>
              <a:spcBef>
                <a:spcPct val="0"/>
              </a:spcBef>
              <a:buNone/>
              <a:tabLst>
                <a:tab pos="1089025" algn="l"/>
              </a:tabLst>
              <a:defRPr sz="3200" b="0" cap="none" spc="-100" baseline="0">
                <a:ln w="3175">
                  <a:noFill/>
                </a:ln>
                <a:effectLst/>
                <a:latin typeface="Segoe UI" pitchFamily="34" charset="0"/>
                <a:ea typeface="Segoe UI" pitchFamily="34" charset="0"/>
                <a:cs typeface="Segoe UI" pitchFamily="34" charset="0"/>
              </a:defRPr>
            </a:lvl1pPr>
          </a:lstStyle>
          <a:p>
            <a:pPr defTabSz="685778"/>
            <a:r>
              <a:rPr lang="en-US" sz="2400" dirty="0" err="1" smtClean="0">
                <a:gradFill>
                  <a:gsLst>
                    <a:gs pos="0">
                      <a:srgbClr val="5F5F5F"/>
                    </a:gs>
                    <a:gs pos="100000">
                      <a:srgbClr val="5F5F5F"/>
                    </a:gs>
                  </a:gsLst>
                  <a:lin ang="5400000" scaled="0"/>
                </a:gradFill>
              </a:rPr>
              <a:t>cpu</a:t>
            </a:r>
            <a:r>
              <a:rPr lang="en-US" sz="2400" dirty="0" smtClean="0">
                <a:gradFill>
                  <a:gsLst>
                    <a:gs pos="0">
                      <a:srgbClr val="5F5F5F"/>
                    </a:gs>
                    <a:gs pos="100000">
                      <a:srgbClr val="5F5F5F"/>
                    </a:gs>
                  </a:gsLst>
                  <a:lin ang="5400000" scaled="0"/>
                </a:gradFill>
              </a:rPr>
              <a:t> utilization</a:t>
            </a:r>
            <a:endParaRPr dirty="0">
              <a:gradFill>
                <a:gsLst>
                  <a:gs pos="0">
                    <a:srgbClr val="5F5F5F"/>
                  </a:gs>
                  <a:gs pos="100000">
                    <a:srgbClr val="5F5F5F"/>
                  </a:gs>
                </a:gsLst>
                <a:lin ang="5400000" scaled="0"/>
              </a:gradFill>
            </a:endParaRPr>
          </a:p>
        </p:txBody>
      </p:sp>
      <p:sp>
        <p:nvSpPr>
          <p:cNvPr id="3" name="Title 2"/>
          <p:cNvSpPr>
            <a:spLocks noGrp="1"/>
          </p:cNvSpPr>
          <p:nvPr>
            <p:ph type="title"/>
          </p:nvPr>
        </p:nvSpPr>
        <p:spPr/>
        <p:txBody>
          <a:bodyPr/>
          <a:lstStyle/>
          <a:p>
            <a:r>
              <a:rPr lang="en-US" dirty="0" smtClean="0">
                <a:gradFill>
                  <a:gsLst>
                    <a:gs pos="0">
                      <a:srgbClr val="FFFFFF"/>
                    </a:gs>
                    <a:gs pos="100000">
                      <a:srgbClr val="FFFFFF"/>
                    </a:gs>
                  </a:gsLst>
                  <a:lin ang="5400000" scaled="0"/>
                </a:gradFill>
              </a:rPr>
              <a:t>auto-scaling</a:t>
            </a:r>
            <a:endParaRPr lang="en-US" dirty="0">
              <a:gradFill>
                <a:gsLst>
                  <a:gs pos="0">
                    <a:srgbClr val="FFFFFF"/>
                  </a:gs>
                  <a:gs pos="100000">
                    <a:srgbClr val="FFFFFF"/>
                  </a:gs>
                </a:gsLst>
                <a:lin ang="5400000" scaled="0"/>
              </a:gradFill>
            </a:endParaRPr>
          </a:p>
        </p:txBody>
      </p:sp>
      <p:sp>
        <p:nvSpPr>
          <p:cNvPr id="102" name="Rectangle 101"/>
          <p:cNvSpPr/>
          <p:nvPr/>
        </p:nvSpPr>
        <p:spPr bwMode="auto">
          <a:xfrm>
            <a:off x="4053200" y="1233910"/>
            <a:ext cx="2695900" cy="1838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grpSp>
        <p:nvGrpSpPr>
          <p:cNvPr id="104" name="Group 103"/>
          <p:cNvGrpSpPr/>
          <p:nvPr/>
        </p:nvGrpSpPr>
        <p:grpSpPr>
          <a:xfrm>
            <a:off x="4133568" y="1890057"/>
            <a:ext cx="1779649" cy="2196573"/>
            <a:chOff x="2274475" y="1904767"/>
            <a:chExt cx="1779649" cy="2196573"/>
          </a:xfrm>
        </p:grpSpPr>
        <p:grpSp>
          <p:nvGrpSpPr>
            <p:cNvPr id="105" name="Group 104"/>
            <p:cNvGrpSpPr/>
            <p:nvPr/>
          </p:nvGrpSpPr>
          <p:grpSpPr>
            <a:xfrm>
              <a:off x="2274475" y="1904767"/>
              <a:ext cx="1779649" cy="2196573"/>
              <a:chOff x="4888659" y="2633150"/>
              <a:chExt cx="2372247" cy="2928764"/>
            </a:xfrm>
          </p:grpSpPr>
          <p:sp>
            <p:nvSpPr>
              <p:cNvPr id="111"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2" name="TextBox 111"/>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06" name="Group 105"/>
            <p:cNvGrpSpPr/>
            <p:nvPr/>
          </p:nvGrpSpPr>
          <p:grpSpPr>
            <a:xfrm>
              <a:off x="2353918" y="2398485"/>
              <a:ext cx="1620765" cy="1179719"/>
              <a:chOff x="5633503" y="3707934"/>
              <a:chExt cx="866165" cy="631077"/>
            </a:xfrm>
          </p:grpSpPr>
          <p:grpSp>
            <p:nvGrpSpPr>
              <p:cNvPr id="107" name="Group 106"/>
              <p:cNvGrpSpPr/>
              <p:nvPr/>
            </p:nvGrpSpPr>
            <p:grpSpPr>
              <a:xfrm>
                <a:off x="5633503" y="3707934"/>
                <a:ext cx="866164" cy="631077"/>
                <a:chOff x="2146305" y="552450"/>
                <a:chExt cx="7896221" cy="5753100"/>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10" name="Rectangle 109"/>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08" name="Rectangle 107"/>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grpSp>
        <p:nvGrpSpPr>
          <p:cNvPr id="114" name="Group 113"/>
          <p:cNvGrpSpPr/>
          <p:nvPr/>
        </p:nvGrpSpPr>
        <p:grpSpPr>
          <a:xfrm>
            <a:off x="5986174" y="1875347"/>
            <a:ext cx="1779649" cy="2196573"/>
            <a:chOff x="2274475" y="1904767"/>
            <a:chExt cx="1779649" cy="2196573"/>
          </a:xfrm>
        </p:grpSpPr>
        <p:grpSp>
          <p:nvGrpSpPr>
            <p:cNvPr id="115" name="Group 114"/>
            <p:cNvGrpSpPr/>
            <p:nvPr/>
          </p:nvGrpSpPr>
          <p:grpSpPr>
            <a:xfrm>
              <a:off x="2274475" y="1904767"/>
              <a:ext cx="1779649" cy="2196573"/>
              <a:chOff x="4888659" y="2633150"/>
              <a:chExt cx="2372247" cy="2928764"/>
            </a:xfrm>
          </p:grpSpPr>
          <p:sp>
            <p:nvSpPr>
              <p:cNvPr id="140" name="Isosceles Triangle 26"/>
              <p:cNvSpPr/>
              <p:nvPr/>
            </p:nvSpPr>
            <p:spPr bwMode="auto">
              <a:xfrm rot="5400000" flipV="1">
                <a:off x="4610401" y="2911408"/>
                <a:ext cx="2928764" cy="2372247"/>
              </a:xfrm>
              <a:custGeom>
                <a:avLst/>
                <a:gdLst/>
                <a:ahLst/>
                <a:cxnLst/>
                <a:rect l="l" t="t" r="r" b="b"/>
                <a:pathLst>
                  <a:path w="3115842" h="2172929">
                    <a:moveTo>
                      <a:pt x="0" y="126182"/>
                    </a:moveTo>
                    <a:lnTo>
                      <a:pt x="0" y="2046747"/>
                    </a:lnTo>
                    <a:cubicBezTo>
                      <a:pt x="0" y="2116435"/>
                      <a:pt x="56494" y="2172929"/>
                      <a:pt x="126182" y="2172929"/>
                    </a:cubicBezTo>
                    <a:lnTo>
                      <a:pt x="2676011" y="2172929"/>
                    </a:lnTo>
                    <a:cubicBezTo>
                      <a:pt x="2745699" y="2172929"/>
                      <a:pt x="2802193" y="2116435"/>
                      <a:pt x="2802193" y="2046747"/>
                    </a:cubicBezTo>
                    <a:lnTo>
                      <a:pt x="2802193" y="612286"/>
                    </a:lnTo>
                    <a:lnTo>
                      <a:pt x="3115842" y="612286"/>
                    </a:lnTo>
                    <a:lnTo>
                      <a:pt x="2802193" y="343044"/>
                    </a:lnTo>
                    <a:lnTo>
                      <a:pt x="2802193" y="126182"/>
                    </a:lnTo>
                    <a:cubicBezTo>
                      <a:pt x="2802193" y="56494"/>
                      <a:pt x="2745699" y="0"/>
                      <a:pt x="2676011" y="0"/>
                    </a:cubicBezTo>
                    <a:lnTo>
                      <a:pt x="126182" y="0"/>
                    </a:lnTo>
                    <a:cubicBezTo>
                      <a:pt x="56494" y="0"/>
                      <a:pt x="0" y="56494"/>
                      <a:pt x="0" y="126182"/>
                    </a:cubicBez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1" name="TextBox 140"/>
              <p:cNvSpPr txBox="1"/>
              <p:nvPr/>
            </p:nvSpPr>
            <p:spPr>
              <a:xfrm>
                <a:off x="5014374" y="2791511"/>
                <a:ext cx="2047163" cy="221599"/>
              </a:xfrm>
              <a:prstGeom prst="rect">
                <a:avLst/>
              </a:prstGeom>
              <a:noFill/>
            </p:spPr>
            <p:txBody>
              <a:bodyPr wrap="none" lIns="0" tIns="0" rIns="0" bIns="0" rtlCol="0">
                <a:spAutoFit/>
              </a:bodyPr>
              <a:lstStyle/>
              <a:p>
                <a:pPr defTabSz="914248">
                  <a:lnSpc>
                    <a:spcPct val="90000"/>
                  </a:lnSpc>
                  <a:spcBef>
                    <a:spcPct val="20000"/>
                  </a:spcBef>
                  <a:buSzPct val="80000"/>
                </a:pPr>
                <a:r>
                  <a:rPr lang="en-US" sz="1200" b="1" cap="all" dirty="0">
                    <a:gradFill>
                      <a:gsLst>
                        <a:gs pos="0">
                          <a:srgbClr val="FFFFFF"/>
                        </a:gs>
                        <a:gs pos="100000">
                          <a:srgbClr val="FFFFFF"/>
                        </a:gs>
                      </a:gsLst>
                      <a:lin ang="5400000" scaled="0"/>
                    </a:gradFill>
                  </a:rPr>
                  <a:t>RESERVED instance</a:t>
                </a:r>
              </a:p>
            </p:txBody>
          </p:sp>
        </p:grpSp>
        <p:grpSp>
          <p:nvGrpSpPr>
            <p:cNvPr id="116" name="Group 115"/>
            <p:cNvGrpSpPr/>
            <p:nvPr/>
          </p:nvGrpSpPr>
          <p:grpSpPr>
            <a:xfrm>
              <a:off x="2353918" y="2398485"/>
              <a:ext cx="1620765" cy="1179719"/>
              <a:chOff x="5633503" y="3707934"/>
              <a:chExt cx="866165" cy="631077"/>
            </a:xfrm>
          </p:grpSpPr>
          <p:grpSp>
            <p:nvGrpSpPr>
              <p:cNvPr id="119" name="Group 118"/>
              <p:cNvGrpSpPr/>
              <p:nvPr/>
            </p:nvGrpSpPr>
            <p:grpSpPr>
              <a:xfrm>
                <a:off x="5633503" y="3707934"/>
                <a:ext cx="866164" cy="631077"/>
                <a:chOff x="2146305" y="552450"/>
                <a:chExt cx="7896221" cy="5753100"/>
              </a:xfrm>
            </p:grpSpPr>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6305" y="552450"/>
                  <a:ext cx="7896221" cy="5753100"/>
                </a:xfrm>
                <a:prstGeom prst="rect">
                  <a:avLst/>
                </a:prstGeom>
              </p:spPr>
            </p:pic>
            <p:sp>
              <p:nvSpPr>
                <p:cNvPr id="139" name="Rectangle 138"/>
                <p:cNvSpPr/>
                <p:nvPr/>
              </p:nvSpPr>
              <p:spPr bwMode="auto">
                <a:xfrm>
                  <a:off x="2271255" y="1651098"/>
                  <a:ext cx="7659329" cy="448423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120" name="Rectangle 119"/>
              <p:cNvSpPr/>
              <p:nvPr/>
            </p:nvSpPr>
            <p:spPr bwMode="auto">
              <a:xfrm>
                <a:off x="5659490" y="3789650"/>
                <a:ext cx="840178" cy="4918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r>
                  <a:rPr lang="en-US" sz="4100" dirty="0">
                    <a:gradFill>
                      <a:gsLst>
                        <a:gs pos="0">
                          <a:srgbClr val="FFFFFF"/>
                        </a:gs>
                        <a:gs pos="100000">
                          <a:srgbClr val="FFFFFF"/>
                        </a:gs>
                      </a:gsLst>
                      <a:lin ang="5400000" scaled="0"/>
                    </a:gradFill>
                    <a:sym typeface="Wingdings" pitchFamily="2" charset="2"/>
                  </a:rPr>
                  <a:t>:-)</a:t>
                </a:r>
                <a:endParaRPr lang="en-US" sz="3600" dirty="0">
                  <a:gradFill>
                    <a:gsLst>
                      <a:gs pos="0">
                        <a:srgbClr val="FFFFFF"/>
                      </a:gs>
                      <a:gs pos="100000">
                        <a:srgbClr val="FFFFFF"/>
                      </a:gs>
                    </a:gsLst>
                    <a:lin ang="5400000" scaled="0"/>
                  </a:gradFill>
                </a:endParaRPr>
              </a:p>
            </p:txBody>
          </p:sp>
        </p:grpSp>
      </p:grpSp>
      <p:sp>
        <p:nvSpPr>
          <p:cNvPr id="150" name="Rectangle 149"/>
          <p:cNvSpPr/>
          <p:nvPr/>
        </p:nvSpPr>
        <p:spPr bwMode="auto">
          <a:xfrm>
            <a:off x="6750025" y="1235591"/>
            <a:ext cx="1776823" cy="1833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2" name="Rectangle 141"/>
          <p:cNvSpPr/>
          <p:nvPr/>
        </p:nvSpPr>
        <p:spPr bwMode="auto">
          <a:xfrm>
            <a:off x="3981521" y="1127564"/>
            <a:ext cx="72604"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
        <p:nvSpPr>
          <p:cNvPr id="143" name="Rectangle 142"/>
          <p:cNvSpPr/>
          <p:nvPr/>
        </p:nvSpPr>
        <p:spPr bwMode="auto">
          <a:xfrm>
            <a:off x="6743233" y="1127564"/>
            <a:ext cx="77546" cy="3965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a:gradFill>
                <a:gsLst>
                  <a:gs pos="0">
                    <a:srgbClr val="5F5F5F"/>
                  </a:gs>
                  <a:gs pos="100000">
                    <a:srgbClr val="5F5F5F"/>
                  </a:gs>
                </a:gsLst>
                <a:lin ang="5400000" scaled="0"/>
              </a:gradFill>
            </a:endParaRPr>
          </a:p>
        </p:txBody>
      </p:sp>
    </p:spTree>
    <p:extLst>
      <p:ext uri="{BB962C8B-B14F-4D97-AF65-F5344CB8AC3E}">
        <p14:creationId xmlns:p14="http://schemas.microsoft.com/office/powerpoint/2010/main" val="412292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2" fill="hold" grpId="1" nodeType="clickEffect">
                                  <p:stCondLst>
                                    <p:cond delay="0"/>
                                  </p:stCondLst>
                                  <p:childTnLst>
                                    <p:animEffect transition="out" filter="wipe(right)">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104"/>
                                        </p:tgtEl>
                                      </p:cBhvr>
                                    </p:animEffect>
                                    <p:set>
                                      <p:cBhvr>
                                        <p:cTn id="28" dur="1" fill="hold">
                                          <p:stCondLst>
                                            <p:cond delay="499"/>
                                          </p:stCondLst>
                                        </p:cTn>
                                        <p:tgtEl>
                                          <p:spTgt spid="10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2" nodeType="click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left)">
                                      <p:cBhvr>
                                        <p:cTn id="33" dur="500"/>
                                        <p:tgtEl>
                                          <p:spTgt spid="102"/>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50"/>
                                        </p:tgtEl>
                                        <p:attrNameLst>
                                          <p:attrName>style.visibility</p:attrName>
                                        </p:attrNameLst>
                                      </p:cBhvr>
                                      <p:to>
                                        <p:strVal val="visible"/>
                                      </p:to>
                                    </p:set>
                                    <p:animEffect transition="in" filter="wipe(left)">
                                      <p:cBhvr>
                                        <p:cTn id="41" dur="500"/>
                                        <p:tgtEl>
                                          <p:spTgt spid="150"/>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2" fill="hold" grpId="1" nodeType="clickEffect">
                                  <p:stCondLst>
                                    <p:cond delay="0"/>
                                  </p:stCondLst>
                                  <p:childTnLst>
                                    <p:animEffect transition="out" filter="wipe(right)">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par>
                          <p:cTn id="51" fill="hold">
                            <p:stCondLst>
                              <p:cond delay="500"/>
                            </p:stCondLst>
                            <p:childTnLst>
                              <p:par>
                                <p:cTn id="52" presetID="10" presetClass="exit" presetSubtype="0" fill="hold" nodeType="afterEffect">
                                  <p:stCondLst>
                                    <p:cond delay="0"/>
                                  </p:stCondLst>
                                  <p:childTnLst>
                                    <p:animEffect transition="out" filter="fade">
                                      <p:cBhvr>
                                        <p:cTn id="53" dur="500"/>
                                        <p:tgtEl>
                                          <p:spTgt spid="114"/>
                                        </p:tgtEl>
                                      </p:cBhvr>
                                    </p:animEffect>
                                    <p:set>
                                      <p:cBhvr>
                                        <p:cTn id="54" dur="1" fill="hold">
                                          <p:stCondLst>
                                            <p:cond delay="499"/>
                                          </p:stCondLst>
                                        </p:cTn>
                                        <p:tgtEl>
                                          <p:spTgt spid="114"/>
                                        </p:tgtEl>
                                        <p:attrNameLst>
                                          <p:attrName>style.visibility</p:attrName>
                                        </p:attrNameLst>
                                      </p:cBhvr>
                                      <p:to>
                                        <p:strVal val="hidden"/>
                                      </p:to>
                                    </p:set>
                                  </p:childTnLst>
                                </p:cTn>
                              </p:par>
                            </p:childTnLst>
                          </p:cTn>
                        </p:par>
                        <p:par>
                          <p:cTn id="55" fill="hold">
                            <p:stCondLst>
                              <p:cond delay="1000"/>
                            </p:stCondLst>
                            <p:childTnLst>
                              <p:par>
                                <p:cTn id="56" presetID="22" presetClass="exit" presetSubtype="2" fill="hold" grpId="3" nodeType="afterEffect">
                                  <p:stCondLst>
                                    <p:cond delay="0"/>
                                  </p:stCondLst>
                                  <p:childTnLst>
                                    <p:animEffect transition="out" filter="wipe(right)">
                                      <p:cBhvr>
                                        <p:cTn id="57" dur="500"/>
                                        <p:tgtEl>
                                          <p:spTgt spid="102"/>
                                        </p:tgtEl>
                                      </p:cBhvr>
                                    </p:animEffect>
                                    <p:set>
                                      <p:cBhvr>
                                        <p:cTn id="58" dur="1" fill="hold">
                                          <p:stCondLst>
                                            <p:cond delay="499"/>
                                          </p:stCondLst>
                                        </p:cTn>
                                        <p:tgtEl>
                                          <p:spTgt spid="102"/>
                                        </p:tgtEl>
                                        <p:attrNameLst>
                                          <p:attrName>style.visibility</p:attrName>
                                        </p:attrNameLst>
                                      </p:cBhvr>
                                      <p:to>
                                        <p:strVal val="hidden"/>
                                      </p:to>
                                    </p:set>
                                  </p:childTnLst>
                                </p:cTn>
                              </p:par>
                            </p:childTnLst>
                          </p:cTn>
                        </p:par>
                        <p:par>
                          <p:cTn id="59" fill="hold">
                            <p:stCondLst>
                              <p:cond delay="1500"/>
                            </p:stCondLst>
                            <p:childTnLst>
                              <p:par>
                                <p:cTn id="60" presetID="10" presetClass="exit" presetSubtype="0" fill="hold" nodeType="afterEffect">
                                  <p:stCondLst>
                                    <p:cond delay="0"/>
                                  </p:stCondLst>
                                  <p:childTnLst>
                                    <p:animEffect transition="out" filter="fade">
                                      <p:cBhvr>
                                        <p:cTn id="61" dur="500"/>
                                        <p:tgtEl>
                                          <p:spTgt spid="104"/>
                                        </p:tgtEl>
                                      </p:cBhvr>
                                    </p:animEffect>
                                    <p:set>
                                      <p:cBhvr>
                                        <p:cTn id="62" dur="1" fill="hold">
                                          <p:stCondLst>
                                            <p:cond delay="499"/>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2" grpId="0" animBg="1"/>
      <p:bldP spid="102" grpId="1" animBg="1"/>
      <p:bldP spid="102" grpId="2" animBg="1"/>
      <p:bldP spid="102" grpId="3" animBg="1"/>
      <p:bldP spid="150" grpId="0" animBg="1"/>
      <p:bldP spid="15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2256787"/>
            <a:ext cx="7680340" cy="747897"/>
          </a:xfrm>
        </p:spPr>
        <p:txBody>
          <a:bodyPr/>
          <a:lstStyle/>
          <a:p>
            <a:r>
              <a:rPr lang="en-US" dirty="0" smtClean="0">
                <a:gradFill>
                  <a:gsLst>
                    <a:gs pos="1250">
                      <a:srgbClr val="FFFFFF"/>
                    </a:gs>
                    <a:gs pos="100000">
                      <a:srgbClr val="FFFFFF"/>
                    </a:gs>
                  </a:gsLst>
                  <a:lin ang="5400000" scaled="0"/>
                </a:gradFill>
              </a:rPr>
              <a:t>Auto-</a:t>
            </a:r>
            <a:r>
              <a:rPr lang="en-US" dirty="0">
                <a:gradFill>
                  <a:gsLst>
                    <a:gs pos="1250">
                      <a:srgbClr val="FFFFFF"/>
                    </a:gs>
                    <a:gs pos="100000">
                      <a:srgbClr val="FFFFFF"/>
                    </a:gs>
                  </a:gsLst>
                  <a:lin ang="5400000" scaled="0"/>
                </a:gradFill>
              </a:rPr>
              <a:t>s</a:t>
            </a:r>
            <a:r>
              <a:rPr lang="en-US" dirty="0" smtClean="0">
                <a:gradFill>
                  <a:gsLst>
                    <a:gs pos="1250">
                      <a:srgbClr val="FFFFFF"/>
                    </a:gs>
                    <a:gs pos="100000">
                      <a:srgbClr val="FFFFFF"/>
                    </a:gs>
                  </a:gsLst>
                  <a:lin ang="5400000" scaled="0"/>
                </a:gradFill>
              </a:rPr>
              <a:t>caling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1281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sz="6000" dirty="0"/>
              <a:t>Web Sites in Perspective…</a:t>
            </a:r>
          </a:p>
        </p:txBody>
      </p:sp>
    </p:spTree>
    <p:extLst>
      <p:ext uri="{BB962C8B-B14F-4D97-AF65-F5344CB8AC3E}">
        <p14:creationId xmlns:p14="http://schemas.microsoft.com/office/powerpoint/2010/main" val="8990487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Diagnostics &amp; Monitoring</a:t>
            </a:r>
            <a:endParaRPr lang="en-US" dirty="0"/>
          </a:p>
        </p:txBody>
      </p:sp>
      <p:sp>
        <p:nvSpPr>
          <p:cNvPr id="10" name="Rectangle 9"/>
          <p:cNvSpPr/>
          <p:nvPr/>
        </p:nvSpPr>
        <p:spPr bwMode="auto">
          <a:xfrm>
            <a:off x="1480555"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HTTP Logs</a:t>
            </a:r>
            <a:endParaRPr lang="en-US" b="1" dirty="0">
              <a:gradFill>
                <a:gsLst>
                  <a:gs pos="0">
                    <a:srgbClr val="FFFFFF"/>
                  </a:gs>
                  <a:gs pos="100000">
                    <a:srgbClr val="FFFFFF"/>
                  </a:gs>
                </a:gsLst>
                <a:lin ang="5400000" scaled="0"/>
              </a:gradFill>
            </a:endParaRPr>
          </a:p>
        </p:txBody>
      </p:sp>
      <p:sp>
        <p:nvSpPr>
          <p:cNvPr id="11" name="Freeform 88"/>
          <p:cNvSpPr>
            <a:spLocks noEditPoints="1"/>
          </p:cNvSpPr>
          <p:nvPr/>
        </p:nvSpPr>
        <p:spPr bwMode="black">
          <a:xfrm>
            <a:off x="1426486"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3" name="Rectangle 12"/>
          <p:cNvSpPr/>
          <p:nvPr/>
        </p:nvSpPr>
        <p:spPr bwMode="auto">
          <a:xfrm>
            <a:off x="3606049"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dirty="0" smtClean="0">
                <a:gradFill>
                  <a:gsLst>
                    <a:gs pos="0">
                      <a:srgbClr val="FFFFFF"/>
                    </a:gs>
                    <a:gs pos="100000">
                      <a:srgbClr val="FFFFFF"/>
                    </a:gs>
                  </a:gsLst>
                  <a:lin ang="5400000" scaled="0"/>
                </a:gradFill>
              </a:rPr>
              <a:t>Error Logs</a:t>
            </a:r>
            <a:endParaRPr lang="en-US" b="1" dirty="0">
              <a:gradFill>
                <a:gsLst>
                  <a:gs pos="0">
                    <a:srgbClr val="FFFFFF"/>
                  </a:gs>
                  <a:gs pos="100000">
                    <a:srgbClr val="FFFFFF"/>
                  </a:gs>
                </a:gsLst>
                <a:lin ang="5400000" scaled="0"/>
              </a:gradFill>
            </a:endParaRPr>
          </a:p>
        </p:txBody>
      </p:sp>
      <p:sp>
        <p:nvSpPr>
          <p:cNvPr id="14" name="Freeform 88"/>
          <p:cNvSpPr>
            <a:spLocks noEditPoints="1"/>
          </p:cNvSpPr>
          <p:nvPr/>
        </p:nvSpPr>
        <p:spPr bwMode="black">
          <a:xfrm>
            <a:off x="3551980"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16" name="Rectangle 15"/>
          <p:cNvSpPr/>
          <p:nvPr/>
        </p:nvSpPr>
        <p:spPr bwMode="auto">
          <a:xfrm>
            <a:off x="5731543" y="1154632"/>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Portal Monitoring</a:t>
            </a:r>
            <a:endParaRPr lang="en-US" b="1" cap="small" dirty="0">
              <a:gradFill>
                <a:gsLst>
                  <a:gs pos="0">
                    <a:srgbClr val="FFFFFF"/>
                  </a:gs>
                  <a:gs pos="100000">
                    <a:srgbClr val="FFFFFF"/>
                  </a:gs>
                </a:gsLst>
                <a:lin ang="5400000" scaled="0"/>
              </a:gradFill>
            </a:endParaRPr>
          </a:p>
        </p:txBody>
      </p:sp>
      <p:sp>
        <p:nvSpPr>
          <p:cNvPr id="17" name="Freeform 88"/>
          <p:cNvSpPr>
            <a:spLocks noEditPoints="1"/>
          </p:cNvSpPr>
          <p:nvPr/>
        </p:nvSpPr>
        <p:spPr bwMode="black">
          <a:xfrm>
            <a:off x="5677474" y="1075527"/>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8038" y="3242543"/>
            <a:ext cx="1165417" cy="486530"/>
          </a:xfrm>
          <a:prstGeom prst="rect">
            <a:avLst/>
          </a:prstGeom>
        </p:spPr>
      </p:pic>
      <p:sp>
        <p:nvSpPr>
          <p:cNvPr id="36" name="Rectangle 35"/>
          <p:cNvSpPr/>
          <p:nvPr/>
        </p:nvSpPr>
        <p:spPr bwMode="auto">
          <a:xfrm>
            <a:off x="4695831"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New Relic</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4641762"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
        <p:nvSpPr>
          <p:cNvPr id="21" name="Rectangle 20"/>
          <p:cNvSpPr/>
          <p:nvPr/>
        </p:nvSpPr>
        <p:spPr bwMode="auto">
          <a:xfrm>
            <a:off x="2568297" y="2897030"/>
            <a:ext cx="1665243" cy="112782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smtClean="0">
                <a:gradFill>
                  <a:gsLst>
                    <a:gs pos="0">
                      <a:srgbClr val="FFFFFF"/>
                    </a:gs>
                    <a:gs pos="100000">
                      <a:srgbClr val="FFFFFF"/>
                    </a:gs>
                  </a:gsLst>
                  <a:lin ang="5400000" scaled="0"/>
                </a:gradFill>
              </a:rPr>
              <a:t>Log Streaming</a:t>
            </a:r>
            <a:endParaRPr lang="en-US" b="1" cap="small" dirty="0">
              <a:gradFill>
                <a:gsLst>
                  <a:gs pos="0">
                    <a:srgbClr val="FFFFFF"/>
                  </a:gs>
                  <a:gs pos="100000">
                    <a:srgbClr val="FFFFFF"/>
                  </a:gs>
                </a:gsLst>
                <a:lin ang="5400000" scaled="0"/>
              </a:gradFill>
            </a:endParaRPr>
          </a:p>
        </p:txBody>
      </p:sp>
      <p:sp>
        <p:nvSpPr>
          <p:cNvPr id="22" name="Freeform 88"/>
          <p:cNvSpPr>
            <a:spLocks noEditPoints="1"/>
          </p:cNvSpPr>
          <p:nvPr/>
        </p:nvSpPr>
        <p:spPr bwMode="black">
          <a:xfrm>
            <a:off x="2514228" y="2817925"/>
            <a:ext cx="1773380" cy="1503423"/>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spTree>
    <p:extLst>
      <p:ext uri="{BB962C8B-B14F-4D97-AF65-F5344CB8AC3E}">
        <p14:creationId xmlns:p14="http://schemas.microsoft.com/office/powerpoint/2010/main" val="269201868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1882839"/>
            <a:ext cx="7680340" cy="1495794"/>
          </a:xfrm>
        </p:spPr>
        <p:txBody>
          <a:bodyPr/>
          <a:lstStyle/>
          <a:p>
            <a:r>
              <a:rPr lang="en-US" dirty="0" smtClean="0">
                <a:gradFill>
                  <a:gsLst>
                    <a:gs pos="1250">
                      <a:srgbClr val="FFFFFF"/>
                    </a:gs>
                    <a:gs pos="100000">
                      <a:srgbClr val="FFFFFF"/>
                    </a:gs>
                  </a:gsLst>
                  <a:lin ang="5400000" scaled="0"/>
                </a:gradFill>
              </a:rPr>
              <a:t>Diagnostics &amp;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Log Streaming</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6104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Web App Gallery</a:t>
            </a:r>
            <a:endParaRPr lang="en-US" dirty="0"/>
          </a:p>
        </p:txBody>
      </p:sp>
      <p:sp>
        <p:nvSpPr>
          <p:cNvPr id="5" name="TextBox 4"/>
          <p:cNvSpPr txBox="1"/>
          <p:nvPr/>
        </p:nvSpPr>
        <p:spPr>
          <a:xfrm>
            <a:off x="6046539" y="2100647"/>
            <a:ext cx="2706834" cy="2077492"/>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Ready-to-Go Open Source </a:t>
            </a:r>
          </a:p>
          <a:p>
            <a:r>
              <a:rPr lang="en-US" sz="2700" spc="-53" dirty="0">
                <a:gradFill>
                  <a:gsLst>
                    <a:gs pos="2917">
                      <a:schemeClr val="tx1"/>
                    </a:gs>
                    <a:gs pos="30000">
                      <a:schemeClr val="tx1"/>
                    </a:gs>
                  </a:gsLst>
                  <a:lin ang="5400000" scaled="0"/>
                </a:gradFill>
              </a:rPr>
              <a:t>Web </a:t>
            </a:r>
            <a:r>
              <a:rPr lang="en-US" sz="2700" spc="-53" dirty="0" smtClean="0">
                <a:gradFill>
                  <a:gsLst>
                    <a:gs pos="2917">
                      <a:schemeClr val="tx1"/>
                    </a:gs>
                    <a:gs pos="30000">
                      <a:schemeClr val="tx1"/>
                    </a:gs>
                  </a:gsLst>
                  <a:lin ang="5400000" scaled="0"/>
                </a:gradFill>
              </a:rPr>
              <a:t>Applications, </a:t>
            </a:r>
          </a:p>
          <a:p>
            <a:r>
              <a:rPr lang="en-US" sz="2700" spc="-53" dirty="0" smtClean="0">
                <a:gradFill>
                  <a:gsLst>
                    <a:gs pos="2917">
                      <a:schemeClr val="tx1"/>
                    </a:gs>
                    <a:gs pos="30000">
                      <a:schemeClr val="tx1"/>
                    </a:gs>
                  </a:gsLst>
                  <a:lin ang="5400000" scaled="0"/>
                </a:gradFill>
              </a:rPr>
              <a:t>Frameworks, </a:t>
            </a:r>
          </a:p>
          <a:p>
            <a:r>
              <a:rPr lang="en-US" sz="2700" spc="-53" dirty="0" smtClean="0">
                <a:gradFill>
                  <a:gsLst>
                    <a:gs pos="2917">
                      <a:schemeClr val="tx1"/>
                    </a:gs>
                    <a:gs pos="30000">
                      <a:schemeClr val="tx1"/>
                    </a:gs>
                  </a:gsLst>
                  <a:lin ang="5400000" scaled="0"/>
                </a:gradFill>
              </a:rPr>
              <a:t>and Templates</a:t>
            </a:r>
            <a:endParaRPr lang="en-US" sz="2700" spc="-53" dirty="0">
              <a:gradFill>
                <a:gsLst>
                  <a:gs pos="2917">
                    <a:schemeClr val="tx1"/>
                  </a:gs>
                  <a:gs pos="30000">
                    <a:schemeClr val="tx1"/>
                  </a:gs>
                </a:gsLst>
                <a:lin ang="5400000" scaled="0"/>
              </a:gradFill>
            </a:endParaRPr>
          </a:p>
        </p:txBody>
      </p:sp>
      <p:pic>
        <p:nvPicPr>
          <p:cNvPr id="1026" name="Picture 2" descr="{:IconUr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0007" y="992659"/>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conU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435" y="992658"/>
            <a:ext cx="757435" cy="757238"/>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IconUr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5957" y="1004693"/>
            <a:ext cx="745397" cy="745203"/>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IconUr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435" y="2111004"/>
            <a:ext cx="759555" cy="576682"/>
          </a:xfrm>
          <a:prstGeom prst="rect">
            <a:avLst/>
          </a:prstGeom>
          <a:noFill/>
          <a:extLst>
            <a:ext uri="{909E8E84-426E-40dd-AFC4-6F175D3DCCD1}">
              <a14:hiddenFill xmlns="" xmlns:a14="http://schemas.microsoft.com/office/drawing/2010/main">
                <a:solidFill>
                  <a:srgbClr val="FFFFFF"/>
                </a:solidFill>
              </a14:hiddenFill>
            </a:ext>
          </a:extLst>
        </p:spPr>
      </p:pic>
      <p:pic>
        <p:nvPicPr>
          <p:cNvPr id="1034" name="Picture 10" descr="{:IconUr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4962" y="2061151"/>
            <a:ext cx="867388" cy="676386"/>
          </a:xfrm>
          <a:prstGeom prst="rect">
            <a:avLst/>
          </a:prstGeom>
          <a:noFill/>
          <a:extLst>
            <a:ext uri="{909E8E84-426E-40dd-AFC4-6F175D3DCCD1}">
              <a14:hiddenFill xmlns="" xmlns:a14="http://schemas.microsoft.com/office/drawing/2010/main">
                <a:solidFill>
                  <a:srgbClr val="FFFFFF"/>
                </a:solidFill>
              </a14:hiddenFill>
            </a:ext>
          </a:extLst>
        </p:spPr>
      </p:pic>
      <p:pic>
        <p:nvPicPr>
          <p:cNvPr id="1036" name="Picture 12" descr="{:IconUr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8145"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38" name="Picture 14" descr="{:IconUr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025" y="3048793"/>
            <a:ext cx="692255" cy="692075"/>
          </a:xfrm>
          <a:prstGeom prst="rect">
            <a:avLst/>
          </a:prstGeom>
          <a:noFill/>
          <a:extLst>
            <a:ext uri="{909E8E84-426E-40dd-AFC4-6F175D3DCCD1}">
              <a14:hiddenFill xmlns="" xmlns:a14="http://schemas.microsoft.com/office/drawing/2010/main">
                <a:solidFill>
                  <a:srgbClr val="FFFFFF"/>
                </a:solidFill>
              </a14:hiddenFill>
            </a:ext>
          </a:extLst>
        </p:spPr>
      </p:pic>
      <p:pic>
        <p:nvPicPr>
          <p:cNvPr id="1040" name="Picture 16" descr="{:IconUr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5524" y="2957763"/>
            <a:ext cx="874364" cy="874136"/>
          </a:xfrm>
          <a:prstGeom prst="rect">
            <a:avLst/>
          </a:prstGeom>
          <a:noFill/>
          <a:extLst>
            <a:ext uri="{909E8E84-426E-40dd-AFC4-6F175D3DCCD1}">
              <a14:hiddenFill xmlns="" xmlns:a14="http://schemas.microsoft.com/office/drawing/2010/main">
                <a:solidFill>
                  <a:srgbClr val="FFFFFF"/>
                </a:solidFill>
              </a14:hiddenFill>
            </a:ext>
          </a:extLst>
        </p:spPr>
      </p:pic>
      <p:pic>
        <p:nvPicPr>
          <p:cNvPr id="1042" name="Picture 18" descr="{:IconUr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0044" y="1684969"/>
            <a:ext cx="1429122" cy="1428750"/>
          </a:xfrm>
          <a:prstGeom prst="rect">
            <a:avLst/>
          </a:prstGeom>
          <a:noFill/>
          <a:extLst>
            <a:ext uri="{909E8E84-426E-40dd-AFC4-6F175D3DCCD1}">
              <a14:hiddenFill xmlns="" xmlns:a14="http://schemas.microsoft.com/office/drawing/2010/main">
                <a:solidFill>
                  <a:srgbClr val="FFFFFF"/>
                </a:solidFill>
              </a14:hiddenFill>
            </a:ext>
          </a:extLst>
        </p:spPr>
      </p:pic>
      <p:pic>
        <p:nvPicPr>
          <p:cNvPr id="1044" name="Picture 20" descr="{:IconUrl}"/>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31130" y="3023496"/>
            <a:ext cx="739201" cy="742667"/>
          </a:xfrm>
          <a:prstGeom prst="rect">
            <a:avLst/>
          </a:prstGeom>
          <a:noFill/>
          <a:extLst>
            <a:ext uri="{909E8E84-426E-40dd-AFC4-6F175D3DCCD1}">
              <a14:hiddenFill xmlns="" xmlns:a14="http://schemas.microsoft.com/office/drawing/2010/main">
                <a:solidFill>
                  <a:srgbClr val="FFFFFF"/>
                </a:solidFill>
              </a14:hiddenFill>
            </a:ext>
          </a:extLst>
        </p:spPr>
      </p:pic>
      <p:pic>
        <p:nvPicPr>
          <p:cNvPr id="1046" name="Picture 22" descr="{:IconUr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1574" y="2904184"/>
            <a:ext cx="981547" cy="981291"/>
          </a:xfrm>
          <a:prstGeom prst="rect">
            <a:avLst/>
          </a:prstGeom>
          <a:noFill/>
          <a:extLst>
            <a:ext uri="{909E8E84-426E-40dd-AFC4-6F175D3DCCD1}">
              <a14:hiddenFill xmlns="" xmlns:a14="http://schemas.microsoft.com/office/drawing/2010/main">
                <a:solidFill>
                  <a:srgbClr val="FFFFFF"/>
                </a:solidFill>
              </a14:hiddenFill>
            </a:ext>
          </a:extLst>
        </p:spPr>
      </p:pic>
      <p:pic>
        <p:nvPicPr>
          <p:cNvPr id="1048" name="Picture 24" descr="{:IconUr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5304" y="860386"/>
            <a:ext cx="1034087" cy="1033818"/>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p:cNvPicPr>
            <a:picLocks noChangeAspect="1"/>
          </p:cNvPicPr>
          <p:nvPr/>
        </p:nvPicPr>
        <p:blipFill>
          <a:blip r:embed="rId15"/>
          <a:stretch>
            <a:fillRect/>
          </a:stretch>
        </p:blipFill>
        <p:spPr>
          <a:xfrm>
            <a:off x="232010" y="3898718"/>
            <a:ext cx="1072284" cy="1021625"/>
          </a:xfrm>
          <a:prstGeom prst="rect">
            <a:avLst/>
          </a:prstGeom>
        </p:spPr>
      </p:pic>
      <p:pic>
        <p:nvPicPr>
          <p:cNvPr id="4" name="Picture 3"/>
          <p:cNvPicPr>
            <a:picLocks noChangeAspect="1"/>
          </p:cNvPicPr>
          <p:nvPr/>
        </p:nvPicPr>
        <p:blipFill>
          <a:blip r:embed="rId16"/>
          <a:stretch>
            <a:fillRect/>
          </a:stretch>
        </p:blipFill>
        <p:spPr>
          <a:xfrm>
            <a:off x="1448895" y="4184498"/>
            <a:ext cx="1247619" cy="495238"/>
          </a:xfrm>
          <a:prstGeom prst="rect">
            <a:avLst/>
          </a:prstGeom>
        </p:spPr>
      </p:pic>
      <p:pic>
        <p:nvPicPr>
          <p:cNvPr id="6" name="Picture 5"/>
          <p:cNvPicPr>
            <a:picLocks noChangeAspect="1"/>
          </p:cNvPicPr>
          <p:nvPr/>
        </p:nvPicPr>
        <p:blipFill>
          <a:blip r:embed="rId17"/>
          <a:stretch>
            <a:fillRect/>
          </a:stretch>
        </p:blipFill>
        <p:spPr>
          <a:xfrm>
            <a:off x="2885326" y="4048874"/>
            <a:ext cx="997024" cy="989638"/>
          </a:xfrm>
          <a:prstGeom prst="rect">
            <a:avLst/>
          </a:prstGeom>
        </p:spPr>
      </p:pic>
      <p:pic>
        <p:nvPicPr>
          <p:cNvPr id="7" name="Picture 6"/>
          <p:cNvPicPr>
            <a:picLocks noChangeAspect="1"/>
          </p:cNvPicPr>
          <p:nvPr/>
        </p:nvPicPr>
        <p:blipFill>
          <a:blip r:embed="rId18"/>
          <a:stretch>
            <a:fillRect/>
          </a:stretch>
        </p:blipFill>
        <p:spPr>
          <a:xfrm>
            <a:off x="4265305" y="4048875"/>
            <a:ext cx="982140" cy="989637"/>
          </a:xfrm>
          <a:prstGeom prst="rect">
            <a:avLst/>
          </a:prstGeom>
        </p:spPr>
      </p:pic>
    </p:spTree>
    <p:extLst>
      <p:ext uri="{BB962C8B-B14F-4D97-AF65-F5344CB8AC3E}">
        <p14:creationId xmlns:p14="http://schemas.microsoft.com/office/powerpoint/2010/main" val="289740725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78363"/>
          </a:xfrm>
        </p:spPr>
        <p:txBody>
          <a:bodyPr/>
          <a:lstStyle/>
          <a:p>
            <a:r>
              <a:rPr lang="en-US" dirty="0" smtClean="0"/>
              <a:t>Windows Azure Store</a:t>
            </a:r>
            <a:endParaRPr lang="en-US" dirty="0"/>
          </a:p>
        </p:txBody>
      </p:sp>
      <p:sp>
        <p:nvSpPr>
          <p:cNvPr id="4" name="TextBox 3"/>
          <p:cNvSpPr txBox="1"/>
          <p:nvPr/>
        </p:nvSpPr>
        <p:spPr>
          <a:xfrm>
            <a:off x="5638659" y="1948503"/>
            <a:ext cx="3114714" cy="1246495"/>
          </a:xfrm>
          <a:prstGeom prst="rect">
            <a:avLst/>
          </a:prstGeom>
          <a:noFill/>
        </p:spPr>
        <p:txBody>
          <a:bodyPr wrap="square" lIns="0" tIns="0" rIns="0" bIns="0" rtlCol="0">
            <a:spAutoFit/>
          </a:bodyPr>
          <a:lstStyle/>
          <a:p>
            <a:r>
              <a:rPr lang="en-US" sz="2700" spc="-53" dirty="0">
                <a:gradFill>
                  <a:gsLst>
                    <a:gs pos="2917">
                      <a:schemeClr val="tx1"/>
                    </a:gs>
                    <a:gs pos="30000">
                      <a:schemeClr val="tx1"/>
                    </a:gs>
                  </a:gsLst>
                  <a:lin ang="5400000" scaled="0"/>
                </a:gradFill>
              </a:rPr>
              <a:t>Discover, Purchase &amp; Provision Premium</a:t>
            </a:r>
          </a:p>
          <a:p>
            <a:r>
              <a:rPr lang="en-US" sz="2700" spc="-53" dirty="0">
                <a:gradFill>
                  <a:gsLst>
                    <a:gs pos="2917">
                      <a:schemeClr val="tx1"/>
                    </a:gs>
                    <a:gs pos="30000">
                      <a:schemeClr val="tx1"/>
                    </a:gs>
                  </a:gsLst>
                  <a:lin ang="5400000" scaled="0"/>
                </a:gradFill>
              </a:rPr>
              <a:t>Services</a:t>
            </a:r>
          </a:p>
        </p:txBody>
      </p:sp>
      <p:pic>
        <p:nvPicPr>
          <p:cNvPr id="5" name="Picture 4"/>
          <p:cNvPicPr>
            <a:picLocks noChangeAspect="1"/>
          </p:cNvPicPr>
          <p:nvPr/>
        </p:nvPicPr>
        <p:blipFill>
          <a:blip r:embed="rId3"/>
          <a:stretch>
            <a:fillRect/>
          </a:stretch>
        </p:blipFill>
        <p:spPr>
          <a:xfrm>
            <a:off x="389435" y="1248416"/>
            <a:ext cx="714561" cy="707231"/>
          </a:xfrm>
          <a:prstGeom prst="rect">
            <a:avLst/>
          </a:prstGeom>
        </p:spPr>
      </p:pic>
      <p:pic>
        <p:nvPicPr>
          <p:cNvPr id="6" name="Picture 5"/>
          <p:cNvPicPr>
            <a:picLocks noChangeAspect="1"/>
          </p:cNvPicPr>
          <p:nvPr/>
        </p:nvPicPr>
        <p:blipFill>
          <a:blip r:embed="rId4"/>
          <a:stretch>
            <a:fillRect/>
          </a:stretch>
        </p:blipFill>
        <p:spPr>
          <a:xfrm>
            <a:off x="1485772" y="1241272"/>
            <a:ext cx="721707" cy="721519"/>
          </a:xfrm>
          <a:prstGeom prst="rect">
            <a:avLst/>
          </a:prstGeom>
        </p:spPr>
      </p:pic>
      <p:pic>
        <p:nvPicPr>
          <p:cNvPr id="7" name="Picture 6"/>
          <p:cNvPicPr>
            <a:picLocks noChangeAspect="1"/>
          </p:cNvPicPr>
          <p:nvPr/>
        </p:nvPicPr>
        <p:blipFill>
          <a:blip r:embed="rId5"/>
          <a:stretch>
            <a:fillRect/>
          </a:stretch>
        </p:blipFill>
        <p:spPr>
          <a:xfrm>
            <a:off x="2589254" y="1241272"/>
            <a:ext cx="707415" cy="707231"/>
          </a:xfrm>
          <a:prstGeom prst="rect">
            <a:avLst/>
          </a:prstGeom>
        </p:spPr>
      </p:pic>
      <p:pic>
        <p:nvPicPr>
          <p:cNvPr id="9" name="Picture 8"/>
          <p:cNvPicPr>
            <a:picLocks noChangeAspect="1"/>
          </p:cNvPicPr>
          <p:nvPr/>
        </p:nvPicPr>
        <p:blipFill>
          <a:blip r:embed="rId6"/>
          <a:stretch>
            <a:fillRect/>
          </a:stretch>
        </p:blipFill>
        <p:spPr>
          <a:xfrm>
            <a:off x="1485772" y="2471690"/>
            <a:ext cx="714561" cy="721519"/>
          </a:xfrm>
          <a:prstGeom prst="rect">
            <a:avLst/>
          </a:prstGeom>
        </p:spPr>
      </p:pic>
      <p:pic>
        <p:nvPicPr>
          <p:cNvPr id="10" name="Picture 9"/>
          <p:cNvPicPr>
            <a:picLocks noChangeAspect="1"/>
          </p:cNvPicPr>
          <p:nvPr/>
        </p:nvPicPr>
        <p:blipFill>
          <a:blip r:embed="rId7"/>
          <a:stretch>
            <a:fillRect/>
          </a:stretch>
        </p:blipFill>
        <p:spPr>
          <a:xfrm>
            <a:off x="396581" y="2471689"/>
            <a:ext cx="700270" cy="721519"/>
          </a:xfrm>
          <a:prstGeom prst="rect">
            <a:avLst/>
          </a:prstGeom>
        </p:spPr>
      </p:pic>
      <p:pic>
        <p:nvPicPr>
          <p:cNvPr id="11" name="Picture 10"/>
          <p:cNvPicPr>
            <a:picLocks noChangeAspect="1"/>
          </p:cNvPicPr>
          <p:nvPr/>
        </p:nvPicPr>
        <p:blipFill>
          <a:blip r:embed="rId8"/>
          <a:stretch>
            <a:fillRect/>
          </a:stretch>
        </p:blipFill>
        <p:spPr>
          <a:xfrm>
            <a:off x="2587467" y="2485977"/>
            <a:ext cx="700270" cy="707231"/>
          </a:xfrm>
          <a:prstGeom prst="rect">
            <a:avLst/>
          </a:prstGeom>
        </p:spPr>
      </p:pic>
      <p:pic>
        <p:nvPicPr>
          <p:cNvPr id="12" name="Picture 11"/>
          <p:cNvPicPr>
            <a:picLocks noChangeAspect="1"/>
          </p:cNvPicPr>
          <p:nvPr/>
        </p:nvPicPr>
        <p:blipFill>
          <a:blip r:embed="rId9"/>
          <a:stretch>
            <a:fillRect/>
          </a:stretch>
        </p:blipFill>
        <p:spPr>
          <a:xfrm>
            <a:off x="3671298" y="2493121"/>
            <a:ext cx="721707" cy="721519"/>
          </a:xfrm>
          <a:prstGeom prst="rect">
            <a:avLst/>
          </a:prstGeom>
        </p:spPr>
      </p:pic>
      <p:pic>
        <p:nvPicPr>
          <p:cNvPr id="14" name="Picture 13"/>
          <p:cNvPicPr>
            <a:picLocks noChangeAspect="1"/>
          </p:cNvPicPr>
          <p:nvPr/>
        </p:nvPicPr>
        <p:blipFill>
          <a:blip r:embed="rId10"/>
          <a:stretch>
            <a:fillRect/>
          </a:stretch>
        </p:blipFill>
        <p:spPr>
          <a:xfrm>
            <a:off x="396582" y="3704303"/>
            <a:ext cx="707415" cy="721519"/>
          </a:xfrm>
          <a:prstGeom prst="rect">
            <a:avLst/>
          </a:prstGeom>
        </p:spPr>
      </p:pic>
      <p:pic>
        <p:nvPicPr>
          <p:cNvPr id="15" name="Picture 14"/>
          <p:cNvPicPr>
            <a:picLocks noChangeAspect="1"/>
          </p:cNvPicPr>
          <p:nvPr/>
        </p:nvPicPr>
        <p:blipFill>
          <a:blip r:embed="rId11"/>
          <a:stretch>
            <a:fillRect/>
          </a:stretch>
        </p:blipFill>
        <p:spPr>
          <a:xfrm>
            <a:off x="1485772" y="3704497"/>
            <a:ext cx="714561" cy="707231"/>
          </a:xfrm>
          <a:prstGeom prst="rect">
            <a:avLst/>
          </a:prstGeom>
        </p:spPr>
      </p:pic>
      <p:pic>
        <p:nvPicPr>
          <p:cNvPr id="16" name="Picture 15"/>
          <p:cNvPicPr>
            <a:picLocks noChangeAspect="1"/>
          </p:cNvPicPr>
          <p:nvPr/>
        </p:nvPicPr>
        <p:blipFill>
          <a:blip r:embed="rId12"/>
          <a:stretch>
            <a:fillRect/>
          </a:stretch>
        </p:blipFill>
        <p:spPr>
          <a:xfrm>
            <a:off x="2587467" y="3708067"/>
            <a:ext cx="700270" cy="700088"/>
          </a:xfrm>
          <a:prstGeom prst="rect">
            <a:avLst/>
          </a:prstGeom>
        </p:spPr>
      </p:pic>
      <p:pic>
        <p:nvPicPr>
          <p:cNvPr id="17" name="Picture 16"/>
          <p:cNvPicPr>
            <a:picLocks noChangeAspect="1"/>
          </p:cNvPicPr>
          <p:nvPr/>
        </p:nvPicPr>
        <p:blipFill>
          <a:blip r:embed="rId13"/>
          <a:stretch>
            <a:fillRect/>
          </a:stretch>
        </p:blipFill>
        <p:spPr>
          <a:xfrm>
            <a:off x="3671298" y="3700924"/>
            <a:ext cx="714561" cy="707231"/>
          </a:xfrm>
          <a:prstGeom prst="rect">
            <a:avLst/>
          </a:prstGeom>
        </p:spPr>
      </p:pic>
      <p:pic>
        <p:nvPicPr>
          <p:cNvPr id="3" name="Picture 2"/>
          <p:cNvPicPr>
            <a:picLocks noChangeAspect="1"/>
          </p:cNvPicPr>
          <p:nvPr/>
        </p:nvPicPr>
        <p:blipFill>
          <a:blip r:embed="rId14"/>
          <a:stretch>
            <a:fillRect/>
          </a:stretch>
        </p:blipFill>
        <p:spPr>
          <a:xfrm>
            <a:off x="3678444" y="1248416"/>
            <a:ext cx="717744" cy="714375"/>
          </a:xfrm>
          <a:prstGeom prst="rect">
            <a:avLst/>
          </a:prstGeom>
        </p:spPr>
      </p:pic>
    </p:spTree>
    <p:extLst>
      <p:ext uri="{BB962C8B-B14F-4D97-AF65-F5344CB8AC3E}">
        <p14:creationId xmlns:p14="http://schemas.microsoft.com/office/powerpoint/2010/main" val="624191798"/>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25047" y="1882840"/>
            <a:ext cx="7680340" cy="1495794"/>
          </a:xfrm>
        </p:spPr>
        <p:txBody>
          <a:bodyPr/>
          <a:lstStyle/>
          <a:p>
            <a:r>
              <a:rPr lang="en-US" dirty="0" smtClean="0">
                <a:gradFill>
                  <a:gsLst>
                    <a:gs pos="1250">
                      <a:srgbClr val="FFFFFF"/>
                    </a:gs>
                    <a:gs pos="100000">
                      <a:srgbClr val="FFFFFF"/>
                    </a:gs>
                  </a:gsLst>
                  <a:lin ang="5400000" scaled="0"/>
                </a:gradFill>
              </a:rPr>
              <a:t>Monitoring with </a:t>
            </a:r>
            <a:br>
              <a:rPr lang="en-US" dirty="0" smtClean="0">
                <a:gradFill>
                  <a:gsLst>
                    <a:gs pos="1250">
                      <a:srgbClr val="FFFFFF"/>
                    </a:gs>
                    <a:gs pos="100000">
                      <a:srgbClr val="FFFFFF"/>
                    </a:gs>
                  </a:gsLst>
                  <a:lin ang="5400000" scaled="0"/>
                </a:gradFill>
              </a:rPr>
            </a:br>
            <a:r>
              <a:rPr lang="en-US" dirty="0" smtClean="0">
                <a:gradFill>
                  <a:gsLst>
                    <a:gs pos="1250">
                      <a:srgbClr val="FFFFFF"/>
                    </a:gs>
                    <a:gs pos="100000">
                      <a:srgbClr val="FFFFFF"/>
                    </a:gs>
                  </a:gsLst>
                  <a:lin ang="5400000" scaled="0"/>
                </a:gradFill>
              </a:rPr>
              <a:t>New Relic</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grpSp>
      <p:pic>
        <p:nvPicPr>
          <p:cNvPr id="9" name="Picture 8"/>
          <p:cNvPicPr>
            <a:picLocks noChangeAspect="1"/>
          </p:cNvPicPr>
          <p:nvPr/>
        </p:nvPicPr>
        <p:blipFill>
          <a:blip r:embed="rId3"/>
          <a:stretch>
            <a:fillRect/>
          </a:stretch>
        </p:blipFill>
        <p:spPr>
          <a:xfrm>
            <a:off x="7261415" y="1995527"/>
            <a:ext cx="1276410" cy="1270420"/>
          </a:xfrm>
          <a:prstGeom prst="rect">
            <a:avLst/>
          </a:prstGeom>
        </p:spPr>
      </p:pic>
    </p:spTree>
    <p:extLst>
      <p:ext uri="{BB962C8B-B14F-4D97-AF65-F5344CB8AC3E}">
        <p14:creationId xmlns:p14="http://schemas.microsoft.com/office/powerpoint/2010/main" val="80407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Web Sites</a:t>
            </a:r>
            <a:endParaRPr lang="en-US" dirty="0"/>
          </a:p>
        </p:txBody>
      </p:sp>
      <p:sp>
        <p:nvSpPr>
          <p:cNvPr id="24" name="Rectangle 23"/>
          <p:cNvSpPr/>
          <p:nvPr/>
        </p:nvSpPr>
        <p:spPr bwMode="auto">
          <a:xfrm>
            <a:off x="6230784" y="3180184"/>
            <a:ext cx="2253688" cy="237138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t" anchorCtr="0" compatLnSpc="1">
            <a:prstTxWarp prst="textNoShape">
              <a:avLst/>
            </a:prstTxWarp>
          </a:bodyPr>
          <a:lstStyle/>
          <a:p>
            <a:pPr marL="128599" indent="-128599" defTabSz="685835">
              <a:spcBef>
                <a:spcPct val="20000"/>
              </a:spcBef>
              <a:spcAft>
                <a:spcPts val="600"/>
              </a:spcAft>
              <a:buSzPct val="80000"/>
              <a:buFont typeface="Arial" pitchFamily="34" charset="0"/>
              <a:buChar char="•"/>
              <a:defRPr/>
            </a:pPr>
            <a:endParaRPr lang="en-US" sz="900" dirty="0">
              <a:solidFill>
                <a:srgbClr val="0071BC">
                  <a:alpha val="99000"/>
                </a:srgbClr>
              </a:solidFill>
            </a:endParaRPr>
          </a:p>
        </p:txBody>
      </p:sp>
      <p:grpSp>
        <p:nvGrpSpPr>
          <p:cNvPr id="4" name="Group 3"/>
          <p:cNvGrpSpPr/>
          <p:nvPr/>
        </p:nvGrpSpPr>
        <p:grpSpPr>
          <a:xfrm>
            <a:off x="3257265" y="1041380"/>
            <a:ext cx="2609717" cy="2609037"/>
            <a:chOff x="4734845" y="2261850"/>
            <a:chExt cx="2743200" cy="2743200"/>
          </a:xfrm>
        </p:grpSpPr>
        <p:sp>
          <p:nvSpPr>
            <p:cNvPr id="12" name="Rectangle 11"/>
            <p:cNvSpPr/>
            <p:nvPr/>
          </p:nvSpPr>
          <p:spPr bwMode="auto">
            <a:xfrm>
              <a:off x="4734845" y="2261850"/>
              <a:ext cx="2743200" cy="27432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8" name="Rectangle 17"/>
            <p:cNvSpPr/>
            <p:nvPr/>
          </p:nvSpPr>
          <p:spPr>
            <a:xfrm>
              <a:off x="4734845"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code smart</a:t>
              </a:r>
            </a:p>
          </p:txBody>
        </p:sp>
        <p:pic>
          <p:nvPicPr>
            <p:cNvPr id="205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235248" y="2536586"/>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5" name="Group 4"/>
          <p:cNvGrpSpPr/>
          <p:nvPr/>
        </p:nvGrpSpPr>
        <p:grpSpPr>
          <a:xfrm>
            <a:off x="6000678" y="1041380"/>
            <a:ext cx="2609717" cy="2609037"/>
            <a:chOff x="8380580" y="2261850"/>
            <a:chExt cx="2743200" cy="2743200"/>
          </a:xfrm>
        </p:grpSpPr>
        <p:sp>
          <p:nvSpPr>
            <p:cNvPr id="13" name="Rectangle 12"/>
            <p:cNvSpPr/>
            <p:nvPr/>
          </p:nvSpPr>
          <p:spPr bwMode="auto">
            <a:xfrm>
              <a:off x="8380580" y="2261850"/>
              <a:ext cx="2743200" cy="2743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9" name="Rectangle 18"/>
            <p:cNvSpPr/>
            <p:nvPr/>
          </p:nvSpPr>
          <p:spPr>
            <a:xfrm>
              <a:off x="8380580"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go live</a:t>
              </a:r>
            </a:p>
          </p:txBody>
        </p:sp>
        <p:pic>
          <p:nvPicPr>
            <p:cNvPr id="2051" name="Picture 3" descr="C:\Users\Jonahs\Dropbox\Critical Resources\Helveticons Basic\Png\512x512\Radio 512x512.png"/>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880983" y="2668151"/>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3" name="Group 2"/>
          <p:cNvGrpSpPr/>
          <p:nvPr/>
        </p:nvGrpSpPr>
        <p:grpSpPr>
          <a:xfrm>
            <a:off x="512762" y="1041380"/>
            <a:ext cx="2609717" cy="2609037"/>
            <a:chOff x="1077078" y="2261850"/>
            <a:chExt cx="2743200" cy="2743200"/>
          </a:xfrm>
        </p:grpSpPr>
        <p:sp>
          <p:nvSpPr>
            <p:cNvPr id="11" name="Rectangle 10"/>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16200000" scaled="0"/>
                </a:gradFill>
              </a:endParaRPr>
            </a:p>
          </p:txBody>
        </p:sp>
        <p:sp>
          <p:nvSpPr>
            <p:cNvPr id="17" name="Rectangle 16"/>
            <p:cNvSpPr/>
            <p:nvPr/>
          </p:nvSpPr>
          <p:spPr>
            <a:xfrm>
              <a:off x="1077078" y="4515737"/>
              <a:ext cx="2743200" cy="385897"/>
            </a:xfrm>
            <a:prstGeom prst="rect">
              <a:avLst/>
            </a:prstGeom>
          </p:spPr>
          <p:txBody>
            <a:bodyPr wrap="square" lIns="91440" anchor="b" anchorCtr="0">
              <a:spAutoFit/>
            </a:bodyPr>
            <a:lstStyle/>
            <a:p>
              <a:pPr algn="ctr" defTabSz="685834">
                <a:lnSpc>
                  <a:spcPct val="85000"/>
                </a:lnSpc>
                <a:defRPr/>
              </a:pPr>
              <a:r>
                <a:rPr lang="en-US" sz="2100" kern="0" spc="-53" dirty="0">
                  <a:gradFill>
                    <a:gsLst>
                      <a:gs pos="0">
                        <a:srgbClr val="FFFFFF"/>
                      </a:gs>
                      <a:gs pos="100000">
                        <a:srgbClr val="FFFFFF"/>
                      </a:gs>
                    </a:gsLst>
                    <a:lin ang="16200000" scaled="0"/>
                  </a:gradFill>
                  <a:ea typeface="Segoe UI" pitchFamily="34" charset="0"/>
                  <a:cs typeface="Segoe UI" pitchFamily="34" charset="0"/>
                </a:rPr>
                <a:t>start simple</a:t>
              </a:r>
            </a:p>
          </p:txBody>
        </p:sp>
        <p:pic>
          <p:nvPicPr>
            <p:cNvPr id="44" name="Picture 4" descr="C:\Users\Jonahs\Dropbox\Critical Resources\Helveticons Basic\Png\512x512\Checkbox dotted active 512x512.png"/>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08113" y="256151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285118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2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Simple</a:t>
            </a:r>
            <a:endParaRPr lang="en-US" dirty="0"/>
          </a:p>
        </p:txBody>
      </p:sp>
      <p:sp>
        <p:nvSpPr>
          <p:cNvPr id="4" name="Text Placeholder 3"/>
          <p:cNvSpPr>
            <a:spLocks noGrp="1"/>
          </p:cNvSpPr>
          <p:nvPr>
            <p:ph type="body" sz="quarter" idx="4294967295"/>
          </p:nvPr>
        </p:nvSpPr>
        <p:spPr>
          <a:xfrm>
            <a:off x="4049713" y="1382713"/>
            <a:ext cx="5094287" cy="2828925"/>
          </a:xfrm>
        </p:spPr>
        <p:txBody>
          <a:bodyPr/>
          <a:lstStyle/>
          <a:p>
            <a:pPr marL="0" indent="0">
              <a:lnSpc>
                <a:spcPct val="100000"/>
              </a:lnSpc>
              <a:spcAft>
                <a:spcPts val="600"/>
              </a:spcAft>
              <a:buNone/>
              <a:defRPr/>
            </a:pPr>
            <a:r>
              <a:rPr lang="en-US" sz="2100" dirty="0"/>
              <a:t>Get started with </a:t>
            </a:r>
            <a:r>
              <a:rPr lang="en-US" sz="2100" b="1" dirty="0"/>
              <a:t>10 free </a:t>
            </a:r>
            <a:r>
              <a:rPr lang="en-US" sz="2100" dirty="0"/>
              <a:t>web sites</a:t>
            </a:r>
          </a:p>
          <a:p>
            <a:pPr marL="0" indent="0">
              <a:lnSpc>
                <a:spcPct val="100000"/>
              </a:lnSpc>
              <a:spcAft>
                <a:spcPts val="600"/>
              </a:spcAft>
              <a:buNone/>
              <a:defRPr/>
            </a:pPr>
            <a:r>
              <a:rPr lang="en-US" sz="2100" dirty="0"/>
              <a:t>Create new sites in seconds</a:t>
            </a:r>
          </a:p>
          <a:p>
            <a:pPr marL="0" indent="0">
              <a:lnSpc>
                <a:spcPct val="100000"/>
              </a:lnSpc>
              <a:spcAft>
                <a:spcPts val="600"/>
              </a:spcAft>
              <a:buNone/>
              <a:defRPr/>
            </a:pPr>
            <a:r>
              <a:rPr lang="en-US" sz="2100" dirty="0"/>
              <a:t>Easily manage and scale your sites</a:t>
            </a:r>
          </a:p>
          <a:p>
            <a:pPr marL="0" indent="0">
              <a:lnSpc>
                <a:spcPct val="100000"/>
              </a:lnSpc>
              <a:spcAft>
                <a:spcPts val="600"/>
              </a:spcAft>
              <a:buNone/>
              <a:defRPr/>
            </a:pPr>
            <a:r>
              <a:rPr lang="en-US" sz="2100" dirty="0"/>
              <a:t>Automatic load balancing and shared storage across instances</a:t>
            </a:r>
          </a:p>
          <a:p>
            <a:pPr marL="0" indent="0">
              <a:lnSpc>
                <a:spcPct val="100000"/>
              </a:lnSpc>
              <a:spcAft>
                <a:spcPts val="600"/>
              </a:spcAft>
              <a:buSzPct val="80000"/>
              <a:buNone/>
              <a:defRPr/>
            </a:pPr>
            <a:r>
              <a:rPr lang="en-US" sz="2100" dirty="0"/>
              <a:t>Scale out or up to reserved instances for improved performance and scale</a:t>
            </a:r>
          </a:p>
        </p:txBody>
      </p:sp>
      <p:grpSp>
        <p:nvGrpSpPr>
          <p:cNvPr id="7" name="Group 6"/>
          <p:cNvGrpSpPr/>
          <p:nvPr/>
        </p:nvGrpSpPr>
        <p:grpSpPr>
          <a:xfrm>
            <a:off x="512762" y="1496665"/>
            <a:ext cx="2609717" cy="2609037"/>
            <a:chOff x="1077078" y="2261850"/>
            <a:chExt cx="2743200" cy="2743200"/>
          </a:xfrm>
        </p:grpSpPr>
        <p:sp>
          <p:nvSpPr>
            <p:cNvPr id="9" name="Rectangle 8"/>
            <p:cNvSpPr/>
            <p:nvPr/>
          </p:nvSpPr>
          <p:spPr bwMode="auto">
            <a:xfrm>
              <a:off x="1077078" y="2261850"/>
              <a:ext cx="2743200" cy="27432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1" name="Picture 4" descr="C:\Users\Jonahs\Dropbox\Critical Resources\Helveticons Basic\Png\512x512\Checkbox dotted active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699528" y="2638777"/>
              <a:ext cx="1742394" cy="1742394"/>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214321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Smart</a:t>
            </a:r>
            <a:endParaRPr lang="en-US" dirty="0"/>
          </a:p>
        </p:txBody>
      </p:sp>
      <p:sp>
        <p:nvSpPr>
          <p:cNvPr id="4" name="Text Placeholder 3"/>
          <p:cNvSpPr>
            <a:spLocks noGrp="1"/>
          </p:cNvSpPr>
          <p:nvPr>
            <p:ph type="body" sz="quarter" idx="4294967295"/>
          </p:nvPr>
        </p:nvSpPr>
        <p:spPr>
          <a:xfrm>
            <a:off x="3738563" y="1516063"/>
            <a:ext cx="5405437" cy="2505075"/>
          </a:xfrm>
        </p:spPr>
        <p:txBody>
          <a:bodyPr/>
          <a:lstStyle/>
          <a:p>
            <a:pPr marL="0" indent="0">
              <a:lnSpc>
                <a:spcPct val="100000"/>
              </a:lnSpc>
              <a:spcAft>
                <a:spcPts val="600"/>
              </a:spcAft>
              <a:buNone/>
            </a:pPr>
            <a:r>
              <a:rPr lang="en-US" sz="2100" dirty="0"/>
              <a:t>Use ASP.NET, ASP, PHP, or Node.js</a:t>
            </a:r>
          </a:p>
          <a:p>
            <a:pPr marL="0" indent="0">
              <a:lnSpc>
                <a:spcPct val="100000"/>
              </a:lnSpc>
              <a:spcAft>
                <a:spcPts val="600"/>
              </a:spcAft>
              <a:buNone/>
            </a:pPr>
            <a:r>
              <a:rPr lang="en-US" sz="2100" dirty="0"/>
              <a:t>SQL Azure or MySQL databases</a:t>
            </a:r>
          </a:p>
          <a:p>
            <a:pPr marL="0" indent="0">
              <a:lnSpc>
                <a:spcPct val="100000"/>
              </a:lnSpc>
              <a:spcAft>
                <a:spcPts val="600"/>
              </a:spcAft>
              <a:buNone/>
            </a:pPr>
            <a:r>
              <a:rPr lang="en-US" sz="2100" dirty="0"/>
              <a:t>Start with open source apps </a:t>
            </a:r>
          </a:p>
          <a:p>
            <a:pPr marL="0" indent="0">
              <a:lnSpc>
                <a:spcPct val="100000"/>
              </a:lnSpc>
              <a:spcAft>
                <a:spcPts val="600"/>
              </a:spcAft>
              <a:buNone/>
            </a:pPr>
            <a:r>
              <a:rPr lang="en-US" sz="2100" dirty="0"/>
              <a:t>Develop with VS and </a:t>
            </a:r>
            <a:r>
              <a:rPr lang="en-US" sz="2100" dirty="0" err="1"/>
              <a:t>WebMatrix</a:t>
            </a:r>
            <a:endParaRPr lang="en-US" sz="2100" dirty="0"/>
          </a:p>
          <a:p>
            <a:pPr marL="0" indent="0">
              <a:lnSpc>
                <a:spcPct val="100000"/>
              </a:lnSpc>
              <a:spcAft>
                <a:spcPts val="600"/>
              </a:spcAft>
              <a:buNone/>
            </a:pPr>
            <a:r>
              <a:rPr lang="en-US" sz="2100" dirty="0"/>
              <a:t>Supports any Web development tool on any platform (Windows, OSX, Linux)</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10" name="Picture 2" descr="C:\Users\Jonahs\Dropbox\Critical Resources\Helveticons Basic\Png\512x512\Lightbulb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630124"/>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3730400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fade">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Live</a:t>
            </a:r>
            <a:endParaRPr lang="en-US" dirty="0"/>
          </a:p>
        </p:txBody>
      </p:sp>
      <p:sp>
        <p:nvSpPr>
          <p:cNvPr id="4" name="Text Placeholder 3"/>
          <p:cNvSpPr>
            <a:spLocks noGrp="1"/>
          </p:cNvSpPr>
          <p:nvPr>
            <p:ph type="body" sz="quarter" idx="4294967295"/>
          </p:nvPr>
        </p:nvSpPr>
        <p:spPr>
          <a:xfrm>
            <a:off x="3852863" y="1536700"/>
            <a:ext cx="5291137" cy="2365375"/>
          </a:xfrm>
        </p:spPr>
        <p:txBody>
          <a:bodyPr/>
          <a:lstStyle/>
          <a:p>
            <a:pPr marL="0" indent="0">
              <a:lnSpc>
                <a:spcPct val="100000"/>
              </a:lnSpc>
              <a:spcAft>
                <a:spcPts val="600"/>
              </a:spcAft>
              <a:buNone/>
            </a:pPr>
            <a:r>
              <a:rPr lang="en-US" sz="2100" dirty="0"/>
              <a:t>Rapid deployment for quick iteration</a:t>
            </a:r>
          </a:p>
          <a:p>
            <a:pPr marL="0" indent="0">
              <a:lnSpc>
                <a:spcPct val="100000"/>
              </a:lnSpc>
              <a:spcAft>
                <a:spcPts val="600"/>
              </a:spcAft>
              <a:buNone/>
            </a:pPr>
            <a:r>
              <a:rPr lang="en-US" sz="2100" dirty="0"/>
              <a:t>Integrated source control with Team Foundation Server (TFS) and </a:t>
            </a:r>
            <a:r>
              <a:rPr lang="en-US" sz="2100" dirty="0" err="1"/>
              <a:t>Git</a:t>
            </a:r>
            <a:endParaRPr lang="en-US" sz="2100" dirty="0"/>
          </a:p>
          <a:p>
            <a:pPr marL="0" indent="0">
              <a:lnSpc>
                <a:spcPct val="100000"/>
              </a:lnSpc>
              <a:spcAft>
                <a:spcPts val="600"/>
              </a:spcAft>
              <a:buNone/>
            </a:pPr>
            <a:r>
              <a:rPr lang="en-US" sz="2100" dirty="0"/>
              <a:t>Built-in monitoring of </a:t>
            </a:r>
            <a:r>
              <a:rPr lang="en-US" sz="2100" dirty="0" err="1"/>
              <a:t>perf</a:t>
            </a:r>
            <a:r>
              <a:rPr lang="en-US" sz="2100" dirty="0"/>
              <a:t> and usage data</a:t>
            </a:r>
          </a:p>
          <a:p>
            <a:pPr marL="0" indent="0">
              <a:lnSpc>
                <a:spcPct val="100000"/>
              </a:lnSpc>
              <a:spcAft>
                <a:spcPts val="600"/>
              </a:spcAft>
              <a:buNone/>
            </a:pPr>
            <a:r>
              <a:rPr lang="en-US" sz="2100" dirty="0"/>
              <a:t>Quick access to request logs, failed requests diagnostics and diagnostics</a:t>
            </a:r>
          </a:p>
        </p:txBody>
      </p:sp>
      <p:grpSp>
        <p:nvGrpSpPr>
          <p:cNvPr id="3" name="Group 2"/>
          <p:cNvGrpSpPr/>
          <p:nvPr/>
        </p:nvGrpSpPr>
        <p:grpSpPr>
          <a:xfrm>
            <a:off x="512762" y="1496665"/>
            <a:ext cx="2609717" cy="2609037"/>
            <a:chOff x="683503" y="1995552"/>
            <a:chExt cx="3478716" cy="3478716"/>
          </a:xfrm>
        </p:grpSpPr>
        <p:sp>
          <p:nvSpPr>
            <p:cNvPr id="9" name="Rectangle 8"/>
            <p:cNvSpPr/>
            <p:nvPr/>
          </p:nvSpPr>
          <p:spPr bwMode="auto">
            <a:xfrm>
              <a:off x="683503" y="1995552"/>
              <a:ext cx="3478716" cy="347871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37" fontAlgn="base">
                <a:spcBef>
                  <a:spcPct val="0"/>
                </a:spcBef>
                <a:spcAft>
                  <a:spcPct val="0"/>
                </a:spcAft>
              </a:pPr>
              <a:endParaRPr lang="en-US" sz="1700" dirty="0">
                <a:gradFill>
                  <a:gsLst>
                    <a:gs pos="0">
                      <a:srgbClr val="FFFFFF"/>
                    </a:gs>
                    <a:gs pos="100000">
                      <a:srgbClr val="FFFFFF"/>
                    </a:gs>
                  </a:gsLst>
                  <a:lin ang="5400000" scaled="0"/>
                </a:gradFill>
              </a:endParaRPr>
            </a:p>
          </p:txBody>
        </p:sp>
        <p:pic>
          <p:nvPicPr>
            <p:cNvPr id="7" name="Picture 3" descr="C:\Users\Jonahs\Dropbox\Critical Resources\Helveticons Basic\Png\512x512\Radio 512x512.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318075" y="2589549"/>
              <a:ext cx="2209571" cy="2209571"/>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9930137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320519" y="1852783"/>
            <a:ext cx="5500597" cy="3260621"/>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276003" y="1053572"/>
            <a:ext cx="1213734"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Your Datacenter</a:t>
            </a:r>
          </a:p>
        </p:txBody>
      </p:sp>
      <p:sp>
        <p:nvSpPr>
          <p:cNvPr id="128" name="Rectangle 127"/>
          <p:cNvSpPr/>
          <p:nvPr/>
        </p:nvSpPr>
        <p:spPr>
          <a:xfrm>
            <a:off x="1260740" y="3306895"/>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Virtualization</a:t>
            </a:r>
          </a:p>
        </p:txBody>
      </p:sp>
      <p:sp>
        <p:nvSpPr>
          <p:cNvPr id="129" name="Rectangle 128"/>
          <p:cNvSpPr/>
          <p:nvPr/>
        </p:nvSpPr>
        <p:spPr>
          <a:xfrm>
            <a:off x="1260740" y="2965781"/>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130" name="Rectangle 129"/>
          <p:cNvSpPr/>
          <p:nvPr/>
        </p:nvSpPr>
        <p:spPr>
          <a:xfrm>
            <a:off x="1260740" y="364800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Hardware</a:t>
            </a:r>
          </a:p>
        </p:txBody>
      </p:sp>
      <p:sp>
        <p:nvSpPr>
          <p:cNvPr id="133" name="Rectangle 132"/>
          <p:cNvSpPr/>
          <p:nvPr/>
        </p:nvSpPr>
        <p:spPr>
          <a:xfrm>
            <a:off x="1260740" y="2624666"/>
            <a:ext cx="1229001" cy="285750"/>
          </a:xfrm>
          <a:prstGeom prst="rect">
            <a:avLst/>
          </a:prstGeom>
          <a:solidFill>
            <a:schemeClr val="tx2"/>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Network</a:t>
            </a:r>
          </a:p>
        </p:txBody>
      </p:sp>
      <p:sp>
        <p:nvSpPr>
          <p:cNvPr id="134" name="Rectangle 133"/>
          <p:cNvSpPr/>
          <p:nvPr/>
        </p:nvSpPr>
        <p:spPr>
          <a:xfrm>
            <a:off x="1260740" y="1929698"/>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35" name="Rectangle 134"/>
          <p:cNvSpPr/>
          <p:nvPr/>
        </p:nvSpPr>
        <p:spPr>
          <a:xfrm>
            <a:off x="1260740" y="1588584"/>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36" name="Rectangle 135"/>
          <p:cNvSpPr/>
          <p:nvPr/>
        </p:nvSpPr>
        <p:spPr>
          <a:xfrm>
            <a:off x="1260739" y="2283552"/>
            <a:ext cx="1229001" cy="285750"/>
          </a:xfrm>
          <a:prstGeom prst="rect">
            <a:avLst/>
          </a:prstGeom>
          <a:solidFill>
            <a:schemeClr val="tx2"/>
          </a:solidFill>
          <a:ln w="9525" cap="flat" cmpd="sng" algn="ctr">
            <a:noFill/>
            <a:prstDash val="solid"/>
          </a:ln>
          <a:effectLst/>
        </p:spPr>
        <p:txBody>
          <a:bodyPr lIns="68580" tIns="34291" rIns="68580" bIns="3429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a:t>
            </a:r>
          </a:p>
        </p:txBody>
      </p:sp>
      <p:sp>
        <p:nvSpPr>
          <p:cNvPr id="170" name="Rectangle 169"/>
          <p:cNvSpPr/>
          <p:nvPr/>
        </p:nvSpPr>
        <p:spPr>
          <a:xfrm>
            <a:off x="7023222"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Web </a:t>
            </a:r>
            <a:br>
              <a:rPr lang="en-US" sz="1500" dirty="0">
                <a:gradFill>
                  <a:gsLst>
                    <a:gs pos="0">
                      <a:schemeClr val="tx1"/>
                    </a:gs>
                    <a:gs pos="100000">
                      <a:schemeClr val="tx1"/>
                    </a:gs>
                  </a:gsLst>
                  <a:lin ang="5400000" scaled="0"/>
                </a:gradFill>
                <a:ea typeface="Kozuka Gothic Pro R" pitchFamily="34" charset="-128"/>
              </a:rPr>
            </a:br>
            <a:r>
              <a:rPr lang="en-US" sz="1500" dirty="0">
                <a:gradFill>
                  <a:gsLst>
                    <a:gs pos="0">
                      <a:schemeClr val="tx1"/>
                    </a:gs>
                    <a:gs pos="100000">
                      <a:schemeClr val="tx1"/>
                    </a:gs>
                  </a:gsLst>
                  <a:lin ang="5400000" scaled="0"/>
                </a:gradFill>
                <a:ea typeface="Kozuka Gothic Pro R" pitchFamily="34" charset="-128"/>
              </a:rPr>
              <a:t>Sites</a:t>
            </a:r>
          </a:p>
        </p:txBody>
      </p:sp>
      <p:sp>
        <p:nvSpPr>
          <p:cNvPr id="180" name="Rectangle 179"/>
          <p:cNvSpPr/>
          <p:nvPr/>
        </p:nvSpPr>
        <p:spPr>
          <a:xfrm>
            <a:off x="7023222" y="1589584"/>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82" name="Rectangle 181"/>
          <p:cNvSpPr/>
          <p:nvPr/>
        </p:nvSpPr>
        <p:spPr>
          <a:xfrm>
            <a:off x="7023222" y="1930698"/>
            <a:ext cx="1229000" cy="285750"/>
          </a:xfrm>
          <a:prstGeom prst="rect">
            <a:avLst/>
          </a:prstGeom>
          <a:solidFill>
            <a:schemeClr val="accent2"/>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4" name="Rectangle 153"/>
          <p:cNvSpPr/>
          <p:nvPr/>
        </p:nvSpPr>
        <p:spPr>
          <a:xfrm>
            <a:off x="5105297" y="1054572"/>
            <a:ext cx="1229000"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Cloud Services</a:t>
            </a:r>
            <a:endParaRPr lang="en-US" sz="1200" dirty="0">
              <a:gradFill>
                <a:gsLst>
                  <a:gs pos="0">
                    <a:schemeClr val="tx1"/>
                  </a:gs>
                  <a:gs pos="100000">
                    <a:schemeClr val="tx1"/>
                  </a:gs>
                </a:gsLst>
                <a:lin ang="5400000" scaled="0"/>
              </a:gradFill>
              <a:ea typeface="Kozuka Gothic Pro R" pitchFamily="34" charset="-128"/>
            </a:endParaRPr>
          </a:p>
        </p:txBody>
      </p:sp>
      <p:sp>
        <p:nvSpPr>
          <p:cNvPr id="166" name="Rectangle 165"/>
          <p:cNvSpPr/>
          <p:nvPr/>
        </p:nvSpPr>
        <p:spPr>
          <a:xfrm>
            <a:off x="5105296" y="1589586"/>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67" name="Rectangle 166"/>
          <p:cNvSpPr/>
          <p:nvPr/>
        </p:nvSpPr>
        <p:spPr>
          <a:xfrm>
            <a:off x="5105296" y="2288964"/>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168" name="Rectangle 167"/>
          <p:cNvSpPr/>
          <p:nvPr/>
        </p:nvSpPr>
        <p:spPr>
          <a:xfrm>
            <a:off x="5105296" y="1930700"/>
            <a:ext cx="1229000" cy="285750"/>
          </a:xfrm>
          <a:prstGeom prst="rect">
            <a:avLst/>
          </a:prstGeom>
          <a:solidFill>
            <a:schemeClr val="accent1"/>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77" name="Rectangle 76"/>
          <p:cNvSpPr/>
          <p:nvPr/>
        </p:nvSpPr>
        <p:spPr>
          <a:xfrm>
            <a:off x="5105296" y="2639256"/>
            <a:ext cx="1229000" cy="285750"/>
          </a:xfrm>
          <a:prstGeom prst="rect">
            <a:avLst/>
          </a:prstGeom>
          <a:solidFill>
            <a:schemeClr val="accent1"/>
          </a:solidFill>
          <a:ln w="9525" cap="flat" cmpd="sng" algn="ctr">
            <a:noFill/>
            <a:prstDash val="solid"/>
          </a:ln>
          <a:effectLst/>
        </p:spPr>
        <p:txBody>
          <a:bodyPr lIns="0" tIns="34291" rIns="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38" name="Rectangle 137"/>
          <p:cNvSpPr/>
          <p:nvPr/>
        </p:nvSpPr>
        <p:spPr>
          <a:xfrm>
            <a:off x="3192613" y="1054572"/>
            <a:ext cx="1229001" cy="480060"/>
          </a:xfrm>
          <a:prstGeom prst="rect">
            <a:avLst/>
          </a:prstGeom>
          <a:noFill/>
          <a:ln w="9525" cap="flat" cmpd="sng" algn="ctr">
            <a:noFill/>
            <a:prstDash val="solid"/>
          </a:ln>
          <a:effectLst/>
        </p:spPr>
        <p:txBody>
          <a:bodyPr lIns="68580" tIns="0" rIns="6858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Virtual Machines</a:t>
            </a:r>
            <a:endParaRPr lang="en-US" sz="1200" dirty="0">
              <a:gradFill>
                <a:gsLst>
                  <a:gs pos="0">
                    <a:schemeClr val="tx1"/>
                  </a:gs>
                  <a:gs pos="100000">
                    <a:schemeClr val="tx1"/>
                  </a:gs>
                </a:gsLst>
                <a:lin ang="5400000" scaled="0"/>
              </a:gradFill>
              <a:ea typeface="Kozuka Gothic Pro R" pitchFamily="34" charset="-128"/>
            </a:endParaRPr>
          </a:p>
        </p:txBody>
      </p:sp>
      <p:sp>
        <p:nvSpPr>
          <p:cNvPr id="149" name="Rectangle 148"/>
          <p:cNvSpPr/>
          <p:nvPr/>
        </p:nvSpPr>
        <p:spPr>
          <a:xfrm>
            <a:off x="3192613" y="2625665"/>
            <a:ext cx="1229001" cy="285750"/>
          </a:xfrm>
          <a:prstGeom prst="rect">
            <a:avLst/>
          </a:prstGeom>
          <a:solidFill>
            <a:schemeClr val="accent5"/>
          </a:solidFill>
          <a:ln w="9525" cap="flat" cmpd="sng" algn="ctr">
            <a:noFill/>
            <a:prstDash val="solid"/>
          </a:ln>
          <a:effectLst/>
        </p:spPr>
        <p:txBody>
          <a:bodyPr lIns="0" tIns="34291" rIns="0" bIns="3429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Virtual Network</a:t>
            </a:r>
          </a:p>
        </p:txBody>
      </p:sp>
      <p:sp>
        <p:nvSpPr>
          <p:cNvPr id="150" name="Rectangle 149"/>
          <p:cNvSpPr/>
          <p:nvPr/>
        </p:nvSpPr>
        <p:spPr>
          <a:xfrm>
            <a:off x="3192613" y="193070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Data</a:t>
            </a:r>
          </a:p>
        </p:txBody>
      </p:sp>
      <p:sp>
        <p:nvSpPr>
          <p:cNvPr id="151" name="Rectangle 150"/>
          <p:cNvSpPr/>
          <p:nvPr/>
        </p:nvSpPr>
        <p:spPr>
          <a:xfrm>
            <a:off x="3192613" y="1589587"/>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52" name="Rectangle 151"/>
          <p:cNvSpPr/>
          <p:nvPr/>
        </p:nvSpPr>
        <p:spPr>
          <a:xfrm>
            <a:off x="3192613" y="2284552"/>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Firewall Rules</a:t>
            </a:r>
          </a:p>
        </p:txBody>
      </p:sp>
      <p:sp>
        <p:nvSpPr>
          <p:cNvPr id="71" name="Rectangle 70"/>
          <p:cNvSpPr/>
          <p:nvPr/>
        </p:nvSpPr>
        <p:spPr>
          <a:xfrm>
            <a:off x="3192613" y="2966780"/>
            <a:ext cx="1229001" cy="285750"/>
          </a:xfrm>
          <a:prstGeom prst="rect">
            <a:avLst/>
          </a:prstGeom>
          <a:solidFill>
            <a:schemeClr val="accent5"/>
          </a:solidFill>
          <a:ln w="9525" cap="flat" cmpd="sng" algn="ctr">
            <a:noFill/>
            <a:prstDash val="solid"/>
          </a:ln>
          <a:effectLst/>
        </p:spPr>
        <p:txBody>
          <a:bodyPr lIns="68580" tIns="34291" rIns="68580" bIns="34291" rtlCol="0" anchor="ctr" anchorCtr="0"/>
          <a:lstStyle/>
          <a:p>
            <a:pPr algn="ctr" defTabSz="914210"/>
            <a:r>
              <a:rPr lang="en-US" sz="1100" dirty="0">
                <a:gradFill>
                  <a:gsLst>
                    <a:gs pos="0">
                      <a:srgbClr val="FFFFFF"/>
                    </a:gs>
                    <a:gs pos="100000">
                      <a:srgbClr val="FFFFFF"/>
                    </a:gs>
                  </a:gsLst>
                  <a:lin ang="5400000" scaled="0"/>
                </a:gradFill>
                <a:ea typeface="Segoe UI" pitchFamily="34" charset="0"/>
                <a:cs typeface="Segoe UI" pitchFamily="34" charset="0"/>
              </a:rPr>
              <a:t>O/S</a:t>
            </a:r>
          </a:p>
        </p:txBody>
      </p:sp>
      <p:sp>
        <p:nvSpPr>
          <p:cNvPr id="41" name="Pentagon 40"/>
          <p:cNvSpPr/>
          <p:nvPr/>
        </p:nvSpPr>
        <p:spPr bwMode="auto">
          <a:xfrm>
            <a:off x="446808" y="4465103"/>
            <a:ext cx="8146215" cy="506949"/>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80"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Focus on the Application</a:t>
            </a: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446805" y="3574682"/>
            <a:ext cx="769418" cy="76921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2719415" y="690902"/>
            <a:ext cx="0" cy="35795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505571" y="-1102952"/>
            <a:ext cx="333745" cy="3930566"/>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68580" tIns="34291" rIns="68580" bIns="34291" rtlCol="0" anchor="ctr"/>
          <a:lstStyle/>
          <a:p>
            <a:pPr algn="ctr"/>
            <a:endParaRPr lang="en-US"/>
          </a:p>
        </p:txBody>
      </p:sp>
      <p:sp>
        <p:nvSpPr>
          <p:cNvPr id="38" name="Rectangle 37"/>
          <p:cNvSpPr/>
          <p:nvPr/>
        </p:nvSpPr>
        <p:spPr>
          <a:xfrm>
            <a:off x="4684520" y="295161"/>
            <a:ext cx="1985990" cy="48006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914135" fontAlgn="base">
              <a:spcAft>
                <a:spcPct val="0"/>
              </a:spcAft>
            </a:pPr>
            <a:r>
              <a:rPr lang="en-US" sz="1500" dirty="0">
                <a:gradFill>
                  <a:gsLst>
                    <a:gs pos="0">
                      <a:schemeClr val="tx1"/>
                    </a:gs>
                    <a:gs pos="100000">
                      <a:schemeClr val="tx1"/>
                    </a:gs>
                  </a:gsLst>
                  <a:lin ang="5400000" scaled="0"/>
                </a:gradFill>
                <a:ea typeface="Kozuka Gothic Pro R" pitchFamily="34" charset="-128"/>
              </a:rPr>
              <a:t>Windows Azure</a:t>
            </a:r>
          </a:p>
        </p:txBody>
      </p:sp>
    </p:spTree>
    <p:extLst>
      <p:ext uri="{BB962C8B-B14F-4D97-AF65-F5344CB8AC3E}">
        <p14:creationId xmlns:p14="http://schemas.microsoft.com/office/powerpoint/2010/main" val="40236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206566" y="3765400"/>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Popular open source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Launch a professional looking site with a few clicks using apps like </a:t>
            </a:r>
            <a:r>
              <a:rPr lang="en-US" sz="1100" spc="-32" dirty="0" err="1">
                <a:gradFill>
                  <a:gsLst>
                    <a:gs pos="0">
                      <a:schemeClr val="bg1"/>
                    </a:gs>
                    <a:gs pos="100000">
                      <a:schemeClr val="bg1"/>
                    </a:gs>
                  </a:gsLst>
                  <a:lin ang="16200000" scaled="0"/>
                </a:gradFill>
              </a:rPr>
              <a:t>WordPress</a:t>
            </a:r>
            <a:r>
              <a:rPr lang="en-US" sz="1100" spc="-32" dirty="0">
                <a:gradFill>
                  <a:gsLst>
                    <a:gs pos="0">
                      <a:schemeClr val="bg1"/>
                    </a:gs>
                    <a:gs pos="100000">
                      <a:schemeClr val="bg1"/>
                    </a:gs>
                  </a:gsLst>
                  <a:lin ang="16200000" scaled="0"/>
                </a:gradFill>
              </a:rPr>
              <a:t>, </a:t>
            </a:r>
            <a:r>
              <a:rPr lang="en-US" sz="1100" spc="-32" dirty="0" err="1">
                <a:gradFill>
                  <a:gsLst>
                    <a:gs pos="0">
                      <a:schemeClr val="bg1"/>
                    </a:gs>
                    <a:gs pos="100000">
                      <a:schemeClr val="bg1"/>
                    </a:gs>
                  </a:gsLst>
                  <a:lin ang="16200000" scaled="0"/>
                </a:gradFill>
              </a:rPr>
              <a:t>Joomla</a:t>
            </a:r>
            <a:r>
              <a:rPr lang="en-US" sz="1100" spc="-32" dirty="0">
                <a:gradFill>
                  <a:gsLst>
                    <a:gs pos="0">
                      <a:schemeClr val="bg1"/>
                    </a:gs>
                    <a:gs pos="100000">
                      <a:schemeClr val="bg1"/>
                    </a:gs>
                  </a:gsLst>
                  <a:lin ang="16200000" scaled="0"/>
                </a:gradFill>
              </a:rPr>
              <a:t>!, Drupal, </a:t>
            </a:r>
            <a:r>
              <a:rPr lang="en-US" sz="1100" spc="-32" dirty="0" err="1">
                <a:gradFill>
                  <a:gsLst>
                    <a:gs pos="0">
                      <a:schemeClr val="bg1"/>
                    </a:gs>
                    <a:gs pos="100000">
                      <a:schemeClr val="bg1"/>
                    </a:gs>
                  </a:gsLst>
                  <a:lin ang="16200000" scaled="0"/>
                </a:gradFill>
              </a:rPr>
              <a:t>DotNetNuke</a:t>
            </a:r>
            <a:r>
              <a:rPr lang="en-US" sz="1100" spc="-32" dirty="0">
                <a:gradFill>
                  <a:gsLst>
                    <a:gs pos="0">
                      <a:schemeClr val="bg1"/>
                    </a:gs>
                    <a:gs pos="100000">
                      <a:schemeClr val="bg1"/>
                    </a:gs>
                  </a:gsLst>
                  <a:lin ang="16200000" scaled="0"/>
                </a:gradFill>
              </a:rPr>
              <a:t> and </a:t>
            </a:r>
            <a:r>
              <a:rPr lang="en-US" sz="1100" spc="-32" dirty="0" err="1">
                <a:gradFill>
                  <a:gsLst>
                    <a:gs pos="0">
                      <a:schemeClr val="bg1"/>
                    </a:gs>
                    <a:gs pos="100000">
                      <a:schemeClr val="bg1"/>
                    </a:gs>
                  </a:gsLst>
                  <a:lin ang="16200000" scaled="0"/>
                </a:gradFill>
              </a:rPr>
              <a:t>Umbraco</a:t>
            </a:r>
            <a:endParaRPr lang="en-US" sz="1100" spc="-32" dirty="0">
              <a:gradFill>
                <a:gsLst>
                  <a:gs pos="0">
                    <a:schemeClr val="bg1"/>
                  </a:gs>
                  <a:gs pos="100000">
                    <a:schemeClr val="bg1"/>
                  </a:gs>
                </a:gsLst>
                <a:lin ang="16200000" scaled="0"/>
              </a:gradFill>
            </a:endParaRPr>
          </a:p>
        </p:txBody>
      </p:sp>
      <p:sp>
        <p:nvSpPr>
          <p:cNvPr id="14" name="Rounded Rectangle 13"/>
          <p:cNvSpPr/>
          <p:nvPr/>
        </p:nvSpPr>
        <p:spPr bwMode="auto">
          <a:xfrm>
            <a:off x="206566" y="2688285"/>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Continuous development</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Deploy  directly from your source code repository, using </a:t>
            </a:r>
            <a:r>
              <a:rPr lang="en-US" sz="1100" spc="-32" dirty="0" err="1">
                <a:gradFill>
                  <a:gsLst>
                    <a:gs pos="0">
                      <a:schemeClr val="bg1"/>
                    </a:gs>
                    <a:gs pos="100000">
                      <a:schemeClr val="bg1"/>
                    </a:gs>
                  </a:gsLst>
                  <a:lin ang="16200000" scaled="0"/>
                </a:gradFill>
              </a:rPr>
              <a:t>Git</a:t>
            </a:r>
            <a:r>
              <a:rPr lang="en-US" sz="1100" spc="-32" dirty="0">
                <a:gradFill>
                  <a:gsLst>
                    <a:gs pos="0">
                      <a:schemeClr val="bg1"/>
                    </a:gs>
                    <a:gs pos="100000">
                      <a:schemeClr val="bg1"/>
                    </a:gs>
                  </a:gsLst>
                  <a:lin ang="16200000" scaled="0"/>
                </a:gradFill>
              </a:rPr>
              <a:t> or Team Foundation Service.</a:t>
            </a:r>
          </a:p>
        </p:txBody>
      </p:sp>
      <p:sp>
        <p:nvSpPr>
          <p:cNvPr id="11" name="Rounded Rectangle 10"/>
          <p:cNvSpPr/>
          <p:nvPr/>
        </p:nvSpPr>
        <p:spPr bwMode="auto">
          <a:xfrm>
            <a:off x="206566" y="1611169"/>
            <a:ext cx="2736683" cy="1024946"/>
          </a:xfrm>
          <a:prstGeom prst="roundRect">
            <a:avLst>
              <a:gd name="adj" fmla="val 0"/>
            </a:avLst>
          </a:prstGeom>
          <a:solidFill>
            <a:schemeClr val="accent2"/>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Modern web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Perfect if your app consists of client side markup and scripting, server side scripting and a database. Powerful capability to scale out and up as needed.</a:t>
            </a:r>
          </a:p>
        </p:txBody>
      </p:sp>
      <p:sp>
        <p:nvSpPr>
          <p:cNvPr id="4" name="Title 3"/>
          <p:cNvSpPr>
            <a:spLocks noGrp="1"/>
          </p:cNvSpPr>
          <p:nvPr>
            <p:ph type="title"/>
          </p:nvPr>
        </p:nvSpPr>
        <p:spPr/>
        <p:txBody>
          <a:bodyPr/>
          <a:lstStyle/>
          <a:p>
            <a:r>
              <a:rPr lang="en-US" dirty="0" smtClean="0">
                <a:solidFill>
                  <a:schemeClr val="tx1"/>
                </a:solidFill>
              </a:rPr>
              <a:t>Application Scenarios</a:t>
            </a:r>
            <a:endParaRPr lang="en-US" dirty="0">
              <a:solidFill>
                <a:schemeClr val="tx1"/>
              </a:solidFill>
            </a:endParaRPr>
          </a:p>
        </p:txBody>
      </p:sp>
      <p:grpSp>
        <p:nvGrpSpPr>
          <p:cNvPr id="6" name="Group 5"/>
          <p:cNvGrpSpPr/>
          <p:nvPr/>
        </p:nvGrpSpPr>
        <p:grpSpPr>
          <a:xfrm>
            <a:off x="206566" y="952500"/>
            <a:ext cx="2736683" cy="598255"/>
            <a:chOff x="275349" y="1270000"/>
            <a:chExt cx="3647961" cy="797673"/>
          </a:xfrm>
        </p:grpSpPr>
        <p:sp>
          <p:nvSpPr>
            <p:cNvPr id="2" name="Rectangle 1"/>
            <p:cNvSpPr/>
            <p:nvPr/>
          </p:nvSpPr>
          <p:spPr bwMode="auto">
            <a:xfrm>
              <a:off x="275349" y="1270000"/>
              <a:ext cx="3647961" cy="79767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8" name="TextBox 7"/>
            <p:cNvSpPr txBox="1"/>
            <p:nvPr/>
          </p:nvSpPr>
          <p:spPr>
            <a:xfrm>
              <a:off x="278605" y="1463040"/>
              <a:ext cx="2972595"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Web Sites</a:t>
              </a:r>
              <a:endParaRPr lang="en-US" sz="1500" spc="-62" dirty="0">
                <a:gradFill>
                  <a:gsLst>
                    <a:gs pos="0">
                      <a:schemeClr val="bg1"/>
                    </a:gs>
                    <a:gs pos="100000">
                      <a:schemeClr val="bg1"/>
                    </a:gs>
                  </a:gsLst>
                  <a:lin ang="16200000" scaled="0"/>
                </a:gradFill>
                <a:latin typeface="Segoe UI Light" pitchFamily="34" charset="0"/>
              </a:endParaRPr>
            </a:p>
          </p:txBody>
        </p:sp>
      </p:grpSp>
      <p:sp>
        <p:nvSpPr>
          <p:cNvPr id="16" name="Rounded Rectangle 15"/>
          <p:cNvSpPr/>
          <p:nvPr/>
        </p:nvSpPr>
        <p:spPr bwMode="auto">
          <a:xfrm>
            <a:off x="3006391" y="2688424"/>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administration</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admin access, remote desktop access or elevated permissions</a:t>
            </a:r>
          </a:p>
        </p:txBody>
      </p:sp>
      <p:grpSp>
        <p:nvGrpSpPr>
          <p:cNvPr id="7" name="Group 6"/>
          <p:cNvGrpSpPr/>
          <p:nvPr/>
        </p:nvGrpSpPr>
        <p:grpSpPr>
          <a:xfrm>
            <a:off x="2986531" y="948591"/>
            <a:ext cx="3020432" cy="602164"/>
            <a:chOff x="3981004" y="1264788"/>
            <a:chExt cx="4026194" cy="802885"/>
          </a:xfrm>
        </p:grpSpPr>
        <p:sp>
          <p:nvSpPr>
            <p:cNvPr id="24" name="Rectangle 23"/>
            <p:cNvSpPr/>
            <p:nvPr/>
          </p:nvSpPr>
          <p:spPr bwMode="auto">
            <a:xfrm>
              <a:off x="4023087" y="1264788"/>
              <a:ext cx="3909123" cy="802885"/>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18" name="TextBox 17"/>
            <p:cNvSpPr txBox="1"/>
            <p:nvPr/>
          </p:nvSpPr>
          <p:spPr>
            <a:xfrm>
              <a:off x="3981004" y="1463040"/>
              <a:ext cx="4026194"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Cloud Services</a:t>
              </a:r>
            </a:p>
          </p:txBody>
        </p:sp>
      </p:grpSp>
      <p:sp>
        <p:nvSpPr>
          <p:cNvPr id="10" name="Rounded Rectangle 9"/>
          <p:cNvSpPr/>
          <p:nvPr/>
        </p:nvSpPr>
        <p:spPr bwMode="auto">
          <a:xfrm>
            <a:off x="3006391" y="161116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Multi-tier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separate application logic into multiple tiers (i.e. caching middle tier, asynchronous background processes like order processing) using both Web and Worker Roles</a:t>
            </a:r>
          </a:p>
        </p:txBody>
      </p:sp>
      <p:sp>
        <p:nvSpPr>
          <p:cNvPr id="12" name="Rounded Rectangle 11"/>
          <p:cNvSpPr/>
          <p:nvPr/>
        </p:nvSpPr>
        <p:spPr bwMode="auto">
          <a:xfrm>
            <a:off x="3006390" y="3765679"/>
            <a:ext cx="2944317" cy="1024946"/>
          </a:xfrm>
          <a:prstGeom prst="roundRect">
            <a:avLst>
              <a:gd name="adj" fmla="val 0"/>
            </a:avLst>
          </a:prstGeom>
          <a:solidFill>
            <a:schemeClr val="accent1"/>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Apps that require advanced networking</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Cloud-based applications that require network isolation for use with Windows Azure Connect or Windows Azure Virtual Network</a:t>
            </a:r>
          </a:p>
        </p:txBody>
      </p:sp>
      <p:sp>
        <p:nvSpPr>
          <p:cNvPr id="13" name="Rounded Rectangle 12"/>
          <p:cNvSpPr/>
          <p:nvPr/>
        </p:nvSpPr>
        <p:spPr bwMode="auto">
          <a:xfrm>
            <a:off x="6013850" y="2688424"/>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defTabSz="685786">
              <a:lnSpc>
                <a:spcPct val="90000"/>
              </a:lnSpc>
              <a:spcAft>
                <a:spcPts val="675"/>
              </a:spcAft>
              <a:buSzPct val="80000"/>
            </a:pPr>
            <a:r>
              <a:rPr lang="en-US" sz="1500" spc="-62" dirty="0">
                <a:gradFill>
                  <a:gsLst>
                    <a:gs pos="0">
                      <a:schemeClr val="bg1"/>
                    </a:gs>
                    <a:gs pos="100000">
                      <a:schemeClr val="bg1"/>
                    </a:gs>
                  </a:gsLst>
                  <a:lin ang="16200000" scaled="0"/>
                </a:gradFill>
                <a:latin typeface="Segoe UI Light" pitchFamily="34" charset="0"/>
              </a:rPr>
              <a:t>Porting existing line of business apps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Choose an image from the library or upload your own </a:t>
            </a:r>
            <a:r>
              <a:rPr lang="en-US" sz="1100" spc="-32" dirty="0" err="1">
                <a:gradFill>
                  <a:gsLst>
                    <a:gs pos="0">
                      <a:schemeClr val="bg1"/>
                    </a:gs>
                    <a:gs pos="100000">
                      <a:schemeClr val="bg1"/>
                    </a:gs>
                  </a:gsLst>
                  <a:lin ang="16200000" scaled="0"/>
                </a:gradFill>
              </a:rPr>
              <a:t>VHD</a:t>
            </a:r>
            <a:r>
              <a:rPr lang="en-US" sz="1100" spc="-32" dirty="0">
                <a:gradFill>
                  <a:gsLst>
                    <a:gs pos="0">
                      <a:schemeClr val="bg1"/>
                    </a:gs>
                    <a:gs pos="100000">
                      <a:schemeClr val="bg1"/>
                    </a:gs>
                  </a:gsLst>
                  <a:lin ang="16200000" scaled="0"/>
                </a:gradFill>
              </a:rPr>
              <a:t>. </a:t>
            </a:r>
          </a:p>
        </p:txBody>
      </p:sp>
      <p:sp>
        <p:nvSpPr>
          <p:cNvPr id="17" name="Rounded Rectangle 16"/>
          <p:cNvSpPr/>
          <p:nvPr/>
        </p:nvSpPr>
        <p:spPr bwMode="auto">
          <a:xfrm>
            <a:off x="6013850" y="161116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Enterprise server applications</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Run your existing enterprise applications in the cloud, such as SQL Server, SharePoint Server or Active Directory.</a:t>
            </a:r>
          </a:p>
        </p:txBody>
      </p:sp>
      <p:sp>
        <p:nvSpPr>
          <p:cNvPr id="19" name="Rounded Rectangle 18"/>
          <p:cNvSpPr/>
          <p:nvPr/>
        </p:nvSpPr>
        <p:spPr bwMode="auto">
          <a:xfrm>
            <a:off x="6013849" y="3765679"/>
            <a:ext cx="2944317" cy="1024946"/>
          </a:xfrm>
          <a:prstGeom prst="roundRect">
            <a:avLst>
              <a:gd name="adj" fmla="val 0"/>
            </a:avLst>
          </a:prstGeom>
          <a:solidFill>
            <a:schemeClr val="accent4"/>
          </a:solidFill>
          <a:ln w="9525" cap="flat" cmpd="sng" algn="ctr">
            <a:noFill/>
            <a:prstDash val="solid"/>
          </a:ln>
          <a:effectLst/>
        </p:spPr>
        <p:txBody>
          <a:bodyPr lIns="57142" tIns="28571" rIns="57142" bIns="28571" rtlCol="0" anchor="t" anchorCtr="0"/>
          <a:lstStyle/>
          <a:p>
            <a:pPr marL="2382">
              <a:spcAft>
                <a:spcPts val="675"/>
              </a:spcAft>
              <a:buSzPct val="80000"/>
            </a:pPr>
            <a:r>
              <a:rPr lang="en-US" sz="1500" spc="-62" dirty="0">
                <a:gradFill>
                  <a:gsLst>
                    <a:gs pos="0">
                      <a:schemeClr val="bg1"/>
                    </a:gs>
                    <a:gs pos="100000">
                      <a:schemeClr val="bg1"/>
                    </a:gs>
                  </a:gsLst>
                  <a:lin ang="16200000" scaled="0"/>
                </a:gradFill>
                <a:latin typeface="Segoe UI Light" pitchFamily="34" charset="0"/>
              </a:rPr>
              <a:t>Windows or Linux operating system </a:t>
            </a:r>
          </a:p>
          <a:p>
            <a:pPr marL="2382" defTabSz="685786">
              <a:lnSpc>
                <a:spcPct val="90000"/>
              </a:lnSpc>
              <a:spcAft>
                <a:spcPts val="675"/>
              </a:spcAft>
              <a:buSzPct val="80000"/>
            </a:pPr>
            <a:r>
              <a:rPr lang="en-US" sz="1100" spc="-32" dirty="0">
                <a:gradFill>
                  <a:gsLst>
                    <a:gs pos="0">
                      <a:schemeClr val="bg1"/>
                    </a:gs>
                    <a:gs pos="100000">
                      <a:schemeClr val="bg1"/>
                    </a:gs>
                  </a:gsLst>
                  <a:lin ang="16200000" scaled="0"/>
                </a:gradFill>
              </a:rPr>
              <a:t>Support for Windows Server, along with community and commercial versions of Linux. Connect virtual machines with cloud services to take full advantage of </a:t>
            </a:r>
            <a:r>
              <a:rPr lang="en-US" sz="1100" spc="-32" dirty="0" err="1">
                <a:gradFill>
                  <a:gsLst>
                    <a:gs pos="0">
                      <a:schemeClr val="bg1"/>
                    </a:gs>
                    <a:gs pos="100000">
                      <a:schemeClr val="bg1"/>
                    </a:gs>
                  </a:gsLst>
                  <a:lin ang="16200000" scaled="0"/>
                </a:gradFill>
              </a:rPr>
              <a:t>PaaS</a:t>
            </a:r>
            <a:r>
              <a:rPr lang="en-US" sz="1100" spc="-32" dirty="0">
                <a:gradFill>
                  <a:gsLst>
                    <a:gs pos="0">
                      <a:schemeClr val="bg1"/>
                    </a:gs>
                    <a:gs pos="100000">
                      <a:schemeClr val="bg1"/>
                    </a:gs>
                  </a:gsLst>
                  <a:lin ang="16200000" scaled="0"/>
                </a:gradFill>
              </a:rPr>
              <a:t> services.</a:t>
            </a:r>
          </a:p>
        </p:txBody>
      </p:sp>
      <p:grpSp>
        <p:nvGrpSpPr>
          <p:cNvPr id="9" name="Group 8"/>
          <p:cNvGrpSpPr/>
          <p:nvPr/>
        </p:nvGrpSpPr>
        <p:grpSpPr>
          <a:xfrm>
            <a:off x="6007190" y="952500"/>
            <a:ext cx="2995747" cy="602164"/>
            <a:chOff x="8007500" y="1270000"/>
            <a:chExt cx="3993289" cy="802885"/>
          </a:xfrm>
        </p:grpSpPr>
        <p:sp>
          <p:nvSpPr>
            <p:cNvPr id="25" name="Rectangle 24"/>
            <p:cNvSpPr/>
            <p:nvPr/>
          </p:nvSpPr>
          <p:spPr bwMode="auto">
            <a:xfrm>
              <a:off x="8016378" y="1270000"/>
              <a:ext cx="3924733" cy="80288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dirty="0" err="1" smtClean="0">
                <a:gradFill>
                  <a:gsLst>
                    <a:gs pos="0">
                      <a:schemeClr val="bg1"/>
                    </a:gs>
                    <a:gs pos="100000">
                      <a:schemeClr val="bg1"/>
                    </a:gs>
                  </a:gsLst>
                  <a:lin ang="16200000" scaled="0"/>
                </a:gradFill>
                <a:ea typeface="Segoe UI" pitchFamily="34" charset="0"/>
                <a:cs typeface="Segoe UI" pitchFamily="34" charset="0"/>
              </a:endParaRPr>
            </a:p>
          </p:txBody>
        </p:sp>
        <p:sp>
          <p:nvSpPr>
            <p:cNvPr id="20" name="TextBox 19"/>
            <p:cNvSpPr txBox="1"/>
            <p:nvPr/>
          </p:nvSpPr>
          <p:spPr>
            <a:xfrm>
              <a:off x="8007500" y="1463040"/>
              <a:ext cx="3993289" cy="410338"/>
            </a:xfrm>
            <a:prstGeom prst="rect">
              <a:avLst/>
            </a:prstGeom>
            <a:noFill/>
          </p:spPr>
          <p:txBody>
            <a:bodyPr wrap="square" lIns="76179" tIns="38089" rIns="76179" bIns="38089" rtlCol="0">
              <a:spAutoFit/>
            </a:bodyPr>
            <a:lstStyle/>
            <a:p>
              <a:r>
                <a:rPr lang="en-US" sz="1500" b="1" spc="-62" dirty="0">
                  <a:gradFill>
                    <a:gsLst>
                      <a:gs pos="0">
                        <a:schemeClr val="bg1"/>
                      </a:gs>
                      <a:gs pos="100000">
                        <a:schemeClr val="bg1"/>
                      </a:gs>
                    </a:gsLst>
                    <a:lin ang="16200000" scaled="0"/>
                  </a:gradFill>
                  <a:latin typeface="Segoe UI Light" pitchFamily="34" charset="0"/>
                </a:rPr>
                <a:t>Virtual Machines</a:t>
              </a:r>
            </a:p>
          </p:txBody>
        </p:sp>
      </p:grpSp>
    </p:spTree>
    <p:extLst>
      <p:ext uri="{BB962C8B-B14F-4D97-AF65-F5344CB8AC3E}">
        <p14:creationId xmlns:p14="http://schemas.microsoft.com/office/powerpoint/2010/main" val="2894629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1" grpId="0" animBg="1"/>
      <p:bldP spid="16" grpId="0" animBg="1"/>
      <p:bldP spid="10" grpId="0" animBg="1"/>
      <p:bldP spid="12" grpId="0" animBg="1"/>
      <p:bldP spid="13" grpId="0" animBg="1"/>
      <p:bldP spid="17"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duotone>
              <a:prstClr val="black"/>
              <a:schemeClr val="tx1">
                <a:lumMod val="50000"/>
                <a:tint val="45000"/>
                <a:satMod val="400000"/>
              </a:schemeClr>
            </a:duotone>
            <a:extLst>
              <a:ext uri="{28A0092B-C50C-407E-A947-70E740481C1C}">
                <a14:useLocalDpi xmlns:a14="http://schemas.microsoft.com/office/drawing/2010/main" val="0"/>
              </a:ext>
            </a:extLst>
          </a:blip>
          <a:stretch>
            <a:fillRect/>
          </a:stretch>
        </p:blipFill>
        <p:spPr>
          <a:xfrm>
            <a:off x="171495" y="650871"/>
            <a:ext cx="2068131" cy="2067593"/>
          </a:xfrm>
          <a:prstGeom prst="rect">
            <a:avLst/>
          </a:prstGeom>
          <a:effectLst>
            <a:outerShdw blurRad="50800" dist="50800" dir="5400000" algn="ctr" rotWithShape="0">
              <a:schemeClr val="bg1">
                <a:alpha val="13000"/>
              </a:schemeClr>
            </a:outerShdw>
          </a:effectLst>
        </p:spPr>
      </p:pic>
      <p:sp>
        <p:nvSpPr>
          <p:cNvPr id="12" name="Rectangle 11"/>
          <p:cNvSpPr/>
          <p:nvPr/>
        </p:nvSpPr>
        <p:spPr bwMode="auto">
          <a:xfrm>
            <a:off x="2350508" y="1092469"/>
            <a:ext cx="6386595" cy="745962"/>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ctr" anchorCtr="0" compatLnSpc="1">
            <a:prstTxWarp prst="textNoShape">
              <a:avLst/>
            </a:prstTxWarp>
          </a:bodyPr>
          <a:lstStyle/>
          <a:p>
            <a:pPr fontAlgn="base">
              <a:spcBef>
                <a:spcPct val="0"/>
              </a:spcBef>
              <a:spcAft>
                <a:spcPct val="0"/>
              </a:spcAft>
              <a:buClr>
                <a:srgbClr val="FFFF99"/>
              </a:buClr>
              <a:buSzPct val="120000"/>
              <a:defRPr/>
            </a:pPr>
            <a:r>
              <a:rPr lang="en-US"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Windows Azure Web Sites</a:t>
            </a:r>
            <a:endParaRPr lang="en-US" altLang="zh-CN" sz="41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350508" y="1800488"/>
            <a:ext cx="6386595" cy="400050"/>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6" tIns="0" rIns="91386"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rPr>
              <a:t> powerful web sites in seconds</a:t>
            </a:r>
            <a:endParaRPr lang="en-US" altLang="zh-CN" sz="2700" spc="-75" dirty="0">
              <a:ln w="3175">
                <a:noFill/>
              </a:ln>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grpSp>
        <p:nvGrpSpPr>
          <p:cNvPr id="18" name="Group 17"/>
          <p:cNvGrpSpPr/>
          <p:nvPr/>
        </p:nvGrpSpPr>
        <p:grpSpPr>
          <a:xfrm>
            <a:off x="251723" y="3239292"/>
            <a:ext cx="2833990" cy="1773853"/>
            <a:chOff x="335543" y="3872726"/>
            <a:chExt cx="3777669" cy="2365137"/>
          </a:xfrm>
        </p:grpSpPr>
        <p:sp>
          <p:nvSpPr>
            <p:cNvPr id="2" name="Rectangle 1"/>
            <p:cNvSpPr/>
            <p:nvPr/>
          </p:nvSpPr>
          <p:spPr bwMode="auto">
            <a:xfrm>
              <a:off x="335543" y="3872727"/>
              <a:ext cx="3777669" cy="88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80" fontAlgn="base">
                <a:spcBef>
                  <a:spcPct val="0"/>
                </a:spcBef>
                <a:spcAft>
                  <a:spcPct val="0"/>
                </a:spcAft>
              </a:pPr>
              <a:endParaRPr lang="en-US" sz="1700" dirty="0" err="1">
                <a:gradFill>
                  <a:gsLst>
                    <a:gs pos="0">
                      <a:schemeClr val="tx1"/>
                    </a:gs>
                    <a:gs pos="100000">
                      <a:schemeClr val="tx1"/>
                    </a:gs>
                  </a:gsLst>
                  <a:lin ang="5400000" scaled="0"/>
                </a:gradFill>
              </a:endParaRPr>
            </a:p>
          </p:txBody>
        </p:sp>
        <p:sp>
          <p:nvSpPr>
            <p:cNvPr id="7" name="Rectangle 6"/>
            <p:cNvSpPr/>
            <p:nvPr/>
          </p:nvSpPr>
          <p:spPr bwMode="auto">
            <a:xfrm>
              <a:off x="335543" y="3872726"/>
              <a:ext cx="3777669" cy="9946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685580" fontAlgn="base">
                <a:spcBef>
                  <a:spcPct val="0"/>
                </a:spcBef>
                <a:spcAft>
                  <a:spcPct val="0"/>
                </a:spcAft>
              </a:pPr>
              <a:r>
                <a:rPr lang="en-US" sz="2700" dirty="0">
                  <a:gradFill>
                    <a:gsLst>
                      <a:gs pos="0">
                        <a:schemeClr val="tx1"/>
                      </a:gs>
                      <a:gs pos="100000">
                        <a:schemeClr val="tx1"/>
                      </a:gs>
                    </a:gsLst>
                    <a:lin ang="5400000" scaled="0"/>
                  </a:gradFill>
                </a:rPr>
                <a:t>start simple</a:t>
              </a:r>
              <a:endParaRPr lang="en-US" altLang="zh-CN" sz="2700" dirty="0">
                <a:gradFill>
                  <a:gsLst>
                    <a:gs pos="0">
                      <a:schemeClr val="tx1"/>
                    </a:gs>
                    <a:gs pos="100000">
                      <a:schemeClr val="tx1"/>
                    </a:gs>
                  </a:gsLst>
                  <a:lin ang="5400000" scaled="0"/>
                </a:gradFill>
              </a:endParaRPr>
            </a:p>
          </p:txBody>
        </p:sp>
        <p:sp>
          <p:nvSpPr>
            <p:cNvPr id="8" name="Rectangle 7"/>
            <p:cNvSpPr/>
            <p:nvPr/>
          </p:nvSpPr>
          <p:spPr bwMode="auto">
            <a:xfrm>
              <a:off x="335543" y="4811570"/>
              <a:ext cx="3572428" cy="14262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685580" fontAlgn="base">
                <a:spcBef>
                  <a:spcPct val="0"/>
                </a:spcBef>
                <a:spcAft>
                  <a:spcPct val="0"/>
                </a:spcAft>
              </a:pPr>
              <a:r>
                <a:rPr lang="en-US" sz="1500" dirty="0">
                  <a:gradFill>
                    <a:gsLst>
                      <a:gs pos="0">
                        <a:schemeClr val="tx1"/>
                      </a:gs>
                      <a:gs pos="100000">
                        <a:schemeClr val="tx1"/>
                      </a:gs>
                    </a:gsLst>
                    <a:lin ang="5400000" scaled="0"/>
                  </a:gradFill>
                </a:rPr>
                <a:t>start free, scale up and out as you go, friction-free and without the headaches</a:t>
              </a:r>
              <a:endParaRPr lang="en-US" altLang="zh-CN" sz="1500" dirty="0">
                <a:gradFill>
                  <a:gsLst>
                    <a:gs pos="0">
                      <a:schemeClr val="tx1"/>
                    </a:gs>
                    <a:gs pos="100000">
                      <a:schemeClr val="tx1"/>
                    </a:gs>
                  </a:gsLst>
                  <a:lin ang="5400000" scaled="0"/>
                </a:gradFill>
              </a:endParaRPr>
            </a:p>
          </p:txBody>
        </p:sp>
      </p:grpSp>
      <p:grpSp>
        <p:nvGrpSpPr>
          <p:cNvPr id="19" name="Group 18"/>
          <p:cNvGrpSpPr/>
          <p:nvPr/>
        </p:nvGrpSpPr>
        <p:grpSpPr>
          <a:xfrm>
            <a:off x="3155005" y="3239289"/>
            <a:ext cx="2833990" cy="1778680"/>
            <a:chOff x="4205578" y="3872726"/>
            <a:chExt cx="3777669" cy="2371573"/>
          </a:xfrm>
        </p:grpSpPr>
        <p:sp>
          <p:nvSpPr>
            <p:cNvPr id="14" name="Rectangle 13"/>
            <p:cNvSpPr/>
            <p:nvPr/>
          </p:nvSpPr>
          <p:spPr bwMode="auto">
            <a:xfrm>
              <a:off x="4205578" y="3872726"/>
              <a:ext cx="3777669" cy="8838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9" name="Rectangle 8"/>
            <p:cNvSpPr/>
            <p:nvPr/>
          </p:nvSpPr>
          <p:spPr bwMode="auto">
            <a:xfrm>
              <a:off x="4205578"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code smart</a:t>
              </a:r>
              <a:endParaRPr lang="en-US" altLang="zh-CN" sz="2700" dirty="0">
                <a:gradFill>
                  <a:gsLst>
                    <a:gs pos="0">
                      <a:schemeClr val="tx1"/>
                    </a:gs>
                    <a:gs pos="100000">
                      <a:schemeClr val="tx1"/>
                    </a:gs>
                  </a:gsLst>
                  <a:lin ang="5400000" scaled="0"/>
                </a:gradFill>
              </a:endParaRPr>
            </a:p>
          </p:txBody>
        </p:sp>
        <p:sp>
          <p:nvSpPr>
            <p:cNvPr id="11" name="Rectangle 10"/>
            <p:cNvSpPr/>
            <p:nvPr/>
          </p:nvSpPr>
          <p:spPr bwMode="auto">
            <a:xfrm>
              <a:off x="4205578" y="4818006"/>
              <a:ext cx="3621251"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defTabSz="685580"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with classic asp, asp.net, </a:t>
              </a:r>
              <a:r>
                <a:rPr lang="en-US" sz="1500" dirty="0" err="1">
                  <a:gradFill>
                    <a:gsLst>
                      <a:gs pos="0">
                        <a:schemeClr val="tx1"/>
                      </a:gs>
                      <a:gs pos="100000">
                        <a:schemeClr val="tx1"/>
                      </a:gs>
                    </a:gsLst>
                    <a:lin ang="5400000" scaled="0"/>
                  </a:gradFill>
                </a:rPr>
                <a:t>php</a:t>
              </a:r>
              <a:r>
                <a:rPr lang="en-US" sz="1500" dirty="0">
                  <a:gradFill>
                    <a:gsLst>
                      <a:gs pos="0">
                        <a:schemeClr val="tx1"/>
                      </a:gs>
                      <a:gs pos="100000">
                        <a:schemeClr val="tx1"/>
                      </a:gs>
                    </a:gsLst>
                    <a:lin ang="5400000" scaled="0"/>
                  </a:gradFill>
                </a:rPr>
                <a:t> or node.js, develop on Windows, OSX or Linux</a:t>
              </a:r>
              <a:endParaRPr lang="en-US" altLang="zh-CN" sz="1500" dirty="0">
                <a:gradFill>
                  <a:gsLst>
                    <a:gs pos="0">
                      <a:schemeClr val="tx1"/>
                    </a:gs>
                    <a:gs pos="100000">
                      <a:schemeClr val="tx1"/>
                    </a:gs>
                  </a:gsLst>
                  <a:lin ang="5400000" scaled="0"/>
                </a:gradFill>
              </a:endParaRPr>
            </a:p>
          </p:txBody>
        </p:sp>
      </p:grpSp>
      <p:grpSp>
        <p:nvGrpSpPr>
          <p:cNvPr id="20" name="Group 19"/>
          <p:cNvGrpSpPr/>
          <p:nvPr/>
        </p:nvGrpSpPr>
        <p:grpSpPr>
          <a:xfrm>
            <a:off x="6058287" y="3239292"/>
            <a:ext cx="2892101" cy="1782017"/>
            <a:chOff x="8075613" y="3872726"/>
            <a:chExt cx="3855130" cy="2376022"/>
          </a:xfrm>
        </p:grpSpPr>
        <p:sp>
          <p:nvSpPr>
            <p:cNvPr id="15" name="Rectangle 14"/>
            <p:cNvSpPr/>
            <p:nvPr/>
          </p:nvSpPr>
          <p:spPr bwMode="auto">
            <a:xfrm>
              <a:off x="8075613" y="3872726"/>
              <a:ext cx="3777669" cy="88381"/>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dirty="0" err="1" smtClean="0">
                <a:gradFill>
                  <a:gsLst>
                    <a:gs pos="0">
                      <a:schemeClr val="tx1"/>
                    </a:gs>
                    <a:gs pos="100000">
                      <a:schemeClr val="tx1"/>
                    </a:gs>
                  </a:gsLst>
                  <a:lin ang="5400000" scaled="0"/>
                </a:gradFill>
                <a:ea typeface="Segoe UI" pitchFamily="34" charset="0"/>
                <a:cs typeface="Segoe UI" pitchFamily="34" charset="0"/>
              </a:endParaRPr>
            </a:p>
          </p:txBody>
        </p:sp>
        <p:sp>
          <p:nvSpPr>
            <p:cNvPr id="10" name="Rectangle 9"/>
            <p:cNvSpPr/>
            <p:nvPr/>
          </p:nvSpPr>
          <p:spPr bwMode="auto">
            <a:xfrm>
              <a:off x="8075613" y="3872726"/>
              <a:ext cx="3777669" cy="994616"/>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ctr" anchorCtr="0" compatLnSpc="1">
              <a:prstTxWarp prst="textNoShape">
                <a:avLst/>
              </a:prstTxWarp>
            </a:bodyPr>
            <a:lstStyle/>
            <a:p>
              <a:pPr defTabSz="685580" fontAlgn="base">
                <a:spcBef>
                  <a:spcPct val="0"/>
                </a:spcBef>
                <a:spcAft>
                  <a:spcPct val="0"/>
                </a:spcAft>
                <a:buClr>
                  <a:srgbClr val="FFFF99"/>
                </a:buClr>
                <a:buSzPct val="120000"/>
                <a:defRPr/>
              </a:pPr>
              <a:r>
                <a:rPr lang="en-US" sz="2700" dirty="0">
                  <a:gradFill>
                    <a:gsLst>
                      <a:gs pos="0">
                        <a:schemeClr val="tx1"/>
                      </a:gs>
                      <a:gs pos="100000">
                        <a:schemeClr val="tx1"/>
                      </a:gs>
                    </a:gsLst>
                    <a:lin ang="5400000" scaled="0"/>
                  </a:gradFill>
                </a:rPr>
                <a:t>go live</a:t>
              </a:r>
              <a:endParaRPr lang="en-US" altLang="zh-CN" sz="2700" dirty="0">
                <a:gradFill>
                  <a:gsLst>
                    <a:gs pos="0">
                      <a:schemeClr val="tx1"/>
                    </a:gs>
                    <a:gs pos="100000">
                      <a:schemeClr val="tx1"/>
                    </a:gs>
                  </a:gsLst>
                  <a:lin ang="5400000" scaled="0"/>
                </a:gradFill>
              </a:endParaRPr>
            </a:p>
          </p:txBody>
        </p:sp>
        <p:sp>
          <p:nvSpPr>
            <p:cNvPr id="16" name="Rectangle 15"/>
            <p:cNvSpPr/>
            <p:nvPr/>
          </p:nvSpPr>
          <p:spPr bwMode="auto">
            <a:xfrm>
              <a:off x="8075613" y="4822455"/>
              <a:ext cx="3855130" cy="142629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48" tIns="0" rIns="121848" bIns="0" numCol="1" rtlCol="0" anchor="t" anchorCtr="0" compatLnSpc="1">
              <a:prstTxWarp prst="textNoShape">
                <a:avLst/>
              </a:prstTxWarp>
            </a:bodyPr>
            <a:lstStyle/>
            <a:p>
              <a:pPr fontAlgn="base">
                <a:spcBef>
                  <a:spcPct val="0"/>
                </a:spcBef>
                <a:spcAft>
                  <a:spcPct val="0"/>
                </a:spcAft>
                <a:buClr>
                  <a:srgbClr val="FFFF99"/>
                </a:buClr>
                <a:buSzPct val="120000"/>
                <a:defRPr/>
              </a:pPr>
              <a:r>
                <a:rPr lang="en-US" sz="1500" dirty="0">
                  <a:gradFill>
                    <a:gsLst>
                      <a:gs pos="0">
                        <a:schemeClr val="tx1"/>
                      </a:gs>
                      <a:gs pos="100000">
                        <a:schemeClr val="tx1"/>
                      </a:gs>
                    </a:gsLst>
                    <a:lin ang="5400000" scaled="0"/>
                  </a:gradFill>
                </a:rPr>
                <a:t>deploy live in seconds, easily monitor performance, rapidly diagnose and fix issues</a:t>
              </a:r>
              <a:endParaRPr lang="en-US" altLang="zh-CN" sz="1500" dirty="0">
                <a:gradFill>
                  <a:gsLst>
                    <a:gs pos="0">
                      <a:schemeClr val="tx1"/>
                    </a:gs>
                    <a:gs pos="100000">
                      <a:schemeClr val="tx1"/>
                    </a:gs>
                  </a:gsLst>
                  <a:lin ang="5400000" scaled="0"/>
                </a:gradFill>
              </a:endParaRPr>
            </a:p>
          </p:txBody>
        </p:sp>
      </p:grpSp>
    </p:spTree>
    <p:extLst>
      <p:ext uri="{BB962C8B-B14F-4D97-AF65-F5344CB8AC3E}">
        <p14:creationId xmlns:p14="http://schemas.microsoft.com/office/powerpoint/2010/main" val="3577094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4" tIns="0" rIns="68574" bIns="68577" numCol="1" rtlCol="0" anchor="b" anchorCtr="0" compatLnSpc="1">
            <a:prstTxWarp prst="textNoShape">
              <a:avLst/>
            </a:prstTxWarp>
          </a:bodyPr>
          <a:lstStyle/>
          <a:p>
            <a:pPr defTabSz="685552"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Hello World</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52"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52"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7154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0" tIns="0" rIns="68580" bIns="68583" numCol="1" rtlCol="0" anchor="b" anchorCtr="0" compatLnSpc="1">
            <a:prstTxWarp prst="textNoShape">
              <a:avLst/>
            </a:prstTxWarp>
          </a:bodyPr>
          <a:lstStyle/>
          <a:p>
            <a:pPr defTabSz="685609"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Entity Framework</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609"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609"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906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436" y="171451"/>
            <a:ext cx="8363938" cy="578363"/>
          </a:xfrm>
        </p:spPr>
        <p:txBody>
          <a:bodyPr/>
          <a:lstStyle/>
          <a:p>
            <a:r>
              <a:rPr lang="en-US" dirty="0" smtClean="0"/>
              <a:t>Supported Publishing Methods</a:t>
            </a:r>
            <a:endParaRPr lang="en-US" dirty="0"/>
          </a:p>
        </p:txBody>
      </p:sp>
      <p:grpSp>
        <p:nvGrpSpPr>
          <p:cNvPr id="6" name="Group 5"/>
          <p:cNvGrpSpPr/>
          <p:nvPr/>
        </p:nvGrpSpPr>
        <p:grpSpPr>
          <a:xfrm>
            <a:off x="1426486" y="1075527"/>
            <a:ext cx="6024368" cy="1503423"/>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sz="2400" b="1" dirty="0">
                    <a:gradFill>
                      <a:gsLst>
                        <a:gs pos="0">
                          <a:srgbClr val="FFFFFF"/>
                        </a:gs>
                        <a:gs pos="100000">
                          <a:srgbClr val="FFFFFF"/>
                        </a:gs>
                      </a:gsLst>
                      <a:lin ang="5400000" scaled="0"/>
                    </a:gradFill>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a:gradFill>
                      <a:gsLst>
                        <a:gs pos="0">
                          <a:srgbClr val="FFFFFF"/>
                        </a:gs>
                        <a:gs pos="100000">
                          <a:srgbClr val="FFFFFF"/>
                        </a:gs>
                      </a:gsLst>
                      <a:lin ang="5400000" scaled="0"/>
                    </a:gradFill>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grpSp>
        <p:nvGrpSpPr>
          <p:cNvPr id="5" name="Group 4"/>
          <p:cNvGrpSpPr/>
          <p:nvPr/>
        </p:nvGrpSpPr>
        <p:grpSpPr>
          <a:xfrm>
            <a:off x="2462199" y="2817925"/>
            <a:ext cx="3952943" cy="1526060"/>
            <a:chOff x="1883687" y="2738820"/>
            <a:chExt cx="3952943" cy="1526060"/>
          </a:xfrm>
        </p:grpSpPr>
        <p:grpSp>
          <p:nvGrpSpPr>
            <p:cNvPr id="18" name="Group 17"/>
            <p:cNvGrpSpPr/>
            <p:nvPr/>
          </p:nvGrpSpPr>
          <p:grpSpPr>
            <a:xfrm>
              <a:off x="1883687" y="2761457"/>
              <a:ext cx="1773380" cy="1503423"/>
              <a:chOff x="9136594" y="3001265"/>
              <a:chExt cx="2363891" cy="2004564"/>
            </a:xfrm>
          </p:grpSpPr>
          <p:sp>
            <p:nvSpPr>
              <p:cNvPr id="19" name="Rectangle 18"/>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66"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526" y="3163438"/>
              <a:ext cx="1165417" cy="486530"/>
            </a:xfrm>
            <a:prstGeom prst="rect">
              <a:avLst/>
            </a:prstGeom>
          </p:spPr>
        </p:pic>
        <p:grpSp>
          <p:nvGrpSpPr>
            <p:cNvPr id="35" name="Group 34"/>
            <p:cNvGrpSpPr/>
            <p:nvPr/>
          </p:nvGrpSpPr>
          <p:grpSpPr>
            <a:xfrm>
              <a:off x="4063250" y="2738820"/>
              <a:ext cx="1773380" cy="1503423"/>
              <a:chOff x="9136594" y="3001265"/>
              <a:chExt cx="2363891" cy="2004564"/>
            </a:xfrm>
          </p:grpSpPr>
          <p:sp>
            <p:nvSpPr>
              <p:cNvPr id="36" name="Rectangle 3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ctr" anchorCtr="0" compatLnSpc="1">
                <a:prstTxWarp prst="textNoShape">
                  <a:avLst/>
                </a:prstTxWarp>
              </a:bodyPr>
              <a:lstStyle/>
              <a:p>
                <a:pPr algn="ctr" defTabSz="685666" fontAlgn="base">
                  <a:spcBef>
                    <a:spcPct val="0"/>
                  </a:spcBef>
                  <a:spcAft>
                    <a:spcPct val="0"/>
                  </a:spcAft>
                </a:pPr>
                <a:r>
                  <a:rPr lang="en-US" b="1" cap="small" dirty="0" err="1" smtClean="0">
                    <a:gradFill>
                      <a:gsLst>
                        <a:gs pos="0">
                          <a:srgbClr val="FFFFFF"/>
                        </a:gs>
                        <a:gs pos="100000">
                          <a:srgbClr val="FFFFFF"/>
                        </a:gs>
                      </a:gsLst>
                      <a:lin ang="5400000" scaled="0"/>
                    </a:gradFill>
                  </a:rPr>
                  <a:t>DropBox</a:t>
                </a:r>
                <a:endParaRPr lang="en-US" b="1" cap="small" dirty="0">
                  <a:gradFill>
                    <a:gsLst>
                      <a:gs pos="0">
                        <a:srgbClr val="FFFFFF"/>
                      </a:gs>
                      <a:gs pos="100000">
                        <a:srgbClr val="FFFFFF"/>
                      </a:gs>
                    </a:gsLst>
                    <a:lin ang="5400000" scaled="0"/>
                  </a:gradFill>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29"/>
                <a:endParaRPr lang="en-US" spc="-92" dirty="0">
                  <a:solidFill>
                    <a:srgbClr val="FFFFFF">
                      <a:lumMod val="50000"/>
                    </a:srgbClr>
                  </a:solidFill>
                  <a:latin typeface="Segoe Light" pitchFamily="34" charset="0"/>
                </a:endParaRPr>
              </a:p>
            </p:txBody>
          </p:sp>
        </p:grpSp>
      </p:grpSp>
    </p:spTree>
    <p:extLst>
      <p:ext uri="{BB962C8B-B14F-4D97-AF65-F5344CB8AC3E}">
        <p14:creationId xmlns:p14="http://schemas.microsoft.com/office/powerpoint/2010/main" val="2158525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841424"/>
            <a:ext cx="7063101" cy="157862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0" rIns="68577" bIns="68580" numCol="1" rtlCol="0" anchor="b" anchorCtr="0" compatLnSpc="1">
            <a:prstTxWarp prst="textNoShape">
              <a:avLst/>
            </a:prstTxWarp>
          </a:bodyPr>
          <a:lstStyle/>
          <a:p>
            <a:pPr defTabSz="685580" fontAlgn="base">
              <a:spcBef>
                <a:spcPct val="0"/>
              </a:spcBef>
              <a:spcAft>
                <a:spcPct val="0"/>
              </a:spcAft>
            </a:pPr>
            <a:endParaRPr lang="en-US" sz="1700" dirty="0">
              <a:solidFill>
                <a:srgbClr val="00AEEF">
                  <a:alpha val="99000"/>
                </a:srgbClr>
              </a:solidFill>
            </a:endParaRPr>
          </a:p>
        </p:txBody>
      </p:sp>
      <p:sp>
        <p:nvSpPr>
          <p:cNvPr id="2" name="Title 1"/>
          <p:cNvSpPr>
            <a:spLocks noGrp="1"/>
          </p:cNvSpPr>
          <p:nvPr>
            <p:ph type="title"/>
          </p:nvPr>
        </p:nvSpPr>
        <p:spPr>
          <a:xfrm>
            <a:off x="734212" y="2256788"/>
            <a:ext cx="7680340" cy="747897"/>
          </a:xfrm>
        </p:spPr>
        <p:txBody>
          <a:bodyPr/>
          <a:lstStyle/>
          <a:p>
            <a:r>
              <a:rPr lang="en-US" dirty="0" smtClean="0">
                <a:gradFill>
                  <a:gsLst>
                    <a:gs pos="1250">
                      <a:srgbClr val="FFFFFF"/>
                    </a:gs>
                    <a:gs pos="100000">
                      <a:srgbClr val="FFFFFF"/>
                    </a:gs>
                  </a:gsLst>
                  <a:lin ang="5400000" scaled="0"/>
                </a:gradFill>
              </a:rPr>
              <a:t>Deployment</a:t>
            </a:r>
            <a:endParaRPr lang="en-US" dirty="0"/>
          </a:p>
        </p:txBody>
      </p:sp>
      <p:grpSp>
        <p:nvGrpSpPr>
          <p:cNvPr id="4" name="Group 3"/>
          <p:cNvGrpSpPr/>
          <p:nvPr/>
        </p:nvGrpSpPr>
        <p:grpSpPr>
          <a:xfrm>
            <a:off x="7054224" y="1085851"/>
            <a:ext cx="13001124" cy="3089772"/>
            <a:chOff x="7466012" y="1821191"/>
            <a:chExt cx="17330318" cy="4119696"/>
          </a:xfrm>
        </p:grpSpPr>
        <p:sp>
          <p:nvSpPr>
            <p:cNvPr id="16" name="Rectangle 15"/>
            <p:cNvSpPr/>
            <p:nvPr/>
          </p:nvSpPr>
          <p:spPr bwMode="auto">
            <a:xfrm>
              <a:off x="9643642" y="1821191"/>
              <a:ext cx="15152688" cy="41196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4" name="Rectangle 13"/>
            <p:cNvSpPr/>
            <p:nvPr/>
          </p:nvSpPr>
          <p:spPr bwMode="auto">
            <a:xfrm>
              <a:off x="7466012" y="2828620"/>
              <a:ext cx="2253803" cy="210483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0" rIns="91436" bIns="91440" numCol="1" rtlCol="0" anchor="b" anchorCtr="0" compatLnSpc="1">
              <a:prstTxWarp prst="textNoShape">
                <a:avLst/>
              </a:prstTxWarp>
            </a:bodyPr>
            <a:lstStyle/>
            <a:p>
              <a:pPr defTabSz="685580" fontAlgn="base">
                <a:spcBef>
                  <a:spcPct val="0"/>
                </a:spcBef>
                <a:spcAft>
                  <a:spcPct val="0"/>
                </a:spcAft>
              </a:pPr>
              <a:r>
                <a:rPr lang="en-US" sz="1700" dirty="0">
                  <a:solidFill>
                    <a:srgbClr val="00AEEF">
                      <a:alpha val="99000"/>
                    </a:srgbClr>
                  </a:solidFill>
                </a:rPr>
                <a:t>Demo</a:t>
              </a:r>
            </a:p>
          </p:txBody>
        </p:sp>
        <p:sp>
          <p:nvSpPr>
            <p:cNvPr id="10" name="Rounded Rectangle 29"/>
            <p:cNvSpPr/>
            <p:nvPr/>
          </p:nvSpPr>
          <p:spPr bwMode="black">
            <a:xfrm>
              <a:off x="8295284" y="3274791"/>
              <a:ext cx="595259" cy="1212495"/>
            </a:xfrm>
            <a:custGeom>
              <a:avLst/>
              <a:gdLst/>
              <a:ahLst/>
              <a:cxnLst/>
              <a:rect l="l" t="t" r="r" b="b"/>
              <a:pathLst>
                <a:path w="2136009" h="4350877">
                  <a:moveTo>
                    <a:pt x="111238" y="2095565"/>
                  </a:moveTo>
                  <a:cubicBezTo>
                    <a:pt x="168383" y="2095565"/>
                    <a:pt x="215464" y="2138656"/>
                    <a:pt x="221204" y="2194180"/>
                  </a:cubicBezTo>
                  <a:lnTo>
                    <a:pt x="222888" y="2194180"/>
                  </a:lnTo>
                  <a:cubicBezTo>
                    <a:pt x="222888" y="2661471"/>
                    <a:pt x="601700" y="3040283"/>
                    <a:pt x="1068991" y="3040283"/>
                  </a:cubicBezTo>
                  <a:cubicBezTo>
                    <a:pt x="1530017" y="3040283"/>
                    <a:pt x="1904922" y="2671559"/>
                    <a:pt x="1914148" y="2212909"/>
                  </a:cubicBezTo>
                  <a:cubicBezTo>
                    <a:pt x="1913589" y="2210904"/>
                    <a:pt x="1913533" y="2208860"/>
                    <a:pt x="1913533" y="2206803"/>
                  </a:cubicBezTo>
                  <a:cubicBezTo>
                    <a:pt x="1913533" y="2145368"/>
                    <a:pt x="1963336" y="2095565"/>
                    <a:pt x="2024771" y="2095565"/>
                  </a:cubicBezTo>
                  <a:cubicBezTo>
                    <a:pt x="2081917" y="2095565"/>
                    <a:pt x="2128997" y="2138656"/>
                    <a:pt x="2134737" y="2194180"/>
                  </a:cubicBezTo>
                  <a:lnTo>
                    <a:pt x="2136009" y="2194180"/>
                  </a:lnTo>
                  <a:lnTo>
                    <a:pt x="2135585" y="2202590"/>
                  </a:lnTo>
                  <a:cubicBezTo>
                    <a:pt x="2135983" y="2203980"/>
                    <a:pt x="2136009" y="2205388"/>
                    <a:pt x="2136009" y="2206803"/>
                  </a:cubicBezTo>
                  <a:lnTo>
                    <a:pt x="2134732" y="2219472"/>
                  </a:lnTo>
                  <a:cubicBezTo>
                    <a:pt x="2123259" y="2751175"/>
                    <a:pt x="1722042" y="3186685"/>
                    <a:pt x="1205164" y="3251541"/>
                  </a:cubicBezTo>
                  <a:lnTo>
                    <a:pt x="1205164" y="3820541"/>
                  </a:lnTo>
                  <a:lnTo>
                    <a:pt x="1457555" y="3820541"/>
                  </a:lnTo>
                  <a:cubicBezTo>
                    <a:pt x="1604003" y="3820541"/>
                    <a:pt x="1722723" y="3939261"/>
                    <a:pt x="1722723" y="4085709"/>
                  </a:cubicBezTo>
                  <a:lnTo>
                    <a:pt x="1722722" y="4085709"/>
                  </a:lnTo>
                  <a:cubicBezTo>
                    <a:pt x="1722722" y="4232157"/>
                    <a:pt x="1604002" y="4350877"/>
                    <a:pt x="1457554" y="4350877"/>
                  </a:cubicBezTo>
                  <a:lnTo>
                    <a:pt x="678455" y="4350876"/>
                  </a:lnTo>
                  <a:cubicBezTo>
                    <a:pt x="532007" y="4350876"/>
                    <a:pt x="413288" y="4232157"/>
                    <a:pt x="413287" y="4085709"/>
                  </a:cubicBezTo>
                  <a:cubicBezTo>
                    <a:pt x="413288" y="3939261"/>
                    <a:pt x="532007" y="3820541"/>
                    <a:pt x="678455" y="3820541"/>
                  </a:cubicBezTo>
                  <a:lnTo>
                    <a:pt x="930844" y="3820541"/>
                  </a:lnTo>
                  <a:lnTo>
                    <a:pt x="930844" y="3251239"/>
                  </a:lnTo>
                  <a:cubicBezTo>
                    <a:pt x="419935" y="3186221"/>
                    <a:pt x="22536" y="2758927"/>
                    <a:pt x="4029" y="2234922"/>
                  </a:cubicBezTo>
                  <a:cubicBezTo>
                    <a:pt x="1255" y="2226017"/>
                    <a:pt x="0" y="2216556"/>
                    <a:pt x="0" y="2206803"/>
                  </a:cubicBezTo>
                  <a:cubicBezTo>
                    <a:pt x="0" y="2145368"/>
                    <a:pt x="49803" y="2095565"/>
                    <a:pt x="111238" y="2095565"/>
                  </a:cubicBezTo>
                  <a:close/>
                  <a:moveTo>
                    <a:pt x="1050366" y="0"/>
                  </a:moveTo>
                  <a:lnTo>
                    <a:pt x="1085642" y="0"/>
                  </a:lnTo>
                  <a:cubicBezTo>
                    <a:pt x="1458724" y="0"/>
                    <a:pt x="1761980" y="298955"/>
                    <a:pt x="1767734" y="670400"/>
                  </a:cubicBezTo>
                  <a:lnTo>
                    <a:pt x="1582354" y="670400"/>
                  </a:lnTo>
                  <a:cubicBezTo>
                    <a:pt x="1489769" y="670400"/>
                    <a:pt x="1414714" y="745455"/>
                    <a:pt x="1414714" y="838040"/>
                  </a:cubicBezTo>
                  <a:cubicBezTo>
                    <a:pt x="1414714" y="930625"/>
                    <a:pt x="1489769" y="1005680"/>
                    <a:pt x="1582354" y="1005680"/>
                  </a:cubicBezTo>
                  <a:lnTo>
                    <a:pt x="1769044" y="1005680"/>
                  </a:lnTo>
                  <a:lnTo>
                    <a:pt x="1769044" y="1319453"/>
                  </a:lnTo>
                  <a:lnTo>
                    <a:pt x="1582354" y="1319453"/>
                  </a:lnTo>
                  <a:cubicBezTo>
                    <a:pt x="1489769" y="1319453"/>
                    <a:pt x="1414714" y="1394508"/>
                    <a:pt x="1414714" y="1487093"/>
                  </a:cubicBezTo>
                  <a:cubicBezTo>
                    <a:pt x="1414714" y="1579678"/>
                    <a:pt x="1489769" y="1654733"/>
                    <a:pt x="1582354" y="1654733"/>
                  </a:cubicBezTo>
                  <a:lnTo>
                    <a:pt x="1769044" y="1654733"/>
                  </a:lnTo>
                  <a:lnTo>
                    <a:pt x="1769044" y="1968506"/>
                  </a:lnTo>
                  <a:lnTo>
                    <a:pt x="1582354" y="1968506"/>
                  </a:lnTo>
                  <a:cubicBezTo>
                    <a:pt x="1489769" y="1968506"/>
                    <a:pt x="1414714" y="2043561"/>
                    <a:pt x="1414714" y="2136146"/>
                  </a:cubicBezTo>
                  <a:cubicBezTo>
                    <a:pt x="1414714" y="2228731"/>
                    <a:pt x="1489769" y="2303786"/>
                    <a:pt x="1582354" y="2303786"/>
                  </a:cubicBezTo>
                  <a:lnTo>
                    <a:pt x="1758275" y="2303786"/>
                  </a:lnTo>
                  <a:cubicBezTo>
                    <a:pt x="1709241" y="2630669"/>
                    <a:pt x="1426601" y="2880360"/>
                    <a:pt x="1085642" y="2880360"/>
                  </a:cubicBezTo>
                  <a:lnTo>
                    <a:pt x="1050366" y="2880360"/>
                  </a:lnTo>
                  <a:cubicBezTo>
                    <a:pt x="709407" y="2880360"/>
                    <a:pt x="426767" y="2630669"/>
                    <a:pt x="377733" y="2303786"/>
                  </a:cubicBezTo>
                  <a:lnTo>
                    <a:pt x="549845" y="2303786"/>
                  </a:lnTo>
                  <a:cubicBezTo>
                    <a:pt x="642430" y="2303786"/>
                    <a:pt x="717485" y="2228731"/>
                    <a:pt x="717485" y="2136146"/>
                  </a:cubicBezTo>
                  <a:cubicBezTo>
                    <a:pt x="717485" y="2043561"/>
                    <a:pt x="642430" y="1968506"/>
                    <a:pt x="549845" y="1968506"/>
                  </a:cubicBezTo>
                  <a:lnTo>
                    <a:pt x="366964" y="1968506"/>
                  </a:lnTo>
                  <a:lnTo>
                    <a:pt x="366964" y="1654733"/>
                  </a:lnTo>
                  <a:lnTo>
                    <a:pt x="549845" y="1654733"/>
                  </a:lnTo>
                  <a:cubicBezTo>
                    <a:pt x="642430" y="1654733"/>
                    <a:pt x="717485" y="1579678"/>
                    <a:pt x="717485" y="1487093"/>
                  </a:cubicBezTo>
                  <a:cubicBezTo>
                    <a:pt x="717485" y="1394508"/>
                    <a:pt x="642430" y="1319453"/>
                    <a:pt x="549845" y="1319453"/>
                  </a:cubicBezTo>
                  <a:lnTo>
                    <a:pt x="366964" y="1319453"/>
                  </a:lnTo>
                  <a:lnTo>
                    <a:pt x="366964" y="1005680"/>
                  </a:lnTo>
                  <a:lnTo>
                    <a:pt x="549845" y="1005680"/>
                  </a:lnTo>
                  <a:cubicBezTo>
                    <a:pt x="642430" y="1005680"/>
                    <a:pt x="717485" y="930625"/>
                    <a:pt x="717485" y="838040"/>
                  </a:cubicBezTo>
                  <a:cubicBezTo>
                    <a:pt x="717485" y="745455"/>
                    <a:pt x="642430" y="670400"/>
                    <a:pt x="549845" y="670400"/>
                  </a:cubicBezTo>
                  <a:lnTo>
                    <a:pt x="368275" y="670400"/>
                  </a:lnTo>
                  <a:cubicBezTo>
                    <a:pt x="374028" y="298955"/>
                    <a:pt x="677284" y="0"/>
                    <a:pt x="1050366"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685580" fontAlgn="base">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82424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0-#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Supported Web Frameworks</a:t>
            </a:r>
            <a:endParaRPr lang="en-US" dirty="0"/>
          </a:p>
        </p:txBody>
      </p:sp>
      <p:grpSp>
        <p:nvGrpSpPr>
          <p:cNvPr id="22" name="Group 21"/>
          <p:cNvGrpSpPr/>
          <p:nvPr/>
        </p:nvGrpSpPr>
        <p:grpSpPr>
          <a:xfrm>
            <a:off x="2661370" y="1926415"/>
            <a:ext cx="1773380" cy="1503423"/>
            <a:chOff x="630873" y="3001265"/>
            <a:chExt cx="2363891" cy="2004564"/>
          </a:xfrm>
        </p:grpSpPr>
        <p:sp>
          <p:nvSpPr>
            <p:cNvPr id="8" name="Rectangle 7"/>
            <p:cNvSpPr/>
            <p:nvPr/>
          </p:nvSpPr>
          <p:spPr bwMode="auto">
            <a:xfrm>
              <a:off x="702946" y="3106738"/>
              <a:ext cx="2219746"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5016" y="3300124"/>
              <a:ext cx="1115596" cy="1064584"/>
            </a:xfrm>
            <a:prstGeom prst="rect">
              <a:avLst/>
            </a:prstGeom>
          </p:spPr>
        </p:pic>
        <p:sp>
          <p:nvSpPr>
            <p:cNvPr id="18" name="Freeform 88"/>
            <p:cNvSpPr>
              <a:spLocks noEditPoints="1"/>
            </p:cNvSpPr>
            <p:nvPr/>
          </p:nvSpPr>
          <p:spPr bwMode="black">
            <a:xfrm>
              <a:off x="630873"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3" name="Group 22"/>
          <p:cNvGrpSpPr/>
          <p:nvPr/>
        </p:nvGrpSpPr>
        <p:grpSpPr>
          <a:xfrm>
            <a:off x="6919562" y="1915361"/>
            <a:ext cx="1773380" cy="1503423"/>
            <a:chOff x="3466112" y="3001265"/>
            <a:chExt cx="2363891" cy="2004564"/>
          </a:xfrm>
        </p:grpSpPr>
        <p:sp>
          <p:nvSpPr>
            <p:cNvPr id="7" name="Rectangle 6"/>
            <p:cNvSpPr/>
            <p:nvPr/>
          </p:nvSpPr>
          <p:spPr bwMode="auto">
            <a:xfrm>
              <a:off x="3538186" y="3106738"/>
              <a:ext cx="2219746" cy="150376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68236" y="3626231"/>
              <a:ext cx="1730250" cy="412370"/>
            </a:xfrm>
            <a:prstGeom prst="rect">
              <a:avLst/>
            </a:prstGeom>
          </p:spPr>
        </p:pic>
        <p:sp>
          <p:nvSpPr>
            <p:cNvPr id="19" name="Freeform 88"/>
            <p:cNvSpPr>
              <a:spLocks noEditPoints="1"/>
            </p:cNvSpPr>
            <p:nvPr/>
          </p:nvSpPr>
          <p:spPr bwMode="black">
            <a:xfrm>
              <a:off x="346611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4" name="Group 23"/>
          <p:cNvGrpSpPr/>
          <p:nvPr/>
        </p:nvGrpSpPr>
        <p:grpSpPr>
          <a:xfrm>
            <a:off x="4792494" y="1926415"/>
            <a:ext cx="1773380" cy="1503423"/>
            <a:chOff x="6301352" y="3001265"/>
            <a:chExt cx="2363891" cy="2004564"/>
          </a:xfrm>
        </p:grpSpPr>
        <p:sp>
          <p:nvSpPr>
            <p:cNvPr id="5" name="Rectangle 4"/>
            <p:cNvSpPr/>
            <p:nvPr/>
          </p:nvSpPr>
          <p:spPr bwMode="auto">
            <a:xfrm>
              <a:off x="6373426" y="3106738"/>
              <a:ext cx="2219746" cy="150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defTabSz="685637" fontAlgn="base">
                <a:spcBef>
                  <a:spcPct val="0"/>
                </a:spcBef>
                <a:spcAft>
                  <a:spcPct val="0"/>
                </a:spcAft>
              </a:pPr>
              <a:endParaRPr lang="en-US" sz="2400" dirty="0">
                <a:gradFill>
                  <a:gsLst>
                    <a:gs pos="0">
                      <a:srgbClr val="FFFFFF"/>
                    </a:gs>
                    <a:gs pos="100000">
                      <a:srgbClr val="FFFFFF"/>
                    </a:gs>
                  </a:gsLst>
                  <a:lin ang="5400000" scaled="0"/>
                </a:gra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1900" y="3500034"/>
              <a:ext cx="1362798" cy="717170"/>
            </a:xfrm>
            <a:prstGeom prst="rect">
              <a:avLst/>
            </a:prstGeom>
          </p:spPr>
        </p:pic>
        <p:sp>
          <p:nvSpPr>
            <p:cNvPr id="20" name="Freeform 88"/>
            <p:cNvSpPr>
              <a:spLocks noEditPoints="1"/>
            </p:cNvSpPr>
            <p:nvPr/>
          </p:nvSpPr>
          <p:spPr bwMode="black">
            <a:xfrm>
              <a:off x="6301352"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06"/>
              <a:endParaRPr lang="en-US" sz="1400" spc="-92" dirty="0">
                <a:solidFill>
                  <a:srgbClr val="FFFFFF">
                    <a:lumMod val="50000"/>
                  </a:srgbClr>
                </a:solidFill>
                <a:latin typeface="Segoe Light" pitchFamily="34" charset="0"/>
              </a:endParaRPr>
            </a:p>
          </p:txBody>
        </p:sp>
      </p:grpSp>
      <p:grpSp>
        <p:nvGrpSpPr>
          <p:cNvPr id="25" name="Group 24"/>
          <p:cNvGrpSpPr/>
          <p:nvPr/>
        </p:nvGrpSpPr>
        <p:grpSpPr>
          <a:xfrm>
            <a:off x="454770" y="1926415"/>
            <a:ext cx="1773380" cy="1503423"/>
            <a:chOff x="9136594" y="3001265"/>
            <a:chExt cx="2363891" cy="2004564"/>
          </a:xfrm>
        </p:grpSpPr>
        <p:sp>
          <p:nvSpPr>
            <p:cNvPr id="6" name="Rectangle 5"/>
            <p:cNvSpPr/>
            <p:nvPr/>
          </p:nvSpPr>
          <p:spPr bwMode="auto">
            <a:xfrm>
              <a:off x="9208667" y="3106738"/>
              <a:ext cx="2219746" cy="15037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91440" numCol="1" rtlCol="0" anchor="b" anchorCtr="0" compatLnSpc="1">
              <a:prstTxWarp prst="textNoShape">
                <a:avLst/>
              </a:prstTxWarp>
            </a:bodyPr>
            <a:lstStyle/>
            <a:p>
              <a:pPr algn="r" defTabSz="685637" fontAlgn="base">
                <a:spcBef>
                  <a:spcPct val="0"/>
                </a:spcBef>
                <a:spcAft>
                  <a:spcPct val="0"/>
                </a:spcAft>
              </a:pPr>
              <a:endParaRPr lang="en-US" sz="1400" dirty="0">
                <a:gradFill>
                  <a:gsLst>
                    <a:gs pos="0">
                      <a:srgbClr val="FFFFFF"/>
                    </a:gs>
                    <a:gs pos="100000">
                      <a:srgbClr val="FFFFFF"/>
                    </a:gs>
                  </a:gsLst>
                  <a:lin ang="5400000" scaled="0"/>
                </a:gradFill>
              </a:endParaRPr>
            </a:p>
          </p:txBody>
        </p:sp>
        <p:sp>
          <p:nvSpPr>
            <p:cNvPr id="2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r" defTabSz="555606"/>
              <a:endParaRPr lang="en-US" sz="1400" spc="-92" dirty="0">
                <a:solidFill>
                  <a:srgbClr val="FFFFFF">
                    <a:lumMod val="50000"/>
                  </a:srgbClr>
                </a:solidFill>
                <a:latin typeface="Segoe Light" pitchFamily="34" charset="0"/>
              </a:endParaRPr>
            </a:p>
          </p:txBody>
        </p:sp>
      </p:grpSp>
      <p:pic>
        <p:nvPicPr>
          <p:cNvPr id="9218" name="Picture 2" descr="http://www.webwiz.co.uk/kb/asp-tutorials/images/classic-asp.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867" y="2365833"/>
            <a:ext cx="1000386" cy="4071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5662090" y="4041617"/>
            <a:ext cx="2968248" cy="276999"/>
          </a:xfrm>
          <a:prstGeom prst="rect">
            <a:avLst/>
          </a:prstGeom>
          <a:noFill/>
        </p:spPr>
        <p:txBody>
          <a:bodyPr wrap="none" lIns="0" tIns="0" rIns="0" bIns="0" rtlCol="0">
            <a:spAutoFit/>
          </a:bodyPr>
          <a:lstStyle/>
          <a:p>
            <a:pPr defTabSz="685835"/>
            <a:r>
              <a:rPr lang="en-US" spc="-53" dirty="0" smtClean="0">
                <a:gradFill>
                  <a:gsLst>
                    <a:gs pos="2917">
                      <a:srgbClr val="5F5F5F"/>
                    </a:gs>
                    <a:gs pos="30000">
                      <a:srgbClr val="5F5F5F"/>
                    </a:gs>
                  </a:gsLst>
                  <a:lin ang="5400000" scaled="0"/>
                </a:gradFill>
              </a:rPr>
              <a:t>Or any custom </a:t>
            </a:r>
            <a:r>
              <a:rPr lang="en-US" spc="-53" dirty="0" err="1" smtClean="0">
                <a:gradFill>
                  <a:gsLst>
                    <a:gs pos="2917">
                      <a:srgbClr val="5F5F5F"/>
                    </a:gs>
                    <a:gs pos="30000">
                      <a:srgbClr val="5F5F5F"/>
                    </a:gs>
                  </a:gsLst>
                  <a:lin ang="5400000" scaled="0"/>
                </a:gradFill>
              </a:rPr>
              <a:t>FastCGI</a:t>
            </a:r>
            <a:r>
              <a:rPr lang="en-US" spc="-53" dirty="0" smtClean="0">
                <a:gradFill>
                  <a:gsLst>
                    <a:gs pos="2917">
                      <a:srgbClr val="5F5F5F"/>
                    </a:gs>
                    <a:gs pos="30000">
                      <a:srgbClr val="5F5F5F"/>
                    </a:gs>
                  </a:gsLst>
                  <a:lin ang="5400000" scaled="0"/>
                </a:gradFill>
              </a:rPr>
              <a:t> Handler</a:t>
            </a:r>
            <a:endParaRPr lang="en-US" spc="-53" dirty="0">
              <a:gradFill>
                <a:gsLst>
                  <a:gs pos="2917">
                    <a:srgbClr val="5F5F5F"/>
                  </a:gs>
                  <a:gs pos="30000">
                    <a:srgbClr val="5F5F5F"/>
                  </a:gs>
                </a:gsLst>
                <a:lin ang="5400000" scaled="0"/>
              </a:gradFill>
            </a:endParaRPr>
          </a:p>
        </p:txBody>
      </p:sp>
    </p:spTree>
    <p:extLst>
      <p:ext uri="{BB962C8B-B14F-4D97-AF65-F5344CB8AC3E}">
        <p14:creationId xmlns:p14="http://schemas.microsoft.com/office/powerpoint/2010/main" val="3712406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fade">
                                      <p:cBhvr>
                                        <p:cTn id="10" dur="500"/>
                                        <p:tgtEl>
                                          <p:spTgt spid="921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par>
                          <p:cTn id="19" fill="hold">
                            <p:stCondLst>
                              <p:cond delay="20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Props1.xml><?xml version="1.0" encoding="utf-8"?>
<ds:datastoreItem xmlns:ds="http://schemas.openxmlformats.org/officeDocument/2006/customXml" ds:itemID="{09B64BB9-3772-44C2-82F4-DBB5E8349B07}">
  <ds:schemaRefs>
    <ds:schemaRef ds:uri="http://schemas.microsoft.com/sharepoint/v3/contenttype/form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F69C5-0497-4CBF-B135-F09D219CA3FA}">
  <ds:schemaRefs>
    <ds:schemaRef ds:uri="f847e7ad-bfae-49c8-aedd-39ec05321f40"/>
    <ds:schemaRef ds:uri="http://schemas.microsoft.com/office/2006/documentManagement/types"/>
    <ds:schemaRef ds:uri="http://schemas.microsoft.com/office/infopath/2007/PartnerControls"/>
    <ds:schemaRef ds:uri="http://purl.org/dc/terms/"/>
    <ds:schemaRef ds:uri="http://purl.org/dc/dcmitype/"/>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10003</TotalTime>
  <Words>1370</Words>
  <Application>Microsoft Office PowerPoint</Application>
  <PresentationFormat>On-screen Show (16:9)</PresentationFormat>
  <Paragraphs>301</Paragraphs>
  <Slides>30</Slides>
  <Notes>30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Consolas</vt:lpstr>
      <vt:lpstr>Kozuka Gothic Pro R</vt:lpstr>
      <vt:lpstr>Segoe Light</vt:lpstr>
      <vt:lpstr>Segoe UI</vt:lpstr>
      <vt:lpstr>Segoe UI Light</vt:lpstr>
      <vt:lpstr>Wingdings</vt:lpstr>
      <vt:lpstr>MS1444_Windows Azure Template 16x9_r08b</vt:lpstr>
      <vt:lpstr>White with Consolas font for code slides</vt:lpstr>
      <vt:lpstr>1_MS1444_Windows Azure Template 16x9_r08a</vt:lpstr>
      <vt:lpstr>Accent Color Transition Slides</vt:lpstr>
      <vt:lpstr>Windows Azure Web Sites</vt:lpstr>
      <vt:lpstr>PowerPoint Presentation</vt:lpstr>
      <vt:lpstr>PowerPoint Presentation</vt:lpstr>
      <vt:lpstr>PowerPoint Presentation</vt:lpstr>
      <vt:lpstr>Hello World</vt:lpstr>
      <vt:lpstr>Entity Framework</vt:lpstr>
      <vt:lpstr>Supported Publishing Methods</vt:lpstr>
      <vt:lpstr>Deployment</vt:lpstr>
      <vt:lpstr>Supported Web Frameworks</vt:lpstr>
      <vt:lpstr>WordPress &amp;  WebMatrix</vt:lpstr>
      <vt:lpstr>scale</vt:lpstr>
      <vt:lpstr>web sites</vt:lpstr>
      <vt:lpstr>web sites </vt:lpstr>
      <vt:lpstr>web sites </vt:lpstr>
      <vt:lpstr>web sites</vt:lpstr>
      <vt:lpstr>web sites </vt:lpstr>
      <vt:lpstr>Scaling</vt:lpstr>
      <vt:lpstr>auto-scaling</vt:lpstr>
      <vt:lpstr>Auto-scaling</vt:lpstr>
      <vt:lpstr>Diagnostics &amp; Monitoring</vt:lpstr>
      <vt:lpstr>Diagnostics &amp;  Log Streaming</vt:lpstr>
      <vt:lpstr>Windows Azure Web App Gallery</vt:lpstr>
      <vt:lpstr>Windows Azure Store</vt:lpstr>
      <vt:lpstr>Monitoring with  New Relic</vt:lpstr>
      <vt:lpstr>Windows Azure Web Sites</vt:lpstr>
      <vt:lpstr>Start Simple</vt:lpstr>
      <vt:lpstr>Code Smart</vt:lpstr>
      <vt:lpstr>Go Live</vt:lpstr>
      <vt:lpstr>PowerPoint Presentation</vt:lpstr>
      <vt:lpstr>Application Scenarios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Brady Gaster</cp:lastModifiedBy>
  <cp:revision>651</cp:revision>
  <cp:lastPrinted>2012-06-13T17:37:07Z</cp:lastPrinted>
  <dcterms:created xsi:type="dcterms:W3CDTF">2006-08-16T00:00:00Z</dcterms:created>
  <dcterms:modified xsi:type="dcterms:W3CDTF">2013-07-05T20:49:33Z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