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848" r:id="rId7"/>
  </p:sldMasterIdLst>
  <p:notesMasterIdLst>
    <p:notesMasterId r:id="rId38"/>
  </p:notesMasterIdLst>
  <p:sldIdLst>
    <p:sldId id="256" r:id="rId8"/>
    <p:sldId id="547" r:id="rId9"/>
    <p:sldId id="548" r:id="rId10"/>
    <p:sldId id="549" r:id="rId11"/>
    <p:sldId id="550" r:id="rId12"/>
    <p:sldId id="551" r:id="rId13"/>
    <p:sldId id="572" r:id="rId14"/>
    <p:sldId id="558" r:id="rId15"/>
    <p:sldId id="560" r:id="rId16"/>
    <p:sldId id="559" r:id="rId17"/>
    <p:sldId id="569" r:id="rId18"/>
    <p:sldId id="553" r:id="rId19"/>
    <p:sldId id="554" r:id="rId20"/>
    <p:sldId id="555" r:id="rId21"/>
    <p:sldId id="556" r:id="rId22"/>
    <p:sldId id="557" r:id="rId23"/>
    <p:sldId id="573" r:id="rId24"/>
    <p:sldId id="574" r:id="rId25"/>
    <p:sldId id="575" r:id="rId26"/>
    <p:sldId id="576" r:id="rId27"/>
    <p:sldId id="552" r:id="rId28"/>
    <p:sldId id="570" r:id="rId29"/>
    <p:sldId id="571" r:id="rId30"/>
    <p:sldId id="577" r:id="rId31"/>
    <p:sldId id="563" r:id="rId32"/>
    <p:sldId id="564" r:id="rId33"/>
    <p:sldId id="565" r:id="rId34"/>
    <p:sldId id="566" r:id="rId35"/>
    <p:sldId id="396" r:id="rId36"/>
    <p:sldId id="567" r:id="rId37"/>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Web Sites" id="{FE20DDD3-4669-436B-A77F-D8D26C91C606}">
          <p14:sldIdLst>
            <p14:sldId id="256"/>
            <p14:sldId id="547"/>
            <p14:sldId id="548"/>
            <p14:sldId id="549"/>
            <p14:sldId id="550"/>
            <p14:sldId id="551"/>
            <p14:sldId id="572"/>
            <p14:sldId id="558"/>
            <p14:sldId id="560"/>
            <p14:sldId id="559"/>
            <p14:sldId id="569"/>
            <p14:sldId id="553"/>
            <p14:sldId id="554"/>
            <p14:sldId id="555"/>
            <p14:sldId id="556"/>
            <p14:sldId id="557"/>
            <p14:sldId id="573"/>
            <p14:sldId id="574"/>
            <p14:sldId id="575"/>
            <p14:sldId id="576"/>
            <p14:sldId id="552"/>
            <p14:sldId id="570"/>
            <p14:sldId id="571"/>
            <p14:sldId id="577"/>
            <p14:sldId id="563"/>
            <p14:sldId id="564"/>
            <p14:sldId id="565"/>
            <p14:sldId id="566"/>
            <p14:sldId id="396"/>
          </p14:sldIdLst>
        </p14:section>
        <p14:section name="Appendix" id="{C8F6A3EF-23A0-4381-9BFC-7A2255304369}">
          <p14:sldIdLst>
            <p14:sldId id="567"/>
          </p14:sldIdLst>
        </p14:section>
      </p14:sectionLst>
    </p:ex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8955" autoAdjust="0"/>
  </p:normalViewPr>
  <p:slideViewPr>
    <p:cSldViewPr snapToGrid="0" snapToObjects="1">
      <p:cViewPr varScale="1">
        <p:scale>
          <a:sx n="93" d="100"/>
          <a:sy n="93" d="100"/>
        </p:scale>
        <p:origin x="66" y="78"/>
      </p:cViewPr>
      <p:guideLst>
        <p:guide orient="horz" pos="2964"/>
        <p:guide orient="horz" pos="516"/>
        <p:guide orient="horz" pos="676"/>
        <p:guide pos="2880"/>
        <p:guide pos="240"/>
        <p:guide pos="5520"/>
      </p:guideLst>
    </p:cSldViewPr>
  </p:slideViewPr>
  <p:outlineViewPr>
    <p:cViewPr>
      <p:scale>
        <a:sx n="33" d="100"/>
        <a:sy n="33" d="100"/>
      </p:scale>
      <p:origin x="0" y="1760"/>
    </p:cViewPr>
  </p:outlineViewPr>
  <p:notesTextViewPr>
    <p:cViewPr>
      <p:scale>
        <a:sx n="100" d="100"/>
        <a:sy n="100" d="100"/>
      </p:scale>
      <p:origin x="0" y="0"/>
    </p:cViewPr>
  </p:notesTextViewPr>
  <p:sorterViewPr>
    <p:cViewPr varScale="1">
      <p:scale>
        <a:sx n="100" d="100"/>
        <a:sy n="100" d="100"/>
      </p:scale>
      <p:origin x="0" y="-1104"/>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7/5/2013</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Create </a:t>
            </a:r>
            <a:r>
              <a:rPr lang="en-US" dirty="0" err="1" smtClean="0"/>
              <a:t>Wordpress</a:t>
            </a:r>
            <a:r>
              <a:rPr lang="en-US" dirty="0" smtClean="0"/>
              <a:t> Blog in Web Gallery</a:t>
            </a:r>
          </a:p>
          <a:p>
            <a:pPr marL="173336" indent="-173336" defTabSz="924421">
              <a:lnSpc>
                <a:spcPct val="90000"/>
              </a:lnSpc>
              <a:spcAft>
                <a:spcPts val="337"/>
              </a:spcAft>
              <a:buFont typeface="Arial" pitchFamily="34" charset="0"/>
              <a:buChar char="•"/>
              <a:defRPr/>
            </a:pPr>
            <a:r>
              <a:rPr lang="en-US" dirty="0" smtClean="0"/>
              <a:t>Download Publish File</a:t>
            </a:r>
          </a:p>
          <a:p>
            <a:pPr marL="173336" indent="-173336" defTabSz="924421">
              <a:lnSpc>
                <a:spcPct val="90000"/>
              </a:lnSpc>
              <a:spcAft>
                <a:spcPts val="337"/>
              </a:spcAft>
              <a:buFont typeface="Arial" pitchFamily="34" charset="0"/>
              <a:buChar char="•"/>
              <a:defRPr/>
            </a:pPr>
            <a:r>
              <a:rPr lang="en-US" dirty="0" smtClean="0"/>
              <a:t>Open in </a:t>
            </a:r>
            <a:r>
              <a:rPr lang="en-US" dirty="0" err="1" smtClean="0"/>
              <a:t>WebMatrix</a:t>
            </a:r>
            <a:endParaRPr lang="en-US" dirty="0" smtClean="0"/>
          </a:p>
          <a:p>
            <a:pPr marL="173336" indent="-173336" defTabSz="924421">
              <a:lnSpc>
                <a:spcPct val="90000"/>
              </a:lnSpc>
              <a:spcAft>
                <a:spcPts val="337"/>
              </a:spcAft>
              <a:buFont typeface="Arial" pitchFamily="34" charset="0"/>
              <a:buChar char="•"/>
              <a:defRPr/>
            </a:pPr>
            <a:r>
              <a:rPr lang="en-US" dirty="0" smtClean="0"/>
              <a:t>Edit</a:t>
            </a:r>
            <a:r>
              <a:rPr lang="en-US" baseline="0" dirty="0" smtClean="0"/>
              <a:t> Theme</a:t>
            </a:r>
          </a:p>
          <a:p>
            <a:pPr marL="173336" indent="-173336" defTabSz="924421">
              <a:lnSpc>
                <a:spcPct val="90000"/>
              </a:lnSpc>
              <a:spcAft>
                <a:spcPts val="337"/>
              </a:spcAft>
              <a:buFont typeface="Arial" pitchFamily="34" charset="0"/>
              <a:buChar char="•"/>
              <a:defRPr/>
            </a:pPr>
            <a:r>
              <a:rPr lang="en-US" baseline="0" dirty="0" smtClean="0"/>
              <a:t>Save/Deploy</a:t>
            </a:r>
          </a:p>
          <a:p>
            <a:pPr marL="173336" indent="-173336" defTabSz="924421">
              <a:lnSpc>
                <a:spcPct val="90000"/>
              </a:lnSpc>
              <a:spcAft>
                <a:spcPts val="337"/>
              </a:spcAft>
              <a:buFont typeface="Arial" pitchFamily="34" charset="0"/>
              <a:buChar char="•"/>
              <a:defRPr/>
            </a:pPr>
            <a:r>
              <a:rPr lang="en-US" baseline="0" dirty="0" smtClean="0"/>
              <a:t>Show site with changes</a:t>
            </a:r>
          </a:p>
          <a:p>
            <a:pPr marL="173336" indent="-173336" defTabSz="924421">
              <a:lnSpc>
                <a:spcPct val="90000"/>
              </a:lnSpc>
              <a:spcAft>
                <a:spcPts val="337"/>
              </a:spcAft>
              <a:buFont typeface="Arial" pitchFamily="34" charset="0"/>
              <a:buChar char="•"/>
              <a:defRPr/>
            </a:pPr>
            <a:endParaRPr lang="en-US" baseline="0" dirty="0" smtClean="0"/>
          </a:p>
          <a:p>
            <a:pPr defTabSz="924421">
              <a:lnSpc>
                <a:spcPct val="90000"/>
              </a:lnSpc>
              <a:spcAft>
                <a:spcPts val="337"/>
              </a:spcAft>
              <a:defRPr/>
            </a:pPr>
            <a:endParaRPr lang="en-US" baseline="0" dirty="0" smtClean="0"/>
          </a:p>
          <a:p>
            <a:pPr marL="173336" indent="-173336" defTabSz="924421">
              <a:lnSpc>
                <a:spcPct val="90000"/>
              </a:lnSpc>
              <a:spcAft>
                <a:spcPts val="337"/>
              </a:spcAft>
              <a:buFont typeface="Arial" pitchFamily="34" charset="0"/>
              <a:buChar char="•"/>
              <a:defRPr/>
            </a:pPr>
            <a:r>
              <a:rPr lang="en-US" baseline="0" dirty="0" smtClean="0"/>
              <a:t>Run locally </a:t>
            </a:r>
          </a:p>
          <a:p>
            <a:pPr marL="173336" indent="-173336" defTabSz="924421">
              <a:lnSpc>
                <a:spcPct val="90000"/>
              </a:lnSpc>
              <a:spcAft>
                <a:spcPts val="337"/>
              </a:spcAft>
              <a:buFont typeface="Arial" pitchFamily="34" charset="0"/>
              <a:buChar char="•"/>
              <a:defRPr/>
            </a:pPr>
            <a:r>
              <a:rPr lang="en-US" baseline="0" dirty="0" smtClean="0"/>
              <a:t>Add theme -&gt; Can we find an enterprise theme, team status or something similar</a:t>
            </a:r>
          </a:p>
          <a:p>
            <a:pPr marL="173336" indent="-173336" defTabSz="924421">
              <a:lnSpc>
                <a:spcPct val="90000"/>
              </a:lnSpc>
              <a:spcAft>
                <a:spcPts val="337"/>
              </a:spcAft>
              <a:buFont typeface="Arial" pitchFamily="34" charset="0"/>
              <a:buChar char="•"/>
              <a:defRPr/>
            </a:pPr>
            <a:r>
              <a:rPr lang="en-US" baseline="0" dirty="0" smtClean="0"/>
              <a:t>Deploy to cloud</a:t>
            </a:r>
          </a:p>
          <a:p>
            <a:pPr marL="173336" indent="-173336" defTabSz="924421">
              <a:lnSpc>
                <a:spcPct val="90000"/>
              </a:lnSpc>
              <a:spcAft>
                <a:spcPts val="337"/>
              </a:spcAft>
              <a:buFont typeface="Arial" pitchFamily="34" charset="0"/>
              <a:buChar char="•"/>
              <a:defRPr/>
            </a:pPr>
            <a:r>
              <a:rPr lang="en-US" baseline="0" dirty="0" smtClean="0"/>
              <a:t>Show running in cloud</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a:t>
            </a:r>
            <a:r>
              <a:rPr lang="en-US" sz="1100" baseline="0" dirty="0" smtClean="0">
                <a:latin typeface="Segoe UI" pitchFamily="34" charset="0"/>
              </a:rPr>
              <a:t>With standard you </a:t>
            </a:r>
            <a:r>
              <a:rPr lang="en-US" sz="1100" baseline="0" dirty="0" smtClean="0">
                <a:latin typeface="Segoe UI" pitchFamily="34" charset="0"/>
              </a:rPr>
              <a:t>isolate your application to your own virtual machines that you can use and pay for whatever resources you choose</a:t>
            </a:r>
            <a:r>
              <a:rPr lang="en-US" sz="1100" baseline="0" dirty="0" smtClean="0">
                <a:latin typeface="Segoe UI" pitchFamily="34" charset="0"/>
              </a:rPr>
              <a:t>.</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4274633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reserved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reserved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reserved</a:t>
            </a:r>
            <a:r>
              <a:rPr lang="en-US" sz="1100" baseline="0" dirty="0" smtClean="0"/>
              <a:t> 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166152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reserved</a:t>
            </a:r>
            <a:r>
              <a:rPr lang="en-US" sz="1100" baseline="0" dirty="0" smtClean="0"/>
              <a:t> 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63768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786821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3347936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7/5/2013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20</a:t>
            </a:fld>
            <a:endParaRPr lang="en-US" dirty="0"/>
          </a:p>
        </p:txBody>
      </p:sp>
    </p:spTree>
    <p:extLst>
      <p:ext uri="{BB962C8B-B14F-4D97-AF65-F5344CB8AC3E}">
        <p14:creationId xmlns:p14="http://schemas.microsoft.com/office/powerpoint/2010/main" val="481152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3041825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benefits of the Windows Azure Store</a:t>
            </a:r>
          </a:p>
          <a:p>
            <a:endParaRPr lang="en-US" baseline="0" dirty="0" smtClean="0"/>
          </a:p>
          <a:p>
            <a:r>
              <a:rPr lang="en-US" b="1" baseline="0" dirty="0" smtClean="0"/>
              <a:t>Speaking Points:</a:t>
            </a:r>
          </a:p>
          <a:p>
            <a:endParaRPr lang="en-US" b="1" baseline="0" dirty="0" smtClean="0"/>
          </a:p>
          <a:p>
            <a:pPr marL="171450" indent="-171450">
              <a:buFont typeface="Arial"/>
              <a:buChar char="•"/>
            </a:pPr>
            <a:r>
              <a:rPr lang="en-US" b="0" baseline="0" dirty="0" smtClean="0"/>
              <a:t>Much like the Windows Azure Web App Gallery brings a turn key solution to Web Applications, the Windows Azure Store quickly exposes Application and Data Services for use in your applications.</a:t>
            </a:r>
          </a:p>
          <a:p>
            <a:pPr marL="171450" indent="-171450">
              <a:buFont typeface="Arial"/>
              <a:buChar char="•"/>
            </a:pPr>
            <a:endParaRPr lang="en-US" b="0" baseline="0" dirty="0" smtClean="0"/>
          </a:p>
          <a:p>
            <a:pPr marL="0" indent="0">
              <a:buFont typeface="Arial"/>
              <a:buNone/>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3703484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285747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70578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163986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204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7/5/2013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2332443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9</a:t>
            </a:fld>
            <a:endParaRPr lang="en-US"/>
          </a:p>
        </p:txBody>
      </p:sp>
    </p:spTree>
    <p:extLst>
      <p:ext uri="{BB962C8B-B14F-4D97-AF65-F5344CB8AC3E}">
        <p14:creationId xmlns:p14="http://schemas.microsoft.com/office/powerpoint/2010/main" val="1858349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583510"/>
          </a:xfrm>
          <a:prstGeom prst="rect">
            <a:avLst/>
          </a:prstGeom>
        </p:spPr>
        <p:txBody>
          <a:bodyPr/>
          <a:lstStyle>
            <a:lvl1pPr marL="213115" indent="-213115">
              <a:buFont typeface="Wingdings" pitchFamily="2" charset="2"/>
              <a:buChar char=""/>
              <a:defRPr sz="3000"/>
            </a:lvl1pPr>
            <a:lvl2pPr marL="388131" indent="-175016">
              <a:buFont typeface="Wingdings" pitchFamily="2" charset="2"/>
              <a:buChar char=""/>
              <a:defRPr>
                <a:latin typeface="+mn-lt"/>
              </a:defRPr>
            </a:lvl2pPr>
            <a:lvl3pPr marL="556004" indent="-167873">
              <a:buFont typeface="Wingdings" pitchFamily="2" charset="2"/>
              <a:buChar char=""/>
              <a:tabLst/>
              <a:defRPr>
                <a:latin typeface="+mn-lt"/>
              </a:defRPr>
            </a:lvl3pPr>
            <a:lvl4pPr marL="685777" indent="-129773">
              <a:buFont typeface="Wingdings" pitchFamily="2" charset="2"/>
              <a:buChar char=""/>
              <a:defRPr>
                <a:latin typeface="+mn-lt"/>
              </a:defRPr>
            </a:lvl4pPr>
            <a:lvl5pPr marL="815551" indent="-12977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08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0"/>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02679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07"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20"/>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4652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87547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259727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8975527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135512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56667579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633221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4161879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933597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643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984592"/>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0732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92" indent="-25711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smtClean="0"/>
              <a:t>Click to edit Master text styles</a:t>
            </a:r>
          </a:p>
          <a:p>
            <a:pPr marL="2382" lvl="1" indent="0" algn="l" defTabSz="685607"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lvl="0" defTabSz="914020"/>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816" r:id="rId19"/>
    <p:sldLayoutId id="2147483874" r:id="rId20"/>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4"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579"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579"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34" indent="-5954" algn="l" defTabSz="685579"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14"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276"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229" indent="0"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057772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ransition>
    <p:fade/>
  </p:transition>
  <p:timing>
    <p:tnLst>
      <p:par>
        <p:cTn id="1" dur="indefinite" restart="never" nodeType="tmRoot"/>
      </p:par>
    </p:tnLst>
  </p:timing>
  <p:txStyles>
    <p:titleStyle>
      <a:lvl1pPr algn="l" defTabSz="685778"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96" marR="0" indent="-254796" algn="l" defTabSz="685778"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9" marR="0" indent="-175024" algn="l" defTabSz="685778"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90"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598890" algn="l"/>
        </a:tabLst>
        <a:defRPr sz="1800" kern="1200" spc="0" baseline="0">
          <a:gradFill>
            <a:gsLst>
              <a:gs pos="1250">
                <a:schemeClr val="tx1"/>
              </a:gs>
              <a:gs pos="100000">
                <a:schemeClr val="tx1"/>
              </a:gs>
            </a:gsLst>
            <a:lin ang="5400000" scaled="0"/>
          </a:gradFill>
          <a:latin typeface="+mn-lt"/>
          <a:ea typeface="+mn-ea"/>
          <a:cs typeface="+mn-cs"/>
        </a:defRPr>
      </a:lvl3pPr>
      <a:lvl4pPr marL="772723" marR="0" indent="-173832" algn="l" defTabSz="685778"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93"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941793" algn="l"/>
        </a:tabLst>
        <a:defRPr sz="1500" kern="1200" spc="0" baseline="0">
          <a:gradFill>
            <a:gsLst>
              <a:gs pos="1250">
                <a:schemeClr val="tx1"/>
              </a:gs>
              <a:gs pos="100000">
                <a:schemeClr val="tx1"/>
              </a:gs>
            </a:gsLst>
            <a:lin ang="5400000" scaled="0"/>
          </a:gradFill>
          <a:latin typeface="+mn-lt"/>
          <a:ea typeface="+mn-ea"/>
          <a:cs typeface="+mn-cs"/>
        </a:defRPr>
      </a:lvl5pPr>
      <a:lvl6pPr marL="1885892"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7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6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58"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8" rtl="0" eaLnBrk="1" latinLnBrk="0" hangingPunct="1">
        <a:defRPr sz="1400" kern="1200">
          <a:solidFill>
            <a:schemeClr val="tx1"/>
          </a:solidFill>
          <a:latin typeface="+mn-lt"/>
          <a:ea typeface="+mn-ea"/>
          <a:cs typeface="+mn-cs"/>
        </a:defRPr>
      </a:lvl1pPr>
      <a:lvl2pPr marL="342889" algn="l" defTabSz="685778" rtl="0" eaLnBrk="1" latinLnBrk="0" hangingPunct="1">
        <a:defRPr sz="1400" kern="1200">
          <a:solidFill>
            <a:schemeClr val="tx1"/>
          </a:solidFill>
          <a:latin typeface="+mn-lt"/>
          <a:ea typeface="+mn-ea"/>
          <a:cs typeface="+mn-cs"/>
        </a:defRPr>
      </a:lvl2pPr>
      <a:lvl3pPr marL="685778" algn="l" defTabSz="685778" rtl="0" eaLnBrk="1" latinLnBrk="0" hangingPunct="1">
        <a:defRPr sz="1400" kern="1200">
          <a:solidFill>
            <a:schemeClr val="tx1"/>
          </a:solidFill>
          <a:latin typeface="+mn-lt"/>
          <a:ea typeface="+mn-ea"/>
          <a:cs typeface="+mn-cs"/>
        </a:defRPr>
      </a:lvl3pPr>
      <a:lvl4pPr marL="1028667" algn="l" defTabSz="685778" rtl="0" eaLnBrk="1" latinLnBrk="0" hangingPunct="1">
        <a:defRPr sz="1400" kern="1200">
          <a:solidFill>
            <a:schemeClr val="tx1"/>
          </a:solidFill>
          <a:latin typeface="+mn-lt"/>
          <a:ea typeface="+mn-ea"/>
          <a:cs typeface="+mn-cs"/>
        </a:defRPr>
      </a:lvl4pPr>
      <a:lvl5pPr marL="1371557" algn="l" defTabSz="685778" rtl="0" eaLnBrk="1" latinLnBrk="0" hangingPunct="1">
        <a:defRPr sz="1400" kern="1200">
          <a:solidFill>
            <a:schemeClr val="tx1"/>
          </a:solidFill>
          <a:latin typeface="+mn-lt"/>
          <a:ea typeface="+mn-ea"/>
          <a:cs typeface="+mn-cs"/>
        </a:defRPr>
      </a:lvl5pPr>
      <a:lvl6pPr marL="1714444" algn="l" defTabSz="685778" rtl="0" eaLnBrk="1" latinLnBrk="0" hangingPunct="1">
        <a:defRPr sz="1400" kern="1200">
          <a:solidFill>
            <a:schemeClr val="tx1"/>
          </a:solidFill>
          <a:latin typeface="+mn-lt"/>
          <a:ea typeface="+mn-ea"/>
          <a:cs typeface="+mn-cs"/>
        </a:defRPr>
      </a:lvl6pPr>
      <a:lvl7pPr marL="2057335" algn="l" defTabSz="685778" rtl="0" eaLnBrk="1" latinLnBrk="0" hangingPunct="1">
        <a:defRPr sz="1400" kern="1200">
          <a:solidFill>
            <a:schemeClr val="tx1"/>
          </a:solidFill>
          <a:latin typeface="+mn-lt"/>
          <a:ea typeface="+mn-ea"/>
          <a:cs typeface="+mn-cs"/>
        </a:defRPr>
      </a:lvl7pPr>
      <a:lvl8pPr marL="2400224" algn="l" defTabSz="685778" rtl="0" eaLnBrk="1" latinLnBrk="0" hangingPunct="1">
        <a:defRPr sz="1400" kern="1200">
          <a:solidFill>
            <a:schemeClr val="tx1"/>
          </a:solidFill>
          <a:latin typeface="+mn-lt"/>
          <a:ea typeface="+mn-ea"/>
          <a:cs typeface="+mn-cs"/>
        </a:defRPr>
      </a:lvl8pPr>
      <a:lvl9pPr marL="2743113" algn="l" defTabSz="68577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22.xml"/><Relationship Id="rId16" Type="http://schemas.openxmlformats.org/officeDocument/2006/relationships/image" Target="../media/image39.png"/><Relationship Id="rId1" Type="http://schemas.openxmlformats.org/officeDocument/2006/relationships/slideLayout" Target="../slideLayouts/slideLayout19.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19.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microsoft.com/office/2007/relationships/hdphoto" Target="../media/hdphoto11.wdp"/><Relationship Id="rId5" Type="http://schemas.openxmlformats.org/officeDocument/2006/relationships/image" Target="../media/image55.png"/><Relationship Id="rId4" Type="http://schemas.microsoft.com/office/2007/relationships/hdphoto" Target="../media/hdphoto10.wdp"/></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microsoft.com/office/2007/relationships/hdphoto" Target="../media/hdphoto12.wdp"/></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microsoft.com/office/2007/relationships/hdphoto" Target="../media/hdphoto10.wdp"/></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microsoft.com/office/2007/relationships/hdphoto" Target="../media/hdphoto1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microsoft.com/office/2007/relationships/hdphoto" Target="../media/hdphoto8.wdp"/><Relationship Id="rId5" Type="http://schemas.openxmlformats.org/officeDocument/2006/relationships/image" Target="../media/image12.png"/><Relationship Id="rId4" Type="http://schemas.microsoft.com/office/2007/relationships/hdphoto" Target="../media/hdphoto7.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9.gif"/><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42" y="1675586"/>
            <a:ext cx="8440793" cy="1019397"/>
          </a:xfrm>
        </p:spPr>
        <p:txBody>
          <a:bodyPr/>
          <a:lstStyle/>
          <a:p>
            <a:r>
              <a:rPr lang="en-US" sz="4000" dirty="0"/>
              <a:t>Windows Azure Web Sites</a:t>
            </a:r>
          </a:p>
        </p:txBody>
      </p:sp>
      <p:sp>
        <p:nvSpPr>
          <p:cNvPr id="5" name="Subtitle 4"/>
          <p:cNvSpPr>
            <a:spLocks noGrp="1"/>
          </p:cNvSpPr>
          <p:nvPr>
            <p:ph type="body" sz="quarter" idx="11"/>
          </p:nvPr>
        </p:nvSpPr>
        <p:spPr/>
        <p:txBody>
          <a:bodyPr>
            <a:normAutofit/>
          </a:bodyPr>
          <a:lstStyle/>
          <a:p>
            <a:r>
              <a:rPr lang="en-US" dirty="0" smtClean="0"/>
              <a:t>Speaker</a:t>
            </a:r>
          </a:p>
          <a:p>
            <a:r>
              <a:rPr lang="en-US" dirty="0" smtClean="0"/>
              <a:t>Title</a:t>
            </a:r>
          </a:p>
          <a:p>
            <a:r>
              <a:rPr lang="en-US" dirty="0" smtClean="0"/>
              <a:t>Organization</a:t>
            </a:r>
            <a:endParaRPr lang="en-US" dirty="0"/>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914140"/>
            <a:ext cx="7680340" cy="1495794"/>
          </a:xfrm>
        </p:spPr>
        <p:txBody>
          <a:bodyPr/>
          <a:lstStyle/>
          <a:p>
            <a:r>
              <a:rPr lang="en-US" dirty="0" err="1">
                <a:gradFill>
                  <a:gsLst>
                    <a:gs pos="1250">
                      <a:srgbClr val="FFFFFF"/>
                    </a:gs>
                    <a:gs pos="100000">
                      <a:srgbClr val="FFFFFF"/>
                    </a:gs>
                  </a:gsLst>
                  <a:lin ang="5400000" scaled="0"/>
                </a:gradFill>
              </a:rPr>
              <a:t>WordPress</a:t>
            </a:r>
            <a:r>
              <a:rPr lang="en-US" dirty="0">
                <a:gradFill>
                  <a:gsLst>
                    <a:gs pos="1250">
                      <a:srgbClr val="FFFFFF"/>
                    </a:gs>
                    <a:gs pos="100000">
                      <a:srgbClr val="FFFFFF"/>
                    </a:gs>
                  </a:gsLst>
                  <a:lin ang="5400000" scaled="0"/>
                </a:gradFill>
              </a:rPr>
              <a:t> &amp; </a:t>
            </a:r>
            <a:br>
              <a:rPr lang="en-US" dirty="0">
                <a:gradFill>
                  <a:gsLst>
                    <a:gs pos="1250">
                      <a:srgbClr val="FFFFFF"/>
                    </a:gs>
                    <a:gs pos="100000">
                      <a:srgbClr val="FFFFFF"/>
                    </a:gs>
                  </a:gsLst>
                  <a:lin ang="5400000" scaled="0"/>
                </a:gradFill>
              </a:rPr>
            </a:br>
            <a:r>
              <a:rPr lang="en-US" dirty="0" err="1">
                <a:gradFill>
                  <a:gsLst>
                    <a:gs pos="1250">
                      <a:srgbClr val="FFFFFF"/>
                    </a:gs>
                    <a:gs pos="100000">
                      <a:srgbClr val="FFFFFF"/>
                    </a:gs>
                  </a:gsLst>
                  <a:lin ang="5400000" scaled="0"/>
                </a:gradFill>
              </a:rPr>
              <a:t>WebMatrix</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5761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 name="Rectangle 10"/>
          <p:cNvSpPr/>
          <p:nvPr/>
        </p:nvSpPr>
        <p:spPr bwMode="auto">
          <a:xfrm>
            <a:off x="-1" y="1"/>
            <a:ext cx="9144002" cy="7374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cxnSp>
        <p:nvCxnSpPr>
          <p:cNvPr id="81" name="Straight Connector 80"/>
          <p:cNvCxnSpPr/>
          <p:nvPr/>
        </p:nvCxnSpPr>
        <p:spPr>
          <a:xfrm>
            <a:off x="1146499" y="2167180"/>
            <a:ext cx="507954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153780" y="1439031"/>
            <a:ext cx="1011825"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Free</a:t>
            </a:r>
          </a:p>
        </p:txBody>
      </p:sp>
      <p:sp>
        <p:nvSpPr>
          <p:cNvPr id="107" name="Rectangle 106"/>
          <p:cNvSpPr/>
          <p:nvPr/>
        </p:nvSpPr>
        <p:spPr bwMode="auto">
          <a:xfrm>
            <a:off x="1146499" y="2144171"/>
            <a:ext cx="1731267"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Shared</a:t>
            </a:r>
          </a:p>
        </p:txBody>
      </p:sp>
      <p:sp>
        <p:nvSpPr>
          <p:cNvPr id="112" name="Rectangle 111"/>
          <p:cNvSpPr/>
          <p:nvPr/>
        </p:nvSpPr>
        <p:spPr bwMode="auto">
          <a:xfrm>
            <a:off x="1146499" y="2849312"/>
            <a:ext cx="2845895" cy="496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Standard</a:t>
            </a:r>
            <a:endParaRPr lang="en-US" sz="2200" dirty="0" smtClean="0">
              <a:gradFill>
                <a:gsLst>
                  <a:gs pos="0">
                    <a:srgbClr val="FFFFFF"/>
                  </a:gs>
                  <a:gs pos="100000">
                    <a:srgbClr val="FFFFFF"/>
                  </a:gs>
                </a:gsLst>
                <a:lin ang="5400000" scaled="0"/>
              </a:gradFill>
            </a:endParaRPr>
          </a:p>
        </p:txBody>
      </p:sp>
      <p:sp>
        <p:nvSpPr>
          <p:cNvPr id="6" name="Rectangle 5"/>
          <p:cNvSpPr/>
          <p:nvPr/>
        </p:nvSpPr>
        <p:spPr>
          <a:xfrm>
            <a:off x="2177250" y="1450179"/>
            <a:ext cx="3724866" cy="461665"/>
          </a:xfrm>
          <a:prstGeom prst="rect">
            <a:avLst/>
          </a:prstGeom>
        </p:spPr>
        <p:txBody>
          <a:bodyPr wrap="none">
            <a:spAutoFit/>
          </a:bodyPr>
          <a:lstStyle/>
          <a:p>
            <a:r>
              <a:rPr lang="en-US" sz="2400" dirty="0" smtClean="0"/>
              <a:t>Multi-tenant. Daily </a:t>
            </a:r>
            <a:r>
              <a:rPr lang="en-US" sz="2400" dirty="0"/>
              <a:t>quotas</a:t>
            </a:r>
          </a:p>
        </p:txBody>
      </p:sp>
      <p:sp>
        <p:nvSpPr>
          <p:cNvPr id="9" name="Rectangle 8"/>
          <p:cNvSpPr/>
          <p:nvPr/>
        </p:nvSpPr>
        <p:spPr>
          <a:xfrm>
            <a:off x="2877766" y="2156012"/>
            <a:ext cx="3724866" cy="461665"/>
          </a:xfrm>
          <a:prstGeom prst="rect">
            <a:avLst/>
          </a:prstGeom>
        </p:spPr>
        <p:txBody>
          <a:bodyPr wrap="none">
            <a:spAutoFit/>
          </a:bodyPr>
          <a:lstStyle/>
          <a:p>
            <a:r>
              <a:rPr lang="en-US" sz="2400" dirty="0" smtClean="0"/>
              <a:t>Multi-tenant. </a:t>
            </a:r>
            <a:r>
              <a:rPr lang="en-US" sz="2400" dirty="0" smtClean="0"/>
              <a:t>Daily quotas</a:t>
            </a:r>
            <a:endParaRPr lang="en-US" sz="2400" dirty="0"/>
          </a:p>
        </p:txBody>
      </p:sp>
      <p:sp>
        <p:nvSpPr>
          <p:cNvPr id="16" name="Rectangle 15"/>
          <p:cNvSpPr/>
          <p:nvPr/>
        </p:nvSpPr>
        <p:spPr>
          <a:xfrm>
            <a:off x="3992394" y="2861845"/>
            <a:ext cx="3819444" cy="461665"/>
          </a:xfrm>
          <a:prstGeom prst="rect">
            <a:avLst/>
          </a:prstGeom>
        </p:spPr>
        <p:txBody>
          <a:bodyPr wrap="none">
            <a:spAutoFit/>
          </a:bodyPr>
          <a:lstStyle/>
          <a:p>
            <a:r>
              <a:rPr lang="en-US" sz="2400" dirty="0" smtClean="0">
                <a:solidFill>
                  <a:srgbClr val="292929"/>
                </a:solidFill>
              </a:rPr>
              <a:t>Dedicated VMs. No </a:t>
            </a:r>
            <a:r>
              <a:rPr lang="en-US" sz="2400" dirty="0">
                <a:solidFill>
                  <a:srgbClr val="292929"/>
                </a:solidFill>
              </a:rPr>
              <a:t>quotas</a:t>
            </a:r>
            <a:endParaRPr lang="en-US" sz="2400" dirty="0"/>
          </a:p>
        </p:txBody>
      </p:sp>
    </p:spTree>
    <p:extLst>
      <p:ext uri="{BB962C8B-B14F-4D97-AF65-F5344CB8AC3E}">
        <p14:creationId xmlns:p14="http://schemas.microsoft.com/office/powerpoint/2010/main" val="33238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48">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4" name="Group 13"/>
          <p:cNvGrpSpPr/>
          <p:nvPr/>
        </p:nvGrpSpPr>
        <p:grpSpPr>
          <a:xfrm>
            <a:off x="-1" y="1"/>
            <a:ext cx="9144001" cy="737426"/>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solidFill>
                      <a:srgbClr val="FFFFFF"/>
                    </a:solidFill>
                  </a:rPr>
                  <a:t>reserved</a:t>
                </a: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115019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76" algn="l"/>
              </a:tabLst>
            </a:pPr>
            <a:r>
              <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0985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0"/>
            <a:ext cx="5735544" cy="692497"/>
            <a:chOff x="3031844" y="1170371"/>
            <a:chExt cx="7645400" cy="923330"/>
          </a:xfrm>
        </p:grpSpPr>
        <p:grpSp>
          <p:nvGrpSpPr>
            <p:cNvPr id="20" name="Group 19"/>
            <p:cNvGrpSpPr/>
            <p:nvPr/>
          </p:nvGrpSpPr>
          <p:grpSpPr>
            <a:xfrm>
              <a:off x="3031844" y="1170371"/>
              <a:ext cx="7645400" cy="923330"/>
              <a:chOff x="2540230" y="5754873"/>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1"/>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solidFill>
                      <a:srgbClr val="FFFFFF"/>
                    </a:solidFill>
                  </a:rPr>
                  <a:t>reserved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17163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1"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solidFill>
                        <a:srgbClr val="FFFFFF"/>
                      </a:solidFill>
                    </a:rPr>
                    <a:t>Shared </a:t>
                  </a:r>
                  <a:r>
                    <a:rPr lang="en-US" sz="1200" b="1" cap="all" dirty="0" smtClean="0">
                      <a:solidFill>
                        <a:srgbClr val="FFFFFF"/>
                      </a:solidFill>
                    </a:rPr>
                    <a:t>instances</a:t>
                  </a:r>
                  <a:endParaRPr lang="en-US" sz="12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sp>
        <p:nvSpPr>
          <p:cNvPr id="4" name="Rectangle 3"/>
          <p:cNvSpPr/>
          <p:nvPr/>
        </p:nvSpPr>
        <p:spPr bwMode="auto">
          <a:xfrm>
            <a:off x="6442395"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29" y="2821970"/>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5783"/>
            <a:ext cx="5709008" cy="692497"/>
            <a:chOff x="3031844" y="1178212"/>
            <a:chExt cx="7610028" cy="923330"/>
          </a:xfrm>
        </p:grpSpPr>
        <p:grpSp>
          <p:nvGrpSpPr>
            <p:cNvPr id="314" name="Group 313"/>
            <p:cNvGrpSpPr/>
            <p:nvPr/>
          </p:nvGrpSpPr>
          <p:grpSpPr>
            <a:xfrm>
              <a:off x="3031844" y="1178212"/>
              <a:ext cx="7610028" cy="923330"/>
              <a:chOff x="2540230" y="5762714"/>
              <a:chExt cx="7610028" cy="923330"/>
            </a:xfrm>
          </p:grpSpPr>
          <p:sp>
            <p:nvSpPr>
              <p:cNvPr id="316" name="TextBox 315"/>
              <p:cNvSpPr txBox="1"/>
              <p:nvPr/>
            </p:nvSpPr>
            <p:spPr>
              <a:xfrm>
                <a:off x="9159657" y="5762714"/>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reserved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4832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44001" cy="784723"/>
            <a:chOff x="-5012461" y="5194194"/>
            <a:chExt cx="16033937" cy="1376363"/>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1" name="Group 120"/>
          <p:cNvGrpSpPr/>
          <p:nvPr/>
        </p:nvGrpSpPr>
        <p:grpSpPr>
          <a:xfrm>
            <a:off x="4597894" y="198281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46"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reserved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083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44" name="Group 143"/>
          <p:cNvGrpSpPr/>
          <p:nvPr/>
        </p:nvGrpSpPr>
        <p:grpSpPr>
          <a:xfrm>
            <a:off x="4677337" y="2468581"/>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8" y="197486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23" name="Group 122"/>
          <p:cNvGrpSpPr/>
          <p:nvPr/>
        </p:nvGrpSpPr>
        <p:grpSpPr>
          <a:xfrm>
            <a:off x="6548390" y="2473525"/>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8"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1" y="3243847"/>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0" y="3243847"/>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69"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2" y="3243847"/>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1" y="3243847"/>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reserved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7269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256787"/>
            <a:ext cx="7680340" cy="747897"/>
          </a:xfrm>
        </p:spPr>
        <p:txBody>
          <a:bodyPr/>
          <a:lstStyle/>
          <a:p>
            <a:r>
              <a:rPr lang="en-US" dirty="0" smtClean="0">
                <a:gradFill>
                  <a:gsLst>
                    <a:gs pos="1250">
                      <a:srgbClr val="FFFFFF"/>
                    </a:gs>
                    <a:gs pos="100000">
                      <a:srgbClr val="FFFFFF"/>
                    </a:gs>
                  </a:gsLst>
                  <a:lin ang="5400000" scaled="0"/>
                </a:gradFill>
              </a:rPr>
              <a:t>Scaling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2611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1" name="Rectangle 20"/>
          <p:cNvSpPr/>
          <p:nvPr/>
        </p:nvSpPr>
        <p:spPr bwMode="auto">
          <a:xfrm>
            <a:off x="2274474" y="1223608"/>
            <a:ext cx="6253299" cy="186276"/>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276377" y="1223799"/>
            <a:ext cx="1776823" cy="18627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274475" y="1904767"/>
            <a:ext cx="1779649" cy="2196573"/>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298174" y="1150192"/>
            <a:ext cx="1811081"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err="1" smtClean="0">
                <a:gradFill>
                  <a:gsLst>
                    <a:gs pos="0">
                      <a:srgbClr val="5F5F5F"/>
                    </a:gs>
                    <a:gs pos="100000">
                      <a:srgbClr val="5F5F5F"/>
                    </a:gs>
                  </a:gsLst>
                  <a:lin ang="5400000" scaled="0"/>
                </a:gradFill>
              </a:rPr>
              <a:t>cpu</a:t>
            </a:r>
            <a:r>
              <a:rPr lang="en-US" sz="2400" dirty="0" smtClean="0">
                <a:gradFill>
                  <a:gsLst>
                    <a:gs pos="0">
                      <a:srgbClr val="5F5F5F"/>
                    </a:gs>
                    <a:gs pos="100000">
                      <a:srgbClr val="5F5F5F"/>
                    </a:gs>
                  </a:gsLst>
                  <a:lin ang="5400000" scaled="0"/>
                </a:gradFill>
              </a:rPr>
              <a:t> utilization</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4053200" y="1229086"/>
            <a:ext cx="2695900" cy="1838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104" name="Group 103"/>
          <p:cNvGrpSpPr/>
          <p:nvPr/>
        </p:nvGrpSpPr>
        <p:grpSpPr>
          <a:xfrm>
            <a:off x="4133568" y="1890057"/>
            <a:ext cx="1779649" cy="2196573"/>
            <a:chOff x="2274475" y="1904767"/>
            <a:chExt cx="1779649" cy="2196573"/>
          </a:xfrm>
        </p:grpSpPr>
        <p:grpSp>
          <p:nvGrpSpPr>
            <p:cNvPr id="105" name="Group 104"/>
            <p:cNvGrpSpPr/>
            <p:nvPr/>
          </p:nvGrpSpPr>
          <p:grpSpPr>
            <a:xfrm>
              <a:off x="2274475"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2" name="TextBox 111"/>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114" name="Group 113"/>
          <p:cNvGrpSpPr/>
          <p:nvPr/>
        </p:nvGrpSpPr>
        <p:grpSpPr>
          <a:xfrm>
            <a:off x="5986174" y="1875347"/>
            <a:ext cx="1779649" cy="2196573"/>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1" name="TextBox 140"/>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150" name="Rectangle 149"/>
          <p:cNvSpPr/>
          <p:nvPr/>
        </p:nvSpPr>
        <p:spPr bwMode="auto">
          <a:xfrm>
            <a:off x="6750025" y="1232445"/>
            <a:ext cx="1776823" cy="18045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2" name="Rectangle 141"/>
          <p:cNvSpPr/>
          <p:nvPr/>
        </p:nvSpPr>
        <p:spPr bwMode="auto">
          <a:xfrm>
            <a:off x="3981521" y="1121907"/>
            <a:ext cx="72604"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3" name="Rectangle 142"/>
          <p:cNvSpPr/>
          <p:nvPr/>
        </p:nvSpPr>
        <p:spPr bwMode="auto">
          <a:xfrm>
            <a:off x="6743233" y="1133220"/>
            <a:ext cx="77546"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4122920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256787"/>
            <a:ext cx="7680340" cy="747897"/>
          </a:xfrm>
        </p:spPr>
        <p:txBody>
          <a:bodyPr/>
          <a:lstStyle/>
          <a:p>
            <a:r>
              <a:rPr lang="en-US" dirty="0" smtClean="0">
                <a:gradFill>
                  <a:gsLst>
                    <a:gs pos="1250">
                      <a:srgbClr val="FFFFFF"/>
                    </a:gs>
                    <a:gs pos="100000">
                      <a:srgbClr val="FFFFFF"/>
                    </a:gs>
                  </a:gsLst>
                  <a:lin ang="5400000" scaled="0"/>
                </a:gradFill>
              </a:rPr>
              <a:t>Auto-</a:t>
            </a:r>
            <a:r>
              <a:rPr lang="en-US" dirty="0">
                <a:gradFill>
                  <a:gsLst>
                    <a:gs pos="1250">
                      <a:srgbClr val="FFFFFF"/>
                    </a:gs>
                    <a:gs pos="100000">
                      <a:srgbClr val="FFFFFF"/>
                    </a:gs>
                  </a:gsLst>
                  <a:lin ang="5400000" scaled="0"/>
                </a:gradFill>
              </a:rPr>
              <a:t>s</a:t>
            </a:r>
            <a:r>
              <a:rPr lang="en-US" dirty="0" smtClean="0">
                <a:gradFill>
                  <a:gsLst>
                    <a:gs pos="1250">
                      <a:srgbClr val="FFFFFF"/>
                    </a:gs>
                    <a:gs pos="100000">
                      <a:srgbClr val="FFFFFF"/>
                    </a:gs>
                  </a:gsLst>
                  <a:lin ang="5400000" scaled="0"/>
                </a:gradFill>
              </a:rPr>
              <a:t>caling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28189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sz="6000" dirty="0"/>
              <a:t>Web Sites in Perspective…</a:t>
            </a:r>
          </a:p>
        </p:txBody>
      </p:sp>
    </p:spTree>
    <p:extLst>
      <p:ext uri="{BB962C8B-B14F-4D97-AF65-F5344CB8AC3E}">
        <p14:creationId xmlns:p14="http://schemas.microsoft.com/office/powerpoint/2010/main" val="8990487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78363"/>
          </a:xfrm>
        </p:spPr>
        <p:txBody>
          <a:bodyPr/>
          <a:lstStyle/>
          <a:p>
            <a:r>
              <a:rPr lang="en-US" dirty="0" smtClean="0"/>
              <a:t>Diagnostics &amp; Monitoring</a:t>
            </a:r>
            <a:endParaRPr lang="en-US" dirty="0"/>
          </a:p>
        </p:txBody>
      </p:sp>
      <p:sp>
        <p:nvSpPr>
          <p:cNvPr id="10" name="Rectangle 9"/>
          <p:cNvSpPr/>
          <p:nvPr/>
        </p:nvSpPr>
        <p:spPr bwMode="auto">
          <a:xfrm>
            <a:off x="1480555"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HTTP Logs</a:t>
            </a:r>
            <a:endParaRPr lang="en-US" b="1" dirty="0">
              <a:gradFill>
                <a:gsLst>
                  <a:gs pos="0">
                    <a:srgbClr val="FFFFFF"/>
                  </a:gs>
                  <a:gs pos="100000">
                    <a:srgbClr val="FFFFFF"/>
                  </a:gs>
                </a:gsLst>
                <a:lin ang="5400000" scaled="0"/>
              </a:gradFill>
            </a:endParaRPr>
          </a:p>
        </p:txBody>
      </p:sp>
      <p:sp>
        <p:nvSpPr>
          <p:cNvPr id="11" name="Freeform 88"/>
          <p:cNvSpPr>
            <a:spLocks noEditPoints="1"/>
          </p:cNvSpPr>
          <p:nvPr/>
        </p:nvSpPr>
        <p:spPr bwMode="black">
          <a:xfrm>
            <a:off x="1426486"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3" name="Rectangle 12"/>
          <p:cNvSpPr/>
          <p:nvPr/>
        </p:nvSpPr>
        <p:spPr bwMode="auto">
          <a:xfrm>
            <a:off x="3606049"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Error Logs</a:t>
            </a:r>
            <a:endParaRPr lang="en-US" b="1" dirty="0">
              <a:gradFill>
                <a:gsLst>
                  <a:gs pos="0">
                    <a:srgbClr val="FFFFFF"/>
                  </a:gs>
                  <a:gs pos="100000">
                    <a:srgbClr val="FFFFFF"/>
                  </a:gs>
                </a:gsLst>
                <a:lin ang="5400000" scaled="0"/>
              </a:gradFill>
            </a:endParaRPr>
          </a:p>
        </p:txBody>
      </p:sp>
      <p:sp>
        <p:nvSpPr>
          <p:cNvPr id="14" name="Freeform 88"/>
          <p:cNvSpPr>
            <a:spLocks noEditPoints="1"/>
          </p:cNvSpPr>
          <p:nvPr/>
        </p:nvSpPr>
        <p:spPr bwMode="black">
          <a:xfrm>
            <a:off x="3551980"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6" name="Rectangle 15"/>
          <p:cNvSpPr/>
          <p:nvPr/>
        </p:nvSpPr>
        <p:spPr bwMode="auto">
          <a:xfrm>
            <a:off x="5731543"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Portal Monitoring</a:t>
            </a:r>
            <a:endParaRPr lang="en-US" b="1" cap="small" dirty="0">
              <a:gradFill>
                <a:gsLst>
                  <a:gs pos="0">
                    <a:srgbClr val="FFFFFF"/>
                  </a:gs>
                  <a:gs pos="100000">
                    <a:srgbClr val="FFFFFF"/>
                  </a:gs>
                </a:gsLst>
                <a:lin ang="5400000" scaled="0"/>
              </a:gradFill>
            </a:endParaRPr>
          </a:p>
        </p:txBody>
      </p:sp>
      <p:sp>
        <p:nvSpPr>
          <p:cNvPr id="17" name="Freeform 88"/>
          <p:cNvSpPr>
            <a:spLocks noEditPoints="1"/>
          </p:cNvSpPr>
          <p:nvPr/>
        </p:nvSpPr>
        <p:spPr bwMode="black">
          <a:xfrm>
            <a:off x="5677474"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038" y="3242543"/>
            <a:ext cx="1165417" cy="486530"/>
          </a:xfrm>
          <a:prstGeom prst="rect">
            <a:avLst/>
          </a:prstGeom>
        </p:spPr>
      </p:pic>
      <p:sp>
        <p:nvSpPr>
          <p:cNvPr id="36" name="Rectangle 35"/>
          <p:cNvSpPr/>
          <p:nvPr/>
        </p:nvSpPr>
        <p:spPr bwMode="auto">
          <a:xfrm>
            <a:off x="4695831" y="2897030"/>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New Relic</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4641762"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21" name="Rectangle 20"/>
          <p:cNvSpPr/>
          <p:nvPr/>
        </p:nvSpPr>
        <p:spPr bwMode="auto">
          <a:xfrm>
            <a:off x="2568297" y="2897030"/>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Log Streaming</a:t>
            </a:r>
            <a:endParaRPr lang="en-US" b="1" cap="small" dirty="0">
              <a:gradFill>
                <a:gsLst>
                  <a:gs pos="0">
                    <a:srgbClr val="FFFFFF"/>
                  </a:gs>
                  <a:gs pos="100000">
                    <a:srgbClr val="FFFFFF"/>
                  </a:gs>
                </a:gsLst>
                <a:lin ang="5400000" scaled="0"/>
              </a:gradFill>
            </a:endParaRPr>
          </a:p>
        </p:txBody>
      </p:sp>
      <p:sp>
        <p:nvSpPr>
          <p:cNvPr id="22" name="Freeform 88"/>
          <p:cNvSpPr>
            <a:spLocks noEditPoints="1"/>
          </p:cNvSpPr>
          <p:nvPr/>
        </p:nvSpPr>
        <p:spPr bwMode="black">
          <a:xfrm>
            <a:off x="2514228"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Tree>
    <p:extLst>
      <p:ext uri="{BB962C8B-B14F-4D97-AF65-F5344CB8AC3E}">
        <p14:creationId xmlns:p14="http://schemas.microsoft.com/office/powerpoint/2010/main" val="269201868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882839"/>
            <a:ext cx="7680340" cy="1495794"/>
          </a:xfrm>
        </p:spPr>
        <p:txBody>
          <a:bodyPr/>
          <a:lstStyle/>
          <a:p>
            <a:r>
              <a:rPr lang="en-US" dirty="0" smtClean="0">
                <a:gradFill>
                  <a:gsLst>
                    <a:gs pos="1250">
                      <a:srgbClr val="FFFFFF"/>
                    </a:gs>
                    <a:gs pos="100000">
                      <a:srgbClr val="FFFFFF"/>
                    </a:gs>
                  </a:gsLst>
                  <a:lin ang="5400000" scaled="0"/>
                </a:gradFill>
              </a:rPr>
              <a:t>Diagnostics &amp;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Log Streaming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8363"/>
          </a:xfrm>
        </p:spPr>
        <p:txBody>
          <a:bodyPr/>
          <a:lstStyle/>
          <a:p>
            <a:r>
              <a:rPr lang="en-US" dirty="0" smtClean="0"/>
              <a:t>Windows Azure Web App Gallery</a:t>
            </a:r>
            <a:endParaRPr lang="en-US" dirty="0"/>
          </a:p>
        </p:txBody>
      </p:sp>
      <p:sp>
        <p:nvSpPr>
          <p:cNvPr id="5" name="TextBox 4"/>
          <p:cNvSpPr txBox="1"/>
          <p:nvPr/>
        </p:nvSpPr>
        <p:spPr>
          <a:xfrm>
            <a:off x="6046539" y="2100647"/>
            <a:ext cx="2706834" cy="2077492"/>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Ready-to-Go Open Source </a:t>
            </a:r>
          </a:p>
          <a:p>
            <a:r>
              <a:rPr lang="en-US" sz="2700" spc="-53" dirty="0">
                <a:gradFill>
                  <a:gsLst>
                    <a:gs pos="2917">
                      <a:schemeClr val="tx1"/>
                    </a:gs>
                    <a:gs pos="30000">
                      <a:schemeClr val="tx1"/>
                    </a:gs>
                  </a:gsLst>
                  <a:lin ang="5400000" scaled="0"/>
                </a:gradFill>
              </a:rPr>
              <a:t>Web </a:t>
            </a:r>
            <a:r>
              <a:rPr lang="en-US" sz="2700" spc="-53" dirty="0" smtClean="0">
                <a:gradFill>
                  <a:gsLst>
                    <a:gs pos="2917">
                      <a:schemeClr val="tx1"/>
                    </a:gs>
                    <a:gs pos="30000">
                      <a:schemeClr val="tx1"/>
                    </a:gs>
                  </a:gsLst>
                  <a:lin ang="5400000" scaled="0"/>
                </a:gradFill>
              </a:rPr>
              <a:t>Applications, </a:t>
            </a:r>
          </a:p>
          <a:p>
            <a:r>
              <a:rPr lang="en-US" sz="2700" spc="-53" dirty="0" smtClean="0">
                <a:gradFill>
                  <a:gsLst>
                    <a:gs pos="2917">
                      <a:schemeClr val="tx1"/>
                    </a:gs>
                    <a:gs pos="30000">
                      <a:schemeClr val="tx1"/>
                    </a:gs>
                  </a:gsLst>
                  <a:lin ang="5400000" scaled="0"/>
                </a:gradFill>
              </a:rPr>
              <a:t>Frameworks, </a:t>
            </a:r>
          </a:p>
          <a:p>
            <a:r>
              <a:rPr lang="en-US" sz="2700" spc="-53" dirty="0" smtClean="0">
                <a:gradFill>
                  <a:gsLst>
                    <a:gs pos="2917">
                      <a:schemeClr val="tx1"/>
                    </a:gs>
                    <a:gs pos="30000">
                      <a:schemeClr val="tx1"/>
                    </a:gs>
                  </a:gsLst>
                  <a:lin ang="5400000" scaled="0"/>
                </a:gradFill>
              </a:rPr>
              <a:t>and Templates</a:t>
            </a:r>
            <a:endParaRPr lang="en-US" sz="2700" spc="-53" dirty="0">
              <a:gradFill>
                <a:gsLst>
                  <a:gs pos="2917">
                    <a:schemeClr val="tx1"/>
                  </a:gs>
                  <a:gs pos="30000">
                    <a:schemeClr val="tx1"/>
                  </a:gs>
                </a:gsLst>
                <a:lin ang="5400000" scaled="0"/>
              </a:gradFill>
            </a:endParaRP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0007" y="992659"/>
            <a:ext cx="745397" cy="745203"/>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35" y="992658"/>
            <a:ext cx="757435" cy="757238"/>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5957" y="1004693"/>
            <a:ext cx="745397" cy="745203"/>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9435" y="2111004"/>
            <a:ext cx="759555" cy="576682"/>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4962" y="2061151"/>
            <a:ext cx="867388" cy="676386"/>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8145" y="1684969"/>
            <a:ext cx="1429122" cy="1428750"/>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025" y="3048793"/>
            <a:ext cx="692255" cy="692075"/>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5524" y="2957763"/>
            <a:ext cx="874364" cy="874136"/>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0044" y="1684969"/>
            <a:ext cx="1429122" cy="1428750"/>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31130" y="3023496"/>
            <a:ext cx="739201" cy="742667"/>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1574" y="2904184"/>
            <a:ext cx="981547" cy="981291"/>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5304" y="860386"/>
            <a:ext cx="1034087" cy="1033818"/>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15"/>
          <a:stretch>
            <a:fillRect/>
          </a:stretch>
        </p:blipFill>
        <p:spPr>
          <a:xfrm>
            <a:off x="232010" y="3898718"/>
            <a:ext cx="1072284" cy="1021625"/>
          </a:xfrm>
          <a:prstGeom prst="rect">
            <a:avLst/>
          </a:prstGeom>
        </p:spPr>
      </p:pic>
      <p:pic>
        <p:nvPicPr>
          <p:cNvPr id="4" name="Picture 3"/>
          <p:cNvPicPr>
            <a:picLocks noChangeAspect="1"/>
          </p:cNvPicPr>
          <p:nvPr/>
        </p:nvPicPr>
        <p:blipFill>
          <a:blip r:embed="rId16"/>
          <a:stretch>
            <a:fillRect/>
          </a:stretch>
        </p:blipFill>
        <p:spPr>
          <a:xfrm>
            <a:off x="1448895" y="4184498"/>
            <a:ext cx="1247619" cy="495238"/>
          </a:xfrm>
          <a:prstGeom prst="rect">
            <a:avLst/>
          </a:prstGeom>
        </p:spPr>
      </p:pic>
      <p:pic>
        <p:nvPicPr>
          <p:cNvPr id="6" name="Picture 5"/>
          <p:cNvPicPr>
            <a:picLocks noChangeAspect="1"/>
          </p:cNvPicPr>
          <p:nvPr/>
        </p:nvPicPr>
        <p:blipFill>
          <a:blip r:embed="rId17"/>
          <a:stretch>
            <a:fillRect/>
          </a:stretch>
        </p:blipFill>
        <p:spPr>
          <a:xfrm>
            <a:off x="2885326" y="4048874"/>
            <a:ext cx="997024" cy="989638"/>
          </a:xfrm>
          <a:prstGeom prst="rect">
            <a:avLst/>
          </a:prstGeom>
        </p:spPr>
      </p:pic>
      <p:pic>
        <p:nvPicPr>
          <p:cNvPr id="7" name="Picture 6"/>
          <p:cNvPicPr>
            <a:picLocks noChangeAspect="1"/>
          </p:cNvPicPr>
          <p:nvPr/>
        </p:nvPicPr>
        <p:blipFill>
          <a:blip r:embed="rId18"/>
          <a:stretch>
            <a:fillRect/>
          </a:stretch>
        </p:blipFill>
        <p:spPr>
          <a:xfrm>
            <a:off x="4265305" y="4048875"/>
            <a:ext cx="982140" cy="989637"/>
          </a:xfrm>
          <a:prstGeom prst="rect">
            <a:avLst/>
          </a:prstGeom>
        </p:spPr>
      </p:pic>
    </p:spTree>
    <p:extLst>
      <p:ext uri="{BB962C8B-B14F-4D97-AF65-F5344CB8AC3E}">
        <p14:creationId xmlns:p14="http://schemas.microsoft.com/office/powerpoint/2010/main" val="289740725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8363"/>
          </a:xfrm>
        </p:spPr>
        <p:txBody>
          <a:bodyPr/>
          <a:lstStyle/>
          <a:p>
            <a:r>
              <a:rPr lang="en-US" dirty="0" smtClean="0"/>
              <a:t>Windows Azure Store</a:t>
            </a:r>
            <a:endParaRPr lang="en-US" dirty="0"/>
          </a:p>
        </p:txBody>
      </p:sp>
      <p:sp>
        <p:nvSpPr>
          <p:cNvPr id="4" name="TextBox 3"/>
          <p:cNvSpPr txBox="1"/>
          <p:nvPr/>
        </p:nvSpPr>
        <p:spPr>
          <a:xfrm>
            <a:off x="5638659" y="1948503"/>
            <a:ext cx="3114714" cy="1246495"/>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Discover, Purchase &amp; Provision Premium</a:t>
            </a:r>
          </a:p>
          <a:p>
            <a:r>
              <a:rPr lang="en-US" sz="2700" spc="-53" dirty="0">
                <a:gradFill>
                  <a:gsLst>
                    <a:gs pos="2917">
                      <a:schemeClr val="tx1"/>
                    </a:gs>
                    <a:gs pos="30000">
                      <a:schemeClr val="tx1"/>
                    </a:gs>
                  </a:gsLst>
                  <a:lin ang="5400000" scaled="0"/>
                </a:gradFill>
              </a:rPr>
              <a:t>Services</a:t>
            </a:r>
          </a:p>
        </p:txBody>
      </p:sp>
      <p:pic>
        <p:nvPicPr>
          <p:cNvPr id="5" name="Picture 4"/>
          <p:cNvPicPr>
            <a:picLocks noChangeAspect="1"/>
          </p:cNvPicPr>
          <p:nvPr/>
        </p:nvPicPr>
        <p:blipFill>
          <a:blip r:embed="rId3"/>
          <a:stretch>
            <a:fillRect/>
          </a:stretch>
        </p:blipFill>
        <p:spPr>
          <a:xfrm>
            <a:off x="389435" y="1248416"/>
            <a:ext cx="714561" cy="707231"/>
          </a:xfrm>
          <a:prstGeom prst="rect">
            <a:avLst/>
          </a:prstGeom>
        </p:spPr>
      </p:pic>
      <p:pic>
        <p:nvPicPr>
          <p:cNvPr id="6" name="Picture 5"/>
          <p:cNvPicPr>
            <a:picLocks noChangeAspect="1"/>
          </p:cNvPicPr>
          <p:nvPr/>
        </p:nvPicPr>
        <p:blipFill>
          <a:blip r:embed="rId4"/>
          <a:stretch>
            <a:fillRect/>
          </a:stretch>
        </p:blipFill>
        <p:spPr>
          <a:xfrm>
            <a:off x="1485772" y="1241272"/>
            <a:ext cx="721707" cy="721519"/>
          </a:xfrm>
          <a:prstGeom prst="rect">
            <a:avLst/>
          </a:prstGeom>
        </p:spPr>
      </p:pic>
      <p:pic>
        <p:nvPicPr>
          <p:cNvPr id="7" name="Picture 6"/>
          <p:cNvPicPr>
            <a:picLocks noChangeAspect="1"/>
          </p:cNvPicPr>
          <p:nvPr/>
        </p:nvPicPr>
        <p:blipFill>
          <a:blip r:embed="rId5"/>
          <a:stretch>
            <a:fillRect/>
          </a:stretch>
        </p:blipFill>
        <p:spPr>
          <a:xfrm>
            <a:off x="2589254" y="1241272"/>
            <a:ext cx="707415" cy="707231"/>
          </a:xfrm>
          <a:prstGeom prst="rect">
            <a:avLst/>
          </a:prstGeom>
        </p:spPr>
      </p:pic>
      <p:pic>
        <p:nvPicPr>
          <p:cNvPr id="9" name="Picture 8"/>
          <p:cNvPicPr>
            <a:picLocks noChangeAspect="1"/>
          </p:cNvPicPr>
          <p:nvPr/>
        </p:nvPicPr>
        <p:blipFill>
          <a:blip r:embed="rId6"/>
          <a:stretch>
            <a:fillRect/>
          </a:stretch>
        </p:blipFill>
        <p:spPr>
          <a:xfrm>
            <a:off x="1485772" y="2471690"/>
            <a:ext cx="714561" cy="721519"/>
          </a:xfrm>
          <a:prstGeom prst="rect">
            <a:avLst/>
          </a:prstGeom>
        </p:spPr>
      </p:pic>
      <p:pic>
        <p:nvPicPr>
          <p:cNvPr id="10" name="Picture 9"/>
          <p:cNvPicPr>
            <a:picLocks noChangeAspect="1"/>
          </p:cNvPicPr>
          <p:nvPr/>
        </p:nvPicPr>
        <p:blipFill>
          <a:blip r:embed="rId7"/>
          <a:stretch>
            <a:fillRect/>
          </a:stretch>
        </p:blipFill>
        <p:spPr>
          <a:xfrm>
            <a:off x="396581" y="2471689"/>
            <a:ext cx="700270" cy="721519"/>
          </a:xfrm>
          <a:prstGeom prst="rect">
            <a:avLst/>
          </a:prstGeom>
        </p:spPr>
      </p:pic>
      <p:pic>
        <p:nvPicPr>
          <p:cNvPr id="11" name="Picture 10"/>
          <p:cNvPicPr>
            <a:picLocks noChangeAspect="1"/>
          </p:cNvPicPr>
          <p:nvPr/>
        </p:nvPicPr>
        <p:blipFill>
          <a:blip r:embed="rId8"/>
          <a:stretch>
            <a:fillRect/>
          </a:stretch>
        </p:blipFill>
        <p:spPr>
          <a:xfrm>
            <a:off x="2587467" y="2485977"/>
            <a:ext cx="700270" cy="707231"/>
          </a:xfrm>
          <a:prstGeom prst="rect">
            <a:avLst/>
          </a:prstGeom>
        </p:spPr>
      </p:pic>
      <p:pic>
        <p:nvPicPr>
          <p:cNvPr id="12" name="Picture 11"/>
          <p:cNvPicPr>
            <a:picLocks noChangeAspect="1"/>
          </p:cNvPicPr>
          <p:nvPr/>
        </p:nvPicPr>
        <p:blipFill>
          <a:blip r:embed="rId9"/>
          <a:stretch>
            <a:fillRect/>
          </a:stretch>
        </p:blipFill>
        <p:spPr>
          <a:xfrm>
            <a:off x="3671298" y="2493121"/>
            <a:ext cx="721707" cy="721519"/>
          </a:xfrm>
          <a:prstGeom prst="rect">
            <a:avLst/>
          </a:prstGeom>
        </p:spPr>
      </p:pic>
      <p:pic>
        <p:nvPicPr>
          <p:cNvPr id="14" name="Picture 13"/>
          <p:cNvPicPr>
            <a:picLocks noChangeAspect="1"/>
          </p:cNvPicPr>
          <p:nvPr/>
        </p:nvPicPr>
        <p:blipFill>
          <a:blip r:embed="rId10"/>
          <a:stretch>
            <a:fillRect/>
          </a:stretch>
        </p:blipFill>
        <p:spPr>
          <a:xfrm>
            <a:off x="396582" y="3704303"/>
            <a:ext cx="707415" cy="721519"/>
          </a:xfrm>
          <a:prstGeom prst="rect">
            <a:avLst/>
          </a:prstGeom>
        </p:spPr>
      </p:pic>
      <p:pic>
        <p:nvPicPr>
          <p:cNvPr id="15" name="Picture 14"/>
          <p:cNvPicPr>
            <a:picLocks noChangeAspect="1"/>
          </p:cNvPicPr>
          <p:nvPr/>
        </p:nvPicPr>
        <p:blipFill>
          <a:blip r:embed="rId11"/>
          <a:stretch>
            <a:fillRect/>
          </a:stretch>
        </p:blipFill>
        <p:spPr>
          <a:xfrm>
            <a:off x="1485772" y="3704497"/>
            <a:ext cx="714561" cy="707231"/>
          </a:xfrm>
          <a:prstGeom prst="rect">
            <a:avLst/>
          </a:prstGeom>
        </p:spPr>
      </p:pic>
      <p:pic>
        <p:nvPicPr>
          <p:cNvPr id="16" name="Picture 15"/>
          <p:cNvPicPr>
            <a:picLocks noChangeAspect="1"/>
          </p:cNvPicPr>
          <p:nvPr/>
        </p:nvPicPr>
        <p:blipFill>
          <a:blip r:embed="rId12"/>
          <a:stretch>
            <a:fillRect/>
          </a:stretch>
        </p:blipFill>
        <p:spPr>
          <a:xfrm>
            <a:off x="2587467" y="3708067"/>
            <a:ext cx="700270" cy="700088"/>
          </a:xfrm>
          <a:prstGeom prst="rect">
            <a:avLst/>
          </a:prstGeom>
        </p:spPr>
      </p:pic>
      <p:pic>
        <p:nvPicPr>
          <p:cNvPr id="17" name="Picture 16"/>
          <p:cNvPicPr>
            <a:picLocks noChangeAspect="1"/>
          </p:cNvPicPr>
          <p:nvPr/>
        </p:nvPicPr>
        <p:blipFill>
          <a:blip r:embed="rId13"/>
          <a:stretch>
            <a:fillRect/>
          </a:stretch>
        </p:blipFill>
        <p:spPr>
          <a:xfrm>
            <a:off x="3671298" y="3700924"/>
            <a:ext cx="714561" cy="707231"/>
          </a:xfrm>
          <a:prstGeom prst="rect">
            <a:avLst/>
          </a:prstGeom>
        </p:spPr>
      </p:pic>
      <p:pic>
        <p:nvPicPr>
          <p:cNvPr id="3" name="Picture 2"/>
          <p:cNvPicPr>
            <a:picLocks noChangeAspect="1"/>
          </p:cNvPicPr>
          <p:nvPr/>
        </p:nvPicPr>
        <p:blipFill>
          <a:blip r:embed="rId14"/>
          <a:stretch>
            <a:fillRect/>
          </a:stretch>
        </p:blipFill>
        <p:spPr>
          <a:xfrm>
            <a:off x="3678444" y="1248416"/>
            <a:ext cx="717744" cy="714375"/>
          </a:xfrm>
          <a:prstGeom prst="rect">
            <a:avLst/>
          </a:prstGeom>
        </p:spPr>
      </p:pic>
    </p:spTree>
    <p:extLst>
      <p:ext uri="{BB962C8B-B14F-4D97-AF65-F5344CB8AC3E}">
        <p14:creationId xmlns:p14="http://schemas.microsoft.com/office/powerpoint/2010/main" val="6241917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1882840"/>
            <a:ext cx="7680340" cy="1495794"/>
          </a:xfrm>
        </p:spPr>
        <p:txBody>
          <a:bodyPr/>
          <a:lstStyle/>
          <a:p>
            <a:r>
              <a:rPr lang="en-US" dirty="0" smtClean="0">
                <a:gradFill>
                  <a:gsLst>
                    <a:gs pos="1250">
                      <a:srgbClr val="FFFFFF"/>
                    </a:gs>
                    <a:gs pos="100000">
                      <a:srgbClr val="FFFFFF"/>
                    </a:gs>
                  </a:gsLst>
                  <a:lin ang="5400000" scaled="0"/>
                </a:gradFill>
              </a:rPr>
              <a:t>Monitoring with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New Relic</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grpSp>
      <p:pic>
        <p:nvPicPr>
          <p:cNvPr id="9" name="Picture 8"/>
          <p:cNvPicPr>
            <a:picLocks noChangeAspect="1"/>
          </p:cNvPicPr>
          <p:nvPr/>
        </p:nvPicPr>
        <p:blipFill>
          <a:blip r:embed="rId3"/>
          <a:stretch>
            <a:fillRect/>
          </a:stretch>
        </p:blipFill>
        <p:spPr>
          <a:xfrm>
            <a:off x="7261415" y="1995527"/>
            <a:ext cx="1276410" cy="1270420"/>
          </a:xfrm>
          <a:prstGeom prst="rect">
            <a:avLst/>
          </a:prstGeom>
        </p:spPr>
      </p:pic>
    </p:spTree>
    <p:extLst>
      <p:ext uri="{BB962C8B-B14F-4D97-AF65-F5344CB8AC3E}">
        <p14:creationId xmlns:p14="http://schemas.microsoft.com/office/powerpoint/2010/main" val="80407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Web Sites</a:t>
            </a:r>
            <a:endParaRPr lang="en-US" dirty="0"/>
          </a:p>
        </p:txBody>
      </p:sp>
      <p:sp>
        <p:nvSpPr>
          <p:cNvPr id="24" name="Rectangle 23"/>
          <p:cNvSpPr/>
          <p:nvPr/>
        </p:nvSpPr>
        <p:spPr bwMode="auto">
          <a:xfrm>
            <a:off x="6230784" y="3180184"/>
            <a:ext cx="2253688" cy="23713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t" anchorCtr="0" compatLnSpc="1">
            <a:prstTxWarp prst="textNoShape">
              <a:avLst/>
            </a:prstTxWarp>
          </a:bodyPr>
          <a:lstStyle/>
          <a:p>
            <a:pPr marL="128599" indent="-128599" defTabSz="685835">
              <a:spcBef>
                <a:spcPct val="20000"/>
              </a:spcBef>
              <a:spcAft>
                <a:spcPts val="600"/>
              </a:spcAft>
              <a:buSzPct val="80000"/>
              <a:buFont typeface="Arial" pitchFamily="34" charset="0"/>
              <a:buChar char="•"/>
              <a:defRPr/>
            </a:pPr>
            <a:endParaRPr lang="en-US" sz="900" dirty="0">
              <a:solidFill>
                <a:srgbClr val="0071BC">
                  <a:alpha val="99000"/>
                </a:srgbClr>
              </a:solidFill>
            </a:endParaRPr>
          </a:p>
        </p:txBody>
      </p:sp>
      <p:grpSp>
        <p:nvGrpSpPr>
          <p:cNvPr id="4" name="Group 3"/>
          <p:cNvGrpSpPr/>
          <p:nvPr/>
        </p:nvGrpSpPr>
        <p:grpSpPr>
          <a:xfrm>
            <a:off x="3257265" y="1041380"/>
            <a:ext cx="2609717" cy="2609037"/>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8" name="Rectangle 17"/>
            <p:cNvSpPr/>
            <p:nvPr/>
          </p:nvSpPr>
          <p:spPr>
            <a:xfrm>
              <a:off x="4734845"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 name="Group 4"/>
          <p:cNvGrpSpPr/>
          <p:nvPr/>
        </p:nvGrpSpPr>
        <p:grpSpPr>
          <a:xfrm>
            <a:off x="6000678" y="1041380"/>
            <a:ext cx="2609717" cy="2609037"/>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9" name="Rectangle 18"/>
            <p:cNvSpPr/>
            <p:nvPr/>
          </p:nvSpPr>
          <p:spPr>
            <a:xfrm>
              <a:off x="8380580"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 name="Group 2"/>
          <p:cNvGrpSpPr/>
          <p:nvPr/>
        </p:nvGrpSpPr>
        <p:grpSpPr>
          <a:xfrm>
            <a:off x="512762" y="1041380"/>
            <a:ext cx="2609717" cy="2609037"/>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7" name="Rectangle 16"/>
            <p:cNvSpPr/>
            <p:nvPr/>
          </p:nvSpPr>
          <p:spPr>
            <a:xfrm>
              <a:off x="1077078"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285118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Simple</a:t>
            </a:r>
            <a:endParaRPr lang="en-US" dirty="0"/>
          </a:p>
        </p:txBody>
      </p:sp>
      <p:sp>
        <p:nvSpPr>
          <p:cNvPr id="4" name="Text Placeholder 3"/>
          <p:cNvSpPr>
            <a:spLocks noGrp="1"/>
          </p:cNvSpPr>
          <p:nvPr>
            <p:ph type="body" sz="quarter" idx="4294967295"/>
          </p:nvPr>
        </p:nvSpPr>
        <p:spPr>
          <a:xfrm>
            <a:off x="4049713" y="1382713"/>
            <a:ext cx="5094287" cy="2828925"/>
          </a:xfrm>
        </p:spPr>
        <p:txBody>
          <a:bodyPr/>
          <a:lstStyle/>
          <a:p>
            <a:pPr marL="0" indent="0">
              <a:lnSpc>
                <a:spcPct val="100000"/>
              </a:lnSpc>
              <a:spcAft>
                <a:spcPts val="600"/>
              </a:spcAft>
              <a:buNone/>
              <a:defRPr/>
            </a:pPr>
            <a:r>
              <a:rPr lang="en-US" sz="2100" dirty="0"/>
              <a:t>Get started with </a:t>
            </a:r>
            <a:r>
              <a:rPr lang="en-US" sz="2100" b="1" dirty="0"/>
              <a:t>10 free </a:t>
            </a:r>
            <a:r>
              <a:rPr lang="en-US" sz="2100" dirty="0"/>
              <a:t>web sites</a:t>
            </a:r>
          </a:p>
          <a:p>
            <a:pPr marL="0" indent="0">
              <a:lnSpc>
                <a:spcPct val="100000"/>
              </a:lnSpc>
              <a:spcAft>
                <a:spcPts val="600"/>
              </a:spcAft>
              <a:buNone/>
              <a:defRPr/>
            </a:pPr>
            <a:r>
              <a:rPr lang="en-US" sz="2100" dirty="0"/>
              <a:t>Create new sites in seconds</a:t>
            </a:r>
          </a:p>
          <a:p>
            <a:pPr marL="0" indent="0">
              <a:lnSpc>
                <a:spcPct val="100000"/>
              </a:lnSpc>
              <a:spcAft>
                <a:spcPts val="600"/>
              </a:spcAft>
              <a:buNone/>
              <a:defRPr/>
            </a:pPr>
            <a:r>
              <a:rPr lang="en-US" sz="2100" dirty="0"/>
              <a:t>Easily manage and scale your sites</a:t>
            </a:r>
          </a:p>
          <a:p>
            <a:pPr marL="0" indent="0">
              <a:lnSpc>
                <a:spcPct val="100000"/>
              </a:lnSpc>
              <a:spcAft>
                <a:spcPts val="600"/>
              </a:spcAft>
              <a:buNone/>
              <a:defRPr/>
            </a:pPr>
            <a:r>
              <a:rPr lang="en-US" sz="2100" dirty="0"/>
              <a:t>Automatic load balancing and shared storage across instances</a:t>
            </a:r>
          </a:p>
          <a:p>
            <a:pPr marL="0" indent="0">
              <a:lnSpc>
                <a:spcPct val="100000"/>
              </a:lnSpc>
              <a:spcAft>
                <a:spcPts val="600"/>
              </a:spcAft>
              <a:buSzPct val="80000"/>
              <a:buNone/>
              <a:defRPr/>
            </a:pPr>
            <a:r>
              <a:rPr lang="en-US" sz="2100" dirty="0"/>
              <a:t>Scale out or up to reserved instances for improved performance and scale</a:t>
            </a:r>
          </a:p>
        </p:txBody>
      </p:sp>
      <p:grpSp>
        <p:nvGrpSpPr>
          <p:cNvPr id="7" name="Group 6"/>
          <p:cNvGrpSpPr/>
          <p:nvPr/>
        </p:nvGrpSpPr>
        <p:grpSpPr>
          <a:xfrm>
            <a:off x="512762" y="1496665"/>
            <a:ext cx="2609717" cy="2609037"/>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214321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Smart</a:t>
            </a:r>
            <a:endParaRPr lang="en-US" dirty="0"/>
          </a:p>
        </p:txBody>
      </p:sp>
      <p:sp>
        <p:nvSpPr>
          <p:cNvPr id="4" name="Text Placeholder 3"/>
          <p:cNvSpPr>
            <a:spLocks noGrp="1"/>
          </p:cNvSpPr>
          <p:nvPr>
            <p:ph type="body" sz="quarter" idx="4294967295"/>
          </p:nvPr>
        </p:nvSpPr>
        <p:spPr>
          <a:xfrm>
            <a:off x="3738563" y="1516063"/>
            <a:ext cx="5405437" cy="2505075"/>
          </a:xfrm>
        </p:spPr>
        <p:txBody>
          <a:bodyPr/>
          <a:lstStyle/>
          <a:p>
            <a:pPr marL="0" indent="0">
              <a:lnSpc>
                <a:spcPct val="100000"/>
              </a:lnSpc>
              <a:spcAft>
                <a:spcPts val="600"/>
              </a:spcAft>
              <a:buNone/>
            </a:pPr>
            <a:r>
              <a:rPr lang="en-US" sz="2100" dirty="0"/>
              <a:t>Use ASP.NET, ASP, PHP, or Node.js</a:t>
            </a:r>
          </a:p>
          <a:p>
            <a:pPr marL="0" indent="0">
              <a:lnSpc>
                <a:spcPct val="100000"/>
              </a:lnSpc>
              <a:spcAft>
                <a:spcPts val="600"/>
              </a:spcAft>
              <a:buNone/>
            </a:pPr>
            <a:r>
              <a:rPr lang="en-US" sz="2100" dirty="0"/>
              <a:t>SQL Azure or MySQL databases</a:t>
            </a:r>
          </a:p>
          <a:p>
            <a:pPr marL="0" indent="0">
              <a:lnSpc>
                <a:spcPct val="100000"/>
              </a:lnSpc>
              <a:spcAft>
                <a:spcPts val="600"/>
              </a:spcAft>
              <a:buNone/>
            </a:pPr>
            <a:r>
              <a:rPr lang="en-US" sz="2100" dirty="0"/>
              <a:t>Start with open source apps </a:t>
            </a:r>
          </a:p>
          <a:p>
            <a:pPr marL="0" indent="0">
              <a:lnSpc>
                <a:spcPct val="100000"/>
              </a:lnSpc>
              <a:spcAft>
                <a:spcPts val="600"/>
              </a:spcAft>
              <a:buNone/>
            </a:pPr>
            <a:r>
              <a:rPr lang="en-US" sz="2100" dirty="0"/>
              <a:t>Develop with VS and </a:t>
            </a:r>
            <a:r>
              <a:rPr lang="en-US" sz="2100" dirty="0" err="1"/>
              <a:t>WebMatrix</a:t>
            </a:r>
            <a:endParaRPr lang="en-US" sz="2100" dirty="0"/>
          </a:p>
          <a:p>
            <a:pPr marL="0" indent="0">
              <a:lnSpc>
                <a:spcPct val="100000"/>
              </a:lnSpc>
              <a:spcAft>
                <a:spcPts val="600"/>
              </a:spcAft>
              <a:buNone/>
            </a:pPr>
            <a:r>
              <a:rPr lang="en-US" sz="2100" dirty="0"/>
              <a:t>Supports any Web development tool on any platform (Windows, OSX, Linux)</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730400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Live</a:t>
            </a:r>
            <a:endParaRPr lang="en-US" dirty="0"/>
          </a:p>
        </p:txBody>
      </p:sp>
      <p:sp>
        <p:nvSpPr>
          <p:cNvPr id="4" name="Text Placeholder 3"/>
          <p:cNvSpPr>
            <a:spLocks noGrp="1"/>
          </p:cNvSpPr>
          <p:nvPr>
            <p:ph type="body" sz="quarter" idx="4294967295"/>
          </p:nvPr>
        </p:nvSpPr>
        <p:spPr>
          <a:xfrm>
            <a:off x="3852863" y="1536700"/>
            <a:ext cx="5291137" cy="2365375"/>
          </a:xfrm>
        </p:spPr>
        <p:txBody>
          <a:bodyPr/>
          <a:lstStyle/>
          <a:p>
            <a:pPr marL="0" indent="0">
              <a:lnSpc>
                <a:spcPct val="100000"/>
              </a:lnSpc>
              <a:spcAft>
                <a:spcPts val="600"/>
              </a:spcAft>
              <a:buNone/>
            </a:pPr>
            <a:r>
              <a:rPr lang="en-US" sz="2100" dirty="0"/>
              <a:t>Rapid deployment for quick iteration</a:t>
            </a:r>
          </a:p>
          <a:p>
            <a:pPr marL="0" indent="0">
              <a:lnSpc>
                <a:spcPct val="100000"/>
              </a:lnSpc>
              <a:spcAft>
                <a:spcPts val="600"/>
              </a:spcAft>
              <a:buNone/>
            </a:pPr>
            <a:r>
              <a:rPr lang="en-US" sz="2100" dirty="0"/>
              <a:t>Integrated source control with Team Foundation Server (TFS) and </a:t>
            </a:r>
            <a:r>
              <a:rPr lang="en-US" sz="2100" dirty="0" err="1"/>
              <a:t>Git</a:t>
            </a:r>
            <a:endParaRPr lang="en-US" sz="2100" dirty="0"/>
          </a:p>
          <a:p>
            <a:pPr marL="0" indent="0">
              <a:lnSpc>
                <a:spcPct val="100000"/>
              </a:lnSpc>
              <a:spcAft>
                <a:spcPts val="600"/>
              </a:spcAft>
              <a:buNone/>
            </a:pPr>
            <a:r>
              <a:rPr lang="en-US" sz="2100" dirty="0"/>
              <a:t>Built-in monitoring of </a:t>
            </a:r>
            <a:r>
              <a:rPr lang="en-US" sz="2100" dirty="0" err="1"/>
              <a:t>perf</a:t>
            </a:r>
            <a:r>
              <a:rPr lang="en-US" sz="2100" dirty="0"/>
              <a:t> and usage data</a:t>
            </a:r>
          </a:p>
          <a:p>
            <a:pPr marL="0" indent="0">
              <a:lnSpc>
                <a:spcPct val="100000"/>
              </a:lnSpc>
              <a:spcAft>
                <a:spcPts val="600"/>
              </a:spcAft>
              <a:buNone/>
            </a:pPr>
            <a:r>
              <a:rPr lang="en-US" sz="2100" dirty="0"/>
              <a:t>Quick access to request logs, failed requests diagnostics and diagnostics</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993013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852783"/>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4" name="Rectangle 123"/>
          <p:cNvSpPr/>
          <p:nvPr/>
        </p:nvSpPr>
        <p:spPr>
          <a:xfrm>
            <a:off x="1276003" y="1053572"/>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260740" y="3306895"/>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260740" y="296578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260740" y="364800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260740" y="2624666"/>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260740" y="192969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260740" y="158858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260739" y="2283552"/>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7023222"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Web </a:t>
            </a:r>
            <a:br>
              <a:rPr lang="en-US" sz="1500" dirty="0">
                <a:gradFill>
                  <a:gsLst>
                    <a:gs pos="0">
                      <a:schemeClr val="tx1"/>
                    </a:gs>
                    <a:gs pos="100000">
                      <a:schemeClr val="tx1"/>
                    </a:gs>
                  </a:gsLst>
                  <a:lin ang="5400000" scaled="0"/>
                </a:gradFill>
                <a:ea typeface="Kozuka Gothic Pro R" pitchFamily="34" charset="-128"/>
              </a:rPr>
            </a:br>
            <a:r>
              <a:rPr lang="en-US" sz="15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7023222" y="1589584"/>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7023222" y="1930698"/>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5105297"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Cloud Services</a:t>
            </a:r>
            <a:endParaRPr lang="en-US"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589586"/>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5105296" y="2288964"/>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5105296" y="1930700"/>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5105296" y="2639256"/>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3192613" y="1054572"/>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Virtual Machines</a:t>
            </a:r>
            <a:endParaRPr lang="en-US"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625665"/>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3192613" y="193070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3192613" y="1589587"/>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3192613" y="2284552"/>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3192613" y="296678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446808" y="4465103"/>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574682"/>
            <a:ext cx="769418" cy="76921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Straight Connector 3"/>
          <p:cNvCxnSpPr/>
          <p:nvPr/>
        </p:nvCxnSpPr>
        <p:spPr>
          <a:xfrm>
            <a:off x="2719415" y="690902"/>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102952"/>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295161"/>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Popular open source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Launch a professional looking site with a few clicks using apps like </a:t>
            </a:r>
            <a:r>
              <a:rPr lang="en-US" sz="1100" spc="-32" dirty="0" err="1">
                <a:gradFill>
                  <a:gsLst>
                    <a:gs pos="0">
                      <a:schemeClr val="bg1"/>
                    </a:gs>
                    <a:gs pos="100000">
                      <a:schemeClr val="bg1"/>
                    </a:gs>
                  </a:gsLst>
                  <a:lin ang="16200000" scaled="0"/>
                </a:gradFill>
              </a:rPr>
              <a:t>WordPress</a:t>
            </a:r>
            <a:r>
              <a:rPr lang="en-US" sz="1100" spc="-32" dirty="0">
                <a:gradFill>
                  <a:gsLst>
                    <a:gs pos="0">
                      <a:schemeClr val="bg1"/>
                    </a:gs>
                    <a:gs pos="100000">
                      <a:schemeClr val="bg1"/>
                    </a:gs>
                  </a:gsLst>
                  <a:lin ang="16200000" scaled="0"/>
                </a:gradFill>
              </a:rPr>
              <a:t>, </a:t>
            </a:r>
            <a:r>
              <a:rPr lang="en-US" sz="1100" spc="-32" dirty="0" err="1">
                <a:gradFill>
                  <a:gsLst>
                    <a:gs pos="0">
                      <a:schemeClr val="bg1"/>
                    </a:gs>
                    <a:gs pos="100000">
                      <a:schemeClr val="bg1"/>
                    </a:gs>
                  </a:gsLst>
                  <a:lin ang="16200000" scaled="0"/>
                </a:gradFill>
              </a:rPr>
              <a:t>Joomla</a:t>
            </a:r>
            <a:r>
              <a:rPr lang="en-US" sz="1100" spc="-32" dirty="0">
                <a:gradFill>
                  <a:gsLst>
                    <a:gs pos="0">
                      <a:schemeClr val="bg1"/>
                    </a:gs>
                    <a:gs pos="100000">
                      <a:schemeClr val="bg1"/>
                    </a:gs>
                  </a:gsLst>
                  <a:lin ang="16200000" scaled="0"/>
                </a:gradFill>
              </a:rPr>
              <a:t>!, Drupal, </a:t>
            </a:r>
            <a:r>
              <a:rPr lang="en-US" sz="1100" spc="-32" dirty="0" err="1">
                <a:gradFill>
                  <a:gsLst>
                    <a:gs pos="0">
                      <a:schemeClr val="bg1"/>
                    </a:gs>
                    <a:gs pos="100000">
                      <a:schemeClr val="bg1"/>
                    </a:gs>
                  </a:gsLst>
                  <a:lin ang="16200000" scaled="0"/>
                </a:gradFill>
              </a:rPr>
              <a:t>DotNetNuke</a:t>
            </a:r>
            <a:r>
              <a:rPr lang="en-US" sz="1100" spc="-32" dirty="0">
                <a:gradFill>
                  <a:gsLst>
                    <a:gs pos="0">
                      <a:schemeClr val="bg1"/>
                    </a:gs>
                    <a:gs pos="100000">
                      <a:schemeClr val="bg1"/>
                    </a:gs>
                  </a:gsLst>
                  <a:lin ang="16200000" scaled="0"/>
                </a:gradFill>
              </a:rPr>
              <a:t> and </a:t>
            </a:r>
            <a:r>
              <a:rPr lang="en-US" sz="1100" spc="-32" dirty="0" err="1">
                <a:gradFill>
                  <a:gsLst>
                    <a:gs pos="0">
                      <a:schemeClr val="bg1"/>
                    </a:gs>
                    <a:gs pos="100000">
                      <a:schemeClr val="bg1"/>
                    </a:gs>
                  </a:gsLst>
                  <a:lin ang="16200000" scaled="0"/>
                </a:gradFill>
              </a:rPr>
              <a:t>Umbraco</a:t>
            </a:r>
            <a:endParaRPr lang="en-US" sz="11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Continuous development</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Deploy  directly from your source code repository, using </a:t>
            </a:r>
            <a:r>
              <a:rPr lang="en-US" sz="1100" spc="-32" dirty="0" err="1">
                <a:gradFill>
                  <a:gsLst>
                    <a:gs pos="0">
                      <a:schemeClr val="bg1"/>
                    </a:gs>
                    <a:gs pos="100000">
                      <a:schemeClr val="bg1"/>
                    </a:gs>
                  </a:gsLst>
                  <a:lin ang="16200000" scaled="0"/>
                </a:gradFill>
              </a:rPr>
              <a:t>Git</a:t>
            </a:r>
            <a:r>
              <a:rPr lang="en-US" sz="1100" spc="-32"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Modern web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Web Sites</a:t>
              </a:r>
              <a:endParaRPr lang="en-US" sz="15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administration</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Multi-tier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networking</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Porting existing line of business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Choose an image from the library or upload your own </a:t>
            </a:r>
            <a:r>
              <a:rPr lang="en-US" sz="1100" spc="-32" dirty="0" err="1">
                <a:gradFill>
                  <a:gsLst>
                    <a:gs pos="0">
                      <a:schemeClr val="bg1"/>
                    </a:gs>
                    <a:gs pos="100000">
                      <a:schemeClr val="bg1"/>
                    </a:gs>
                  </a:gsLst>
                  <a:lin ang="16200000" scaled="0"/>
                </a:gradFill>
              </a:rPr>
              <a:t>VHD</a:t>
            </a:r>
            <a:r>
              <a:rPr lang="en-US" sz="11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Enterprise server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Windows or Linux operating system </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100" spc="-32" dirty="0" err="1">
                <a:gradFill>
                  <a:gsLst>
                    <a:gs pos="0">
                      <a:schemeClr val="bg1"/>
                    </a:gs>
                    <a:gs pos="100000">
                      <a:schemeClr val="bg1"/>
                    </a:gs>
                  </a:gsLst>
                  <a:lin ang="16200000" scaled="0"/>
                </a:gradFill>
              </a:rPr>
              <a:t>PaaS</a:t>
            </a:r>
            <a:r>
              <a:rPr lang="en-US" sz="1100" spc="-32" dirty="0">
                <a:gradFill>
                  <a:gsLst>
                    <a:gs pos="0">
                      <a:schemeClr val="bg1"/>
                    </a:gs>
                    <a:gs pos="100000">
                      <a:schemeClr val="bg1"/>
                    </a:gs>
                  </a:gsLst>
                  <a:lin ang="16200000" scaled="0"/>
                </a:gradFill>
              </a:rPr>
              <a:t> services.</a:t>
            </a: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2894629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5" y="650871"/>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09246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350508" y="180048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251723" y="3239292"/>
            <a:ext cx="2833990" cy="1773853"/>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80" fontAlgn="base">
                <a:spcBef>
                  <a:spcPct val="0"/>
                </a:spcBef>
                <a:spcAft>
                  <a:spcPct val="0"/>
                </a:spcAft>
              </a:pPr>
              <a:r>
                <a:rPr lang="en-US" sz="2700" dirty="0">
                  <a:gradFill>
                    <a:gsLst>
                      <a:gs pos="0">
                        <a:schemeClr val="tx1"/>
                      </a:gs>
                      <a:gs pos="100000">
                        <a:schemeClr val="tx1"/>
                      </a:gs>
                    </a:gsLst>
                    <a:lin ang="5400000" scaled="0"/>
                  </a:gradFill>
                </a:rPr>
                <a:t>start simple</a:t>
              </a:r>
              <a:endParaRPr lang="en-US" altLang="zh-CN" sz="27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80" fontAlgn="base">
                <a:spcBef>
                  <a:spcPct val="0"/>
                </a:spcBef>
                <a:spcAft>
                  <a:spcPct val="0"/>
                </a:spcAft>
              </a:pPr>
              <a:r>
                <a:rPr lang="en-US" sz="1500" dirty="0">
                  <a:gradFill>
                    <a:gsLst>
                      <a:gs pos="0">
                        <a:schemeClr val="tx1"/>
                      </a:gs>
                      <a:gs pos="100000">
                        <a:schemeClr val="tx1"/>
                      </a:gs>
                    </a:gsLst>
                    <a:lin ang="5400000" scaled="0"/>
                  </a:gradFill>
                </a:rPr>
                <a:t>start free, scale up and out as you go, friction-free and without the headaches</a:t>
              </a:r>
              <a:endParaRPr lang="en-US" altLang="zh-CN" sz="1500" dirty="0">
                <a:gradFill>
                  <a:gsLst>
                    <a:gs pos="0">
                      <a:schemeClr val="tx1"/>
                    </a:gs>
                    <a:gs pos="100000">
                      <a:schemeClr val="tx1"/>
                    </a:gs>
                  </a:gsLst>
                  <a:lin ang="5400000" scaled="0"/>
                </a:gradFill>
              </a:endParaRPr>
            </a:p>
          </p:txBody>
        </p:sp>
      </p:grpSp>
      <p:grpSp>
        <p:nvGrpSpPr>
          <p:cNvPr id="19" name="Group 18"/>
          <p:cNvGrpSpPr/>
          <p:nvPr/>
        </p:nvGrpSpPr>
        <p:grpSpPr>
          <a:xfrm>
            <a:off x="3155005" y="3239289"/>
            <a:ext cx="2833990" cy="1778680"/>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code smart</a:t>
              </a:r>
              <a:endParaRPr lang="en-US" altLang="zh-CN" sz="27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80"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with classic asp, asp.net, </a:t>
              </a:r>
              <a:r>
                <a:rPr lang="en-US" sz="1500" dirty="0" err="1">
                  <a:gradFill>
                    <a:gsLst>
                      <a:gs pos="0">
                        <a:schemeClr val="tx1"/>
                      </a:gs>
                      <a:gs pos="100000">
                        <a:schemeClr val="tx1"/>
                      </a:gs>
                    </a:gsLst>
                    <a:lin ang="5400000" scaled="0"/>
                  </a:gradFill>
                </a:rPr>
                <a:t>php</a:t>
              </a:r>
              <a:r>
                <a:rPr lang="en-US" sz="1500" dirty="0">
                  <a:gradFill>
                    <a:gsLst>
                      <a:gs pos="0">
                        <a:schemeClr val="tx1"/>
                      </a:gs>
                      <a:gs pos="100000">
                        <a:schemeClr val="tx1"/>
                      </a:gs>
                    </a:gsLst>
                    <a:lin ang="5400000" scaled="0"/>
                  </a:gradFill>
                </a:rPr>
                <a:t> or node.js, develop on Windows, OSX or Linux</a:t>
              </a:r>
              <a:endParaRPr lang="en-US" altLang="zh-CN" sz="1500" dirty="0">
                <a:gradFill>
                  <a:gsLst>
                    <a:gs pos="0">
                      <a:schemeClr val="tx1"/>
                    </a:gs>
                    <a:gs pos="100000">
                      <a:schemeClr val="tx1"/>
                    </a:gs>
                  </a:gsLst>
                  <a:lin ang="5400000" scaled="0"/>
                </a:gradFill>
              </a:endParaRPr>
            </a:p>
          </p:txBody>
        </p:sp>
      </p:grpSp>
      <p:grpSp>
        <p:nvGrpSpPr>
          <p:cNvPr id="20" name="Group 19"/>
          <p:cNvGrpSpPr/>
          <p:nvPr/>
        </p:nvGrpSpPr>
        <p:grpSpPr>
          <a:xfrm>
            <a:off x="6058287" y="3239292"/>
            <a:ext cx="2892101" cy="1782017"/>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go live</a:t>
              </a:r>
              <a:endParaRPr lang="en-US" altLang="zh-CN" sz="27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deploy live in seconds, easily monitor performance, rapidly diagnose and fix issues</a:t>
              </a:r>
              <a:endParaRPr lang="en-US" altLang="zh-CN" sz="15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577094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Entity Framework</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9062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78363"/>
          </a:xfrm>
        </p:spPr>
        <p:txBody>
          <a:bodyPr/>
          <a:lstStyle/>
          <a:p>
            <a:r>
              <a:rPr lang="en-US" dirty="0" smtClean="0"/>
              <a:t>Supported Publishing Methods</a:t>
            </a:r>
            <a:endParaRPr lang="en-US" dirty="0"/>
          </a:p>
        </p:txBody>
      </p:sp>
      <p:grpSp>
        <p:nvGrpSpPr>
          <p:cNvPr id="6" name="Group 5"/>
          <p:cNvGrpSpPr/>
          <p:nvPr/>
        </p:nvGrpSpPr>
        <p:grpSpPr>
          <a:xfrm>
            <a:off x="1426486" y="1075527"/>
            <a:ext cx="6024368" cy="1503423"/>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grpSp>
        <p:nvGrpSpPr>
          <p:cNvPr id="5" name="Group 4"/>
          <p:cNvGrpSpPr/>
          <p:nvPr/>
        </p:nvGrpSpPr>
        <p:grpSpPr>
          <a:xfrm>
            <a:off x="2462199" y="2817925"/>
            <a:ext cx="3952943" cy="1526060"/>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err="1" smtClean="0">
                    <a:gradFill>
                      <a:gsLst>
                        <a:gs pos="0">
                          <a:srgbClr val="FFFFFF"/>
                        </a:gs>
                        <a:gs pos="100000">
                          <a:srgbClr val="FFFFFF"/>
                        </a:gs>
                      </a:gsLst>
                      <a:lin ang="5400000" scaled="0"/>
                    </a:gradFill>
                  </a:rPr>
                  <a:t>DropBox</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21585258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Deployment</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2661370" y="1926415"/>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92494" y="1926415"/>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5" name="Group 24"/>
          <p:cNvGrpSpPr/>
          <p:nvPr/>
        </p:nvGrpSpPr>
        <p:grpSpPr>
          <a:xfrm>
            <a:off x="454770" y="1926415"/>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5662090" y="4041617"/>
            <a:ext cx="2968248" cy="276999"/>
          </a:xfrm>
          <a:prstGeom prst="rect">
            <a:avLst/>
          </a:prstGeom>
          <a:noFill/>
        </p:spPr>
        <p:txBody>
          <a:bodyPr wrap="none" lIns="0" tIns="0" rIns="0" bIns="0" rtlCol="0">
            <a:spAutoFit/>
          </a:bodyPr>
          <a:lstStyle/>
          <a:p>
            <a:pPr defTabSz="685835"/>
            <a:r>
              <a:rPr lang="en-US" spc="-53" dirty="0" smtClean="0">
                <a:gradFill>
                  <a:gsLst>
                    <a:gs pos="2917">
                      <a:srgbClr val="5F5F5F"/>
                    </a:gs>
                    <a:gs pos="30000">
                      <a:srgbClr val="5F5F5F"/>
                    </a:gs>
                  </a:gsLst>
                  <a:lin ang="5400000" scaled="0"/>
                </a:gradFill>
              </a:rPr>
              <a:t>Or any custom </a:t>
            </a:r>
            <a:r>
              <a:rPr lang="en-US" spc="-53" dirty="0" err="1" smtClean="0">
                <a:gradFill>
                  <a:gsLst>
                    <a:gs pos="2917">
                      <a:srgbClr val="5F5F5F"/>
                    </a:gs>
                    <a:gs pos="30000">
                      <a:srgbClr val="5F5F5F"/>
                    </a:gs>
                  </a:gsLst>
                  <a:lin ang="5400000" scaled="0"/>
                </a:gradFill>
              </a:rPr>
              <a:t>FastCGI</a:t>
            </a:r>
            <a:r>
              <a:rPr lang="en-US" spc="-53" dirty="0" smtClean="0">
                <a:gradFill>
                  <a:gsLst>
                    <a:gs pos="2917">
                      <a:srgbClr val="5F5F5F"/>
                    </a:gs>
                    <a:gs pos="30000">
                      <a:srgbClr val="5F5F5F"/>
                    </a:gs>
                  </a:gsLst>
                  <a:lin ang="5400000" scaled="0"/>
                </a:gradFill>
              </a:rPr>
              <a:t> Handler</a:t>
            </a:r>
            <a:endParaRPr lang="en-US" spc="-53" dirty="0">
              <a:gradFill>
                <a:gsLst>
                  <a:gs pos="2917">
                    <a:srgbClr val="5F5F5F"/>
                  </a:gs>
                  <a:gs pos="30000">
                    <a:srgbClr val="5F5F5F"/>
                  </a:gs>
                </a:gsLst>
                <a:lin ang="5400000" scaled="0"/>
              </a:gradFill>
            </a:endParaRPr>
          </a:p>
        </p:txBody>
      </p:sp>
    </p:spTree>
    <p:extLst>
      <p:ext uri="{BB962C8B-B14F-4D97-AF65-F5344CB8AC3E}">
        <p14:creationId xmlns:p14="http://schemas.microsoft.com/office/powerpoint/2010/main" val="3712406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CF69C5-0497-4CBF-B135-F09D219CA3FA}">
  <ds:schemaRefs>
    <ds:schemaRef ds:uri="f847e7ad-bfae-49c8-aedd-39ec05321f40"/>
    <ds:schemaRef ds:uri="http://schemas.microsoft.com/office/2006/documentManagement/types"/>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B64BB9-3772-44C2-82F4-DBB5E8349B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10002</TotalTime>
  <Words>1370</Words>
  <Application>Microsoft Office PowerPoint</Application>
  <PresentationFormat>On-screen Show (16:9)</PresentationFormat>
  <Paragraphs>301</Paragraphs>
  <Slides>30</Slides>
  <Notes>30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Arial</vt:lpstr>
      <vt:lpstr>Calibri</vt:lpstr>
      <vt:lpstr>Consolas</vt:lpstr>
      <vt:lpstr>Kozuka Gothic Pro R</vt:lpstr>
      <vt:lpstr>Segoe Light</vt:lpstr>
      <vt:lpstr>Segoe UI</vt:lpstr>
      <vt:lpstr>Segoe UI Light</vt:lpstr>
      <vt:lpstr>Wingdings</vt:lpstr>
      <vt:lpstr>MS1444_Windows Azure Template 16x9_r08b</vt:lpstr>
      <vt:lpstr>White with Consolas font for code slides</vt:lpstr>
      <vt:lpstr>1_MS1444_Windows Azure Template 16x9_r08a</vt:lpstr>
      <vt:lpstr>Accent Color Transition Slides</vt:lpstr>
      <vt:lpstr>Windows Azure Web Sites</vt:lpstr>
      <vt:lpstr>PowerPoint Presentation</vt:lpstr>
      <vt:lpstr>PowerPoint Presentation</vt:lpstr>
      <vt:lpstr>PowerPoint Presentation</vt:lpstr>
      <vt:lpstr>Hello World</vt:lpstr>
      <vt:lpstr>Entity Framework</vt:lpstr>
      <vt:lpstr>Supported Publishing Methods</vt:lpstr>
      <vt:lpstr>Deployment</vt:lpstr>
      <vt:lpstr>Supported Web Frameworks</vt:lpstr>
      <vt:lpstr>WordPress &amp;  WebMatrix</vt:lpstr>
      <vt:lpstr>scale</vt:lpstr>
      <vt:lpstr>web sites</vt:lpstr>
      <vt:lpstr>web sites </vt:lpstr>
      <vt:lpstr>web sites </vt:lpstr>
      <vt:lpstr>web sites</vt:lpstr>
      <vt:lpstr>web sites </vt:lpstr>
      <vt:lpstr>Scaling</vt:lpstr>
      <vt:lpstr>auto-scaling</vt:lpstr>
      <vt:lpstr>Auto-scaling</vt:lpstr>
      <vt:lpstr>Diagnostics &amp; Monitoring</vt:lpstr>
      <vt:lpstr>Diagnostics &amp;  Log Streaming</vt:lpstr>
      <vt:lpstr>Windows Azure Web App Gallery</vt:lpstr>
      <vt:lpstr>Windows Azure Store</vt:lpstr>
      <vt:lpstr>Monitoring with  New Relic</vt:lpstr>
      <vt:lpstr>Windows Azure Web Sites</vt:lpstr>
      <vt:lpstr>Start Simple</vt:lpstr>
      <vt:lpstr>Code Smart</vt:lpstr>
      <vt:lpstr>Go Live</vt:lpstr>
      <vt:lpstr>PowerPoint Presentation</vt:lpstr>
      <vt:lpstr>Application Scenarios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Brady Gaster</cp:lastModifiedBy>
  <cp:revision>650</cp:revision>
  <cp:lastPrinted>2012-06-13T17:37:07Z</cp:lastPrinted>
  <dcterms:created xsi:type="dcterms:W3CDTF">2006-08-16T00:00:00Z</dcterms:created>
  <dcterms:modified xsi:type="dcterms:W3CDTF">2013-07-05T20:20:49Z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