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f56b622d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f56b622d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4f56b622de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6000"/>
              <a:buFont typeface="Arial"/>
              <a:buNone/>
              <a:defRPr b="1" i="0" sz="6000" cap="none">
                <a:solidFill>
                  <a:srgbClr val="0E16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4821382"/>
            <a:ext cx="9144000" cy="43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rgbClr val="03A0CD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1523423" y="3656879"/>
            <a:ext cx="9136063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1"/>
          <p:cNvSpPr txBox="1"/>
          <p:nvPr>
            <p:ph idx="2" type="body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3" type="body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1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6" name="Google Shape;96;p11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fronto">
  <p:cSld name="1_Confront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2"/>
          <p:cNvSpPr txBox="1"/>
          <p:nvPr>
            <p:ph idx="4" type="body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8" name="Google Shape;108;p1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9" name="Google Shape;109;p12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2"/>
          <p:cNvSpPr txBox="1"/>
          <p:nvPr>
            <p:ph idx="5" type="body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2"/>
          <p:cNvSpPr txBox="1"/>
          <p:nvPr>
            <p:ph idx="6" type="body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apositiva titolo">
  <p:cSld name="4_Diapositiva titol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5400"/>
              <a:buFont typeface="Arial"/>
              <a:buNone/>
              <a:defRPr b="0" i="0"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2" name="Google Shape;122;p13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3"/>
          <p:cNvSpPr/>
          <p:nvPr>
            <p:ph idx="2" type="pic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3"/>
          <p:cNvSpPr/>
          <p:nvPr>
            <p:ph idx="3" type="pic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3"/>
          <p:cNvSpPr/>
          <p:nvPr>
            <p:ph idx="4" type="pic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lo titolo">
  <p:cSld name="1_Solo titol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>
            <p:ph idx="2" type="pic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4"/>
          <p:cNvSpPr/>
          <p:nvPr>
            <p:ph idx="4" type="pic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4"/>
          <p:cNvSpPr/>
          <p:nvPr>
            <p:ph idx="5" type="pic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4800"/>
              <a:buFont typeface="Arial"/>
              <a:buNone/>
              <a:defRPr b="1" sz="4800" cap="none">
                <a:solidFill>
                  <a:srgbClr val="0E16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9026237" y="6297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4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sz="1800">
                <a:solidFill>
                  <a:srgbClr val="24374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144" name="Google Shape;144;p1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152" name="Google Shape;152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_Base">
  <p:cSld name="Titolo e contenuto_Bas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46959" y="176270"/>
            <a:ext cx="7194018" cy="7271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4000"/>
              <a:buFont typeface="Arial"/>
              <a:buNone/>
              <a:defRPr sz="4000">
                <a:solidFill>
                  <a:srgbClr val="0E16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50391" y="1112703"/>
            <a:ext cx="10491863" cy="475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sz="2000">
                <a:solidFill>
                  <a:srgbClr val="24374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>
                <a:solidFill>
                  <a:srgbClr val="243748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>
                <a:solidFill>
                  <a:srgbClr val="243748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>
                <a:solidFill>
                  <a:srgbClr val="243748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0" y="949689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6" name="Google Shape;26;p3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1" name="Google Shape;31;p3"/>
          <p:cNvSpPr txBox="1"/>
          <p:nvPr>
            <p:ph idx="2" type="body"/>
          </p:nvPr>
        </p:nvSpPr>
        <p:spPr>
          <a:xfrm>
            <a:off x="855009" y="5957455"/>
            <a:ext cx="10491863" cy="3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5A5C1"/>
              </a:buClr>
              <a:buSzPts val="1400"/>
              <a:buNone/>
              <a:defRPr sz="1400">
                <a:solidFill>
                  <a:srgbClr val="85A5C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>
                <a:solidFill>
                  <a:srgbClr val="243748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>
                <a:solidFill>
                  <a:srgbClr val="243748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>
                <a:solidFill>
                  <a:srgbClr val="243748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7" name="Google Shape;37;p4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lo titolo">
  <p:cSld name="2_Solo titol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>
            <p:ph idx="2" type="pic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6000"/>
              <a:buFont typeface="Arial"/>
              <a:buNone/>
              <a:defRPr b="1" sz="6000" cap="none">
                <a:solidFill>
                  <a:srgbClr val="0E16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5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sz="1800">
                <a:solidFill>
                  <a:srgbClr val="24374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contenuto">
  <p:cSld name="1_Titolo e contenu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5400"/>
              <a:buFont typeface="Arial"/>
              <a:buNone/>
              <a:defRPr sz="5400">
                <a:solidFill>
                  <a:srgbClr val="0E16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sz="2000">
                <a:solidFill>
                  <a:srgbClr val="24374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 sz="1800">
                <a:solidFill>
                  <a:srgbClr val="243748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Char char="•"/>
              <a:defRPr sz="1600">
                <a:solidFill>
                  <a:srgbClr val="243748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>
                <a:solidFill>
                  <a:srgbClr val="243748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" name="Google Shape;54;p6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5" name="Google Shape;55;p6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6000"/>
              <a:buFont typeface="Arial"/>
              <a:buNone/>
              <a:defRPr b="1" i="0" sz="6000" cap="none">
                <a:solidFill>
                  <a:srgbClr val="0E16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sz="2000">
                <a:solidFill>
                  <a:srgbClr val="24374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5400"/>
              <a:buFont typeface="Montserrat"/>
              <a:buNone/>
              <a:defRPr sz="5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3" name="Google Shape;73;p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apositiva titolo">
  <p:cSld name="3_Diapositiva titol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E161C"/>
              </a:buClr>
              <a:buSzPts val="3600"/>
              <a:buFont typeface="Arial"/>
              <a:buNone/>
              <a:defRPr b="0" i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78" name="Google Shape;78;p9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9" name="Google Shape;79;p9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9"/>
          <p:cNvSpPr/>
          <p:nvPr>
            <p:ph idx="2" type="pic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olo e contenuto">
  <p:cSld name="3_Titolo e contenu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5400"/>
              <a:buFont typeface="Arial"/>
              <a:buNone/>
              <a:defRPr b="1" sz="5400" cap="none">
                <a:solidFill>
                  <a:srgbClr val="0E16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800"/>
              <a:buChar char="•"/>
              <a:defRPr>
                <a:solidFill>
                  <a:srgbClr val="24374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400"/>
              <a:buChar char="•"/>
              <a:defRPr>
                <a:solidFill>
                  <a:srgbClr val="24374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Char char="•"/>
              <a:defRPr>
                <a:solidFill>
                  <a:srgbClr val="24374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>
                <a:solidFill>
                  <a:srgbClr val="24374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Char char="•"/>
              <a:defRPr>
                <a:solidFill>
                  <a:srgbClr val="24374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E161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374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437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437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437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437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374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437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79214" y="136525"/>
            <a:ext cx="1197745" cy="119774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622797" y="1306686"/>
            <a:ext cx="10946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4800"/>
              <a:buFont typeface="Montserrat"/>
              <a:buNone/>
            </a:pPr>
            <a:r>
              <a:rPr lang="it-IT" sz="4800">
                <a:latin typeface="Montserrat"/>
                <a:ea typeface="Montserrat"/>
                <a:cs typeface="Montserrat"/>
                <a:sym typeface="Montserrat"/>
              </a:rPr>
              <a:t>HW2: SYNTHETIC CARDS IMAGES GENERATION</a:t>
            </a:r>
            <a:br>
              <a:rPr lang="it-IT" sz="4800">
                <a:latin typeface="Montserrat"/>
                <a:ea typeface="Montserrat"/>
                <a:cs typeface="Montserrat"/>
                <a:sym typeface="Montserrat"/>
              </a:rPr>
            </a:br>
            <a:endParaRPr i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DATE 26-05-2023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1680145" y="3846385"/>
            <a:ext cx="9136063" cy="1565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748"/>
              </a:buClr>
              <a:buSzPts val="3200"/>
              <a:buNone/>
            </a:pPr>
            <a:r>
              <a:rPr lang="it-IT" sz="3200">
                <a:latin typeface="Montserrat"/>
                <a:ea typeface="Montserrat"/>
                <a:cs typeface="Montserrat"/>
                <a:sym typeface="Montserrat"/>
              </a:rPr>
              <a:t>Student:      Raza Akbar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0512" y="5564150"/>
            <a:ext cx="1811391" cy="12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66050" y="1266700"/>
            <a:ext cx="11859900" cy="54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39" name="Google Shape;239;p26"/>
          <p:cNvSpPr txBox="1"/>
          <p:nvPr>
            <p:ph idx="2" type="body"/>
          </p:nvPr>
        </p:nvSpPr>
        <p:spPr>
          <a:xfrm>
            <a:off x="855009" y="5957455"/>
            <a:ext cx="10491900" cy="31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800" y="1266700"/>
            <a:ext cx="3753475" cy="259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800" y="3858225"/>
            <a:ext cx="3753475" cy="25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964" y="1266700"/>
            <a:ext cx="3546635" cy="25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8975" y="3858225"/>
            <a:ext cx="3546625" cy="25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1950450" y="393250"/>
            <a:ext cx="813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/>
              <a:t>Result with original and GAN Generated Images 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576953" y="2365452"/>
            <a:ext cx="97704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748"/>
              </a:buClr>
              <a:buSzPts val="3600"/>
              <a:buNone/>
            </a:pPr>
            <a:r>
              <a:rPr lang="it-IT" sz="3600">
                <a:latin typeface="Montserrat"/>
                <a:ea typeface="Montserrat"/>
                <a:cs typeface="Montserrat"/>
                <a:sym typeface="Montserrat"/>
              </a:rPr>
              <a:t>Thanks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46959" y="176270"/>
            <a:ext cx="7194018" cy="7271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4800"/>
              <a:buFont typeface="Montserrat"/>
              <a:buNone/>
            </a:pPr>
            <a:r>
              <a:rPr lang="it-IT" sz="4800">
                <a:latin typeface="Montserrat"/>
                <a:ea typeface="Montserrat"/>
                <a:cs typeface="Montserrat"/>
                <a:sym typeface="Montserrat"/>
              </a:rPr>
              <a:t>HW2 - Dataset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02050" y="1117600"/>
            <a:ext cx="11256600" cy="52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dataset used for the homework consists of different types of fruits. </a:t>
            </a:r>
            <a:endParaRPr b="1"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7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Montserrat"/>
              <a:buChar char="●"/>
            </a:pPr>
            <a:r>
              <a:rPr b="1"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 Size</a:t>
            </a:r>
            <a:r>
              <a:rPr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100x100</a:t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7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Montserrat"/>
              <a:buChar char="●"/>
            </a:pPr>
            <a:r>
              <a:rPr b="1"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Images</a:t>
            </a:r>
            <a:r>
              <a:rPr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1829</a:t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7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Montserrat"/>
              <a:buChar char="●"/>
            </a:pPr>
            <a:r>
              <a:rPr b="1"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Validation Images</a:t>
            </a:r>
            <a:r>
              <a:rPr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392</a:t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7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Montserrat"/>
              <a:buChar char="●"/>
            </a:pPr>
            <a:r>
              <a:rPr b="1"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Images</a:t>
            </a:r>
            <a:r>
              <a:rPr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393</a:t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7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Montserrat"/>
              <a:buChar char="●"/>
            </a:pPr>
            <a:r>
              <a:rPr b="1"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class</a:t>
            </a:r>
            <a:r>
              <a:rPr lang="it-IT" sz="2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5</a:t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988" y="1733513"/>
            <a:ext cx="505777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46959" y="176270"/>
            <a:ext cx="7194018" cy="7271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4800"/>
              <a:buFont typeface="Montserrat"/>
              <a:buNone/>
            </a:pPr>
            <a:r>
              <a:rPr lang="it-IT" sz="4800">
                <a:latin typeface="Montserrat"/>
                <a:ea typeface="Montserrat"/>
                <a:cs typeface="Montserrat"/>
                <a:sym typeface="Montserrat"/>
              </a:rPr>
              <a:t>HW2 – GAN Model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39800" y="978776"/>
            <a:ext cx="11214000" cy="5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900">
                <a:latin typeface="Montserrat"/>
                <a:ea typeface="Montserrat"/>
                <a:cs typeface="Montserrat"/>
                <a:sym typeface="Montserrat"/>
              </a:rPr>
              <a:t>The type of the model is </a:t>
            </a:r>
            <a:r>
              <a:rPr b="1" lang="it-IT" sz="1900">
                <a:latin typeface="Montserrat"/>
                <a:ea typeface="Montserrat"/>
                <a:cs typeface="Montserrat"/>
                <a:sym typeface="Montserrat"/>
              </a:rPr>
              <a:t>Conditional DCGAN</a:t>
            </a:r>
            <a:r>
              <a:rPr lang="it-IT" sz="19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900">
                <a:latin typeface="Montserrat"/>
                <a:ea typeface="Montserrat"/>
                <a:cs typeface="Montserrat"/>
                <a:sym typeface="Montserrat"/>
              </a:rPr>
              <a:t>In a Conditional DCGAN, the generator takes additional input to generate more controlled and specific outputs.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9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it-IT" sz="19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r>
              <a:rPr lang="it-IT" sz="1900">
                <a:latin typeface="Montserrat"/>
                <a:ea typeface="Montserrat"/>
                <a:cs typeface="Montserrat"/>
                <a:sym typeface="Montserrat"/>
              </a:rPr>
              <a:t> to generate samples conditioned on specific classes or attributes, resulting in more targeted and diverse output generation.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9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it-IT" sz="19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r>
              <a:rPr lang="it-IT" sz="1900">
                <a:latin typeface="Montserrat"/>
                <a:ea typeface="Montserrat"/>
                <a:cs typeface="Montserrat"/>
                <a:sym typeface="Montserrat"/>
              </a:rPr>
              <a:t> network is also modified to consider the conditional information when making its discrimination decisions.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2775" y="3726100"/>
            <a:ext cx="4164525" cy="29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46959" y="176270"/>
            <a:ext cx="7194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4800"/>
              <a:buFont typeface="Montserrat"/>
              <a:buNone/>
            </a:pPr>
            <a:r>
              <a:rPr lang="it-IT" sz="4800">
                <a:latin typeface="Montserrat"/>
                <a:ea typeface="Montserrat"/>
                <a:cs typeface="Montserrat"/>
                <a:sym typeface="Montserrat"/>
              </a:rPr>
              <a:t>HW2 – GAN Model</a:t>
            </a:r>
            <a:endParaRPr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diagram, text, line, screenshot&#10;&#10;Description automatically generated"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087" y="1632682"/>
            <a:ext cx="11161826" cy="419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46959" y="176270"/>
            <a:ext cx="8737912" cy="7271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4800"/>
              <a:buFont typeface="Montserrat"/>
              <a:buNone/>
            </a:pPr>
            <a:r>
              <a:rPr lang="it-IT" sz="4800">
                <a:latin typeface="Montserrat"/>
                <a:ea typeface="Montserrat"/>
                <a:cs typeface="Montserrat"/>
                <a:sym typeface="Montserrat"/>
              </a:rPr>
              <a:t>HW2 – Training procedure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402050" y="1016000"/>
            <a:ext cx="104919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3252"/>
              <a:buFont typeface="Arial"/>
              <a:buNone/>
            </a:pPr>
            <a:r>
              <a:rPr b="1" lang="it-IT" sz="3308">
                <a:latin typeface="Montserrat"/>
                <a:ea typeface="Montserrat"/>
                <a:cs typeface="Montserrat"/>
                <a:sym typeface="Montserrat"/>
              </a:rPr>
              <a:t>Hyperparameters </a:t>
            </a:r>
            <a:endParaRPr b="1" sz="33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3765"/>
              <a:buNone/>
            </a:pPr>
            <a:r>
              <a:rPr lang="it-IT" sz="2487">
                <a:latin typeface="Montserrat"/>
                <a:ea typeface="Montserrat"/>
                <a:cs typeface="Montserrat"/>
                <a:sym typeface="Montserrat"/>
              </a:rPr>
              <a:t>In the training the data have been grouped in </a:t>
            </a:r>
            <a:r>
              <a:rPr b="1" lang="it-IT" sz="2487">
                <a:latin typeface="Montserrat"/>
                <a:ea typeface="Montserrat"/>
                <a:cs typeface="Montserrat"/>
                <a:sym typeface="Montserrat"/>
              </a:rPr>
              <a:t>batches of 64</a:t>
            </a:r>
            <a:r>
              <a:rPr lang="it-IT" sz="2487">
                <a:latin typeface="Montserrat"/>
                <a:ea typeface="Montserrat"/>
                <a:cs typeface="Montserrat"/>
                <a:sym typeface="Montserrat"/>
              </a:rPr>
              <a:t> elements, shuffled for each of the </a:t>
            </a:r>
            <a:r>
              <a:rPr b="1" lang="it-IT" sz="2487">
                <a:latin typeface="Montserrat"/>
                <a:ea typeface="Montserrat"/>
                <a:cs typeface="Montserrat"/>
                <a:sym typeface="Montserrat"/>
              </a:rPr>
              <a:t>1140</a:t>
            </a:r>
            <a:r>
              <a:rPr b="1" lang="it-IT" sz="2487">
                <a:latin typeface="Montserrat"/>
                <a:ea typeface="Montserrat"/>
                <a:cs typeface="Montserrat"/>
                <a:sym typeface="Montserrat"/>
              </a:rPr>
              <a:t> epochs</a:t>
            </a:r>
            <a:r>
              <a:rPr lang="it-IT" sz="2487">
                <a:latin typeface="Montserrat"/>
                <a:ea typeface="Montserrat"/>
                <a:cs typeface="Montserrat"/>
                <a:sym typeface="Montserrat"/>
              </a:rPr>
              <a:t> that have been performed, while setting </a:t>
            </a:r>
            <a:r>
              <a:rPr b="1" lang="it-IT" sz="2487">
                <a:latin typeface="Montserrat"/>
                <a:ea typeface="Montserrat"/>
                <a:cs typeface="Montserrat"/>
                <a:sym typeface="Montserrat"/>
              </a:rPr>
              <a:t>2 as number of workers</a:t>
            </a:r>
            <a:r>
              <a:rPr lang="it-IT" sz="2487">
                <a:latin typeface="Montserrat"/>
                <a:ea typeface="Montserrat"/>
                <a:cs typeface="Montserrat"/>
                <a:sym typeface="Montserrat"/>
              </a:rPr>
              <a:t>. All images have been resized to </a:t>
            </a:r>
            <a:r>
              <a:rPr b="1" lang="it-IT" sz="2487">
                <a:latin typeface="Montserrat"/>
                <a:ea typeface="Montserrat"/>
                <a:cs typeface="Montserrat"/>
                <a:sym typeface="Montserrat"/>
              </a:rPr>
              <a:t>64X64</a:t>
            </a:r>
            <a:r>
              <a:rPr lang="it-IT" sz="2487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48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645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8012"/>
              <a:buNone/>
            </a:pPr>
            <a:r>
              <a:rPr b="1" lang="it-IT" sz="3308">
                <a:latin typeface="Montserrat"/>
                <a:ea typeface="Montserrat"/>
                <a:cs typeface="Montserrat"/>
                <a:sym typeface="Montserrat"/>
              </a:rPr>
              <a:t>Optimizer</a:t>
            </a:r>
            <a:endParaRPr b="1" sz="33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4142"/>
              <a:buNone/>
            </a:pPr>
            <a:r>
              <a:rPr lang="it-IT" sz="2478">
                <a:latin typeface="Montserrat"/>
                <a:ea typeface="Montserrat"/>
                <a:cs typeface="Montserrat"/>
                <a:sym typeface="Montserrat"/>
              </a:rPr>
              <a:t>The optimizer used for both generator and discriminator is </a:t>
            </a:r>
            <a:r>
              <a:rPr b="1" lang="it-IT" sz="2478">
                <a:latin typeface="Montserrat"/>
                <a:ea typeface="Montserrat"/>
                <a:cs typeface="Montserrat"/>
                <a:sym typeface="Montserrat"/>
              </a:rPr>
              <a:t>Adam</a:t>
            </a:r>
            <a:r>
              <a:rPr lang="it-IT" sz="2478">
                <a:latin typeface="Montserrat"/>
                <a:ea typeface="Montserrat"/>
                <a:cs typeface="Montserrat"/>
                <a:sym typeface="Montserrat"/>
              </a:rPr>
              <a:t>, with </a:t>
            </a:r>
            <a:r>
              <a:rPr b="1" lang="it-IT" sz="2478">
                <a:latin typeface="Montserrat"/>
                <a:ea typeface="Montserrat"/>
                <a:cs typeface="Montserrat"/>
                <a:sym typeface="Montserrat"/>
              </a:rPr>
              <a:t>learning </a:t>
            </a:r>
            <a:endParaRPr b="1" sz="247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4142"/>
              <a:buNone/>
            </a:pPr>
            <a:r>
              <a:rPr b="1" lang="it-IT" sz="2478">
                <a:latin typeface="Montserrat"/>
                <a:ea typeface="Montserrat"/>
                <a:cs typeface="Montserrat"/>
                <a:sym typeface="Montserrat"/>
              </a:rPr>
              <a:t>rate</a:t>
            </a:r>
            <a:r>
              <a:rPr lang="it-IT" sz="2478">
                <a:latin typeface="Montserrat"/>
                <a:ea typeface="Montserrat"/>
                <a:cs typeface="Montserrat"/>
                <a:sym typeface="Montserrat"/>
              </a:rPr>
              <a:t>=0.0001, </a:t>
            </a:r>
            <a:r>
              <a:rPr b="1" lang="it-IT" sz="2478">
                <a:latin typeface="Montserrat"/>
                <a:ea typeface="Montserrat"/>
                <a:cs typeface="Montserrat"/>
                <a:sym typeface="Montserrat"/>
              </a:rPr>
              <a:t>beta1</a:t>
            </a:r>
            <a:r>
              <a:rPr lang="it-IT" sz="2478">
                <a:latin typeface="Montserrat"/>
                <a:ea typeface="Montserrat"/>
                <a:cs typeface="Montserrat"/>
                <a:sym typeface="Montserrat"/>
              </a:rPr>
              <a:t>=0.5 and </a:t>
            </a:r>
            <a:r>
              <a:rPr b="1" lang="it-IT" sz="2478">
                <a:latin typeface="Montserrat"/>
                <a:ea typeface="Montserrat"/>
                <a:cs typeface="Montserrat"/>
                <a:sym typeface="Montserrat"/>
              </a:rPr>
              <a:t>beta2</a:t>
            </a:r>
            <a:r>
              <a:rPr lang="it-IT" sz="2478">
                <a:latin typeface="Montserrat"/>
                <a:ea typeface="Montserrat"/>
                <a:cs typeface="Montserrat"/>
                <a:sym typeface="Montserrat"/>
              </a:rPr>
              <a:t>=0.999. </a:t>
            </a:r>
            <a:endParaRPr sz="247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4142"/>
              <a:buNone/>
            </a:pPr>
            <a:r>
              <a:rPr lang="it-IT" sz="2478">
                <a:latin typeface="Montserrat"/>
                <a:ea typeface="Montserrat"/>
                <a:cs typeface="Montserrat"/>
                <a:sym typeface="Montserrat"/>
              </a:rPr>
              <a:t>The momentum term (beta1) of 0.5 allows a faster convergence during the initial iterations, while the second-order moment term (beta2) of 0.999 helps to stabilize the update steps and to reduce the effect of noisy gradients.</a:t>
            </a:r>
            <a:endParaRPr sz="247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30007"/>
              <a:buNone/>
            </a:pPr>
            <a:r>
              <a:t/>
            </a:r>
            <a:endParaRPr sz="19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77195"/>
              <a:buNone/>
            </a:pPr>
            <a:r>
              <a:rPr b="1" lang="it-IT" sz="3343">
                <a:latin typeface="Montserrat"/>
                <a:ea typeface="Montserrat"/>
                <a:cs typeface="Montserrat"/>
                <a:sym typeface="Montserrat"/>
              </a:rPr>
              <a:t>Loss</a:t>
            </a:r>
            <a:endParaRPr b="1" sz="334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7048"/>
              <a:buFont typeface="Arial"/>
              <a:buNone/>
            </a:pPr>
            <a:r>
              <a:rPr lang="it-IT" sz="2337">
                <a:latin typeface="Montserrat"/>
                <a:ea typeface="Montserrat"/>
                <a:cs typeface="Montserrat"/>
                <a:sym typeface="Montserrat"/>
              </a:rPr>
              <a:t>Both generator and discriminator have as a loss function </a:t>
            </a:r>
            <a:r>
              <a:rPr b="1" lang="it-IT" sz="2337">
                <a:latin typeface="Montserrat"/>
                <a:ea typeface="Montserrat"/>
                <a:cs typeface="Montserrat"/>
                <a:sym typeface="Montserrat"/>
              </a:rPr>
              <a:t>Binary Cross Entropy (BCE)</a:t>
            </a:r>
            <a:r>
              <a:rPr lang="it-IT" sz="2337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33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645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-357624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Montserrat"/>
              <a:buChar char="➔"/>
            </a:pPr>
            <a:r>
              <a:rPr b="1" lang="it-IT" sz="2621">
                <a:latin typeface="Montserrat"/>
                <a:ea typeface="Montserrat"/>
                <a:cs typeface="Montserrat"/>
                <a:sym typeface="Montserrat"/>
              </a:rPr>
              <a:t>FID</a:t>
            </a:r>
            <a:r>
              <a:rPr lang="it-IT" sz="2621">
                <a:latin typeface="Montserrat"/>
                <a:ea typeface="Montserrat"/>
                <a:cs typeface="Montserrat"/>
                <a:sym typeface="Montserrat"/>
              </a:rPr>
              <a:t> and I</a:t>
            </a:r>
            <a:r>
              <a:rPr b="1" lang="it-IT" sz="2621">
                <a:latin typeface="Montserrat"/>
                <a:ea typeface="Montserrat"/>
                <a:cs typeface="Montserrat"/>
                <a:sym typeface="Montserrat"/>
              </a:rPr>
              <a:t>nception score</a:t>
            </a:r>
            <a:r>
              <a:rPr lang="it-IT" sz="2621">
                <a:latin typeface="Montserrat"/>
                <a:ea typeface="Montserrat"/>
                <a:cs typeface="Montserrat"/>
                <a:sym typeface="Montserrat"/>
              </a:rPr>
              <a:t> has been calculated every 250 epochs. </a:t>
            </a:r>
            <a:endParaRPr sz="2513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0" y="0"/>
            <a:ext cx="10107385" cy="903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3600"/>
              <a:buFont typeface="Montserrat"/>
              <a:buNone/>
            </a:pPr>
            <a:r>
              <a:rPr lang="it-IT" sz="3600">
                <a:latin typeface="Montserrat"/>
                <a:ea typeface="Montserrat"/>
                <a:cs typeface="Montserrat"/>
                <a:sym typeface="Montserrat"/>
              </a:rPr>
              <a:t>HW2 – Images Generations Results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402050" y="1155700"/>
            <a:ext cx="104919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200"/>
              <a:t>This is the comparison between a batch of real images and a generated one.</a:t>
            </a:r>
            <a:endParaRPr sz="22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100"/>
              <a:t>As we can see, the generated images has a big variety between good ones, average, and very noisy.</a:t>
            </a:r>
            <a:endParaRPr sz="2100"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50" y="1613448"/>
            <a:ext cx="10860575" cy="390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0" y="0"/>
            <a:ext cx="10893919" cy="903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3600"/>
              <a:buFont typeface="Montserrat"/>
              <a:buNone/>
            </a:pPr>
            <a:r>
              <a:rPr lang="it-IT" sz="3600">
                <a:latin typeface="Montserrat"/>
                <a:ea typeface="Montserrat"/>
                <a:cs typeface="Montserrat"/>
                <a:sym typeface="Montserrat"/>
              </a:rPr>
              <a:t>HW2 – Results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402031" y="1179288"/>
            <a:ext cx="104919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500">
                <a:latin typeface="Montserrat"/>
                <a:ea typeface="Montserrat"/>
                <a:cs typeface="Montserrat"/>
                <a:sym typeface="Montserrat"/>
              </a:rPr>
              <a:t>The FID is almost stable at around 230 after 750 epochs.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362" y="2529700"/>
            <a:ext cx="5579351" cy="40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02050" y="1092200"/>
            <a:ext cx="10491900" cy="56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3261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908"/>
              <a:buFont typeface="Montserrat"/>
              <a:buChar char="●"/>
            </a:pPr>
            <a:r>
              <a:rPr b="1" lang="it-IT" sz="2908">
                <a:latin typeface="Montserrat"/>
                <a:ea typeface="Montserrat"/>
                <a:cs typeface="Montserrat"/>
                <a:sym typeface="Montserrat"/>
              </a:rPr>
              <a:t>CLASSIFICATION MODEL:</a:t>
            </a:r>
            <a:endParaRPr b="1" sz="29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it-IT" sz="2408">
                <a:latin typeface="Montserrat"/>
                <a:ea typeface="Montserrat"/>
                <a:cs typeface="Montserrat"/>
                <a:sym typeface="Montserrat"/>
              </a:rPr>
              <a:t>A classification with a simple CNN has been computed, in order to compare the original dataset with the one with fake images and see a difference in accuracy between the two.</a:t>
            </a:r>
            <a:endParaRPr sz="24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it-IT" sz="1908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908">
              <a:latin typeface="Montserrat"/>
              <a:ea typeface="Montserrat"/>
              <a:cs typeface="Montserrat"/>
              <a:sym typeface="Montserrat"/>
            </a:endParaRPr>
          </a:p>
          <a:p>
            <a:pPr indent="-349761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8"/>
              <a:buFont typeface="Montserrat"/>
              <a:buChar char="●"/>
            </a:pPr>
            <a:r>
              <a:rPr b="1" lang="it-IT" sz="1908">
                <a:latin typeface="Montserrat"/>
                <a:ea typeface="Montserrat"/>
                <a:cs typeface="Montserrat"/>
                <a:sym typeface="Montserrat"/>
              </a:rPr>
              <a:t>Cross Entropy Loss </a:t>
            </a:r>
            <a:endParaRPr b="1" sz="1908">
              <a:latin typeface="Montserrat"/>
              <a:ea typeface="Montserrat"/>
              <a:cs typeface="Montserrat"/>
              <a:sym typeface="Montserrat"/>
            </a:endParaRPr>
          </a:p>
          <a:p>
            <a:pPr indent="-3497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8"/>
              <a:buFont typeface="Montserrat"/>
              <a:buChar char="●"/>
            </a:pPr>
            <a:r>
              <a:rPr b="1" lang="it-IT" sz="1908">
                <a:latin typeface="Montserrat"/>
                <a:ea typeface="Montserrat"/>
                <a:cs typeface="Montserrat"/>
                <a:sym typeface="Montserrat"/>
              </a:rPr>
              <a:t>Adam Optimizer</a:t>
            </a:r>
            <a:r>
              <a:rPr lang="it-IT" sz="1908"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t-IT" sz="1908">
                <a:latin typeface="Montserrat"/>
                <a:ea typeface="Montserrat"/>
                <a:cs typeface="Montserrat"/>
                <a:sym typeface="Montserrat"/>
              </a:rPr>
              <a:t>learning rate</a:t>
            </a:r>
            <a:r>
              <a:rPr lang="it-IT" sz="1908">
                <a:latin typeface="Montserrat"/>
                <a:ea typeface="Montserrat"/>
                <a:cs typeface="Montserrat"/>
                <a:sym typeface="Montserrat"/>
              </a:rPr>
              <a:t>=0.001.</a:t>
            </a:r>
            <a:endParaRPr sz="19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33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402059" y="488950"/>
            <a:ext cx="11579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3600"/>
              <a:buFont typeface="Montserrat"/>
              <a:buNone/>
            </a:pPr>
            <a:r>
              <a:rPr lang="it-IT" sz="3600">
                <a:latin typeface="Montserrat"/>
                <a:ea typeface="Montserrat"/>
                <a:cs typeface="Montserrat"/>
                <a:sym typeface="Montserrat"/>
              </a:rPr>
              <a:t>HW2 – GAN-augmented classification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0" y="0"/>
            <a:ext cx="11353800" cy="903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161C"/>
              </a:buClr>
              <a:buSzPts val="3600"/>
              <a:buFont typeface="Montserrat"/>
              <a:buNone/>
            </a:pPr>
            <a:r>
              <a:rPr lang="it-IT" sz="3600">
                <a:latin typeface="Montserrat"/>
                <a:ea typeface="Montserrat"/>
                <a:cs typeface="Montserrat"/>
                <a:sym typeface="Montserrat"/>
              </a:rPr>
              <a:t>HW2 – Augmented Classifications Results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31250" y="1020625"/>
            <a:ext cx="10491900" cy="5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it-IT" sz="24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it-IT" sz="320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it-IT" sz="2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2400">
                <a:latin typeface="Montserrat"/>
                <a:ea typeface="Montserrat"/>
                <a:cs typeface="Montserrat"/>
                <a:sym typeface="Montserrat"/>
              </a:rPr>
              <a:t>The dataset is the original plus 100 generated images for each class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it-IT" sz="2500">
                <a:latin typeface="Montserrat"/>
                <a:ea typeface="Montserrat"/>
                <a:cs typeface="Montserrat"/>
                <a:sym typeface="Montserrat"/>
              </a:rPr>
              <a:t>RESULTS WITH original and GAN Generated Images</a:t>
            </a:r>
            <a:r>
              <a:rPr lang="it-IT" sz="3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Univers">
  <a:themeElements>
    <a:clrScheme name="Blu verde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