
<file path=[Content_Types].xml><?xml version="1.0" encoding="utf-8"?>
<Types xmlns="http://schemas.openxmlformats.org/package/2006/content-types">
  <Default Extension="fntdata" ContentType="application/x-fontdata"/>
  <Default Extension="jpeg" ContentType="image/jpeg"/>
  <Default Extension="m4a" ContentType="audi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72" r:id="rId1"/>
  </p:sldMasterIdLst>
  <p:notesMasterIdLst>
    <p:notesMasterId r:id="rId9"/>
  </p:notesMasterIdLst>
  <p:handoutMasterIdLst>
    <p:handoutMasterId r:id="rId10"/>
  </p:handoutMasterIdLst>
  <p:sldIdLst>
    <p:sldId id="256" r:id="rId2"/>
    <p:sldId id="257" r:id="rId3"/>
    <p:sldId id="912" r:id="rId4"/>
    <p:sldId id="258" r:id="rId5"/>
    <p:sldId id="909" r:id="rId6"/>
    <p:sldId id="259" r:id="rId7"/>
    <p:sldId id="908" r:id="rId8"/>
  </p:sldIdLst>
  <p:sldSz cx="12192000" cy="6858000"/>
  <p:notesSz cx="6858000" cy="9144000"/>
  <p:embeddedFontLst>
    <p:embeddedFont>
      <p:font typeface="Arial Black" panose="020B0A04020102020204" pitchFamily="34" charset="0"/>
      <p:bold r:id="rId11"/>
    </p:embeddedFont>
    <p:embeddedFont>
      <p:font typeface="Corbel" panose="020B0503020204020204" pitchFamily="34" charset="0"/>
      <p:regular r:id="rId12"/>
      <p:bold r:id="rId13"/>
      <p:italic r:id="rId14"/>
      <p:boldItalic r:id="rId15"/>
    </p:embeddedFont>
    <p:embeddedFont>
      <p:font typeface="DengXian" panose="02010600030101010101" pitchFamily="2" charset="-122"/>
      <p:regular r:id="rId16"/>
      <p:bold r:id="rId17"/>
    </p:embeddedFont>
    <p:embeddedFont>
      <p:font typeface="Malgun Gothic" panose="020B0503020000020004" pitchFamily="34" charset="-127"/>
      <p:regular r:id="rId18"/>
      <p:bold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71">
          <p15:clr>
            <a:srgbClr val="A4A3A4"/>
          </p15:clr>
        </p15:guide>
      </p15:sldGuideLst>
    </p:ext>
    <p:ext uri="{2D200454-40CA-4A62-9FC3-DE9A4176ACB9}">
      <p15:notes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2220"/>
    <a:srgbClr val="5570FF"/>
    <a:srgbClr val="ADBCFF"/>
    <a:srgbClr val="294DFF"/>
    <a:srgbClr val="7D93FF"/>
    <a:srgbClr val="FFF5EC"/>
    <a:srgbClr val="BDBAB1"/>
    <a:srgbClr val="AC211F"/>
    <a:srgbClr val="F0E7E0"/>
    <a:srgbClr val="768C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0" autoAdjust="0"/>
    <p:restoredTop sz="93757" autoAdjust="0"/>
  </p:normalViewPr>
  <p:slideViewPr>
    <p:cSldViewPr snapToGrid="0">
      <p:cViewPr varScale="1">
        <p:scale>
          <a:sx n="112" d="100"/>
          <a:sy n="112" d="100"/>
        </p:scale>
        <p:origin x="522" y="108"/>
      </p:cViewPr>
      <p:guideLst>
        <p:guide pos="3840"/>
        <p:guide orient="horz" pos="2171"/>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4422"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FDF-434A-A0AA-6F5063A77B69}"/>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FDF-434A-A0AA-6F5063A77B69}"/>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FDF-434A-A0AA-6F5063A77B69}"/>
            </c:ext>
          </c:extLst>
        </c:ser>
        <c:dLbls>
          <c:showLegendKey val="0"/>
          <c:showVal val="0"/>
          <c:showCatName val="0"/>
          <c:showSerName val="0"/>
          <c:showPercent val="0"/>
          <c:showBubbleSize val="0"/>
        </c:dLbls>
        <c:gapWidth val="219"/>
        <c:overlap val="-27"/>
        <c:axId val="932906481"/>
        <c:axId val="904337953"/>
      </c:barChart>
      <c:catAx>
        <c:axId val="93290648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04337953"/>
        <c:crosses val="autoZero"/>
        <c:auto val="1"/>
        <c:lblAlgn val="ctr"/>
        <c:lblOffset val="100"/>
        <c:noMultiLvlLbl val="0"/>
      </c:catAx>
      <c:valAx>
        <c:axId val="90433795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32906481"/>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s</a:t>
            </a:r>
            <a:r>
              <a:rPr lang="en-US" altLang="zh-CN"/>
              <a:t>hihsnabs</a:t>
            </a: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AE7E2C-79DD-4F65-BD71-D748A849718D}" type="datetimeFigureOut">
              <a:rPr lang="zh-CN" altLang="en-US" smtClean="0"/>
              <a:t>2020/3/28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093005-823D-4D0A-93F7-EC1DE5D8AE4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0B283-2B64-4046-AB83-1713B6635A20}" type="datetimeFigureOut">
              <a:rPr lang="zh-CN" altLang="en-US" smtClean="0"/>
              <a:t>2020/3/28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FC06E-92F0-4C8C-BC7C-5096837EEE7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EFC06E-92F0-4C8C-BC7C-5096837EEE78}" type="slidenum">
              <a:rPr lang="zh-CN" altLang="en-US" smtClean="0"/>
              <a:t>5</a:t>
            </a:fld>
            <a:endParaRPr lang="zh-CN" altLang="en-US"/>
          </a:p>
        </p:txBody>
      </p:sp>
    </p:spTree>
    <p:extLst>
      <p:ext uri="{BB962C8B-B14F-4D97-AF65-F5344CB8AC3E}">
        <p14:creationId xmlns:p14="http://schemas.microsoft.com/office/powerpoint/2010/main" val="358516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HELLO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040328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272288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249005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913778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176567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493795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25633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638493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3312613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0326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044055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5991379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702629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68673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0754813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52982039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531236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795081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97B5FA-0921-464F-AAE1-844C04324D75}" type="datetimeFigureOut">
              <a:rPr lang="zh-CN" altLang="en-US" smtClean="0"/>
              <a:t>2020/3/28</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898128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3.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half" idx="4294967295"/>
            <p:extLst>
              <p:ext uri="{D42A27DB-BD31-4B8C-83A1-F6EECF244321}">
                <p14:modId xmlns:p14="http://schemas.microsoft.com/office/powerpoint/2010/main" val="3818373560"/>
              </p:ext>
            </p:extLst>
          </p:nvPr>
        </p:nvGraphicFramePr>
        <p:xfrm>
          <a:off x="1122044" y="3341718"/>
          <a:ext cx="6862763" cy="3022600"/>
        </p:xfrm>
        <a:graphic>
          <a:graphicData uri="http://schemas.openxmlformats.org/drawingml/2006/chart">
            <c:chart xmlns:c="http://schemas.openxmlformats.org/drawingml/2006/chart" xmlns:r="http://schemas.openxmlformats.org/officeDocument/2006/relationships" r:id="rId4"/>
          </a:graphicData>
        </a:graphic>
      </p:graphicFrame>
      <p:pic>
        <p:nvPicPr>
          <p:cNvPr id="3" name="图片 2"/>
          <p:cNvPicPr>
            <a:picLocks noChangeAspect="1"/>
          </p:cNvPicPr>
          <p:nvPr/>
        </p:nvPicPr>
        <p:blipFill rotWithShape="1">
          <a:blip r:embed="rId5">
            <a:extLst>
              <a:ext uri="{28A0092B-C50C-407E-A947-70E740481C1C}">
                <a14:useLocalDpi xmlns:a14="http://schemas.microsoft.com/office/drawing/2010/main" val="0"/>
              </a:ext>
            </a:extLst>
          </a:blip>
          <a:srcRect t="16746" b="7867"/>
          <a:stretch>
            <a:fillRect/>
          </a:stretch>
        </p:blipFill>
        <p:spPr>
          <a:xfrm>
            <a:off x="-126682" y="0"/>
            <a:ext cx="12228512" cy="345797"/>
          </a:xfrm>
          <a:prstGeom prst="rect">
            <a:avLst/>
          </a:prstGeom>
          <a:solidFill>
            <a:schemeClr val="accent2">
              <a:lumMod val="60000"/>
              <a:lumOff val="40000"/>
            </a:schemeClr>
          </a:solidFill>
        </p:spPr>
      </p:pic>
      <p:sp>
        <p:nvSpPr>
          <p:cNvPr id="4" name="文本框 3"/>
          <p:cNvSpPr txBox="1"/>
          <p:nvPr/>
        </p:nvSpPr>
        <p:spPr>
          <a:xfrm>
            <a:off x="-33020" y="585470"/>
            <a:ext cx="11142345" cy="1935273"/>
          </a:xfrm>
          <a:prstGeom prst="rect">
            <a:avLst/>
          </a:prstGeom>
          <a:noFill/>
        </p:spPr>
        <p:txBody>
          <a:bodyPr wrap="square" rtlCol="0">
            <a:spAutoFit/>
          </a:bodyPr>
          <a:lstStyle/>
          <a:p>
            <a:pPr algn="ctr">
              <a:lnSpc>
                <a:spcPct val="130000"/>
              </a:lnSpc>
            </a:pPr>
            <a:r>
              <a:rPr lang="en-US" altLang="zh-CN" sz="4800" b="1" spc="200" dirty="0">
                <a:solidFill>
                  <a:schemeClr val="accent1"/>
                </a:solidFill>
                <a:effectLst>
                  <a:outerShdw blurRad="63500" sx="102000" sy="102000" algn="ctr" rotWithShape="0">
                    <a:srgbClr val="5570FF">
                      <a:alpha val="85000"/>
                    </a:srgbClr>
                  </a:outerShdw>
                </a:effectLst>
                <a:sym typeface="+mn-ea"/>
              </a:rPr>
              <a:t>        BOSTON PROPERTY ANALYSIS  DASHBOARD PROJECT</a:t>
            </a:r>
            <a:r>
              <a:rPr lang="zh-CN" altLang="en-US" sz="4800" b="1" spc="200" dirty="0">
                <a:solidFill>
                  <a:schemeClr val="accent1"/>
                </a:solidFill>
                <a:effectLst>
                  <a:outerShdw blurRad="63500" sx="102000" sy="102000" algn="ctr" rotWithShape="0">
                    <a:srgbClr val="5570FF">
                      <a:alpha val="85000"/>
                    </a:srgbClr>
                  </a:outerShdw>
                </a:effectLst>
                <a:sym typeface="+mn-ea"/>
              </a:rPr>
              <a:t> </a:t>
            </a:r>
            <a:endParaRPr lang="zh-CN" altLang="en-US" sz="4800" b="1" spc="200" dirty="0">
              <a:solidFill>
                <a:schemeClr val="accent1"/>
              </a:solidFill>
              <a:effectLst>
                <a:outerShdw blurRad="63500" sx="102000" sy="102000" algn="ctr" rotWithShape="0">
                  <a:srgbClr val="5570FF">
                    <a:alpha val="85000"/>
                  </a:srgbClr>
                </a:outerShdw>
              </a:effectLst>
            </a:endParaRPr>
          </a:p>
        </p:txBody>
      </p:sp>
      <p:sp>
        <p:nvSpPr>
          <p:cNvPr id="5" name="矩形 4"/>
          <p:cNvSpPr/>
          <p:nvPr/>
        </p:nvSpPr>
        <p:spPr>
          <a:xfrm>
            <a:off x="4453255" y="2678072"/>
            <a:ext cx="7063105" cy="754374"/>
          </a:xfrm>
          <a:prstGeom prst="rect">
            <a:avLst/>
          </a:prstGeom>
          <a:noFill/>
        </p:spPr>
        <p:txBody>
          <a:bodyPr wrap="square" rtlCol="0">
            <a:spAutoFit/>
          </a:bodyPr>
          <a:lstStyle/>
          <a:p>
            <a:pPr algn="ctr">
              <a:lnSpc>
                <a:spcPct val="130000"/>
              </a:lnSpc>
            </a:pPr>
            <a:r>
              <a:rPr lang="en-US" altLang="zh-CN" sz="3600" dirty="0">
                <a:solidFill>
                  <a:schemeClr val="tx1">
                    <a:lumMod val="75000"/>
                    <a:lumOff val="25000"/>
                  </a:schemeClr>
                </a:solidFill>
                <a:sym typeface="+mn-ea"/>
              </a:rPr>
              <a:t>Presented By: Razab Bharti</a:t>
            </a:r>
            <a:endParaRPr lang="en-US" altLang="zh-CN" sz="3600" b="1" spc="200" dirty="0">
              <a:solidFill>
                <a:schemeClr val="tx1">
                  <a:lumMod val="75000"/>
                  <a:lumOff val="25000"/>
                </a:schemeClr>
              </a:solidFill>
              <a:effectLst>
                <a:outerShdw blurRad="63500" sx="102000" sy="102000" algn="ctr" rotWithShape="0">
                  <a:srgbClr val="5570FF">
                    <a:alpha val="85000"/>
                  </a:srgbClr>
                </a:outerShdw>
              </a:effectLst>
              <a:sym typeface="+mn-ea"/>
            </a:endParaRPr>
          </a:p>
        </p:txBody>
      </p:sp>
      <p:cxnSp>
        <p:nvCxnSpPr>
          <p:cNvPr id="11" name="Straight Connector 10">
            <a:extLst>
              <a:ext uri="{FF2B5EF4-FFF2-40B4-BE49-F238E27FC236}">
                <a16:creationId xmlns:a16="http://schemas.microsoft.com/office/drawing/2014/main" id="{BD6B3796-6920-44DE-A34B-3FBBC8B1022A}"/>
              </a:ext>
            </a:extLst>
          </p:cNvPr>
          <p:cNvCxnSpPr/>
          <p:nvPr/>
        </p:nvCxnSpPr>
        <p:spPr>
          <a:xfrm>
            <a:off x="1526959" y="2520743"/>
            <a:ext cx="9037468" cy="0"/>
          </a:xfrm>
          <a:prstGeom prst="line">
            <a:avLst/>
          </a:prstGeom>
          <a:ln w="1174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Audio 6">
            <a:hlinkClick r:id="" action="ppaction://media"/>
            <a:extLst>
              <a:ext uri="{FF2B5EF4-FFF2-40B4-BE49-F238E27FC236}">
                <a16:creationId xmlns:a16="http://schemas.microsoft.com/office/drawing/2014/main" id="{DBDB2753-5D86-44DE-8400-0EF63B35E0D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6500" y="6032500"/>
            <a:ext cx="609600" cy="609600"/>
          </a:xfrm>
          <a:prstGeom prst="rect">
            <a:avLst/>
          </a:prstGeom>
        </p:spPr>
      </p:pic>
    </p:spTree>
  </p:cSld>
  <p:clrMapOvr>
    <a:masterClrMapping/>
  </p:clrMapOvr>
  <p:transition advTm="903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19347" y="457428"/>
            <a:ext cx="11445875" cy="707886"/>
          </a:xfrm>
          <a:prstGeom prst="rect">
            <a:avLst/>
          </a:prstGeom>
          <a:noFill/>
        </p:spPr>
        <p:txBody>
          <a:bodyPr wrap="square" rtlCol="0">
            <a:spAutoFit/>
          </a:bodyPr>
          <a:lstStyle/>
          <a:p>
            <a:r>
              <a:rPr lang="en-US" sz="4000" b="1" dirty="0">
                <a:gradFill>
                  <a:gsLst>
                    <a:gs pos="0">
                      <a:srgbClr val="E30000"/>
                    </a:gs>
                    <a:gs pos="100000">
                      <a:srgbClr val="760303"/>
                    </a:gs>
                  </a:gsLst>
                  <a:lin scaled="0"/>
                </a:gradFill>
                <a:latin typeface="Malgun Gothic" panose="020B0503020000020004" charset="-127"/>
                <a:ea typeface="Malgun Gothic" panose="020B0503020000020004" charset="-127"/>
              </a:rPr>
              <a:t>Problem statement and source of data</a:t>
            </a:r>
          </a:p>
        </p:txBody>
      </p:sp>
      <p:cxnSp>
        <p:nvCxnSpPr>
          <p:cNvPr id="3" name="Straight Connector 2"/>
          <p:cNvCxnSpPr>
            <a:cxnSpLocks/>
          </p:cNvCxnSpPr>
          <p:nvPr/>
        </p:nvCxnSpPr>
        <p:spPr>
          <a:xfrm>
            <a:off x="1500327" y="1269506"/>
            <a:ext cx="9658904" cy="0"/>
          </a:xfrm>
          <a:prstGeom prst="line">
            <a:avLst/>
          </a:prstGeom>
          <a:ln w="101600" cmpd="thickThin">
            <a:solidFill>
              <a:srgbClr val="AC2220"/>
            </a:solidFill>
            <a:prstDash val="solid"/>
          </a:ln>
        </p:spPr>
        <p:style>
          <a:lnRef idx="3">
            <a:schemeClr val="dk1"/>
          </a:lnRef>
          <a:fillRef idx="0">
            <a:schemeClr val="dk1"/>
          </a:fillRef>
          <a:effectRef idx="2">
            <a:schemeClr val="dk1"/>
          </a:effectRef>
          <a:fontRef idx="minor">
            <a:schemeClr val="tx1"/>
          </a:fontRef>
        </p:style>
      </p:cxnSp>
      <p:sp>
        <p:nvSpPr>
          <p:cNvPr id="4" name="Text Box 3"/>
          <p:cNvSpPr txBox="1"/>
          <p:nvPr/>
        </p:nvSpPr>
        <p:spPr>
          <a:xfrm>
            <a:off x="1419347" y="1774923"/>
            <a:ext cx="9788322" cy="4524315"/>
          </a:xfrm>
          <a:prstGeom prst="rect">
            <a:avLst/>
          </a:prstGeom>
          <a:noFill/>
        </p:spPr>
        <p:txBody>
          <a:bodyPr wrap="square" rtlCol="0">
            <a:spAutoFit/>
          </a:bodyPr>
          <a:lstStyle/>
          <a:p>
            <a:pPr marL="285750" indent="-285750">
              <a:buFont typeface="Arial" panose="020B0604020202020204" pitchFamily="34" charset="0"/>
              <a:buChar char="•"/>
            </a:pPr>
            <a:r>
              <a:rPr lang="en-US" sz="2400" i="1" dirty="0">
                <a:solidFill>
                  <a:schemeClr val="tx1"/>
                </a:solidFill>
              </a:rPr>
              <a:t>The dataset is taken from Kaggle. Dataset is of the properties in Boston.</a:t>
            </a:r>
          </a:p>
          <a:p>
            <a:pPr indent="0">
              <a:buFont typeface="Arial" panose="020B0604020202020204" pitchFamily="34" charset="0"/>
              <a:buNone/>
            </a:pPr>
            <a:r>
              <a:rPr lang="en-US" sz="2400" i="1" dirty="0">
                <a:solidFill>
                  <a:schemeClr val="tx1"/>
                </a:solidFill>
              </a:rPr>
              <a:t> </a:t>
            </a:r>
          </a:p>
          <a:p>
            <a:pPr marL="285750" indent="-285750">
              <a:buFont typeface="Arial" panose="020B0604020202020204" pitchFamily="34" charset="0"/>
              <a:buChar char="•"/>
            </a:pPr>
            <a:r>
              <a:rPr lang="en-US" sz="2400" i="1" dirty="0">
                <a:solidFill>
                  <a:schemeClr val="tx1"/>
                </a:solidFill>
              </a:rPr>
              <a:t>The dataset contains </a:t>
            </a:r>
            <a:r>
              <a:rPr lang="en-US" sz="2400" i="1" dirty="0"/>
              <a:t>507 o</a:t>
            </a:r>
            <a:r>
              <a:rPr lang="en-US" sz="2400" i="1" dirty="0">
                <a:solidFill>
                  <a:schemeClr val="tx1"/>
                </a:solidFill>
              </a:rPr>
              <a:t>bservations and 14 fields.</a:t>
            </a:r>
          </a:p>
          <a:p>
            <a:pPr marL="285750" indent="-285750">
              <a:buFont typeface="Arial" panose="020B0604020202020204" pitchFamily="34" charset="0"/>
              <a:buChar char="•"/>
            </a:pPr>
            <a:endParaRPr lang="en-US" sz="2400" i="1" dirty="0">
              <a:solidFill>
                <a:schemeClr val="tx1"/>
              </a:solidFill>
            </a:endParaRPr>
          </a:p>
          <a:p>
            <a:pPr marL="285750" indent="-285750">
              <a:buFont typeface="Arial" panose="020B0604020202020204" pitchFamily="34" charset="0"/>
              <a:buChar char="•"/>
            </a:pPr>
            <a:r>
              <a:rPr lang="en-US" sz="2400" i="1" dirty="0"/>
              <a:t>We are trying to analyze the properties vs Crime rate in Boston.</a:t>
            </a:r>
            <a:endParaRPr lang="en-US" sz="2400" i="1" dirty="0">
              <a:solidFill>
                <a:schemeClr val="tx1"/>
              </a:solidFill>
            </a:endParaRPr>
          </a:p>
          <a:p>
            <a:pPr marL="285750" indent="-285750">
              <a:buFont typeface="Arial" panose="020B0604020202020204" pitchFamily="34" charset="0"/>
              <a:buChar char="•"/>
            </a:pPr>
            <a:endParaRPr lang="en-US" sz="2400" i="1" dirty="0">
              <a:solidFill>
                <a:schemeClr val="tx1"/>
              </a:solidFill>
            </a:endParaRPr>
          </a:p>
          <a:p>
            <a:pPr marL="285750" indent="-285750">
              <a:buFont typeface="Arial" panose="020B0604020202020204" pitchFamily="34" charset="0"/>
              <a:buChar char="•"/>
            </a:pPr>
            <a:r>
              <a:rPr lang="en-US" sz="2400" i="1" dirty="0">
                <a:solidFill>
                  <a:schemeClr val="tx1"/>
                </a:solidFill>
              </a:rPr>
              <a:t>Analyzing the data, many questions are answered and charts are plotted, on </a:t>
            </a:r>
            <a:r>
              <a:rPr lang="en-US" sz="2400" i="1" dirty="0"/>
              <a:t>dashboard, </a:t>
            </a:r>
            <a:r>
              <a:rPr lang="en-US" sz="2400" i="1" dirty="0">
                <a:solidFill>
                  <a:schemeClr val="tx1"/>
                </a:solidFill>
              </a:rPr>
              <a:t>to corresponding answers.</a:t>
            </a:r>
          </a:p>
          <a:p>
            <a:pPr marL="285750" indent="-285750">
              <a:buFont typeface="Arial" panose="020B0604020202020204" pitchFamily="34" charset="0"/>
              <a:buChar char="•"/>
            </a:pPr>
            <a:endParaRPr lang="en-US" sz="2400" i="1" dirty="0">
              <a:solidFill>
                <a:schemeClr val="tx1"/>
              </a:solidFill>
            </a:endParaRPr>
          </a:p>
          <a:p>
            <a:pPr marL="285750" indent="-285750">
              <a:buFont typeface="Arial" panose="020B0604020202020204" pitchFamily="34" charset="0"/>
              <a:buChar char="•"/>
            </a:pPr>
            <a:r>
              <a:rPr lang="en-US" sz="2400" i="1" dirty="0">
                <a:solidFill>
                  <a:schemeClr val="tx1"/>
                </a:solidFill>
              </a:rPr>
              <a:t>Dataset contains columns like RM(room), NOX(</a:t>
            </a:r>
            <a:r>
              <a:rPr lang="en-US" sz="2400" i="1" dirty="0"/>
              <a:t>N</a:t>
            </a:r>
            <a:r>
              <a:rPr lang="en-US" sz="2400" i="1" dirty="0">
                <a:solidFill>
                  <a:schemeClr val="tx1"/>
                </a:solidFill>
              </a:rPr>
              <a:t>itric Oxide), age, </a:t>
            </a:r>
            <a:r>
              <a:rPr lang="en-US" sz="2400" i="1" dirty="0" err="1">
                <a:solidFill>
                  <a:schemeClr val="tx1"/>
                </a:solidFill>
              </a:rPr>
              <a:t>mede</a:t>
            </a:r>
            <a:r>
              <a:rPr lang="en-US" sz="2400" i="1" dirty="0">
                <a:solidFill>
                  <a:schemeClr val="tx1"/>
                </a:solidFill>
              </a:rPr>
              <a:t>(price),etc.</a:t>
            </a:r>
          </a:p>
          <a:p>
            <a:pPr marL="285750" indent="-285750">
              <a:buFont typeface="Arial" panose="020B0604020202020204" pitchFamily="34" charset="0"/>
              <a:buChar char="•"/>
            </a:pPr>
            <a:endParaRPr lang="en-US" sz="2400" i="1" dirty="0">
              <a:solidFill>
                <a:schemeClr val="tx1"/>
              </a:solidFill>
            </a:endParaRPr>
          </a:p>
        </p:txBody>
      </p:sp>
      <p:pic>
        <p:nvPicPr>
          <p:cNvPr id="6" name="Audio 5">
            <a:hlinkClick r:id="" action="ppaction://media"/>
            <a:extLst>
              <a:ext uri="{FF2B5EF4-FFF2-40B4-BE49-F238E27FC236}">
                <a16:creationId xmlns:a16="http://schemas.microsoft.com/office/drawing/2014/main" id="{7A109FB2-3DBB-4E09-97E2-3A90D42E4B6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89"/>
    </mc:Choice>
    <mc:Fallback>
      <p:transition spd="slow" advTm="106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D259-AF7C-4289-8612-53B4E6AFF238}"/>
              </a:ext>
            </a:extLst>
          </p:cNvPr>
          <p:cNvSpPr>
            <a:spLocks noGrp="1"/>
          </p:cNvSpPr>
          <p:nvPr>
            <p:ph type="title"/>
          </p:nvPr>
        </p:nvSpPr>
        <p:spPr>
          <a:xfrm>
            <a:off x="453546" y="-524933"/>
            <a:ext cx="11625068" cy="4707466"/>
          </a:xfrm>
        </p:spPr>
        <p:txBody>
          <a:bodyPr/>
          <a:lstStyle/>
          <a:p>
            <a:br>
              <a:rPr lang="en-IN" sz="6000" dirty="0">
                <a:solidFill>
                  <a:srgbClr val="AC2220"/>
                </a:solidFill>
              </a:rPr>
            </a:br>
            <a:br>
              <a:rPr lang="en-IN" sz="6000" dirty="0">
                <a:solidFill>
                  <a:srgbClr val="AC2220"/>
                </a:solidFill>
              </a:rPr>
            </a:br>
            <a:br>
              <a:rPr lang="en-IN" sz="6000" dirty="0">
                <a:solidFill>
                  <a:srgbClr val="AC2220"/>
                </a:solidFill>
              </a:rPr>
            </a:br>
            <a:br>
              <a:rPr lang="en-IN" sz="2000" dirty="0"/>
            </a:br>
            <a:br>
              <a:rPr lang="en-IN" sz="2400" dirty="0"/>
            </a:br>
            <a:endParaRPr lang="en-IN" sz="2400" dirty="0"/>
          </a:p>
        </p:txBody>
      </p:sp>
      <p:cxnSp>
        <p:nvCxnSpPr>
          <p:cNvPr id="4" name="Straight Connector 3">
            <a:extLst>
              <a:ext uri="{FF2B5EF4-FFF2-40B4-BE49-F238E27FC236}">
                <a16:creationId xmlns:a16="http://schemas.microsoft.com/office/drawing/2014/main" id="{B130E816-E769-42B7-B5F2-CA49BDEA7CAE}"/>
              </a:ext>
            </a:extLst>
          </p:cNvPr>
          <p:cNvCxnSpPr>
            <a:cxnSpLocks/>
          </p:cNvCxnSpPr>
          <p:nvPr/>
        </p:nvCxnSpPr>
        <p:spPr bwMode="auto">
          <a:xfrm>
            <a:off x="2082800" y="2319866"/>
            <a:ext cx="0" cy="0"/>
          </a:xfrm>
          <a:prstGeom prst="line">
            <a:avLst/>
          </a:prstGeom>
          <a:gradFill rotWithShape="0">
            <a:gsLst>
              <a:gs pos="0">
                <a:schemeClr val="accent1"/>
              </a:gs>
              <a:gs pos="100000">
                <a:schemeClr val="accent2"/>
              </a:gs>
            </a:gsLst>
            <a:lin ang="5400000" scaled="1"/>
          </a:gradFill>
          <a:ln w="88900" cap="flat" cmpd="sng" algn="ctr">
            <a:solidFill>
              <a:srgbClr val="C00000"/>
            </a:solidFill>
            <a:prstDash val="solid"/>
            <a:round/>
            <a:headEnd type="none" w="med" len="med"/>
            <a:tailEnd type="none" w="med" len="med"/>
          </a:ln>
        </p:spPr>
      </p:cxnSp>
      <p:sp>
        <p:nvSpPr>
          <p:cNvPr id="7" name="TextBox 6">
            <a:extLst>
              <a:ext uri="{FF2B5EF4-FFF2-40B4-BE49-F238E27FC236}">
                <a16:creationId xmlns:a16="http://schemas.microsoft.com/office/drawing/2014/main" id="{03433562-5426-4EA3-9785-63F95F920EC2}"/>
              </a:ext>
            </a:extLst>
          </p:cNvPr>
          <p:cNvSpPr txBox="1"/>
          <p:nvPr/>
        </p:nvSpPr>
        <p:spPr>
          <a:xfrm>
            <a:off x="1473693" y="602696"/>
            <a:ext cx="9987378" cy="5047536"/>
          </a:xfrm>
          <a:prstGeom prst="rect">
            <a:avLst/>
          </a:prstGeom>
          <a:noFill/>
        </p:spPr>
        <p:txBody>
          <a:bodyPr wrap="square" rtlCol="0">
            <a:spAutoFit/>
          </a:bodyPr>
          <a:lstStyle/>
          <a:p>
            <a:r>
              <a:rPr lang="en-US" sz="4000" u="sng" dirty="0">
                <a:latin typeface="Arial Black" panose="020B0A04020102020204" pitchFamily="34" charset="0"/>
              </a:rPr>
              <a:t>Basic Analysis :</a:t>
            </a:r>
          </a:p>
          <a:p>
            <a:endParaRPr lang="en-US" sz="4000" u="sng" dirty="0">
              <a:latin typeface="Arial Black" panose="020B0A04020102020204" pitchFamily="34" charset="0"/>
            </a:endParaRPr>
          </a:p>
          <a:p>
            <a:endParaRPr lang="en-US" dirty="0"/>
          </a:p>
          <a:p>
            <a:pPr marL="285750" indent="-285750">
              <a:buFont typeface="Wingdings" panose="05000000000000000000" pitchFamily="2" charset="2"/>
              <a:buChar char="§"/>
            </a:pPr>
            <a:r>
              <a:rPr lang="en-US" sz="2800" dirty="0"/>
              <a:t>We first compared the price with respect to average nitric oxide.</a:t>
            </a:r>
          </a:p>
          <a:p>
            <a:pPr marL="285750" indent="-285750">
              <a:buFont typeface="Wingdings" panose="05000000000000000000" pitchFamily="2" charset="2"/>
              <a:buChar char="§"/>
            </a:pPr>
            <a:r>
              <a:rPr lang="en-US" sz="2800" dirty="0"/>
              <a:t>Now after this, we compare the price of property with crime in the area.</a:t>
            </a:r>
          </a:p>
          <a:p>
            <a:pPr marL="285750" indent="-285750">
              <a:buFont typeface="Wingdings" panose="05000000000000000000" pitchFamily="2" charset="2"/>
              <a:buChar char="§"/>
            </a:pPr>
            <a:r>
              <a:rPr lang="en-US" sz="2800" dirty="0"/>
              <a:t>We have also compared the flow of price with crime rate and analyzed that price gets increased where the crime rate is less.</a:t>
            </a:r>
          </a:p>
          <a:p>
            <a:pPr marL="285750" indent="-285750">
              <a:buFont typeface="Wingdings" panose="05000000000000000000" pitchFamily="2" charset="2"/>
              <a:buChar char="§"/>
            </a:pPr>
            <a:r>
              <a:rPr lang="en-US" sz="2800" dirty="0"/>
              <a:t>We also compared the price with other dynamic measures of the area like the age of the property, and analyzed that price varies as the factor varies.</a:t>
            </a:r>
            <a:endParaRPr lang="en-IN" sz="2800" dirty="0"/>
          </a:p>
        </p:txBody>
      </p:sp>
      <p:pic>
        <p:nvPicPr>
          <p:cNvPr id="5" name="Audio 4">
            <a:hlinkClick r:id="" action="ppaction://media"/>
            <a:extLst>
              <a:ext uri="{FF2B5EF4-FFF2-40B4-BE49-F238E27FC236}">
                <a16:creationId xmlns:a16="http://schemas.microsoft.com/office/drawing/2014/main" id="{1B318EED-A230-4138-8063-DD3668130A7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720727949"/>
      </p:ext>
    </p:extLst>
  </p:cSld>
  <p:clrMapOvr>
    <a:masterClrMapping/>
  </p:clrMapOvr>
  <mc:AlternateContent xmlns:mc="http://schemas.openxmlformats.org/markup-compatibility/2006">
    <mc:Choice xmlns:p14="http://schemas.microsoft.com/office/powerpoint/2010/main" Requires="p14">
      <p:transition spd="slow" p14:dur="2000" advTm="13462"/>
    </mc:Choice>
    <mc:Fallback>
      <p:transition spd="slow" advTm="134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p:nvPr/>
        </p:nvSpPr>
        <p:spPr>
          <a:xfrm>
            <a:off x="4324985" y="341884"/>
            <a:ext cx="3251835" cy="706755"/>
          </a:xfrm>
          <a:prstGeom prst="rect">
            <a:avLst/>
          </a:prstGeom>
          <a:noFill/>
        </p:spPr>
        <p:txBody>
          <a:bodyPr wrap="square" rtlCol="0">
            <a:spAutoFit/>
          </a:bodyPr>
          <a:lstStyle/>
          <a:p>
            <a:r>
              <a:rPr lang="en-US" sz="4000" b="1" dirty="0"/>
              <a:t>QUESTIONS</a:t>
            </a:r>
          </a:p>
        </p:txBody>
      </p:sp>
      <p:cxnSp>
        <p:nvCxnSpPr>
          <p:cNvPr id="9" name="Straight Connector 8"/>
          <p:cNvCxnSpPr>
            <a:cxnSpLocks/>
          </p:cNvCxnSpPr>
          <p:nvPr/>
        </p:nvCxnSpPr>
        <p:spPr>
          <a:xfrm>
            <a:off x="1562470" y="1187327"/>
            <a:ext cx="9919397" cy="0"/>
          </a:xfrm>
          <a:prstGeom prst="line">
            <a:avLst/>
          </a:prstGeom>
          <a:ln w="114300">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1391482" y="1679393"/>
            <a:ext cx="11572875" cy="4031873"/>
          </a:xfrm>
          <a:prstGeom prst="rect">
            <a:avLst/>
          </a:prstGeom>
          <a:noFill/>
        </p:spPr>
        <p:txBody>
          <a:bodyPr wrap="square" rtlCol="0">
            <a:spAutoFit/>
          </a:bodyPr>
          <a:lstStyle/>
          <a:p>
            <a:r>
              <a:rPr lang="en-US" sz="3200" dirty="0" err="1"/>
              <a:t>Q.No</a:t>
            </a:r>
            <a:r>
              <a:rPr lang="en-US" sz="3200" dirty="0"/>
              <a:t>. 1. Price in comparison with average Nitrogen Oxide.</a:t>
            </a:r>
          </a:p>
          <a:p>
            <a:r>
              <a:rPr lang="en-US" sz="3200" dirty="0" err="1"/>
              <a:t>Q.No</a:t>
            </a:r>
            <a:r>
              <a:rPr lang="en-US" sz="3200" dirty="0"/>
              <a:t>. 2. Price vs crime in area.</a:t>
            </a:r>
          </a:p>
          <a:p>
            <a:r>
              <a:rPr lang="en-US" sz="3200" dirty="0" err="1"/>
              <a:t>Q.No</a:t>
            </a:r>
            <a:r>
              <a:rPr lang="en-US" sz="3200" dirty="0"/>
              <a:t>. 3. </a:t>
            </a:r>
            <a:r>
              <a:rPr lang="en-IN" sz="3200" dirty="0"/>
              <a:t>Crime measurement.</a:t>
            </a:r>
            <a:endParaRPr lang="en-US" sz="3200" dirty="0"/>
          </a:p>
          <a:p>
            <a:r>
              <a:rPr lang="en-US" sz="3200" dirty="0" err="1"/>
              <a:t>Q.No</a:t>
            </a:r>
            <a:r>
              <a:rPr lang="en-US" sz="3200" dirty="0"/>
              <a:t>. 4. </a:t>
            </a:r>
            <a:r>
              <a:rPr lang="en-IN" sz="3200" dirty="0"/>
              <a:t>Crime(3 bin) vs price.</a:t>
            </a:r>
            <a:endParaRPr lang="en-US" sz="3200" dirty="0"/>
          </a:p>
          <a:p>
            <a:r>
              <a:rPr lang="en-US" sz="3200" dirty="0" err="1"/>
              <a:t>Q.No</a:t>
            </a:r>
            <a:r>
              <a:rPr lang="en-US" sz="3200" dirty="0"/>
              <a:t>. 5. Price vs dynamic measure (age, crime, </a:t>
            </a:r>
            <a:r>
              <a:rPr lang="en-US" sz="3200" dirty="0" err="1"/>
              <a:t>lstat</a:t>
            </a:r>
            <a:r>
              <a:rPr lang="en-US" sz="3200" dirty="0"/>
              <a:t>, </a:t>
            </a:r>
            <a:r>
              <a:rPr lang="en-US" sz="3200" dirty="0" err="1"/>
              <a:t>nox,r</a:t>
            </a:r>
            <a:r>
              <a:rPr lang="en-US" sz="3200" dirty="0"/>
              <a:t>).</a:t>
            </a:r>
          </a:p>
          <a:p>
            <a:r>
              <a:rPr lang="en-US" sz="3200" dirty="0" err="1"/>
              <a:t>Q.No</a:t>
            </a:r>
            <a:r>
              <a:rPr lang="en-US" sz="3200" dirty="0"/>
              <a:t>. 6. Flow of price with  crime rate</a:t>
            </a:r>
          </a:p>
          <a:p>
            <a:r>
              <a:rPr lang="en-US" sz="3200" dirty="0" err="1"/>
              <a:t>Q.No</a:t>
            </a:r>
            <a:r>
              <a:rPr lang="en-US" sz="3200" dirty="0"/>
              <a:t>. 7. Overall value of records for property with price range</a:t>
            </a:r>
          </a:p>
          <a:p>
            <a:endParaRPr lang="en-US" sz="3200" dirty="0"/>
          </a:p>
        </p:txBody>
      </p:sp>
      <p:pic>
        <p:nvPicPr>
          <p:cNvPr id="3" name="Audio 2">
            <a:hlinkClick r:id="" action="ppaction://media"/>
            <a:extLst>
              <a:ext uri="{FF2B5EF4-FFF2-40B4-BE49-F238E27FC236}">
                <a16:creationId xmlns:a16="http://schemas.microsoft.com/office/drawing/2014/main" id="{720234E3-FD7E-4D0C-AB82-4BAF92F37C0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539"/>
    </mc:Choice>
    <mc:Fallback>
      <p:transition spd="slow" advTm="405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0F2E-77CF-4936-A42B-E1EEBF29A1A2}"/>
              </a:ext>
            </a:extLst>
          </p:cNvPr>
          <p:cNvSpPr>
            <a:spLocks noGrp="1"/>
          </p:cNvSpPr>
          <p:nvPr>
            <p:ph type="title"/>
          </p:nvPr>
        </p:nvSpPr>
        <p:spPr>
          <a:xfrm>
            <a:off x="357809" y="272289"/>
            <a:ext cx="10972800" cy="582613"/>
          </a:xfrm>
        </p:spPr>
        <p:txBody>
          <a:bodyPr>
            <a:normAutofit fontScale="90000"/>
          </a:bodyPr>
          <a:lstStyle/>
          <a:p>
            <a:r>
              <a:rPr lang="en-IN" sz="4400" dirty="0">
                <a:solidFill>
                  <a:schemeClr val="accent6">
                    <a:lumMod val="50000"/>
                  </a:schemeClr>
                </a:solidFill>
              </a:rPr>
              <a:t>Examples of chart visuals :</a:t>
            </a:r>
          </a:p>
        </p:txBody>
      </p:sp>
      <p:cxnSp>
        <p:nvCxnSpPr>
          <p:cNvPr id="5" name="Straight Connector 4">
            <a:extLst>
              <a:ext uri="{FF2B5EF4-FFF2-40B4-BE49-F238E27FC236}">
                <a16:creationId xmlns:a16="http://schemas.microsoft.com/office/drawing/2014/main" id="{9D1FEAFF-DBC2-4789-9B88-54DC6C0AE5E0}"/>
              </a:ext>
            </a:extLst>
          </p:cNvPr>
          <p:cNvCxnSpPr/>
          <p:nvPr/>
        </p:nvCxnSpPr>
        <p:spPr bwMode="auto">
          <a:xfrm>
            <a:off x="1724970" y="965795"/>
            <a:ext cx="8964000" cy="0"/>
          </a:xfrm>
          <a:prstGeom prst="line">
            <a:avLst/>
          </a:prstGeom>
          <a:gradFill rotWithShape="0">
            <a:gsLst>
              <a:gs pos="0">
                <a:schemeClr val="accent1"/>
              </a:gs>
              <a:gs pos="100000">
                <a:schemeClr val="accent2"/>
              </a:gs>
            </a:gsLst>
            <a:lin ang="5400000" scaled="1"/>
          </a:gradFill>
          <a:ln w="76200" cap="flat" cmpd="sng" algn="ctr">
            <a:solidFill>
              <a:schemeClr val="accent1">
                <a:lumMod val="50000"/>
              </a:schemeClr>
            </a:solidFill>
            <a:prstDash val="solid"/>
            <a:round/>
            <a:headEnd type="none" w="med" len="med"/>
            <a:tailEnd type="none" w="med" len="med"/>
          </a:ln>
        </p:spPr>
      </p:cxnSp>
      <p:pic>
        <p:nvPicPr>
          <p:cNvPr id="4" name="Picture 3">
            <a:extLst>
              <a:ext uri="{FF2B5EF4-FFF2-40B4-BE49-F238E27FC236}">
                <a16:creationId xmlns:a16="http://schemas.microsoft.com/office/drawing/2014/main" id="{F11A97FB-4135-4434-A8A3-78CA9AF5F1FA}"/>
              </a:ext>
            </a:extLst>
          </p:cNvPr>
          <p:cNvPicPr>
            <a:picLocks noChangeAspect="1"/>
          </p:cNvPicPr>
          <p:nvPr/>
        </p:nvPicPr>
        <p:blipFill rotWithShape="1">
          <a:blip r:embed="rId5"/>
          <a:srcRect l="24170" t="16626" r="10862" b="5828"/>
          <a:stretch/>
        </p:blipFill>
        <p:spPr>
          <a:xfrm>
            <a:off x="337094" y="1347189"/>
            <a:ext cx="5033895" cy="4163621"/>
          </a:xfrm>
          <a:prstGeom prst="rect">
            <a:avLst/>
          </a:prstGeom>
        </p:spPr>
      </p:pic>
      <p:pic>
        <p:nvPicPr>
          <p:cNvPr id="6" name="Picture 5">
            <a:extLst>
              <a:ext uri="{FF2B5EF4-FFF2-40B4-BE49-F238E27FC236}">
                <a16:creationId xmlns:a16="http://schemas.microsoft.com/office/drawing/2014/main" id="{CA80542F-4B89-4C1D-801D-999682FAF2F4}"/>
              </a:ext>
            </a:extLst>
          </p:cNvPr>
          <p:cNvPicPr>
            <a:picLocks noChangeAspect="1"/>
          </p:cNvPicPr>
          <p:nvPr/>
        </p:nvPicPr>
        <p:blipFill rotWithShape="1">
          <a:blip r:embed="rId6"/>
          <a:srcRect l="24466" t="16957" r="10655" b="6020"/>
          <a:stretch/>
        </p:blipFill>
        <p:spPr>
          <a:xfrm>
            <a:off x="5370989" y="2259369"/>
            <a:ext cx="6622742" cy="4598631"/>
          </a:xfrm>
          <a:prstGeom prst="rect">
            <a:avLst/>
          </a:prstGeom>
        </p:spPr>
      </p:pic>
      <p:pic>
        <p:nvPicPr>
          <p:cNvPr id="3" name="Audio 2">
            <a:hlinkClick r:id="" action="ppaction://media"/>
            <a:extLst>
              <a:ext uri="{FF2B5EF4-FFF2-40B4-BE49-F238E27FC236}">
                <a16:creationId xmlns:a16="http://schemas.microsoft.com/office/drawing/2014/main" id="{66403DB6-1424-4EEE-802C-D38465EE964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529405299"/>
      </p:ext>
    </p:extLst>
  </p:cSld>
  <p:clrMapOvr>
    <a:masterClrMapping/>
  </p:clrMapOvr>
  <mc:AlternateContent xmlns:mc="http://schemas.openxmlformats.org/markup-compatibility/2006">
    <mc:Choice xmlns:p14="http://schemas.microsoft.com/office/powerpoint/2010/main" Requires="p14">
      <p:transition spd="slow" p14:dur="2000" advTm="3606"/>
    </mc:Choice>
    <mc:Fallback>
      <p:transition spd="slow" advTm="36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769148" y="337607"/>
            <a:ext cx="7352665" cy="768350"/>
          </a:xfrm>
          <a:prstGeom prst="rect">
            <a:avLst/>
          </a:prstGeom>
          <a:noFill/>
        </p:spPr>
        <p:txBody>
          <a:bodyPr wrap="square" rtlCol="0">
            <a:spAutoFit/>
          </a:bodyPr>
          <a:lstStyle/>
          <a:p>
            <a:r>
              <a:rPr lang="en-US" sz="4400" b="1" dirty="0">
                <a:ln/>
                <a:solidFill>
                  <a:schemeClr val="tx1"/>
                </a:solidFill>
                <a:effectLst>
                  <a:outerShdw blurRad="38100" dist="19050" dir="2700000" algn="tl" rotWithShape="0">
                    <a:schemeClr val="dk1">
                      <a:alpha val="40000"/>
                    </a:schemeClr>
                  </a:outerShdw>
                </a:effectLst>
              </a:rPr>
              <a:t>Conclusion</a:t>
            </a:r>
          </a:p>
        </p:txBody>
      </p:sp>
      <p:sp>
        <p:nvSpPr>
          <p:cNvPr id="7" name="Minus 6"/>
          <p:cNvSpPr/>
          <p:nvPr/>
        </p:nvSpPr>
        <p:spPr>
          <a:xfrm>
            <a:off x="-194628" y="1105957"/>
            <a:ext cx="12581255" cy="678180"/>
          </a:xfrm>
          <a:prstGeom prst="mathMinu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 name="TextBox 2">
            <a:extLst>
              <a:ext uri="{FF2B5EF4-FFF2-40B4-BE49-F238E27FC236}">
                <a16:creationId xmlns:a16="http://schemas.microsoft.com/office/drawing/2014/main" id="{04D1C92D-56DF-4330-B54E-831A777F1CE3}"/>
              </a:ext>
            </a:extLst>
          </p:cNvPr>
          <p:cNvSpPr txBox="1"/>
          <p:nvPr/>
        </p:nvSpPr>
        <p:spPr>
          <a:xfrm>
            <a:off x="1454996" y="2151727"/>
            <a:ext cx="9973733" cy="4524315"/>
          </a:xfrm>
          <a:prstGeom prst="rect">
            <a:avLst/>
          </a:prstGeom>
          <a:noFill/>
        </p:spPr>
        <p:txBody>
          <a:bodyPr wrap="square" rtlCol="0">
            <a:spAutoFit/>
          </a:bodyPr>
          <a:lstStyle/>
          <a:p>
            <a:r>
              <a:rPr lang="en-US" sz="3200" dirty="0"/>
              <a:t>After analyzing and comparing prices of different properties with respect to different factors like crime rate, Nitric Oxide, etc. we came to conclude that prices of the property are higher at the places where crime rate is low and vice versa. And thus with Nitric oxide.</a:t>
            </a:r>
          </a:p>
          <a:p>
            <a:endParaRPr lang="en-US" sz="3200" dirty="0"/>
          </a:p>
          <a:p>
            <a:r>
              <a:rPr lang="en-IN" sz="3200" dirty="0"/>
              <a:t>Video link:</a:t>
            </a:r>
          </a:p>
          <a:p>
            <a:r>
              <a:rPr lang="en-US" sz="3200" dirty="0"/>
              <a:t>https://drive.google.com/open?id=1_F0uvtWzw4G2PUAKsxQ78EcAPFGjjsvb</a:t>
            </a:r>
          </a:p>
        </p:txBody>
      </p:sp>
      <p:pic>
        <p:nvPicPr>
          <p:cNvPr id="2" name="Audio 1">
            <a:hlinkClick r:id="" action="ppaction://media"/>
            <a:extLst>
              <a:ext uri="{FF2B5EF4-FFF2-40B4-BE49-F238E27FC236}">
                <a16:creationId xmlns:a16="http://schemas.microsoft.com/office/drawing/2014/main" id="{57503D11-3DEA-421F-94D9-AF07BDABD25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7173"/>
    </mc:Choice>
    <mc:Fallback>
      <p:transition spd="slow" advTm="271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0432" y="1918432"/>
            <a:ext cx="8251136" cy="1710661"/>
          </a:xfrm>
          <a:prstGeom prst="rect">
            <a:avLst/>
          </a:prstGeom>
          <a:noFill/>
        </p:spPr>
        <p:txBody>
          <a:bodyPr wrap="square" rtlCol="0">
            <a:spAutoFit/>
          </a:bodyPr>
          <a:lstStyle/>
          <a:p>
            <a:pPr algn="ctr">
              <a:lnSpc>
                <a:spcPct val="130000"/>
              </a:lnSpc>
            </a:pPr>
            <a:r>
              <a:rPr lang="en-US" sz="8800" b="1" spc="200" dirty="0">
                <a:solidFill>
                  <a:srgbClr val="002060"/>
                </a:solidFill>
                <a:effectLst>
                  <a:outerShdw blurRad="63500" sx="102000" sy="102000" algn="ctr" rotWithShape="0">
                    <a:srgbClr val="5570FF">
                      <a:alpha val="85000"/>
                    </a:srgbClr>
                  </a:outerShdw>
                </a:effectLst>
              </a:rPr>
              <a:t>Thank You</a:t>
            </a:r>
          </a:p>
        </p:txBody>
      </p:sp>
      <p:pic>
        <p:nvPicPr>
          <p:cNvPr id="2" name="Audio 1">
            <a:hlinkClick r:id="" action="ppaction://media"/>
            <a:extLst>
              <a:ext uri="{FF2B5EF4-FFF2-40B4-BE49-F238E27FC236}">
                <a16:creationId xmlns:a16="http://schemas.microsoft.com/office/drawing/2014/main" id="{BCBC81D3-D857-4172-BB47-EF0BFB20A3F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06"/>
    </mc:Choice>
    <mc:Fallback>
      <p:transition spd="slow" advTm="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451</TotalTime>
  <Words>364</Words>
  <Application>Microsoft Office PowerPoint</Application>
  <PresentationFormat>Widescreen</PresentationFormat>
  <Paragraphs>38</Paragraphs>
  <Slides>7</Slides>
  <Notes>2</Notes>
  <HiddenSlides>0</HiddenSlides>
  <MMClips>7</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Malgun Gothic</vt:lpstr>
      <vt:lpstr>Arial Black</vt:lpstr>
      <vt:lpstr>Arial</vt:lpstr>
      <vt:lpstr>Corbel</vt:lpstr>
      <vt:lpstr>Wingdings</vt:lpstr>
      <vt:lpstr>DengXian</vt:lpstr>
      <vt:lpstr>Parallax</vt:lpstr>
      <vt:lpstr>PowerPoint Presentation</vt:lpstr>
      <vt:lpstr>PowerPoint Presentation</vt:lpstr>
      <vt:lpstr>     </vt:lpstr>
      <vt:lpstr>PowerPoint Presentation</vt:lpstr>
      <vt:lpstr>Examples of chart visuals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razab bharti</cp:lastModifiedBy>
  <cp:revision>376</cp:revision>
  <dcterms:created xsi:type="dcterms:W3CDTF">2018-09-20T02:15:00Z</dcterms:created>
  <dcterms:modified xsi:type="dcterms:W3CDTF">2020-03-28T16:44:01Z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