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438912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iTuwQRTha2at25k0DRwUvbIv32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1: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800" u="none" cap="none" strike="noStrike"/>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5" name="Shape 85"/>
        <p:cNvGrpSpPr/>
        <p:nvPr/>
      </p:nvGrpSpPr>
      <p:grpSpPr>
        <a:xfrm>
          <a:off x="0" y="0"/>
          <a:ext cx="0" cy="0"/>
          <a:chOff x="0" y="0"/>
          <a:chExt cx="0" cy="0"/>
        </a:xfrm>
      </p:grpSpPr>
      <p:sp>
        <p:nvSpPr>
          <p:cNvPr id="86" name="Google Shape;86;p12"/>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7" name="Google Shape;87;p12"/>
          <p:cNvSpPr txBox="1"/>
          <p:nvPr>
            <p:ph idx="1" type="body"/>
          </p:nvPr>
        </p:nvSpPr>
        <p:spPr>
          <a:xfrm>
            <a:off x="904320" y="7777440"/>
            <a:ext cx="135910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12"/>
          <p:cNvSpPr txBox="1"/>
          <p:nvPr>
            <p:ph idx="2" type="body"/>
          </p:nvPr>
        </p:nvSpPr>
        <p:spPr>
          <a:xfrm>
            <a:off x="904320" y="21312720"/>
            <a:ext cx="135910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9" name="Shape 89"/>
        <p:cNvGrpSpPr/>
        <p:nvPr/>
      </p:nvGrpSpPr>
      <p:grpSpPr>
        <a:xfrm>
          <a:off x="0" y="0"/>
          <a:ext cx="0" cy="0"/>
          <a:chOff x="0" y="0"/>
          <a:chExt cx="0" cy="0"/>
        </a:xfrm>
      </p:grpSpPr>
      <p:sp>
        <p:nvSpPr>
          <p:cNvPr id="90" name="Google Shape;90;p13"/>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1" name="Google Shape;91;p13"/>
          <p:cNvSpPr txBox="1"/>
          <p:nvPr>
            <p:ph idx="1" type="body"/>
          </p:nvPr>
        </p:nvSpPr>
        <p:spPr>
          <a:xfrm>
            <a:off x="904320" y="777744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3"/>
          <p:cNvSpPr txBox="1"/>
          <p:nvPr>
            <p:ph idx="2" type="body"/>
          </p:nvPr>
        </p:nvSpPr>
        <p:spPr>
          <a:xfrm>
            <a:off x="7868520" y="777744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13"/>
          <p:cNvSpPr txBox="1"/>
          <p:nvPr>
            <p:ph idx="3" type="body"/>
          </p:nvPr>
        </p:nvSpPr>
        <p:spPr>
          <a:xfrm>
            <a:off x="7868520" y="2131272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13"/>
          <p:cNvSpPr txBox="1"/>
          <p:nvPr>
            <p:ph idx="4" type="body"/>
          </p:nvPr>
        </p:nvSpPr>
        <p:spPr>
          <a:xfrm>
            <a:off x="904320" y="2131272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5" name="Shape 95"/>
        <p:cNvGrpSpPr/>
        <p:nvPr/>
      </p:nvGrpSpPr>
      <p:grpSpPr>
        <a:xfrm>
          <a:off x="0" y="0"/>
          <a:ext cx="0" cy="0"/>
          <a:chOff x="0" y="0"/>
          <a:chExt cx="0" cy="0"/>
        </a:xfrm>
      </p:grpSpPr>
      <p:sp>
        <p:nvSpPr>
          <p:cNvPr id="96" name="Google Shape;96;p14"/>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7" name="Google Shape;97;p14"/>
          <p:cNvSpPr txBox="1"/>
          <p:nvPr>
            <p:ph idx="1" type="body"/>
          </p:nvPr>
        </p:nvSpPr>
        <p:spPr>
          <a:xfrm>
            <a:off x="904320" y="7777440"/>
            <a:ext cx="13591080" cy="25913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14"/>
          <p:cNvSpPr txBox="1"/>
          <p:nvPr>
            <p:ph idx="2" type="body"/>
          </p:nvPr>
        </p:nvSpPr>
        <p:spPr>
          <a:xfrm>
            <a:off x="904320" y="7777440"/>
            <a:ext cx="13591080" cy="25913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99" name="Google Shape;99;p14"/>
          <p:cNvPicPr preferRelativeResize="0"/>
          <p:nvPr/>
        </p:nvPicPr>
        <p:blipFill rotWithShape="1">
          <a:blip r:embed="rId2">
            <a:alphaModFix/>
          </a:blip>
          <a:srcRect b="0" l="0" r="0" t="0"/>
          <a:stretch/>
        </p:blipFill>
        <p:spPr>
          <a:xfrm>
            <a:off x="903960" y="15312240"/>
            <a:ext cx="13591080" cy="10843920"/>
          </a:xfrm>
          <a:prstGeom prst="rect">
            <a:avLst/>
          </a:prstGeom>
          <a:noFill/>
          <a:ln>
            <a:noFill/>
          </a:ln>
        </p:spPr>
      </p:pic>
      <p:pic>
        <p:nvPicPr>
          <p:cNvPr id="100" name="Google Shape;100;p14"/>
          <p:cNvPicPr preferRelativeResize="0"/>
          <p:nvPr/>
        </p:nvPicPr>
        <p:blipFill rotWithShape="1">
          <a:blip r:embed="rId2">
            <a:alphaModFix/>
          </a:blip>
          <a:srcRect b="0" l="0" r="0" t="0"/>
          <a:stretch/>
        </p:blipFill>
        <p:spPr>
          <a:xfrm>
            <a:off x="903960" y="15312240"/>
            <a:ext cx="13591080" cy="1084392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6" name="Shape 56"/>
        <p:cNvGrpSpPr/>
        <p:nvPr/>
      </p:nvGrpSpPr>
      <p:grpSpPr>
        <a:xfrm>
          <a:off x="0" y="0"/>
          <a:ext cx="0" cy="0"/>
          <a:chOff x="0" y="0"/>
          <a:chExt cx="0" cy="0"/>
        </a:xfrm>
      </p:grpSpPr>
      <p:sp>
        <p:nvSpPr>
          <p:cNvPr id="57" name="Google Shape;57;p4"/>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4"/>
          <p:cNvSpPr txBox="1"/>
          <p:nvPr>
            <p:ph idx="1" type="subTitle"/>
          </p:nvPr>
        </p:nvSpPr>
        <p:spPr>
          <a:xfrm>
            <a:off x="904320" y="7777440"/>
            <a:ext cx="13591080" cy="25913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9" name="Shape 59"/>
        <p:cNvGrpSpPr/>
        <p:nvPr/>
      </p:nvGrpSpPr>
      <p:grpSpPr>
        <a:xfrm>
          <a:off x="0" y="0"/>
          <a:ext cx="0" cy="0"/>
          <a:chOff x="0" y="0"/>
          <a:chExt cx="0" cy="0"/>
        </a:xfrm>
      </p:grpSpPr>
      <p:sp>
        <p:nvSpPr>
          <p:cNvPr id="60" name="Google Shape;60;p5"/>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5"/>
          <p:cNvSpPr txBox="1"/>
          <p:nvPr>
            <p:ph idx="1" type="body"/>
          </p:nvPr>
        </p:nvSpPr>
        <p:spPr>
          <a:xfrm>
            <a:off x="904320" y="7777440"/>
            <a:ext cx="13591080" cy="25913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2" name="Shape 62"/>
        <p:cNvGrpSpPr/>
        <p:nvPr/>
      </p:nvGrpSpPr>
      <p:grpSpPr>
        <a:xfrm>
          <a:off x="0" y="0"/>
          <a:ext cx="0" cy="0"/>
          <a:chOff x="0" y="0"/>
          <a:chExt cx="0" cy="0"/>
        </a:xfrm>
      </p:grpSpPr>
      <p:sp>
        <p:nvSpPr>
          <p:cNvPr id="63" name="Google Shape;63;p6"/>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6"/>
          <p:cNvSpPr txBox="1"/>
          <p:nvPr>
            <p:ph idx="1" type="body"/>
          </p:nvPr>
        </p:nvSpPr>
        <p:spPr>
          <a:xfrm>
            <a:off x="904320" y="7777440"/>
            <a:ext cx="6632280" cy="25913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6"/>
          <p:cNvSpPr txBox="1"/>
          <p:nvPr>
            <p:ph idx="2" type="body"/>
          </p:nvPr>
        </p:nvSpPr>
        <p:spPr>
          <a:xfrm>
            <a:off x="7868520" y="7777440"/>
            <a:ext cx="6632280" cy="25913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8" name="Shape 68"/>
        <p:cNvGrpSpPr/>
        <p:nvPr/>
      </p:nvGrpSpPr>
      <p:grpSpPr>
        <a:xfrm>
          <a:off x="0" y="0"/>
          <a:ext cx="0" cy="0"/>
          <a:chOff x="0" y="0"/>
          <a:chExt cx="0" cy="0"/>
        </a:xfrm>
      </p:grpSpPr>
      <p:sp>
        <p:nvSpPr>
          <p:cNvPr id="69" name="Google Shape;69;p8"/>
          <p:cNvSpPr txBox="1"/>
          <p:nvPr>
            <p:ph idx="1" type="subTitle"/>
          </p:nvPr>
        </p:nvSpPr>
        <p:spPr>
          <a:xfrm>
            <a:off x="2194560" y="1751040"/>
            <a:ext cx="39501720" cy="33975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0" name="Shape 70"/>
        <p:cNvGrpSpPr/>
        <p:nvPr/>
      </p:nvGrpSpPr>
      <p:grpSpPr>
        <a:xfrm>
          <a:off x="0" y="0"/>
          <a:ext cx="0" cy="0"/>
          <a:chOff x="0" y="0"/>
          <a:chExt cx="0" cy="0"/>
        </a:xfrm>
      </p:grpSpPr>
      <p:sp>
        <p:nvSpPr>
          <p:cNvPr id="71" name="Google Shape;71;p9"/>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2" name="Google Shape;72;p9"/>
          <p:cNvSpPr txBox="1"/>
          <p:nvPr>
            <p:ph idx="1" type="body"/>
          </p:nvPr>
        </p:nvSpPr>
        <p:spPr>
          <a:xfrm>
            <a:off x="904320" y="777744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9"/>
          <p:cNvSpPr txBox="1"/>
          <p:nvPr>
            <p:ph idx="2" type="body"/>
          </p:nvPr>
        </p:nvSpPr>
        <p:spPr>
          <a:xfrm>
            <a:off x="904320" y="2131272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9"/>
          <p:cNvSpPr txBox="1"/>
          <p:nvPr>
            <p:ph idx="3" type="body"/>
          </p:nvPr>
        </p:nvSpPr>
        <p:spPr>
          <a:xfrm>
            <a:off x="7868520" y="7777440"/>
            <a:ext cx="6632280" cy="25913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7" name="Google Shape;77;p10"/>
          <p:cNvSpPr txBox="1"/>
          <p:nvPr>
            <p:ph idx="1" type="body"/>
          </p:nvPr>
        </p:nvSpPr>
        <p:spPr>
          <a:xfrm>
            <a:off x="904320" y="7777440"/>
            <a:ext cx="6632280" cy="25913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0"/>
          <p:cNvSpPr txBox="1"/>
          <p:nvPr>
            <p:ph idx="2" type="body"/>
          </p:nvPr>
        </p:nvSpPr>
        <p:spPr>
          <a:xfrm>
            <a:off x="7868520" y="777744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0"/>
          <p:cNvSpPr txBox="1"/>
          <p:nvPr>
            <p:ph idx="3" type="body"/>
          </p:nvPr>
        </p:nvSpPr>
        <p:spPr>
          <a:xfrm>
            <a:off x="7868520" y="2131272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0" name="Shape 80"/>
        <p:cNvGrpSpPr/>
        <p:nvPr/>
      </p:nvGrpSpPr>
      <p:grpSpPr>
        <a:xfrm>
          <a:off x="0" y="0"/>
          <a:ext cx="0" cy="0"/>
          <a:chOff x="0" y="0"/>
          <a:chExt cx="0" cy="0"/>
        </a:xfrm>
      </p:grpSpPr>
      <p:sp>
        <p:nvSpPr>
          <p:cNvPr id="81" name="Google Shape;81;p11"/>
          <p:cNvSpPr txBox="1"/>
          <p:nvPr>
            <p:ph type="title"/>
          </p:nvPr>
        </p:nvSpPr>
        <p:spPr>
          <a:xfrm>
            <a:off x="2194560" y="1751040"/>
            <a:ext cx="39501720" cy="7329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2" name="Google Shape;82;p11"/>
          <p:cNvSpPr txBox="1"/>
          <p:nvPr>
            <p:ph idx="1" type="body"/>
          </p:nvPr>
        </p:nvSpPr>
        <p:spPr>
          <a:xfrm>
            <a:off x="904320" y="777744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11"/>
          <p:cNvSpPr txBox="1"/>
          <p:nvPr>
            <p:ph idx="2" type="body"/>
          </p:nvPr>
        </p:nvSpPr>
        <p:spPr>
          <a:xfrm>
            <a:off x="7868520" y="7777440"/>
            <a:ext cx="66322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11"/>
          <p:cNvSpPr txBox="1"/>
          <p:nvPr>
            <p:ph idx="3" type="body"/>
          </p:nvPr>
        </p:nvSpPr>
        <p:spPr>
          <a:xfrm>
            <a:off x="904320" y="21312720"/>
            <a:ext cx="13591080" cy="1236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0.xml"/><Relationship Id="rId11" Type="http://schemas.openxmlformats.org/officeDocument/2006/relationships/slideLayout" Target="../slideLayouts/slideLayout1.xml"/><Relationship Id="rId22" Type="http://schemas.openxmlformats.org/officeDocument/2006/relationships/slideLayout" Target="../slideLayouts/slideLayout12.xml"/><Relationship Id="rId10" Type="http://schemas.openxmlformats.org/officeDocument/2006/relationships/image" Target="../media/image8.jpg"/><Relationship Id="rId21" Type="http://schemas.openxmlformats.org/officeDocument/2006/relationships/slideLayout" Target="../slideLayouts/slideLayout11.xml"/><Relationship Id="rId13" Type="http://schemas.openxmlformats.org/officeDocument/2006/relationships/slideLayout" Target="../slideLayouts/slideLayout3.xml"/><Relationship Id="rId12" Type="http://schemas.openxmlformats.org/officeDocument/2006/relationships/slideLayout" Target="../slideLayouts/slideLayout2.xml"/><Relationship Id="rId23" Type="http://schemas.openxmlformats.org/officeDocument/2006/relationships/theme" Target="../theme/theme2.xml"/><Relationship Id="rId1" Type="http://schemas.openxmlformats.org/officeDocument/2006/relationships/image" Target="../media/image1.png"/><Relationship Id="rId2" Type="http://schemas.openxmlformats.org/officeDocument/2006/relationships/image" Target="../media/image17.png"/><Relationship Id="rId3"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3.png"/><Relationship Id="rId15" Type="http://schemas.openxmlformats.org/officeDocument/2006/relationships/slideLayout" Target="../slideLayouts/slideLayout5.xml"/><Relationship Id="rId14" Type="http://schemas.openxmlformats.org/officeDocument/2006/relationships/slideLayout" Target="../slideLayouts/slideLayout4.xml"/><Relationship Id="rId17" Type="http://schemas.openxmlformats.org/officeDocument/2006/relationships/slideLayout" Target="../slideLayouts/slideLayout7.xml"/><Relationship Id="rId16" Type="http://schemas.openxmlformats.org/officeDocument/2006/relationships/slideLayout" Target="../slideLayouts/slideLayout6.xml"/><Relationship Id="rId5" Type="http://schemas.openxmlformats.org/officeDocument/2006/relationships/image" Target="../media/image11.png"/><Relationship Id="rId19" Type="http://schemas.openxmlformats.org/officeDocument/2006/relationships/slideLayout" Target="../slideLayouts/slideLayout9.xml"/><Relationship Id="rId6" Type="http://schemas.openxmlformats.org/officeDocument/2006/relationships/image" Target="../media/image16.png"/><Relationship Id="rId18" Type="http://schemas.openxmlformats.org/officeDocument/2006/relationships/slideLayout" Target="../slideLayouts/slideLayout8.xml"/><Relationship Id="rId7" Type="http://schemas.openxmlformats.org/officeDocument/2006/relationships/image" Target="../media/image7.png"/><Relationship Id="rId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pic>
        <p:nvPicPr>
          <p:cNvPr id="6" name="Google Shape;6;p2"/>
          <p:cNvPicPr preferRelativeResize="0"/>
          <p:nvPr/>
        </p:nvPicPr>
        <p:blipFill rotWithShape="1">
          <a:blip r:embed="rId1">
            <a:alphaModFix/>
          </a:blip>
          <a:srcRect b="0" l="0" r="0" t="0"/>
          <a:stretch/>
        </p:blipFill>
        <p:spPr>
          <a:xfrm>
            <a:off x="-12369960" y="38900160"/>
            <a:ext cx="4838760" cy="2971800"/>
          </a:xfrm>
          <a:prstGeom prst="rect">
            <a:avLst/>
          </a:prstGeom>
          <a:noFill/>
          <a:ln>
            <a:noFill/>
          </a:ln>
        </p:spPr>
      </p:pic>
      <p:pic>
        <p:nvPicPr>
          <p:cNvPr id="7" name="Google Shape;7;p2"/>
          <p:cNvPicPr preferRelativeResize="0"/>
          <p:nvPr/>
        </p:nvPicPr>
        <p:blipFill rotWithShape="1">
          <a:blip r:embed="rId2">
            <a:alphaModFix/>
          </a:blip>
          <a:srcRect b="0" l="0" r="0" t="0"/>
          <a:stretch/>
        </p:blipFill>
        <p:spPr>
          <a:xfrm>
            <a:off x="-6870600" y="38912760"/>
            <a:ext cx="4838760" cy="2971800"/>
          </a:xfrm>
          <a:prstGeom prst="rect">
            <a:avLst/>
          </a:prstGeom>
          <a:noFill/>
          <a:ln>
            <a:noFill/>
          </a:ln>
        </p:spPr>
      </p:pic>
      <p:pic>
        <p:nvPicPr>
          <p:cNvPr id="8" name="Google Shape;8;p2"/>
          <p:cNvPicPr preferRelativeResize="0"/>
          <p:nvPr/>
        </p:nvPicPr>
        <p:blipFill rotWithShape="1">
          <a:blip r:embed="rId3">
            <a:alphaModFix/>
          </a:blip>
          <a:srcRect b="0" l="0" r="0" t="0"/>
          <a:stretch/>
        </p:blipFill>
        <p:spPr>
          <a:xfrm>
            <a:off x="47714040" y="4648320"/>
            <a:ext cx="6819840" cy="2514600"/>
          </a:xfrm>
          <a:prstGeom prst="rect">
            <a:avLst/>
          </a:prstGeom>
          <a:noFill/>
          <a:ln>
            <a:noFill/>
          </a:ln>
        </p:spPr>
      </p:pic>
      <p:pic>
        <p:nvPicPr>
          <p:cNvPr id="9" name="Google Shape;9;p2"/>
          <p:cNvPicPr preferRelativeResize="0"/>
          <p:nvPr/>
        </p:nvPicPr>
        <p:blipFill rotWithShape="1">
          <a:blip r:embed="rId4">
            <a:alphaModFix/>
          </a:blip>
          <a:srcRect b="0" l="0" r="0" t="0"/>
          <a:stretch/>
        </p:blipFill>
        <p:spPr>
          <a:xfrm>
            <a:off x="44793000" y="17170560"/>
            <a:ext cx="1803240" cy="1206360"/>
          </a:xfrm>
          <a:prstGeom prst="rect">
            <a:avLst/>
          </a:prstGeom>
          <a:noFill/>
          <a:ln>
            <a:noFill/>
          </a:ln>
        </p:spPr>
      </p:pic>
      <p:sp>
        <p:nvSpPr>
          <p:cNvPr id="10" name="Google Shape;10;p2"/>
          <p:cNvSpPr/>
          <p:nvPr/>
        </p:nvSpPr>
        <p:spPr>
          <a:xfrm>
            <a:off x="-13967640" y="0"/>
            <a:ext cx="13456080" cy="43890840"/>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None/>
            </a:pPr>
            <a:r>
              <a:rPr b="1" i="0" lang="en-US" sz="4000" u="none" cap="none" strike="noStrike">
                <a:solidFill>
                  <a:srgbClr val="FF0000"/>
                </a:solidFill>
                <a:latin typeface="Trebuchet MS"/>
                <a:ea typeface="Trebuchet MS"/>
                <a:cs typeface="Trebuchet MS"/>
                <a:sym typeface="Trebuchet MS"/>
              </a:rPr>
              <a:t>(—THIS SIDEBAR DOES NOT PRINT—)</a:t>
            </a:r>
            <a:endParaRPr b="0" i="0" sz="1800" u="none" cap="none" strike="noStrike"/>
          </a:p>
          <a:p>
            <a:pPr indent="0" lvl="0" marL="0" marR="0" rtl="0" algn="ctr">
              <a:lnSpc>
                <a:spcPct val="100000"/>
              </a:lnSpc>
              <a:spcBef>
                <a:spcPts val="0"/>
              </a:spcBef>
              <a:spcAft>
                <a:spcPts val="0"/>
              </a:spcAft>
              <a:buNone/>
            </a:pPr>
            <a:r>
              <a:rPr b="1" i="0" lang="en-US" sz="4800" u="none" cap="none" strike="noStrike">
                <a:solidFill>
                  <a:srgbClr val="FFFFFF"/>
                </a:solidFill>
                <a:latin typeface="Trebuchet MS"/>
                <a:ea typeface="Trebuchet MS"/>
                <a:cs typeface="Trebuchet MS"/>
                <a:sym typeface="Trebuchet MS"/>
              </a:rPr>
              <a:t>DESIGN GUIDE</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3600" u="none" cap="none" strike="noStrike">
                <a:solidFill>
                  <a:srgbClr val="FFFFFF"/>
                </a:solidFill>
                <a:latin typeface="Trebuchet MS"/>
                <a:ea typeface="Trebuchet MS"/>
                <a:cs typeface="Trebuchet MS"/>
                <a:sym typeface="Trebuchet MS"/>
              </a:rPr>
              <a:t>This PowerPoint 2007 template produces a 48”x48” presentation poster. You can use it to create your research poster and save valuable time placing titles, subtitles, text, and graphics.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3600" u="none" cap="none" strike="noStrike">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3600" u="none" cap="none" strike="noStrike">
                <a:solidFill>
                  <a:srgbClr val="FFC000"/>
                </a:solidFill>
                <a:latin typeface="Trebuchet MS"/>
                <a:ea typeface="Trebuchet MS"/>
                <a:cs typeface="Trebuchet MS"/>
                <a:sym typeface="Trebuchet MS"/>
              </a:rPr>
              <a:t>PosterPresentations.com</a:t>
            </a:r>
            <a:r>
              <a:rPr b="1" i="0" lang="en-US" sz="3600" u="none" cap="none" strike="noStrike">
                <a:solidFill>
                  <a:srgbClr val="FFFFFF"/>
                </a:solidFill>
                <a:latin typeface="Trebuchet MS"/>
                <a:ea typeface="Trebuchet MS"/>
                <a:cs typeface="Trebuchet MS"/>
                <a:sym typeface="Trebuchet MS"/>
              </a:rPr>
              <a:t> </a:t>
            </a:r>
            <a:r>
              <a:rPr b="0" i="0" lang="en-US" sz="3600" u="none" cap="none" strike="noStrike">
                <a:solidFill>
                  <a:srgbClr val="FFFFFF"/>
                </a:solidFill>
                <a:latin typeface="Trebuchet MS"/>
                <a:ea typeface="Trebuchet MS"/>
                <a:cs typeface="Trebuchet MS"/>
                <a:sym typeface="Trebuchet MS"/>
              </a:rPr>
              <a:t>and click on HELP DESK.</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3600" u="none" cap="none" strike="noStrike">
                <a:solidFill>
                  <a:srgbClr val="FFFFFF"/>
                </a:solidFill>
                <a:latin typeface="Trebuchet MS"/>
                <a:ea typeface="Trebuchet MS"/>
                <a:cs typeface="Trebuchet MS"/>
                <a:sym typeface="Trebuchet MS"/>
              </a:rPr>
              <a:t>When you are ready to print your poster, go online to PosterPresentations.com</a:t>
            </a:r>
            <a:br>
              <a:rPr b="0" i="0" lang="en-US" sz="3600" u="none" cap="none" strike="noStrike">
                <a:solidFill>
                  <a:srgbClr val="FFFFFF"/>
                </a:solidFill>
                <a:latin typeface="Trebuchet MS"/>
                <a:ea typeface="Trebuchet MS"/>
                <a:cs typeface="Trebuchet MS"/>
                <a:sym typeface="Trebuchet MS"/>
              </a:rPr>
            </a:br>
            <a:endParaRPr b="0" i="0" sz="1800" u="none" cap="none" strike="noStrike"/>
          </a:p>
          <a:p>
            <a:pPr indent="0" lvl="0" marL="0" marR="0" rtl="0" algn="l">
              <a:lnSpc>
                <a:spcPct val="100000"/>
              </a:lnSpc>
              <a:spcBef>
                <a:spcPts val="0"/>
              </a:spcBef>
              <a:spcAft>
                <a:spcPts val="0"/>
              </a:spcAft>
              <a:buNone/>
            </a:pPr>
            <a:r>
              <a:rPr b="0" i="0" lang="en-US" sz="3600" u="none" cap="none" strike="noStrike">
                <a:solidFill>
                  <a:srgbClr val="FFFFFF"/>
                </a:solidFill>
                <a:latin typeface="Trebuchet MS"/>
                <a:ea typeface="Trebuchet MS"/>
                <a:cs typeface="Trebuchet MS"/>
                <a:sym typeface="Trebuchet MS"/>
              </a:rPr>
              <a:t>Need assistance? Call us at </a:t>
            </a:r>
            <a:r>
              <a:rPr b="0" i="0" lang="en-US" sz="3600" u="none" cap="none" strike="noStrike">
                <a:solidFill>
                  <a:srgbClr val="FFC000"/>
                </a:solidFill>
                <a:latin typeface="Trebuchet MS"/>
                <a:ea typeface="Trebuchet MS"/>
                <a:cs typeface="Trebuchet MS"/>
                <a:sym typeface="Trebuchet MS"/>
              </a:rPr>
              <a:t>1.510.649.3001</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800" u="none" cap="none" strike="noStrike">
                <a:solidFill>
                  <a:srgbClr val="FFFFFF"/>
                </a:solidFill>
                <a:latin typeface="Trebuchet MS"/>
                <a:ea typeface="Trebuchet MS"/>
                <a:cs typeface="Trebuchet MS"/>
                <a:sym typeface="Trebuchet MS"/>
              </a:rPr>
              <a:t>QUICK START</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Zoom in and out</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As you work on your poster zoom in and out to the level that is more comfortable to you. Go to VIEW &gt; ZOOM.</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Title, Authors, and Affiliations</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TIP: </a:t>
            </a:r>
            <a:r>
              <a:rPr b="0" i="0" lang="en-US" sz="32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br>
              <a:rPr b="1" i="0" lang="en-US" sz="3600" u="none" cap="none" strike="noStrike">
                <a:solidFill>
                  <a:srgbClr val="FFFFFF"/>
                </a:solidFill>
                <a:latin typeface="Trebuchet MS"/>
                <a:ea typeface="Trebuchet MS"/>
                <a:cs typeface="Trebuchet MS"/>
                <a:sym typeface="Trebuchet MS"/>
              </a:rPr>
            </a:b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Adding Logos / Seals</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TIP: </a:t>
            </a:r>
            <a:r>
              <a:rPr b="0" i="0" lang="en-US" sz="3200" u="none" cap="none" strike="noStrike">
                <a:solidFill>
                  <a:srgbClr val="BFBFBF"/>
                </a:solidFill>
                <a:latin typeface="Trebuchet MS"/>
                <a:ea typeface="Trebuchet MS"/>
                <a:cs typeface="Trebuchet MS"/>
                <a:sym typeface="Trebuchet MS"/>
              </a:rPr>
              <a:t>See if your school’s logo is available on our free poster templates page.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Photographs / Graphics</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Image Quality Check</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Zoom in and look at your images at 100% magnification. If they look good they will print well. If they are blurry or pixelated, you will need to replace it with an image that is at a high-resolution.</a:t>
            </a:r>
            <a:endParaRPr b="0" i="0" sz="1800" u="none" cap="none" strike="noStrike"/>
          </a:p>
        </p:txBody>
      </p:sp>
      <p:cxnSp>
        <p:nvCxnSpPr>
          <p:cNvPr id="11" name="Google Shape;11;p2"/>
          <p:cNvCxnSpPr/>
          <p:nvPr/>
        </p:nvCxnSpPr>
        <p:spPr>
          <a:xfrm>
            <a:off x="-13978440" y="7495200"/>
            <a:ext cx="13444200" cy="3960"/>
          </a:xfrm>
          <a:prstGeom prst="straightConnector1">
            <a:avLst/>
          </a:prstGeom>
          <a:noFill/>
          <a:ln cap="flat" cmpd="sng" w="9525">
            <a:solidFill>
              <a:srgbClr val="FFC000"/>
            </a:solidFill>
            <a:prstDash val="solid"/>
            <a:round/>
            <a:headEnd len="sm" w="sm" type="none"/>
            <a:tailEnd len="sm" w="sm" type="none"/>
          </a:ln>
        </p:spPr>
      </p:cxnSp>
      <p:pic>
        <p:nvPicPr>
          <p:cNvPr id="12" name="Google Shape;12;p2"/>
          <p:cNvPicPr preferRelativeResize="0"/>
          <p:nvPr/>
        </p:nvPicPr>
        <p:blipFill rotWithShape="1">
          <a:blip r:embed="rId5">
            <a:alphaModFix/>
          </a:blip>
          <a:srcRect b="0" l="0" r="0" t="0"/>
          <a:stretch/>
        </p:blipFill>
        <p:spPr>
          <a:xfrm>
            <a:off x="-13531320" y="13393440"/>
            <a:ext cx="1952280" cy="1468800"/>
          </a:xfrm>
          <a:prstGeom prst="rect">
            <a:avLst/>
          </a:prstGeom>
          <a:noFill/>
          <a:ln>
            <a:noFill/>
          </a:ln>
        </p:spPr>
      </p:pic>
      <p:pic>
        <p:nvPicPr>
          <p:cNvPr id="13" name="Google Shape;13;p2"/>
          <p:cNvPicPr preferRelativeResize="0"/>
          <p:nvPr/>
        </p:nvPicPr>
        <p:blipFill rotWithShape="1">
          <a:blip r:embed="rId6">
            <a:alphaModFix/>
          </a:blip>
          <a:srcRect b="0" l="0" r="0" t="0"/>
          <a:stretch/>
        </p:blipFill>
        <p:spPr>
          <a:xfrm>
            <a:off x="-13386600" y="20257920"/>
            <a:ext cx="12205800" cy="1287360"/>
          </a:xfrm>
          <a:prstGeom prst="rect">
            <a:avLst/>
          </a:prstGeom>
          <a:noFill/>
          <a:ln>
            <a:noFill/>
          </a:ln>
        </p:spPr>
      </p:pic>
      <p:pic>
        <p:nvPicPr>
          <p:cNvPr id="14" name="Google Shape;14;p2"/>
          <p:cNvPicPr preferRelativeResize="0"/>
          <p:nvPr/>
        </p:nvPicPr>
        <p:blipFill rotWithShape="1">
          <a:blip r:embed="rId7">
            <a:alphaModFix/>
          </a:blip>
          <a:srcRect b="0" l="0" r="0" t="0"/>
          <a:stretch/>
        </p:blipFill>
        <p:spPr>
          <a:xfrm>
            <a:off x="-7594200" y="32453640"/>
            <a:ext cx="1633320" cy="2024640"/>
          </a:xfrm>
          <a:prstGeom prst="rect">
            <a:avLst/>
          </a:prstGeom>
          <a:noFill/>
          <a:ln>
            <a:noFill/>
          </a:ln>
        </p:spPr>
      </p:pic>
      <p:sp>
        <p:nvSpPr>
          <p:cNvPr id="15" name="Google Shape;15;p2"/>
          <p:cNvSpPr/>
          <p:nvPr/>
        </p:nvSpPr>
        <p:spPr>
          <a:xfrm>
            <a:off x="-7616520" y="34304040"/>
            <a:ext cx="1655640" cy="48816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2000" u="none" cap="none" strike="noStrike">
                <a:solidFill>
                  <a:srgbClr val="000000"/>
                </a:solidFill>
                <a:latin typeface="Calibri"/>
                <a:ea typeface="Calibri"/>
                <a:cs typeface="Calibri"/>
                <a:sym typeface="Calibri"/>
              </a:rPr>
              <a:t>ORIGINAL</a:t>
            </a:r>
            <a:endParaRPr b="0" i="0" sz="1800" u="none" cap="none" strike="noStrike"/>
          </a:p>
        </p:txBody>
      </p:sp>
      <p:pic>
        <p:nvPicPr>
          <p:cNvPr id="16" name="Google Shape;16;p2"/>
          <p:cNvPicPr preferRelativeResize="0"/>
          <p:nvPr/>
        </p:nvPicPr>
        <p:blipFill rotWithShape="1">
          <a:blip r:embed="rId7">
            <a:alphaModFix/>
          </a:blip>
          <a:srcRect b="0" l="0" r="0" t="0"/>
          <a:stretch/>
        </p:blipFill>
        <p:spPr>
          <a:xfrm>
            <a:off x="-5626440" y="32453640"/>
            <a:ext cx="2740680" cy="1992960"/>
          </a:xfrm>
          <a:prstGeom prst="rect">
            <a:avLst/>
          </a:prstGeom>
          <a:noFill/>
          <a:ln>
            <a:noFill/>
          </a:ln>
        </p:spPr>
      </p:pic>
      <p:sp>
        <p:nvSpPr>
          <p:cNvPr id="17" name="Google Shape;17;p2"/>
          <p:cNvSpPr/>
          <p:nvPr/>
        </p:nvSpPr>
        <p:spPr>
          <a:xfrm>
            <a:off x="-5626440" y="34292520"/>
            <a:ext cx="2740680" cy="488160"/>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lnSpc>
                <a:spcPct val="100000"/>
              </a:lnSpc>
              <a:spcBef>
                <a:spcPts val="0"/>
              </a:spcBef>
              <a:spcAft>
                <a:spcPts val="0"/>
              </a:spcAft>
              <a:buNone/>
            </a:pPr>
            <a:r>
              <a:rPr b="1" i="0" lang="en-US" sz="2000" u="none" cap="none" strike="noStrike">
                <a:solidFill>
                  <a:srgbClr val="FFFFFF"/>
                </a:solidFill>
                <a:latin typeface="Calibri"/>
                <a:ea typeface="Calibri"/>
                <a:cs typeface="Calibri"/>
                <a:sym typeface="Calibri"/>
              </a:rPr>
              <a:t>DISTORTED</a:t>
            </a:r>
            <a:endParaRPr b="0" i="0" sz="1800" u="none" cap="none" strike="noStrike"/>
          </a:p>
        </p:txBody>
      </p:sp>
      <p:pic>
        <p:nvPicPr>
          <p:cNvPr id="18" name="Google Shape;18;p2"/>
          <p:cNvPicPr preferRelativeResize="0"/>
          <p:nvPr/>
        </p:nvPicPr>
        <p:blipFill rotWithShape="1">
          <a:blip r:embed="rId8">
            <a:alphaModFix/>
          </a:blip>
          <a:srcRect b="0" l="0" r="0" t="0"/>
          <a:stretch/>
        </p:blipFill>
        <p:spPr>
          <a:xfrm>
            <a:off x="-12090240" y="32335920"/>
            <a:ext cx="2913480" cy="2255040"/>
          </a:xfrm>
          <a:prstGeom prst="rect">
            <a:avLst/>
          </a:prstGeom>
          <a:noFill/>
          <a:ln>
            <a:noFill/>
          </a:ln>
        </p:spPr>
      </p:pic>
      <p:sp>
        <p:nvSpPr>
          <p:cNvPr id="19" name="Google Shape;19;p2"/>
          <p:cNvSpPr/>
          <p:nvPr/>
        </p:nvSpPr>
        <p:spPr>
          <a:xfrm>
            <a:off x="-12011400" y="34357680"/>
            <a:ext cx="2746440" cy="1066680"/>
          </a:xfrm>
          <a:prstGeom prst="rect">
            <a:avLst/>
          </a:prstGeom>
          <a:no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Calibri"/>
                <a:ea typeface="Calibri"/>
                <a:cs typeface="Calibri"/>
                <a:sym typeface="Calibri"/>
              </a:rPr>
              <a:t>Corner handles</a:t>
            </a:r>
            <a:endParaRPr b="0" i="0" sz="1800" u="none" cap="none" strike="noStrike"/>
          </a:p>
        </p:txBody>
      </p:sp>
      <p:sp>
        <p:nvSpPr>
          <p:cNvPr id="20" name="Google Shape;20;p2"/>
          <p:cNvSpPr/>
          <p:nvPr/>
        </p:nvSpPr>
        <p:spPr>
          <a:xfrm rot="-5400000">
            <a:off x="-14287320" y="40227480"/>
            <a:ext cx="2972880" cy="335160"/>
          </a:xfrm>
          <a:prstGeom prst="rect">
            <a:avLst/>
          </a:prstGeom>
          <a:noFill/>
          <a:ln>
            <a:noFill/>
          </a:ln>
        </p:spPr>
        <p:txBody>
          <a:bodyPr anchorCtr="0" anchor="t" bIns="0" lIns="91425" spcFirstLastPara="1" rIns="91425" wrap="square" tIns="91425">
            <a:noAutofit/>
          </a:bodyPr>
          <a:lstStyle/>
          <a:p>
            <a:pPr indent="0" lvl="0" marL="0" marR="0" rtl="0" algn="ctr">
              <a:lnSpc>
                <a:spcPct val="100000"/>
              </a:lnSpc>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rgbClr val="FFFFFF"/>
                </a:solidFill>
                <a:latin typeface="Calibri"/>
                <a:ea typeface="Calibri"/>
                <a:cs typeface="Calibri"/>
                <a:sym typeface="Calibri"/>
              </a:rPr>
              <a:t>printing quality</a:t>
            </a:r>
            <a:endParaRPr b="0" i="0" sz="1800" u="none" cap="none" strike="noStrike"/>
          </a:p>
        </p:txBody>
      </p:sp>
      <p:sp>
        <p:nvSpPr>
          <p:cNvPr id="21" name="Google Shape;21;p2"/>
          <p:cNvSpPr/>
          <p:nvPr/>
        </p:nvSpPr>
        <p:spPr>
          <a:xfrm rot="-5400000">
            <a:off x="-3306240" y="40252680"/>
            <a:ext cx="2972880" cy="335160"/>
          </a:xfrm>
          <a:prstGeom prst="rect">
            <a:avLst/>
          </a:prstGeom>
          <a:noFill/>
          <a:ln>
            <a:noFill/>
          </a:ln>
        </p:spPr>
        <p:txBody>
          <a:bodyPr anchorCtr="0" anchor="t" bIns="0" lIns="91425" spcFirstLastPara="1" rIns="91425" wrap="square" tIns="91425">
            <a:noAutofit/>
          </a:bodyPr>
          <a:lstStyle/>
          <a:p>
            <a:pPr indent="0" lvl="0" marL="0" marR="0" rtl="0" algn="ctr">
              <a:lnSpc>
                <a:spcPct val="100000"/>
              </a:lnSpc>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rgbClr val="FFFFFF"/>
                </a:solidFill>
                <a:latin typeface="Calibri"/>
                <a:ea typeface="Calibri"/>
                <a:cs typeface="Calibri"/>
                <a:sym typeface="Calibri"/>
              </a:rPr>
              <a:t>printing quality</a:t>
            </a:r>
            <a:endParaRPr b="0" i="0" sz="1800" u="none" cap="none" strike="noStrike"/>
          </a:p>
        </p:txBody>
      </p:sp>
      <p:sp>
        <p:nvSpPr>
          <p:cNvPr id="22" name="Google Shape;22;p2"/>
          <p:cNvSpPr/>
          <p:nvPr/>
        </p:nvSpPr>
        <p:spPr>
          <a:xfrm>
            <a:off x="44402400" y="-5400"/>
            <a:ext cx="13515840" cy="43896240"/>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None/>
            </a:pPr>
            <a:r>
              <a:rPr b="1" i="0" lang="en-US" sz="4800" u="none" cap="none" strike="noStrike">
                <a:solidFill>
                  <a:srgbClr val="FFFFFF"/>
                </a:solidFill>
                <a:latin typeface="Trebuchet MS"/>
                <a:ea typeface="Trebuchet MS"/>
                <a:cs typeface="Trebuchet MS"/>
                <a:sym typeface="Trebuchet MS"/>
              </a:rPr>
              <a:t>QUICK START (cont.)</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How to change the template color theme</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How to add Text</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 </a:t>
            </a:r>
            <a:r>
              <a:rPr b="1" i="0" lang="en-US" sz="4000" u="none" cap="none" strike="noStrike">
                <a:solidFill>
                  <a:srgbClr val="FFC000"/>
                </a:solidFill>
                <a:latin typeface="Trebuchet MS"/>
                <a:ea typeface="Trebuchet MS"/>
                <a:cs typeface="Trebuchet MS"/>
                <a:sym typeface="Trebuchet MS"/>
              </a:rPr>
              <a:t>Text size</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How to add Tables</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To add a table from scratch go to the INSERT menu and </a:t>
            </a:r>
            <a:br>
              <a:rPr b="0" i="0" lang="en-US" sz="3200" u="none" cap="none" strike="noStrike">
                <a:solidFill>
                  <a:srgbClr val="BFBFBF"/>
                </a:solidFill>
                <a:latin typeface="Trebuchet MS"/>
                <a:ea typeface="Trebuchet MS"/>
                <a:cs typeface="Trebuchet MS"/>
                <a:sym typeface="Trebuchet MS"/>
              </a:rPr>
            </a:br>
            <a:r>
              <a:rPr b="0" i="0" lang="en-US" sz="3200" u="none" cap="none" strike="noStrike">
                <a:solidFill>
                  <a:srgbClr val="BFBFBF"/>
                </a:solidFill>
                <a:latin typeface="Trebuchet MS"/>
                <a:ea typeface="Trebuchet MS"/>
                <a:cs typeface="Trebuchet MS"/>
                <a:sym typeface="Trebuchet MS"/>
              </a:rPr>
              <a:t>click on TABLE. A drop-down box will help you select rows and columns. </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Graphs / Charts</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How to change the column configuration</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b="0" i="0" sz="1800" u="none" cap="none" strike="noStrike"/>
          </a:p>
          <a:p>
            <a:pPr indent="0" lvl="0" marL="0" marR="0" rtl="0" algn="ctr">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How to remove the info bars</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Save your work</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ctr">
              <a:lnSpc>
                <a:spcPct val="100000"/>
              </a:lnSpc>
              <a:spcBef>
                <a:spcPts val="0"/>
              </a:spcBef>
              <a:spcAft>
                <a:spcPts val="0"/>
              </a:spcAft>
              <a:buNone/>
            </a:pPr>
            <a:r>
              <a:rPr b="1" i="0" lang="en-US" sz="4000" u="none" cap="none" strike="noStrike">
                <a:solidFill>
                  <a:srgbClr val="FFC000"/>
                </a:solidFill>
                <a:latin typeface="Trebuchet MS"/>
                <a:ea typeface="Trebuchet MS"/>
                <a:cs typeface="Trebuchet MS"/>
                <a:sym typeface="Trebuchet MS"/>
              </a:rPr>
              <a:t>Print your poster</a:t>
            </a:r>
            <a:endParaRPr b="0" i="0" sz="1800" u="none" cap="none" strike="noStrike"/>
          </a:p>
          <a:p>
            <a:pPr indent="0" lvl="0" marL="0" marR="0" rtl="0" algn="l">
              <a:lnSpc>
                <a:spcPct val="100000"/>
              </a:lnSpc>
              <a:spcBef>
                <a:spcPts val="0"/>
              </a:spcBef>
              <a:spcAft>
                <a:spcPts val="0"/>
              </a:spcAft>
              <a:buNone/>
            </a:pPr>
            <a:r>
              <a:rPr b="0" i="0" lang="en-US" sz="32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pic>
        <p:nvPicPr>
          <p:cNvPr id="23" name="Google Shape;23;p2"/>
          <p:cNvPicPr preferRelativeResize="0"/>
          <p:nvPr/>
        </p:nvPicPr>
        <p:blipFill rotWithShape="1">
          <a:blip r:embed="rId9">
            <a:alphaModFix/>
          </a:blip>
          <a:srcRect b="0" l="0" r="0" t="0"/>
          <a:stretch/>
        </p:blipFill>
        <p:spPr>
          <a:xfrm>
            <a:off x="44804880" y="10986480"/>
            <a:ext cx="3628080" cy="1674360"/>
          </a:xfrm>
          <a:prstGeom prst="rect">
            <a:avLst/>
          </a:prstGeom>
          <a:noFill/>
          <a:ln>
            <a:noFill/>
          </a:ln>
        </p:spPr>
      </p:pic>
      <p:sp>
        <p:nvSpPr>
          <p:cNvPr id="24" name="Google Shape;24;p2"/>
          <p:cNvSpPr/>
          <p:nvPr/>
        </p:nvSpPr>
        <p:spPr>
          <a:xfrm>
            <a:off x="44804880" y="39614040"/>
            <a:ext cx="12651120" cy="1546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 name="Google Shape;25;p2"/>
          <p:cNvPicPr preferRelativeResize="0"/>
          <p:nvPr/>
        </p:nvPicPr>
        <p:blipFill rotWithShape="1">
          <a:blip r:embed="rId10">
            <a:alphaModFix/>
          </a:blip>
          <a:srcRect b="0" l="0" r="0" t="0"/>
          <a:stretch/>
        </p:blipFill>
        <p:spPr>
          <a:xfrm>
            <a:off x="44967960" y="39753360"/>
            <a:ext cx="1183680" cy="1296000"/>
          </a:xfrm>
          <a:prstGeom prst="rect">
            <a:avLst/>
          </a:prstGeom>
          <a:noFill/>
          <a:ln>
            <a:noFill/>
          </a:ln>
        </p:spPr>
      </p:pic>
      <p:sp>
        <p:nvSpPr>
          <p:cNvPr id="26" name="Google Shape;26;p2"/>
          <p:cNvSpPr/>
          <p:nvPr/>
        </p:nvSpPr>
        <p:spPr>
          <a:xfrm>
            <a:off x="46229400" y="39883320"/>
            <a:ext cx="11226600" cy="821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44546A"/>
                </a:solidFill>
                <a:latin typeface="Trebuchet MS"/>
                <a:ea typeface="Trebuchet MS"/>
                <a:cs typeface="Trebuchet MS"/>
                <a:sym typeface="Trebuchet MS"/>
              </a:rPr>
              <a:t>Student discounts are available on our Facebook page.</a:t>
            </a:r>
            <a:br>
              <a:rPr b="0" i="0" lang="en-US" sz="2400" u="none" cap="none" strike="noStrike">
                <a:solidFill>
                  <a:srgbClr val="44546A"/>
                </a:solidFill>
                <a:latin typeface="Trebuchet MS"/>
                <a:ea typeface="Trebuchet MS"/>
                <a:cs typeface="Trebuchet MS"/>
                <a:sym typeface="Trebuchet MS"/>
              </a:rPr>
            </a:br>
            <a:r>
              <a:rPr b="0" i="0" lang="en-US" sz="2400" u="none" cap="none" strike="noStrike">
                <a:solidFill>
                  <a:srgbClr val="44546A"/>
                </a:solidFill>
                <a:latin typeface="Trebuchet MS"/>
                <a:ea typeface="Trebuchet MS"/>
                <a:cs typeface="Trebuchet MS"/>
                <a:sym typeface="Trebuchet MS"/>
              </a:rPr>
              <a:t>Go to </a:t>
            </a:r>
            <a:r>
              <a:rPr b="0" i="0" lang="en-US" sz="2400" u="sng" cap="none" strike="noStrike">
                <a:solidFill>
                  <a:srgbClr val="44546A"/>
                </a:solidFill>
                <a:latin typeface="Trebuchet MS"/>
                <a:ea typeface="Trebuchet MS"/>
                <a:cs typeface="Trebuchet MS"/>
                <a:sym typeface="Trebuchet MS"/>
              </a:rPr>
              <a:t>PosterPresentations.com</a:t>
            </a:r>
            <a:r>
              <a:rPr b="0" i="0" lang="en-US" sz="2400" u="none" cap="none" strike="noStrike">
                <a:solidFill>
                  <a:srgbClr val="44546A"/>
                </a:solidFill>
                <a:latin typeface="Trebuchet MS"/>
                <a:ea typeface="Trebuchet MS"/>
                <a:cs typeface="Trebuchet MS"/>
                <a:sym typeface="Trebuchet MS"/>
              </a:rPr>
              <a:t> and click on the FB icon. </a:t>
            </a:r>
            <a:endParaRPr b="0" i="0" sz="1800" u="none" cap="none" strike="noStrike"/>
          </a:p>
        </p:txBody>
      </p:sp>
      <p:sp>
        <p:nvSpPr>
          <p:cNvPr id="27" name="Google Shape;27;p2"/>
          <p:cNvSpPr/>
          <p:nvPr/>
        </p:nvSpPr>
        <p:spPr>
          <a:xfrm>
            <a:off x="0" y="0"/>
            <a:ext cx="43890840" cy="6099840"/>
          </a:xfrm>
          <a:prstGeom prst="rect">
            <a:avLst/>
          </a:prstGeom>
          <a:gradFill>
            <a:gsLst>
              <a:gs pos="0">
                <a:srgbClr val="FBD4B4"/>
              </a:gs>
              <a:gs pos="100000">
                <a:schemeClr val="lt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2"/>
          <p:cNvCxnSpPr/>
          <p:nvPr/>
        </p:nvCxnSpPr>
        <p:spPr>
          <a:xfrm>
            <a:off x="0" y="6100200"/>
            <a:ext cx="43891200" cy="0"/>
          </a:xfrm>
          <a:prstGeom prst="straightConnector1">
            <a:avLst/>
          </a:prstGeom>
          <a:noFill/>
          <a:ln cap="flat" cmpd="sng" w="174600">
            <a:solidFill>
              <a:srgbClr val="FBD4B4"/>
            </a:solidFill>
            <a:prstDash val="solid"/>
            <a:round/>
            <a:headEnd len="sm" w="sm" type="none"/>
            <a:tailEnd len="sm" w="sm" type="none"/>
          </a:ln>
        </p:spPr>
      </p:cxnSp>
      <p:sp>
        <p:nvSpPr>
          <p:cNvPr id="29" name="Google Shape;29;p2"/>
          <p:cNvSpPr/>
          <p:nvPr/>
        </p:nvSpPr>
        <p:spPr>
          <a:xfrm>
            <a:off x="922320" y="7010280"/>
            <a:ext cx="13597200" cy="35661240"/>
          </a:xfrm>
          <a:prstGeom prst="roundRect">
            <a:avLst>
              <a:gd fmla="val 11222" name="adj"/>
            </a:avLst>
          </a:prstGeom>
          <a:gradFill>
            <a:gsLst>
              <a:gs pos="0">
                <a:srgbClr val="FBD4B4"/>
              </a:gs>
              <a:gs pos="100000">
                <a:schemeClr val="lt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5166800" y="7010280"/>
            <a:ext cx="13597200" cy="35661240"/>
          </a:xfrm>
          <a:prstGeom prst="roundRect">
            <a:avLst>
              <a:gd fmla="val 11222" name="adj"/>
            </a:avLst>
          </a:prstGeom>
          <a:gradFill>
            <a:gsLst>
              <a:gs pos="0">
                <a:srgbClr val="FBD4B4"/>
              </a:gs>
              <a:gs pos="100000">
                <a:schemeClr val="lt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9411280" y="7010280"/>
            <a:ext cx="13597200" cy="35661240"/>
          </a:xfrm>
          <a:prstGeom prst="roundRect">
            <a:avLst>
              <a:gd fmla="val 11222" name="adj"/>
            </a:avLst>
          </a:prstGeom>
          <a:gradFill>
            <a:gsLst>
              <a:gs pos="0">
                <a:srgbClr val="FBD4B4"/>
              </a:gs>
              <a:gs pos="100000">
                <a:schemeClr val="lt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4804880" y="41977440"/>
            <a:ext cx="5753520" cy="1346400"/>
          </a:xfrm>
          <a:prstGeom prst="rect">
            <a:avLst/>
          </a:prstGeom>
          <a:noFill/>
          <a:ln>
            <a:noFill/>
          </a:ln>
        </p:spPr>
        <p:txBody>
          <a:bodyPr anchorCtr="0" anchor="t" bIns="32750" lIns="65150" spcFirstLastPara="1" rIns="65150" wrap="square" tIns="32750">
            <a:noAutofit/>
          </a:bodyPr>
          <a:lstStyle/>
          <a:p>
            <a:pPr indent="0" lvl="0" marL="0" marR="0" rtl="0" algn="l">
              <a:lnSpc>
                <a:spcPct val="100000"/>
              </a:lnSpc>
              <a:spcBef>
                <a:spcPts val="0"/>
              </a:spcBef>
              <a:spcAft>
                <a:spcPts val="0"/>
              </a:spcAft>
              <a:buNone/>
            </a:pPr>
            <a:r>
              <a:rPr b="0" i="0" lang="en-US" sz="2400" u="none" cap="none" strike="noStrike">
                <a:solidFill>
                  <a:srgbClr val="FFFFFF"/>
                </a:solidFill>
                <a:latin typeface="Calibri"/>
                <a:ea typeface="Calibri"/>
                <a:cs typeface="Calibri"/>
                <a:sym typeface="Calibri"/>
              </a:rPr>
              <a:t>©2015 PosterPresentations.com</a:t>
            </a:r>
            <a:endParaRPr b="0" i="0" sz="1800" u="none" cap="none" strike="noStrike"/>
          </a:p>
          <a:p>
            <a:pPr indent="0" lvl="0" marL="0" marR="0" rtl="0" algn="l">
              <a:lnSpc>
                <a:spcPct val="100000"/>
              </a:lnSpc>
              <a:spcBef>
                <a:spcPts val="0"/>
              </a:spcBef>
              <a:spcAft>
                <a:spcPts val="0"/>
              </a:spcAft>
              <a:buNone/>
            </a:pPr>
            <a:r>
              <a:rPr b="0" i="0" lang="en-US" sz="2000" u="none" cap="none" strike="noStrike">
                <a:solidFill>
                  <a:srgbClr val="FFFFFF"/>
                </a:solidFill>
                <a:latin typeface="Calibri"/>
                <a:ea typeface="Calibri"/>
                <a:cs typeface="Calibri"/>
                <a:sym typeface="Calibri"/>
              </a:rPr>
              <a:t>2117 Fourth Street , Unit C</a:t>
            </a:r>
            <a:endParaRPr b="0" i="0" sz="1800" u="none" cap="none" strike="noStrike"/>
          </a:p>
          <a:p>
            <a:pPr indent="0" lvl="0" marL="0" marR="0" rtl="0" algn="l">
              <a:lnSpc>
                <a:spcPct val="100000"/>
              </a:lnSpc>
              <a:spcBef>
                <a:spcPts val="0"/>
              </a:spcBef>
              <a:spcAft>
                <a:spcPts val="0"/>
              </a:spcAft>
              <a:buNone/>
            </a:pPr>
            <a:r>
              <a:rPr b="0" i="0" lang="en-US" sz="2000" u="none" cap="none" strike="noStrike">
                <a:solidFill>
                  <a:srgbClr val="FFFFFF"/>
                </a:solidFill>
                <a:latin typeface="Calibri"/>
                <a:ea typeface="Calibri"/>
                <a:cs typeface="Calibri"/>
                <a:sym typeface="Calibri"/>
              </a:rPr>
              <a:t>Berkeley CA </a:t>
            </a:r>
            <a:r>
              <a:rPr b="0" i="0" lang="en-US" sz="1800" u="none" cap="none" strike="noStrike">
                <a:solidFill>
                  <a:srgbClr val="FFFFFF"/>
                </a:solidFill>
                <a:latin typeface="Calibri"/>
                <a:ea typeface="Calibri"/>
                <a:cs typeface="Calibri"/>
                <a:sym typeface="Calibri"/>
              </a:rPr>
              <a:t>94710</a:t>
            </a:r>
            <a:endParaRPr b="0" i="0" sz="1800" u="none" cap="none" strike="noStrike"/>
          </a:p>
          <a:p>
            <a:pPr indent="0" lvl="0" marL="0" marR="0" rtl="0" algn="l">
              <a:lnSpc>
                <a:spcPct val="100000"/>
              </a:lnSpc>
              <a:spcBef>
                <a:spcPts val="0"/>
              </a:spcBef>
              <a:spcAft>
                <a:spcPts val="0"/>
              </a:spcAft>
              <a:buNone/>
            </a:pPr>
            <a:r>
              <a:rPr b="1" i="0" lang="en-US" sz="2000" u="none" cap="none" strike="noStrike">
                <a:solidFill>
                  <a:srgbClr val="FFFF00"/>
                </a:solidFill>
                <a:latin typeface="Calibri"/>
                <a:ea typeface="Calibri"/>
                <a:cs typeface="Calibri"/>
                <a:sym typeface="Calibri"/>
              </a:rPr>
              <a:t>posterpresenter@gmail.com</a:t>
            </a:r>
            <a:endParaRPr b="0" i="0" sz="1800" u="none" cap="none" strike="noStrike"/>
          </a:p>
        </p:txBody>
      </p:sp>
      <p:sp>
        <p:nvSpPr>
          <p:cNvPr id="33" name="Google Shape;33;p2"/>
          <p:cNvSpPr/>
          <p:nvPr/>
        </p:nvSpPr>
        <p:spPr>
          <a:xfrm>
            <a:off x="1666800" y="42912000"/>
            <a:ext cx="3003480" cy="439920"/>
          </a:xfrm>
          <a:prstGeom prst="rect">
            <a:avLst/>
          </a:prstGeom>
          <a:noFill/>
          <a:ln>
            <a:noFill/>
          </a:ln>
        </p:spPr>
        <p:txBody>
          <a:bodyPr anchorCtr="0" anchor="t" bIns="45700" lIns="91425" spcFirstLastPara="1" rIns="91425" wrap="square" tIns="45700">
            <a:noAutofit/>
          </a:bodyPr>
          <a:lstStyle/>
          <a:p>
            <a:pPr indent="0" lvl="0" marL="0" marR="0" rtl="0" algn="l">
              <a:lnSpc>
                <a:spcPct val="65000"/>
              </a:lnSpc>
              <a:spcBef>
                <a:spcPts val="0"/>
              </a:spcBef>
              <a:spcAft>
                <a:spcPts val="0"/>
              </a:spcAft>
              <a:buNone/>
            </a:pPr>
            <a:r>
              <a:rPr b="1" i="0" lang="en-US" sz="800" u="none" cap="none" strike="noStrike">
                <a:solidFill>
                  <a:srgbClr val="BFBFBF"/>
                </a:solidFill>
                <a:latin typeface="Arial"/>
                <a:ea typeface="Arial"/>
                <a:cs typeface="Arial"/>
                <a:sym typeface="Arial"/>
              </a:rPr>
              <a:t>RESEARCH POSTER PRESENTATION DESIGN © 2015</a:t>
            </a:r>
            <a:endParaRPr b="0" i="0" sz="1800" u="none" cap="none" strike="noStrike"/>
          </a:p>
          <a:p>
            <a:pPr indent="0" lvl="0" marL="0" marR="0" rtl="0" algn="l">
              <a:lnSpc>
                <a:spcPct val="65000"/>
              </a:lnSpc>
              <a:spcBef>
                <a:spcPts val="0"/>
              </a:spcBef>
              <a:spcAft>
                <a:spcPts val="0"/>
              </a:spcAft>
              <a:buNone/>
            </a:pPr>
            <a:r>
              <a:rPr b="1" i="0" lang="en-US" sz="1400" u="none" cap="none" strike="noStrike">
                <a:solidFill>
                  <a:srgbClr val="BFBFBF"/>
                </a:solidFill>
                <a:latin typeface="Arial"/>
                <a:ea typeface="Arial"/>
                <a:cs typeface="Arial"/>
                <a:sym typeface="Arial"/>
              </a:rPr>
              <a:t>www.PosterPresentations.com</a:t>
            </a:r>
            <a:endParaRPr b="0" i="0" sz="1800" u="none" cap="none" strike="noStrike"/>
          </a:p>
        </p:txBody>
      </p:sp>
      <p:sp>
        <p:nvSpPr>
          <p:cNvPr id="34" name="Google Shape;34;p2"/>
          <p:cNvSpPr txBox="1"/>
          <p:nvPr>
            <p:ph idx="1" type="body"/>
          </p:nvPr>
        </p:nvSpPr>
        <p:spPr>
          <a:xfrm>
            <a:off x="904320" y="7777440"/>
            <a:ext cx="13591080" cy="25913880"/>
          </a:xfrm>
          <a:prstGeom prst="rect">
            <a:avLst/>
          </a:prstGeom>
          <a:noFill/>
          <a:ln>
            <a:noFill/>
          </a:ln>
        </p:spPr>
        <p:txBody>
          <a:bodyPr anchorCtr="0" anchor="t" bIns="228600" lIns="228600" spcFirstLastPara="1" rIns="228600" wrap="square" tIns="228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2"/>
          <p:cNvSpPr txBox="1"/>
          <p:nvPr>
            <p:ph idx="2" type="body"/>
          </p:nvPr>
        </p:nvSpPr>
        <p:spPr>
          <a:xfrm>
            <a:off x="922320" y="-5421600"/>
            <a:ext cx="13572720" cy="2563956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Google Shape;36;p2"/>
          <p:cNvSpPr txBox="1"/>
          <p:nvPr>
            <p:ph idx="3" type="body"/>
          </p:nvPr>
        </p:nvSpPr>
        <p:spPr>
          <a:xfrm>
            <a:off x="922320" y="23825880"/>
            <a:ext cx="13592520" cy="25913880"/>
          </a:xfrm>
          <a:prstGeom prst="rect">
            <a:avLst/>
          </a:prstGeom>
          <a:noFill/>
          <a:ln>
            <a:noFill/>
          </a:ln>
        </p:spPr>
        <p:txBody>
          <a:bodyPr anchorCtr="0" anchor="t" bIns="228600" lIns="228600" spcFirstLastPara="1" rIns="228600" wrap="square" tIns="228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Google Shape;37;p2"/>
          <p:cNvSpPr txBox="1"/>
          <p:nvPr>
            <p:ph idx="4" type="body"/>
          </p:nvPr>
        </p:nvSpPr>
        <p:spPr>
          <a:xfrm>
            <a:off x="942120" y="10548000"/>
            <a:ext cx="13572720" cy="2563956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Google Shape;38;p2"/>
          <p:cNvSpPr txBox="1"/>
          <p:nvPr>
            <p:ph idx="5" type="body"/>
          </p:nvPr>
        </p:nvSpPr>
        <p:spPr>
          <a:xfrm>
            <a:off x="15154200" y="28176840"/>
            <a:ext cx="13571280" cy="25913880"/>
          </a:xfrm>
          <a:prstGeom prst="rect">
            <a:avLst/>
          </a:prstGeom>
          <a:noFill/>
          <a:ln>
            <a:noFill/>
          </a:ln>
        </p:spPr>
        <p:txBody>
          <a:bodyPr anchorCtr="0" anchor="t" bIns="228600" lIns="228600" spcFirstLastPara="1" rIns="228600" wrap="square" tIns="228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2"/>
          <p:cNvSpPr txBox="1"/>
          <p:nvPr>
            <p:ph idx="6" type="body"/>
          </p:nvPr>
        </p:nvSpPr>
        <p:spPr>
          <a:xfrm>
            <a:off x="15154200" y="14988600"/>
            <a:ext cx="13571280" cy="2563956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2"/>
          <p:cNvSpPr txBox="1"/>
          <p:nvPr>
            <p:ph idx="7" type="body"/>
          </p:nvPr>
        </p:nvSpPr>
        <p:spPr>
          <a:xfrm>
            <a:off x="15162120" y="7787880"/>
            <a:ext cx="13571280" cy="25913880"/>
          </a:xfrm>
          <a:prstGeom prst="rect">
            <a:avLst/>
          </a:prstGeom>
          <a:noFill/>
          <a:ln>
            <a:noFill/>
          </a:ln>
        </p:spPr>
        <p:txBody>
          <a:bodyPr anchorCtr="0" anchor="t" bIns="228600" lIns="228600" spcFirstLastPara="1" rIns="228600" wrap="square" tIns="228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2"/>
          <p:cNvSpPr txBox="1"/>
          <p:nvPr>
            <p:ph idx="8" type="body"/>
          </p:nvPr>
        </p:nvSpPr>
        <p:spPr>
          <a:xfrm>
            <a:off x="15156000" y="-5421600"/>
            <a:ext cx="13579200" cy="2563956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2" name="Google Shape;42;p2"/>
          <p:cNvSpPr txBox="1"/>
          <p:nvPr>
            <p:ph idx="9" type="body"/>
          </p:nvPr>
        </p:nvSpPr>
        <p:spPr>
          <a:xfrm>
            <a:off x="29395800" y="-5421600"/>
            <a:ext cx="13575600" cy="2563956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2"/>
          <p:cNvSpPr txBox="1"/>
          <p:nvPr>
            <p:ph idx="13" type="body"/>
          </p:nvPr>
        </p:nvSpPr>
        <p:spPr>
          <a:xfrm>
            <a:off x="29395800" y="7777440"/>
            <a:ext cx="13575600" cy="25913880"/>
          </a:xfrm>
          <a:prstGeom prst="rect">
            <a:avLst/>
          </a:prstGeom>
          <a:noFill/>
          <a:ln>
            <a:noFill/>
          </a:ln>
        </p:spPr>
        <p:txBody>
          <a:bodyPr anchorCtr="0" anchor="t" bIns="228600" lIns="228600" spcFirstLastPara="1" rIns="228600" wrap="square" tIns="228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2"/>
          <p:cNvSpPr txBox="1"/>
          <p:nvPr>
            <p:ph idx="14" type="body"/>
          </p:nvPr>
        </p:nvSpPr>
        <p:spPr>
          <a:xfrm>
            <a:off x="29395800" y="10505160"/>
            <a:ext cx="13575600" cy="2563956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5" name="Google Shape;45;p2"/>
          <p:cNvSpPr txBox="1"/>
          <p:nvPr>
            <p:ph idx="15" type="body"/>
          </p:nvPr>
        </p:nvSpPr>
        <p:spPr>
          <a:xfrm>
            <a:off x="29390760" y="23704200"/>
            <a:ext cx="13580640" cy="25913880"/>
          </a:xfrm>
          <a:prstGeom prst="rect">
            <a:avLst/>
          </a:prstGeom>
          <a:noFill/>
          <a:ln>
            <a:noFill/>
          </a:ln>
        </p:spPr>
        <p:txBody>
          <a:bodyPr anchorCtr="0" anchor="t" bIns="228600" lIns="228600" spcFirstLastPara="1" rIns="228600" wrap="square" tIns="228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Google Shape;46;p2"/>
          <p:cNvSpPr txBox="1"/>
          <p:nvPr>
            <p:ph idx="16" type="body"/>
          </p:nvPr>
        </p:nvSpPr>
        <p:spPr>
          <a:xfrm>
            <a:off x="29395800" y="21796560"/>
            <a:ext cx="13575600" cy="2563956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2"/>
          <p:cNvSpPr txBox="1"/>
          <p:nvPr>
            <p:ph idx="17" type="body"/>
          </p:nvPr>
        </p:nvSpPr>
        <p:spPr>
          <a:xfrm>
            <a:off x="29395800" y="34995600"/>
            <a:ext cx="13580640" cy="25913880"/>
          </a:xfrm>
          <a:prstGeom prst="rect">
            <a:avLst/>
          </a:prstGeom>
          <a:noFill/>
          <a:ln>
            <a:noFill/>
          </a:ln>
        </p:spPr>
        <p:txBody>
          <a:bodyPr anchorCtr="0" anchor="t" bIns="228600" lIns="228600" spcFirstLastPara="1" rIns="228600" wrap="square" tIns="228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2"/>
          <p:cNvSpPr txBox="1"/>
          <p:nvPr>
            <p:ph idx="18" type="body"/>
          </p:nvPr>
        </p:nvSpPr>
        <p:spPr>
          <a:xfrm>
            <a:off x="5829480" y="4702680"/>
            <a:ext cx="32232240" cy="1279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2"/>
          <p:cNvSpPr txBox="1"/>
          <p:nvPr>
            <p:ph idx="19" type="body"/>
          </p:nvPr>
        </p:nvSpPr>
        <p:spPr>
          <a:xfrm>
            <a:off x="5829480" y="2850840"/>
            <a:ext cx="32232240" cy="1851480"/>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2"/>
          <p:cNvSpPr txBox="1"/>
          <p:nvPr>
            <p:ph idx="20" type="body"/>
          </p:nvPr>
        </p:nvSpPr>
        <p:spPr>
          <a:xfrm>
            <a:off x="5829480" y="584280"/>
            <a:ext cx="32232240" cy="2266200"/>
          </a:xfrm>
          <a:prstGeom prst="rect">
            <a:avLst/>
          </a:prstGeom>
          <a:noFill/>
          <a:ln>
            <a:noFill/>
          </a:ln>
        </p:spPr>
        <p:txBody>
          <a:bodyPr anchorCtr="1"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1" name="Google Shape;51;p2"/>
          <p:cNvPicPr preferRelativeResize="0"/>
          <p:nvPr/>
        </p:nvPicPr>
        <p:blipFill rotWithShape="1">
          <a:blip r:embed="rId1">
            <a:alphaModFix/>
          </a:blip>
          <a:srcRect b="0" l="0" r="0" t="0"/>
          <a:stretch/>
        </p:blipFill>
        <p:spPr>
          <a:xfrm>
            <a:off x="-12369960" y="38900160"/>
            <a:ext cx="4838760" cy="2971800"/>
          </a:xfrm>
          <a:prstGeom prst="rect">
            <a:avLst/>
          </a:prstGeom>
          <a:noFill/>
          <a:ln>
            <a:noFill/>
          </a:ln>
        </p:spPr>
      </p:pic>
      <p:pic>
        <p:nvPicPr>
          <p:cNvPr id="52" name="Google Shape;52;p2"/>
          <p:cNvPicPr preferRelativeResize="0"/>
          <p:nvPr/>
        </p:nvPicPr>
        <p:blipFill rotWithShape="1">
          <a:blip r:embed="rId2">
            <a:alphaModFix/>
          </a:blip>
          <a:srcRect b="0" l="0" r="0" t="0"/>
          <a:stretch/>
        </p:blipFill>
        <p:spPr>
          <a:xfrm>
            <a:off x="-6870600" y="38912760"/>
            <a:ext cx="4838760" cy="2971800"/>
          </a:xfrm>
          <a:prstGeom prst="rect">
            <a:avLst/>
          </a:prstGeom>
          <a:noFill/>
          <a:ln>
            <a:noFill/>
          </a:ln>
        </p:spPr>
      </p:pic>
      <p:pic>
        <p:nvPicPr>
          <p:cNvPr id="53" name="Google Shape;53;p2"/>
          <p:cNvPicPr preferRelativeResize="0"/>
          <p:nvPr/>
        </p:nvPicPr>
        <p:blipFill rotWithShape="1">
          <a:blip r:embed="rId3">
            <a:alphaModFix/>
          </a:blip>
          <a:srcRect b="0" l="0" r="0" t="0"/>
          <a:stretch/>
        </p:blipFill>
        <p:spPr>
          <a:xfrm>
            <a:off x="47714040" y="4648320"/>
            <a:ext cx="6819840" cy="2514600"/>
          </a:xfrm>
          <a:prstGeom prst="rect">
            <a:avLst/>
          </a:prstGeom>
          <a:noFill/>
          <a:ln>
            <a:noFill/>
          </a:ln>
        </p:spPr>
      </p:pic>
      <p:pic>
        <p:nvPicPr>
          <p:cNvPr id="54" name="Google Shape;54;p2"/>
          <p:cNvPicPr preferRelativeResize="0"/>
          <p:nvPr/>
        </p:nvPicPr>
        <p:blipFill rotWithShape="1">
          <a:blip r:embed="rId4">
            <a:alphaModFix/>
          </a:blip>
          <a:srcRect b="0" l="0" r="0" t="0"/>
          <a:stretch/>
        </p:blipFill>
        <p:spPr>
          <a:xfrm>
            <a:off x="44793000" y="17170560"/>
            <a:ext cx="1803240" cy="120636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 id="214748366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20.png"/><Relationship Id="rId5"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nvSpPr>
        <p:spPr>
          <a:xfrm>
            <a:off x="904320" y="7777440"/>
            <a:ext cx="13591080" cy="10310040"/>
          </a:xfrm>
          <a:prstGeom prst="rect">
            <a:avLst/>
          </a:prstGeom>
          <a:no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None/>
            </a:pPr>
            <a:r>
              <a:rPr b="0" i="0" lang="en-US" sz="4000" u="none" cap="none" strike="noStrike">
                <a:solidFill>
                  <a:srgbClr val="203864"/>
                </a:solidFill>
                <a:latin typeface="Times New Roman"/>
                <a:ea typeface="Times New Roman"/>
                <a:cs typeface="Times New Roman"/>
                <a:sym typeface="Times New Roman"/>
              </a:rPr>
              <a:t>We study how a viewer can control a computer or laptop remotely by hand gestures. </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We address two fundamental issues of gesture–based human–computer interaction: </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How can one communicate a rich set of commands without extensive user training and memorization of gestures. </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How can the computer recognize the commands in a complicated visual environment. We made a prototype of this system using a computer workstation and a laptop. </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The graphical overlays appear on the computer screen, although they could be mixed with the video to appear on the television. </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The computer controls the television set through serial port commands to an electronically controlled remote control. We describe knowledge we gained from building the prototype.</a:t>
            </a:r>
            <a:endParaRPr b="0" i="0" sz="1800" u="none" cap="none" strike="noStrike"/>
          </a:p>
        </p:txBody>
      </p:sp>
      <p:sp>
        <p:nvSpPr>
          <p:cNvPr id="107" name="Google Shape;107;p1"/>
          <p:cNvSpPr txBox="1"/>
          <p:nvPr/>
        </p:nvSpPr>
        <p:spPr>
          <a:xfrm>
            <a:off x="922320" y="6890040"/>
            <a:ext cx="13572720" cy="101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5400" u="sng" cap="none" strike="noStrike">
                <a:solidFill>
                  <a:srgbClr val="203864"/>
                </a:solidFill>
                <a:latin typeface="Calibri"/>
                <a:ea typeface="Calibri"/>
                <a:cs typeface="Calibri"/>
                <a:sym typeface="Calibri"/>
              </a:rPr>
              <a:t>Abstract</a:t>
            </a:r>
            <a:endParaRPr b="0" i="0" sz="1800" u="none" cap="none" strike="noStrike"/>
          </a:p>
        </p:txBody>
      </p:sp>
      <p:sp>
        <p:nvSpPr>
          <p:cNvPr id="108" name="Google Shape;108;p1"/>
          <p:cNvSpPr txBox="1"/>
          <p:nvPr/>
        </p:nvSpPr>
        <p:spPr>
          <a:xfrm>
            <a:off x="922320" y="21031200"/>
            <a:ext cx="13592520" cy="21267000"/>
          </a:xfrm>
          <a:prstGeom prst="rect">
            <a:avLst/>
          </a:prstGeom>
          <a:no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None/>
            </a:pPr>
            <a:r>
              <a:rPr b="0" i="0" lang="en-US" sz="4000" u="none" cap="none" strike="noStrike">
                <a:solidFill>
                  <a:srgbClr val="203864"/>
                </a:solidFill>
                <a:latin typeface="Times New Roman"/>
                <a:ea typeface="Times New Roman"/>
                <a:cs typeface="Times New Roman"/>
                <a:sym typeface="Times New Roman"/>
              </a:rPr>
              <a:t>Recently Gesture controlled Laptops or computers are getting very famous. This technique is called Leap motion which enables us to control certain functions on our computer/Laptop by simply waving our hand in front of it. It is very cool and fun to do it, but these laptops are really priced very high. So in this project let us try building our own Gesture control Laptop/Computer by combining the Power of Arduino and Python</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We will use two Ultrasonic sensors to determine the position of our hand and control a media player (VLC) based on the position. I have used this for demonstration, but once you have understood the project, you can do anything by just changing few lines of code and control your favorite application in your favorite way. </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We will place two Ultrasonic (US) sensors on top of our monitor and will read the distance between the monitor and our hand using Arduino, based on this value of distance we will perform certain actions. Second, it can be used as a convenient computer interface to the millions of people who are unable to adequately use typical computer interaction techniques. </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To perform actions on our computer we use Python pyautogui library. The commands from Arduino are sent to the computer through serial port (USB). This data will be then read by python which is running on the computer and based on the read data an action will be performed.</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To control the PC with Hand Gestures, just connect the two Ultrasonic sensors with Arduino. We know US sensor work with 5V and hence they are powered by the on board Voltage regulator of Arduino. The Arduino can be connected to the PC/Laptop for powering the module and also for Serial communication. Once the connections are done place them on your monitor as shown below.</a:t>
            </a:r>
            <a:endParaRPr b="0" i="0" sz="1800" u="none" cap="none" strike="noStrike"/>
          </a:p>
        </p:txBody>
      </p:sp>
      <p:sp>
        <p:nvSpPr>
          <p:cNvPr id="109" name="Google Shape;109;p1"/>
          <p:cNvSpPr txBox="1"/>
          <p:nvPr/>
        </p:nvSpPr>
        <p:spPr>
          <a:xfrm>
            <a:off x="950040" y="19603080"/>
            <a:ext cx="13572720" cy="101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5400" u="sng" cap="none" strike="noStrike">
                <a:solidFill>
                  <a:srgbClr val="203864"/>
                </a:solidFill>
                <a:latin typeface="Calibri"/>
                <a:ea typeface="Calibri"/>
                <a:cs typeface="Calibri"/>
                <a:sym typeface="Calibri"/>
              </a:rPr>
              <a:t>Introduction</a:t>
            </a:r>
            <a:endParaRPr b="0" i="0" sz="1800" u="none" cap="none" strike="noStrike"/>
          </a:p>
        </p:txBody>
      </p:sp>
      <p:sp>
        <p:nvSpPr>
          <p:cNvPr id="110" name="Google Shape;110;p1"/>
          <p:cNvSpPr txBox="1"/>
          <p:nvPr/>
        </p:nvSpPr>
        <p:spPr>
          <a:xfrm>
            <a:off x="15154200" y="28882440"/>
            <a:ext cx="13571280" cy="6815880"/>
          </a:xfrm>
          <a:prstGeom prst="rect">
            <a:avLst/>
          </a:prstGeom>
          <a:no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None/>
            </a:pPr>
            <a:r>
              <a:rPr b="0" i="0" lang="en-US" sz="4000" u="none" cap="none" strike="noStrike">
                <a:solidFill>
                  <a:srgbClr val="203864"/>
                </a:solidFill>
                <a:latin typeface="Times New Roman"/>
                <a:ea typeface="Times New Roman"/>
                <a:cs typeface="Times New Roman"/>
                <a:sym typeface="Times New Roman"/>
              </a:rPr>
              <a:t>To control the PC with Hand Gestures, just connect the two Ultrasonic sensors with Arduino. We know US sensor work with 5V and hence they are powered by the on board Voltage regulator of Arduino. The Arduino can be connected to the PC/Laptop for powering the module and also for Serial communication. Once the connections are done place them on your monitor as shown below. I have used a double side tape to stick it on my monitor but you can use your own creativity. After securing it in a place we can proceed with the Programming.</a:t>
            </a:r>
            <a:endParaRPr b="0" i="0" sz="1800" u="none" cap="none" strike="noStrike"/>
          </a:p>
          <a:p>
            <a:pPr indent="0" lvl="0" marL="0" marR="0" rtl="0" algn="just">
              <a:lnSpc>
                <a:spcPct val="100000"/>
              </a:lnSpc>
              <a:spcBef>
                <a:spcPts val="0"/>
              </a:spcBef>
              <a:spcAft>
                <a:spcPts val="0"/>
              </a:spcAft>
              <a:buNone/>
            </a:pPr>
            <a:r>
              <a:t/>
            </a:r>
            <a:endParaRPr b="0" i="0" sz="1800" u="none" cap="none" strike="noStrike"/>
          </a:p>
        </p:txBody>
      </p:sp>
      <p:sp>
        <p:nvSpPr>
          <p:cNvPr id="111" name="Google Shape;111;p1"/>
          <p:cNvSpPr txBox="1"/>
          <p:nvPr/>
        </p:nvSpPr>
        <p:spPr>
          <a:xfrm>
            <a:off x="15154200" y="27300240"/>
            <a:ext cx="13571280" cy="101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5400" u="sng" cap="none" strike="noStrike">
                <a:solidFill>
                  <a:srgbClr val="203864"/>
                </a:solidFill>
                <a:latin typeface="Calibri"/>
                <a:ea typeface="Calibri"/>
                <a:cs typeface="Calibri"/>
                <a:sym typeface="Calibri"/>
              </a:rPr>
              <a:t>Circuit Diagram</a:t>
            </a:r>
            <a:endParaRPr b="0" i="0" sz="1800" u="none" cap="none" strike="noStrike"/>
          </a:p>
        </p:txBody>
      </p:sp>
      <p:sp>
        <p:nvSpPr>
          <p:cNvPr id="112" name="Google Shape;112;p1"/>
          <p:cNvSpPr txBox="1"/>
          <p:nvPr/>
        </p:nvSpPr>
        <p:spPr>
          <a:xfrm>
            <a:off x="15162120" y="7787880"/>
            <a:ext cx="13571280" cy="6337800"/>
          </a:xfrm>
          <a:prstGeom prst="rect">
            <a:avLst/>
          </a:prstGeom>
          <a:no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None/>
            </a:pPr>
            <a:r>
              <a:rPr b="0" i="0" lang="en-US" sz="4000" u="none" cap="none" strike="noStrike">
                <a:solidFill>
                  <a:srgbClr val="203864"/>
                </a:solidFill>
                <a:latin typeface="Times New Roman"/>
                <a:ea typeface="Times New Roman"/>
                <a:cs typeface="Times New Roman"/>
                <a:sym typeface="Times New Roman"/>
              </a:rPr>
              <a:t>Recently Gesture controlled Laptops or computers are getting very famous. This technique is called Leap motion which enables us to control certain functions on our computer/Laptop by simply waving our hand in front of it. It is very cool and fun to do it, but these laptops are really priced very high. So in this project let us try building our own Gesture control Laptop/Computer by combining the Power of Arduino and Python.</a:t>
            </a:r>
            <a:endParaRPr b="0" i="0" sz="1800" u="none" cap="none" strike="noStrike"/>
          </a:p>
          <a:p>
            <a:pPr indent="0" lvl="0" marL="0" marR="0" rtl="0" algn="just">
              <a:lnSpc>
                <a:spcPct val="100000"/>
              </a:lnSpc>
              <a:spcBef>
                <a:spcPts val="0"/>
              </a:spcBef>
              <a:spcAft>
                <a:spcPts val="0"/>
              </a:spcAft>
              <a:buNone/>
            </a:pPr>
            <a:r>
              <a:t/>
            </a:r>
            <a:endParaRPr b="0" i="0" sz="1800" u="none" cap="none" strike="noStrike"/>
          </a:p>
          <a:p>
            <a:pPr indent="0" lvl="0" marL="0" marR="0" rtl="0" algn="just">
              <a:lnSpc>
                <a:spcPct val="100000"/>
              </a:lnSpc>
              <a:spcBef>
                <a:spcPts val="0"/>
              </a:spcBef>
              <a:spcAft>
                <a:spcPts val="0"/>
              </a:spcAft>
              <a:buNone/>
            </a:pPr>
            <a:r>
              <a:t/>
            </a:r>
            <a:endParaRPr b="0" i="0" sz="1800" u="none" cap="none" strike="noStrike"/>
          </a:p>
          <a:p>
            <a:pPr indent="0" lvl="0" marL="0" marR="0" rtl="0" algn="just">
              <a:lnSpc>
                <a:spcPct val="100000"/>
              </a:lnSpc>
              <a:spcBef>
                <a:spcPts val="0"/>
              </a:spcBef>
              <a:spcAft>
                <a:spcPts val="0"/>
              </a:spcAft>
              <a:buNone/>
            </a:pPr>
            <a:r>
              <a:t/>
            </a:r>
            <a:endParaRPr b="0" i="0" sz="1800" u="none" cap="none" strike="noStrike"/>
          </a:p>
          <a:p>
            <a:pPr indent="0" lvl="0" marL="0" marR="0" rtl="0" algn="just">
              <a:lnSpc>
                <a:spcPct val="100000"/>
              </a:lnSpc>
              <a:spcBef>
                <a:spcPts val="0"/>
              </a:spcBef>
              <a:spcAft>
                <a:spcPts val="0"/>
              </a:spcAft>
              <a:buNone/>
            </a:pPr>
            <a:r>
              <a:t/>
            </a:r>
            <a:endParaRPr b="0" i="0" sz="1800" u="none" cap="none" strike="noStrike"/>
          </a:p>
        </p:txBody>
      </p:sp>
      <p:sp>
        <p:nvSpPr>
          <p:cNvPr id="113" name="Google Shape;113;p1"/>
          <p:cNvSpPr txBox="1"/>
          <p:nvPr/>
        </p:nvSpPr>
        <p:spPr>
          <a:xfrm>
            <a:off x="15156000" y="6890040"/>
            <a:ext cx="13579200" cy="101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5400" u="sng" cap="none" strike="noStrike">
                <a:solidFill>
                  <a:srgbClr val="203864"/>
                </a:solidFill>
                <a:latin typeface="Calibri"/>
                <a:ea typeface="Calibri"/>
                <a:cs typeface="Calibri"/>
                <a:sym typeface="Calibri"/>
              </a:rPr>
              <a:t>Concept behind the project</a:t>
            </a:r>
            <a:endParaRPr b="0" i="0" sz="1800" u="none" cap="none" strike="noStrike"/>
          </a:p>
        </p:txBody>
      </p:sp>
      <p:sp>
        <p:nvSpPr>
          <p:cNvPr id="114" name="Google Shape;114;p1"/>
          <p:cNvSpPr txBox="1"/>
          <p:nvPr/>
        </p:nvSpPr>
        <p:spPr>
          <a:xfrm>
            <a:off x="29395800" y="6890040"/>
            <a:ext cx="13575600" cy="101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5400" u="sng" cap="none" strike="noStrike">
                <a:solidFill>
                  <a:srgbClr val="203864"/>
                </a:solidFill>
                <a:latin typeface="Calibri"/>
                <a:ea typeface="Calibri"/>
                <a:cs typeface="Calibri"/>
                <a:sym typeface="Calibri"/>
              </a:rPr>
              <a:t>Arduino Programming Action</a:t>
            </a:r>
            <a:endParaRPr b="0" i="0" sz="1800" u="none" cap="none" strike="noStrike"/>
          </a:p>
        </p:txBody>
      </p:sp>
      <p:sp>
        <p:nvSpPr>
          <p:cNvPr id="115" name="Google Shape;115;p1"/>
          <p:cNvSpPr txBox="1"/>
          <p:nvPr/>
        </p:nvSpPr>
        <p:spPr>
          <a:xfrm>
            <a:off x="29395800" y="7777440"/>
            <a:ext cx="13575600" cy="13628880"/>
          </a:xfrm>
          <a:prstGeom prst="rect">
            <a:avLst/>
          </a:prstGeom>
          <a:no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None/>
            </a:pPr>
            <a:r>
              <a:rPr b="0" i="0" lang="en-US" sz="4000" u="none" cap="none" strike="noStrike">
                <a:solidFill>
                  <a:srgbClr val="203864"/>
                </a:solidFill>
                <a:latin typeface="Times New Roman"/>
                <a:ea typeface="Times New Roman"/>
                <a:cs typeface="Times New Roman"/>
                <a:sym typeface="Times New Roman"/>
              </a:rPr>
              <a:t>By reading the value of distance we can arrive at certain actions to be controlled with gestures, for example in this program I have programmed </a:t>
            </a:r>
            <a:r>
              <a:rPr b="1" i="0" lang="en-US" sz="4000" u="none" cap="none" strike="noStrike">
                <a:solidFill>
                  <a:srgbClr val="203864"/>
                </a:solidFill>
                <a:latin typeface="Times New Roman"/>
                <a:ea typeface="Times New Roman"/>
                <a:cs typeface="Times New Roman"/>
                <a:sym typeface="Times New Roman"/>
              </a:rPr>
              <a:t>5 actions</a:t>
            </a:r>
            <a:r>
              <a:rPr b="0" i="0" lang="en-US" sz="4000" u="none" cap="none" strike="noStrike">
                <a:solidFill>
                  <a:srgbClr val="203864"/>
                </a:solidFill>
                <a:latin typeface="Times New Roman"/>
                <a:ea typeface="Times New Roman"/>
                <a:cs typeface="Times New Roman"/>
                <a:sym typeface="Times New Roman"/>
              </a:rPr>
              <a:t> as a demo.</a:t>
            </a:r>
            <a:endParaRPr b="0" i="0" sz="1800" u="none" cap="none" strike="noStrike"/>
          </a:p>
          <a:p>
            <a:pPr indent="0" lvl="0" marL="0" marR="0" rtl="0" algn="just">
              <a:lnSpc>
                <a:spcPct val="100000"/>
              </a:lnSpc>
              <a:spcBef>
                <a:spcPts val="0"/>
              </a:spcBef>
              <a:spcAft>
                <a:spcPts val="0"/>
              </a:spcAft>
              <a:buNone/>
            </a:pPr>
            <a:r>
              <a:rPr b="1" i="0" lang="en-US" sz="4000" u="none" cap="none" strike="noStrike">
                <a:solidFill>
                  <a:srgbClr val="203864"/>
                </a:solidFill>
                <a:latin typeface="Times New Roman"/>
                <a:ea typeface="Times New Roman"/>
                <a:cs typeface="Times New Roman"/>
                <a:sym typeface="Times New Roman"/>
              </a:rPr>
              <a:t>Action 1: </a:t>
            </a:r>
            <a:r>
              <a:rPr b="0" i="0" lang="en-US" sz="4000" u="none" cap="none" strike="noStrike">
                <a:solidFill>
                  <a:srgbClr val="203864"/>
                </a:solidFill>
                <a:latin typeface="Times New Roman"/>
                <a:ea typeface="Times New Roman"/>
                <a:cs typeface="Times New Roman"/>
                <a:sym typeface="Times New Roman"/>
              </a:rPr>
              <a:t>When both the hands are placed up before the sensor at a particular far distance then the video in VLC player should Play/Pause.</a:t>
            </a:r>
            <a:endParaRPr b="0" i="0" sz="1800" u="none" cap="none" strike="noStrike"/>
          </a:p>
          <a:p>
            <a:pPr indent="0" lvl="0" marL="0" marR="0" rtl="0" algn="just">
              <a:lnSpc>
                <a:spcPct val="100000"/>
              </a:lnSpc>
              <a:spcBef>
                <a:spcPts val="0"/>
              </a:spcBef>
              <a:spcAft>
                <a:spcPts val="0"/>
              </a:spcAft>
              <a:buNone/>
            </a:pPr>
            <a:r>
              <a:rPr b="1" i="0" lang="en-US" sz="4000" u="none" cap="none" strike="noStrike">
                <a:solidFill>
                  <a:srgbClr val="203864"/>
                </a:solidFill>
                <a:latin typeface="Times New Roman"/>
                <a:ea typeface="Times New Roman"/>
                <a:cs typeface="Times New Roman"/>
                <a:sym typeface="Times New Roman"/>
              </a:rPr>
              <a:t>Action 2: </a:t>
            </a:r>
            <a:r>
              <a:rPr b="0" i="0" lang="en-US" sz="4000" u="none" cap="none" strike="noStrike">
                <a:solidFill>
                  <a:srgbClr val="203864"/>
                </a:solidFill>
                <a:latin typeface="Times New Roman"/>
                <a:ea typeface="Times New Roman"/>
                <a:cs typeface="Times New Roman"/>
                <a:sym typeface="Times New Roman"/>
              </a:rPr>
              <a:t>When right hand is placed up before the sensor at a particular far distance then the video should Fast Forward one step.</a:t>
            </a:r>
            <a:endParaRPr b="0" i="0" sz="1800" u="none" cap="none" strike="noStrike"/>
          </a:p>
          <a:p>
            <a:pPr indent="0" lvl="0" marL="0" marR="0" rtl="0" algn="just">
              <a:lnSpc>
                <a:spcPct val="100000"/>
              </a:lnSpc>
              <a:spcBef>
                <a:spcPts val="0"/>
              </a:spcBef>
              <a:spcAft>
                <a:spcPts val="0"/>
              </a:spcAft>
              <a:buNone/>
            </a:pPr>
            <a:r>
              <a:rPr b="1" i="0" lang="en-US" sz="4000" u="none" cap="none" strike="noStrike">
                <a:solidFill>
                  <a:srgbClr val="203864"/>
                </a:solidFill>
                <a:latin typeface="Times New Roman"/>
                <a:ea typeface="Times New Roman"/>
                <a:cs typeface="Times New Roman"/>
                <a:sym typeface="Times New Roman"/>
              </a:rPr>
              <a:t>Action 3: </a:t>
            </a:r>
            <a:r>
              <a:rPr b="0" i="0" lang="en-US" sz="4000" u="none" cap="none" strike="noStrike">
                <a:solidFill>
                  <a:srgbClr val="203864"/>
                </a:solidFill>
                <a:latin typeface="Times New Roman"/>
                <a:ea typeface="Times New Roman"/>
                <a:cs typeface="Times New Roman"/>
                <a:sym typeface="Times New Roman"/>
              </a:rPr>
              <a:t>When left hand is placed up before the sensor at a particular far distance then the video should Rewind one step.</a:t>
            </a:r>
            <a:endParaRPr b="0" i="0" sz="1800" u="none" cap="none" strike="noStrike"/>
          </a:p>
          <a:p>
            <a:pPr indent="0" lvl="0" marL="0" marR="0" rtl="0" algn="just">
              <a:lnSpc>
                <a:spcPct val="100000"/>
              </a:lnSpc>
              <a:spcBef>
                <a:spcPts val="0"/>
              </a:spcBef>
              <a:spcAft>
                <a:spcPts val="0"/>
              </a:spcAft>
              <a:buNone/>
            </a:pPr>
            <a:r>
              <a:rPr b="1" i="0" lang="en-US" sz="4000" u="none" cap="none" strike="noStrike">
                <a:solidFill>
                  <a:srgbClr val="203864"/>
                </a:solidFill>
                <a:latin typeface="Times New Roman"/>
                <a:ea typeface="Times New Roman"/>
                <a:cs typeface="Times New Roman"/>
                <a:sym typeface="Times New Roman"/>
              </a:rPr>
              <a:t>Action 4: </a:t>
            </a:r>
            <a:r>
              <a:rPr b="0" i="0" lang="en-US" sz="4000" u="none" cap="none" strike="noStrike">
                <a:solidFill>
                  <a:srgbClr val="203864"/>
                </a:solidFill>
                <a:latin typeface="Times New Roman"/>
                <a:ea typeface="Times New Roman"/>
                <a:cs typeface="Times New Roman"/>
                <a:sym typeface="Times New Roman"/>
              </a:rPr>
              <a:t>When right hand is placed up before the sensor at a particular near distance and then if moved towards the sensor the video should fast forward and if moved away the video should Rewind.</a:t>
            </a:r>
            <a:endParaRPr b="0" i="0" sz="1800" u="none" cap="none" strike="noStrike"/>
          </a:p>
          <a:p>
            <a:pPr indent="0" lvl="0" marL="0" marR="0" rtl="0" algn="just">
              <a:lnSpc>
                <a:spcPct val="100000"/>
              </a:lnSpc>
              <a:spcBef>
                <a:spcPts val="0"/>
              </a:spcBef>
              <a:spcAft>
                <a:spcPts val="0"/>
              </a:spcAft>
              <a:buNone/>
            </a:pPr>
            <a:r>
              <a:rPr b="1" i="0" lang="en-US" sz="4000" u="none" cap="none" strike="noStrike">
                <a:solidFill>
                  <a:srgbClr val="203864"/>
                </a:solidFill>
                <a:latin typeface="Times New Roman"/>
                <a:ea typeface="Times New Roman"/>
                <a:cs typeface="Times New Roman"/>
                <a:sym typeface="Times New Roman"/>
              </a:rPr>
              <a:t>Action 5: </a:t>
            </a:r>
            <a:r>
              <a:rPr b="0" i="0" lang="en-US" sz="4000" u="none" cap="none" strike="noStrike">
                <a:solidFill>
                  <a:srgbClr val="203864"/>
                </a:solidFill>
                <a:latin typeface="Times New Roman"/>
                <a:ea typeface="Times New Roman"/>
                <a:cs typeface="Times New Roman"/>
                <a:sym typeface="Times New Roman"/>
              </a:rPr>
              <a:t>When left hand is placed up before the sensor at a particular near distance and then if moved towards the sensor the volume of video should increase and if moved away the volume should Decrease.</a:t>
            </a:r>
            <a:endParaRPr b="0" i="0" sz="1800" u="none" cap="none" strike="noStrike"/>
          </a:p>
          <a:p>
            <a:pPr indent="0" lvl="0" marL="0" marR="0" rtl="0" algn="just">
              <a:lnSpc>
                <a:spcPct val="100000"/>
              </a:lnSpc>
              <a:spcBef>
                <a:spcPts val="0"/>
              </a:spcBef>
              <a:spcAft>
                <a:spcPts val="0"/>
              </a:spcAft>
              <a:buNone/>
            </a:pPr>
            <a:r>
              <a:t/>
            </a:r>
            <a:endParaRPr b="0" i="0" sz="1800" u="none" cap="none" strike="noStrike"/>
          </a:p>
        </p:txBody>
      </p:sp>
      <p:sp>
        <p:nvSpPr>
          <p:cNvPr id="116" name="Google Shape;116;p1"/>
          <p:cNvSpPr txBox="1"/>
          <p:nvPr/>
        </p:nvSpPr>
        <p:spPr>
          <a:xfrm>
            <a:off x="29395800" y="21529080"/>
            <a:ext cx="13575600" cy="101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5400" u="sng" cap="none" strike="noStrike">
                <a:solidFill>
                  <a:srgbClr val="203864"/>
                </a:solidFill>
                <a:latin typeface="Calibri"/>
                <a:ea typeface="Calibri"/>
                <a:cs typeface="Calibri"/>
                <a:sym typeface="Calibri"/>
              </a:rPr>
              <a:t>Arduino &amp; Sensors Setting</a:t>
            </a:r>
            <a:endParaRPr b="0" i="0" sz="1800" u="none" cap="none" strike="noStrike"/>
          </a:p>
        </p:txBody>
      </p:sp>
      <p:sp>
        <p:nvSpPr>
          <p:cNvPr id="117" name="Google Shape;117;p1"/>
          <p:cNvSpPr txBox="1"/>
          <p:nvPr/>
        </p:nvSpPr>
        <p:spPr>
          <a:xfrm>
            <a:off x="29400840" y="33306480"/>
            <a:ext cx="13575600" cy="101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5400" u="sng" cap="none" strike="noStrike">
                <a:solidFill>
                  <a:srgbClr val="203864"/>
                </a:solidFill>
                <a:latin typeface="Calibri"/>
                <a:ea typeface="Calibri"/>
                <a:cs typeface="Calibri"/>
                <a:sym typeface="Calibri"/>
              </a:rPr>
              <a:t>Conclusion</a:t>
            </a:r>
            <a:endParaRPr b="0" i="0" sz="1800" u="none" cap="none" strike="noStrike"/>
          </a:p>
        </p:txBody>
      </p:sp>
      <p:sp>
        <p:nvSpPr>
          <p:cNvPr id="118" name="Google Shape;118;p1"/>
          <p:cNvSpPr txBox="1"/>
          <p:nvPr/>
        </p:nvSpPr>
        <p:spPr>
          <a:xfrm>
            <a:off x="29395800" y="34627320"/>
            <a:ext cx="13580700" cy="6863100"/>
          </a:xfrm>
          <a:prstGeom prst="rect">
            <a:avLst/>
          </a:prstGeom>
          <a:noFill/>
          <a:ln>
            <a:noFill/>
          </a:ln>
        </p:spPr>
        <p:txBody>
          <a:bodyPr anchorCtr="0" anchor="t" bIns="228600" lIns="228600" spcFirstLastPara="1" rIns="228600" wrap="square" tIns="228600">
            <a:noAutofit/>
          </a:bodyPr>
          <a:lstStyle/>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In this project, we have implemented Arduino based Hand Gesture Control of Your Computer, where few hand gestures made in front of the computer will perform certain tasks in the computer without using mouse or keyboard.</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Such Gesture based Control of Computers is already present and a company called Leap Motion has been implementing such technology in computers.</a:t>
            </a:r>
            <a:endParaRPr b="0" i="0" sz="1800" u="none" cap="none" strike="noStrike"/>
          </a:p>
          <a:p>
            <a:pPr indent="-254000" lvl="0" marL="0" marR="0" rtl="0" algn="just">
              <a:lnSpc>
                <a:spcPct val="100000"/>
              </a:lnSpc>
              <a:spcBef>
                <a:spcPts val="0"/>
              </a:spcBef>
              <a:spcAft>
                <a:spcPts val="0"/>
              </a:spcAft>
              <a:buClr>
                <a:srgbClr val="203864"/>
              </a:buClr>
              <a:buSzPts val="4000"/>
              <a:buFont typeface="Arial"/>
              <a:buChar char="•"/>
            </a:pPr>
            <a:r>
              <a:rPr b="0" i="0" lang="en-US" sz="4000" u="none" cap="none" strike="noStrike">
                <a:solidFill>
                  <a:srgbClr val="203864"/>
                </a:solidFill>
                <a:latin typeface="Times New Roman"/>
                <a:ea typeface="Times New Roman"/>
                <a:cs typeface="Times New Roman"/>
                <a:sym typeface="Times New Roman"/>
              </a:rPr>
              <a:t>This type of hand gesture control of computers can be used for VR (Virtual Reality), AR (Augmented Reality), 3D Design, Reading Sign Language, etc.</a:t>
            </a:r>
            <a:endParaRPr b="0" i="0" sz="1800" u="none" cap="none" strike="noStrike"/>
          </a:p>
        </p:txBody>
      </p:sp>
      <p:sp>
        <p:nvSpPr>
          <p:cNvPr id="119" name="Google Shape;119;p1"/>
          <p:cNvSpPr txBox="1"/>
          <p:nvPr/>
        </p:nvSpPr>
        <p:spPr>
          <a:xfrm>
            <a:off x="14495400" y="4187160"/>
            <a:ext cx="14230080" cy="17953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8000" u="none" cap="none" strike="noStrike">
                <a:solidFill>
                  <a:srgbClr val="203864"/>
                </a:solidFill>
                <a:latin typeface="Calibri"/>
                <a:ea typeface="Calibri"/>
                <a:cs typeface="Calibri"/>
                <a:sym typeface="Calibri"/>
              </a:rPr>
              <a:t>Southeast University</a:t>
            </a:r>
            <a:endParaRPr b="0" i="0" sz="1800" u="none" cap="none" strike="noStrike"/>
          </a:p>
        </p:txBody>
      </p:sp>
      <p:sp>
        <p:nvSpPr>
          <p:cNvPr id="120" name="Google Shape;120;p1"/>
          <p:cNvSpPr txBox="1"/>
          <p:nvPr/>
        </p:nvSpPr>
        <p:spPr>
          <a:xfrm>
            <a:off x="7444440" y="2560320"/>
            <a:ext cx="27759960" cy="1224720"/>
          </a:xfrm>
          <a:prstGeom prst="rect">
            <a:avLst/>
          </a:prstGeom>
          <a:noFill/>
          <a:ln>
            <a:noFill/>
          </a:ln>
        </p:spPr>
        <p:txBody>
          <a:bodyPr anchorCtr="1"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7200" u="none" cap="none" strike="noStrike">
                <a:solidFill>
                  <a:srgbClr val="203864"/>
                </a:solidFill>
                <a:latin typeface="Calibri"/>
                <a:ea typeface="Calibri"/>
                <a:cs typeface="Calibri"/>
                <a:sym typeface="Calibri"/>
              </a:rPr>
              <a:t>R</a:t>
            </a:r>
            <a:r>
              <a:rPr lang="en-US" sz="7200">
                <a:solidFill>
                  <a:srgbClr val="203864"/>
                </a:solidFill>
                <a:latin typeface="Calibri"/>
                <a:ea typeface="Calibri"/>
                <a:cs typeface="Calibri"/>
                <a:sym typeface="Calibri"/>
              </a:rPr>
              <a:t>.</a:t>
            </a:r>
            <a:r>
              <a:rPr b="0" i="0" lang="en-US" sz="7200" u="none" cap="none" strike="noStrike">
                <a:solidFill>
                  <a:srgbClr val="203864"/>
                </a:solidFill>
                <a:latin typeface="Calibri"/>
                <a:ea typeface="Calibri"/>
                <a:cs typeface="Calibri"/>
                <a:sym typeface="Calibri"/>
              </a:rPr>
              <a:t> Zahan Rumon, Aminul Islam, A.S.M Rafatun Nur</a:t>
            </a:r>
            <a:endParaRPr b="0" i="0" sz="1800" u="none" cap="none" strike="noStrike"/>
          </a:p>
        </p:txBody>
      </p:sp>
      <p:sp>
        <p:nvSpPr>
          <p:cNvPr id="121" name="Google Shape;121;p1"/>
          <p:cNvSpPr txBox="1"/>
          <p:nvPr/>
        </p:nvSpPr>
        <p:spPr>
          <a:xfrm>
            <a:off x="5829480" y="584280"/>
            <a:ext cx="32232240" cy="2266200"/>
          </a:xfrm>
          <a:prstGeom prst="rect">
            <a:avLst/>
          </a:prstGeom>
          <a:noFill/>
          <a:ln>
            <a:noFill/>
          </a:ln>
        </p:spPr>
        <p:txBody>
          <a:bodyPr anchorCtr="1"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1500" u="none" cap="none" strike="noStrike">
                <a:solidFill>
                  <a:srgbClr val="203864"/>
                </a:solidFill>
                <a:latin typeface="Calibri"/>
                <a:ea typeface="Calibri"/>
                <a:cs typeface="Calibri"/>
                <a:sym typeface="Calibri"/>
              </a:rPr>
              <a:t>Gesture control using Arduino and Python</a:t>
            </a:r>
            <a:endParaRPr b="0" i="0" sz="1800" u="none" cap="none" strike="noStrike"/>
          </a:p>
        </p:txBody>
      </p:sp>
      <p:pic>
        <p:nvPicPr>
          <p:cNvPr id="122" name="Google Shape;122;p1"/>
          <p:cNvPicPr preferRelativeResize="0"/>
          <p:nvPr/>
        </p:nvPicPr>
        <p:blipFill rotWithShape="1">
          <a:blip r:embed="rId3">
            <a:alphaModFix/>
          </a:blip>
          <a:srcRect b="0" l="0" r="0" t="0"/>
          <a:stretch/>
        </p:blipFill>
        <p:spPr>
          <a:xfrm>
            <a:off x="15189840" y="14716080"/>
            <a:ext cx="13249080" cy="10789560"/>
          </a:xfrm>
          <a:prstGeom prst="rect">
            <a:avLst/>
          </a:prstGeom>
          <a:noFill/>
          <a:ln>
            <a:noFill/>
          </a:ln>
          <a:effectLst>
            <a:outerShdw blurRad="190500" rotWithShape="0" algn="tl">
              <a:srgbClr val="000000">
                <a:alpha val="69803"/>
              </a:srgbClr>
            </a:outerShdw>
          </a:effectLst>
        </p:spPr>
      </p:pic>
      <p:pic>
        <p:nvPicPr>
          <p:cNvPr id="123" name="Google Shape;123;p1"/>
          <p:cNvPicPr preferRelativeResize="0"/>
          <p:nvPr/>
        </p:nvPicPr>
        <p:blipFill rotWithShape="1">
          <a:blip r:embed="rId4">
            <a:alphaModFix/>
          </a:blip>
          <a:srcRect b="0" l="0" r="0" t="0"/>
          <a:stretch/>
        </p:blipFill>
        <p:spPr>
          <a:xfrm>
            <a:off x="15384240" y="36653040"/>
            <a:ext cx="12891960" cy="4837320"/>
          </a:xfrm>
          <a:prstGeom prst="rect">
            <a:avLst/>
          </a:prstGeom>
          <a:noFill/>
          <a:ln>
            <a:noFill/>
          </a:ln>
          <a:effectLst>
            <a:outerShdw blurRad="190500" rotWithShape="0" algn="tl">
              <a:srgbClr val="000000">
                <a:alpha val="69803"/>
              </a:srgbClr>
            </a:outerShdw>
          </a:effectLst>
        </p:spPr>
      </p:pic>
      <p:pic>
        <p:nvPicPr>
          <p:cNvPr id="124" name="Google Shape;124;p1"/>
          <p:cNvPicPr preferRelativeResize="0"/>
          <p:nvPr/>
        </p:nvPicPr>
        <p:blipFill rotWithShape="1">
          <a:blip r:embed="rId5">
            <a:alphaModFix/>
          </a:blip>
          <a:srcRect b="0" l="0" r="0" t="0"/>
          <a:stretch/>
        </p:blipFill>
        <p:spPr>
          <a:xfrm>
            <a:off x="29420280" y="23141880"/>
            <a:ext cx="13551120" cy="83167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2012-02-09T20:53:12Z</dcterms:created>
  <dc:creator>CanterburyMedia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