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7" r:id="rId3"/>
    <p:sldId id="258" r:id="rId4"/>
    <p:sldId id="260" r:id="rId5"/>
    <p:sldId id="259" r:id="rId6"/>
    <p:sldId id="261" r:id="rId7"/>
    <p:sldId id="263" r:id="rId8"/>
    <p:sldId id="264"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66"/>
    <p:restoredTop sz="96327"/>
  </p:normalViewPr>
  <p:slideViewPr>
    <p:cSldViewPr snapToGrid="0" snapToObjects="1">
      <p:cViewPr varScale="1">
        <p:scale>
          <a:sx n="144" d="100"/>
          <a:sy n="144" d="100"/>
        </p:scale>
        <p:origin x="216"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smtClean="0"/>
              <a:pPr/>
              <a:t>11/21/19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4616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7487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11/21/19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4894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1309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11/21/19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6782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11/21/19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4594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smtClean="0"/>
              <a:t>11/21/19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0742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5530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smtClean="0"/>
              <a:t>11/21/19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8214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976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11/21/19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5437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smtClean="0"/>
              <a:pPr/>
              <a:t>11/21/19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712123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hyperlink" Target="https://api.digitalfarmer.com/v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8E9DC-372C-0F42-8E5A-163F6FCC94B6}"/>
              </a:ext>
            </a:extLst>
          </p:cNvPr>
          <p:cNvSpPr>
            <a:spLocks noGrp="1"/>
          </p:cNvSpPr>
          <p:nvPr>
            <p:ph type="ctrTitle"/>
          </p:nvPr>
        </p:nvSpPr>
        <p:spPr/>
        <p:txBody>
          <a:bodyPr/>
          <a:lstStyle/>
          <a:p>
            <a:r>
              <a:rPr lang="en-US" dirty="0"/>
              <a:t>REST API</a:t>
            </a:r>
          </a:p>
        </p:txBody>
      </p:sp>
      <p:sp>
        <p:nvSpPr>
          <p:cNvPr id="3" name="Subtitle 2">
            <a:extLst>
              <a:ext uri="{FF2B5EF4-FFF2-40B4-BE49-F238E27FC236}">
                <a16:creationId xmlns:a16="http://schemas.microsoft.com/office/drawing/2014/main" id="{4DDE79E3-2ACC-4F49-9ADF-9F94EE6BEC19}"/>
              </a:ext>
            </a:extLst>
          </p:cNvPr>
          <p:cNvSpPr>
            <a:spLocks noGrp="1"/>
          </p:cNvSpPr>
          <p:nvPr>
            <p:ph type="subTitle" idx="1"/>
          </p:nvPr>
        </p:nvSpPr>
        <p:spPr/>
        <p:txBody>
          <a:bodyPr/>
          <a:lstStyle/>
          <a:p>
            <a:r>
              <a:rPr lang="en-US" dirty="0"/>
              <a:t>Post &amp; Fetch Farmer Information</a:t>
            </a:r>
          </a:p>
        </p:txBody>
      </p:sp>
      <p:pic>
        <p:nvPicPr>
          <p:cNvPr id="4" name="Picture 3">
            <a:extLst>
              <a:ext uri="{FF2B5EF4-FFF2-40B4-BE49-F238E27FC236}">
                <a16:creationId xmlns:a16="http://schemas.microsoft.com/office/drawing/2014/main" id="{57B44F8C-352D-3B46-A1EB-BACB2E33FC94}"/>
              </a:ext>
            </a:extLst>
          </p:cNvPr>
          <p:cNvPicPr>
            <a:picLocks noChangeAspect="1"/>
          </p:cNvPicPr>
          <p:nvPr/>
        </p:nvPicPr>
        <p:blipFill>
          <a:blip r:embed="rId2"/>
          <a:stretch>
            <a:fillRect/>
          </a:stretch>
        </p:blipFill>
        <p:spPr>
          <a:xfrm>
            <a:off x="5147917" y="1425947"/>
            <a:ext cx="1498600" cy="203200"/>
          </a:xfrm>
          <a:prstGeom prst="rect">
            <a:avLst/>
          </a:prstGeom>
        </p:spPr>
      </p:pic>
    </p:spTree>
    <p:extLst>
      <p:ext uri="{BB962C8B-B14F-4D97-AF65-F5344CB8AC3E}">
        <p14:creationId xmlns:p14="http://schemas.microsoft.com/office/powerpoint/2010/main" val="3117220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7C8A-BD77-C347-967F-5988A63F7EBA}"/>
              </a:ext>
            </a:extLst>
          </p:cNvPr>
          <p:cNvSpPr>
            <a:spLocks noGrp="1"/>
          </p:cNvSpPr>
          <p:nvPr>
            <p:ph type="title"/>
          </p:nvPr>
        </p:nvSpPr>
        <p:spPr/>
        <p:txBody>
          <a:bodyPr>
            <a:normAutofit/>
          </a:bodyPr>
          <a:lstStyle/>
          <a:p>
            <a:r>
              <a:rPr lang="en-US" dirty="0"/>
              <a:t>Redundancy</a:t>
            </a:r>
          </a:p>
        </p:txBody>
      </p:sp>
      <p:sp>
        <p:nvSpPr>
          <p:cNvPr id="3" name="Content Placeholder 2">
            <a:extLst>
              <a:ext uri="{FF2B5EF4-FFF2-40B4-BE49-F238E27FC236}">
                <a16:creationId xmlns:a16="http://schemas.microsoft.com/office/drawing/2014/main" id="{F8D29255-C9A9-D447-B874-6F28AC6C06EC}"/>
              </a:ext>
            </a:extLst>
          </p:cNvPr>
          <p:cNvSpPr>
            <a:spLocks noGrp="1"/>
          </p:cNvSpPr>
          <p:nvPr>
            <p:ph idx="1"/>
          </p:nvPr>
        </p:nvSpPr>
        <p:spPr/>
        <p:txBody>
          <a:bodyPr/>
          <a:lstStyle/>
          <a:p>
            <a:r>
              <a:rPr lang="en-US" dirty="0"/>
              <a:t>It is imperative that we ensure that no data is lost due to any catastrophes</a:t>
            </a:r>
          </a:p>
          <a:p>
            <a:r>
              <a:rPr lang="en-US" dirty="0"/>
              <a:t>Typically redundancy is built with RAIDs to ensure that if a disk fail then we get the data back from the mirror disk.	</a:t>
            </a:r>
          </a:p>
          <a:p>
            <a:r>
              <a:rPr lang="en-US" dirty="0"/>
              <a:t>However, with the cloud storage in place backup and availability of the data is guaranteed to the highest level.</a:t>
            </a:r>
          </a:p>
          <a:p>
            <a:r>
              <a:rPr lang="en-US" dirty="0"/>
              <a:t>So, my suggestion would be to setup redundant systems as much as possible to ensure that no data is lost when we save or after we save.</a:t>
            </a:r>
          </a:p>
        </p:txBody>
      </p:sp>
      <p:pic>
        <p:nvPicPr>
          <p:cNvPr id="4" name="Picture 3">
            <a:extLst>
              <a:ext uri="{FF2B5EF4-FFF2-40B4-BE49-F238E27FC236}">
                <a16:creationId xmlns:a16="http://schemas.microsoft.com/office/drawing/2014/main" id="{D107533C-56C1-1B47-85AC-CBE6629D22F9}"/>
              </a:ext>
            </a:extLst>
          </p:cNvPr>
          <p:cNvPicPr>
            <a:picLocks noChangeAspect="1"/>
          </p:cNvPicPr>
          <p:nvPr/>
        </p:nvPicPr>
        <p:blipFill>
          <a:blip r:embed="rId2"/>
          <a:stretch>
            <a:fillRect/>
          </a:stretch>
        </p:blipFill>
        <p:spPr>
          <a:xfrm>
            <a:off x="1888820" y="1833451"/>
            <a:ext cx="1498600" cy="203200"/>
          </a:xfrm>
          <a:prstGeom prst="rect">
            <a:avLst/>
          </a:prstGeom>
        </p:spPr>
      </p:pic>
    </p:spTree>
    <p:extLst>
      <p:ext uri="{BB962C8B-B14F-4D97-AF65-F5344CB8AC3E}">
        <p14:creationId xmlns:p14="http://schemas.microsoft.com/office/powerpoint/2010/main" val="88258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12DB-71E1-2244-9E6A-91AD534FC891}"/>
              </a:ext>
            </a:extLst>
          </p:cNvPr>
          <p:cNvSpPr>
            <a:spLocks noGrp="1"/>
          </p:cNvSpPr>
          <p:nvPr>
            <p:ph type="title"/>
          </p:nvPr>
        </p:nvSpPr>
        <p:spPr/>
        <p:txBody>
          <a:bodyPr/>
          <a:lstStyle/>
          <a:p>
            <a:r>
              <a:rPr lang="en-US" dirty="0"/>
              <a:t>Index</a:t>
            </a:r>
          </a:p>
        </p:txBody>
      </p:sp>
      <p:sp>
        <p:nvSpPr>
          <p:cNvPr id="3" name="Content Placeholder 2">
            <a:extLst>
              <a:ext uri="{FF2B5EF4-FFF2-40B4-BE49-F238E27FC236}">
                <a16:creationId xmlns:a16="http://schemas.microsoft.com/office/drawing/2014/main" id="{BBAEDEF7-E30B-0641-9AF5-8FAEA21FA15F}"/>
              </a:ext>
            </a:extLst>
          </p:cNvPr>
          <p:cNvSpPr>
            <a:spLocks noGrp="1"/>
          </p:cNvSpPr>
          <p:nvPr>
            <p:ph idx="1"/>
          </p:nvPr>
        </p:nvSpPr>
        <p:spPr/>
        <p:txBody>
          <a:bodyPr/>
          <a:lstStyle/>
          <a:p>
            <a:r>
              <a:rPr lang="en-US" dirty="0"/>
              <a:t>Problem Statement</a:t>
            </a:r>
          </a:p>
          <a:p>
            <a:r>
              <a:rPr lang="en-US" dirty="0"/>
              <a:t>Technology Stack – Suggestion</a:t>
            </a:r>
          </a:p>
          <a:p>
            <a:r>
              <a:rPr lang="en-US" dirty="0"/>
              <a:t>API Definitions</a:t>
            </a:r>
          </a:p>
          <a:p>
            <a:r>
              <a:rPr lang="en-US" dirty="0"/>
              <a:t>APIs</a:t>
            </a:r>
          </a:p>
          <a:p>
            <a:r>
              <a:rPr lang="en-US" dirty="0"/>
              <a:t>Scalability, Reliability, Availability</a:t>
            </a:r>
          </a:p>
          <a:p>
            <a:r>
              <a:rPr lang="en-US" dirty="0"/>
              <a:t>Redundancy - To ensure no data/images are lost</a:t>
            </a:r>
          </a:p>
          <a:p>
            <a:endParaRPr lang="en-US" dirty="0"/>
          </a:p>
          <a:p>
            <a:endParaRPr lang="en-US" dirty="0"/>
          </a:p>
        </p:txBody>
      </p:sp>
      <p:pic>
        <p:nvPicPr>
          <p:cNvPr id="4" name="Picture 3">
            <a:extLst>
              <a:ext uri="{FF2B5EF4-FFF2-40B4-BE49-F238E27FC236}">
                <a16:creationId xmlns:a16="http://schemas.microsoft.com/office/drawing/2014/main" id="{C73FADDD-65AD-8E41-B8C4-587EEAE1DA28}"/>
              </a:ext>
            </a:extLst>
          </p:cNvPr>
          <p:cNvPicPr>
            <a:picLocks noChangeAspect="1"/>
          </p:cNvPicPr>
          <p:nvPr/>
        </p:nvPicPr>
        <p:blipFill>
          <a:blip r:embed="rId2"/>
          <a:stretch>
            <a:fillRect/>
          </a:stretch>
        </p:blipFill>
        <p:spPr>
          <a:xfrm>
            <a:off x="1888820" y="1833451"/>
            <a:ext cx="1498600" cy="203200"/>
          </a:xfrm>
          <a:prstGeom prst="rect">
            <a:avLst/>
          </a:prstGeom>
        </p:spPr>
      </p:pic>
    </p:spTree>
    <p:extLst>
      <p:ext uri="{BB962C8B-B14F-4D97-AF65-F5344CB8AC3E}">
        <p14:creationId xmlns:p14="http://schemas.microsoft.com/office/powerpoint/2010/main" val="4046785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AC1D9-6E58-7D4F-A5C2-568A1B359CC5}"/>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C2E76031-2DA8-984E-A6CE-BD6B2CAD17C1}"/>
              </a:ext>
            </a:extLst>
          </p:cNvPr>
          <p:cNvSpPr>
            <a:spLocks noGrp="1"/>
          </p:cNvSpPr>
          <p:nvPr>
            <p:ph idx="1"/>
          </p:nvPr>
        </p:nvSpPr>
        <p:spPr>
          <a:xfrm>
            <a:off x="5042517" y="230819"/>
            <a:ext cx="6357805" cy="6667575"/>
          </a:xfrm>
        </p:spPr>
        <p:txBody>
          <a:bodyPr>
            <a:normAutofit/>
          </a:bodyPr>
          <a:lstStyle/>
          <a:p>
            <a:r>
              <a:rPr lang="en-IN" sz="1400" dirty="0"/>
              <a:t>Design and implement API of a platform service that is</a:t>
            </a:r>
          </a:p>
          <a:p>
            <a:pPr lvl="1"/>
            <a:r>
              <a:rPr lang="en-IN" sz="1400" dirty="0"/>
              <a:t>Organized around REST principles</a:t>
            </a:r>
          </a:p>
          <a:p>
            <a:pPr lvl="1"/>
            <a:r>
              <a:rPr lang="en-IN" sz="1400" dirty="0"/>
              <a:t>Accepts JSON as input and produces JSON as output</a:t>
            </a:r>
          </a:p>
          <a:p>
            <a:pPr lvl="1"/>
            <a:r>
              <a:rPr lang="en-IN" sz="1400" dirty="0"/>
              <a:t>Uses standard HTTP response codes, authentication and verbs</a:t>
            </a:r>
          </a:p>
          <a:p>
            <a:pPr lvl="1"/>
            <a:r>
              <a:rPr lang="en-IN" sz="1400" dirty="0"/>
              <a:t>Uses standard versioning principles</a:t>
            </a:r>
          </a:p>
          <a:p>
            <a:r>
              <a:rPr lang="en-IN" sz="1400" dirty="0"/>
              <a:t>Clients of the API should be able to</a:t>
            </a:r>
          </a:p>
          <a:p>
            <a:pPr lvl="1"/>
            <a:r>
              <a:rPr lang="en-IN" sz="1400" dirty="0"/>
              <a:t>Post images of farmers with metadata like latitude &amp; longitude, village ID of farmer</a:t>
            </a:r>
          </a:p>
          <a:p>
            <a:pPr lvl="1"/>
            <a:r>
              <a:rPr lang="en-IN" sz="1400" dirty="0"/>
              <a:t>Retrieve farmers images by farmer ID</a:t>
            </a:r>
          </a:p>
          <a:p>
            <a:pPr lvl="1"/>
            <a:r>
              <a:rPr lang="en-IN" sz="1400" dirty="0"/>
              <a:t>Retrieve farmers images by village ID</a:t>
            </a:r>
          </a:p>
          <a:p>
            <a:r>
              <a:rPr lang="en-IN" sz="1400" dirty="0"/>
              <a:t>Other Criteria</a:t>
            </a:r>
          </a:p>
          <a:p>
            <a:pPr lvl="1"/>
            <a:r>
              <a:rPr lang="en-IN" sz="1400" dirty="0"/>
              <a:t>You can use sample images for testing purposes.</a:t>
            </a:r>
          </a:p>
          <a:p>
            <a:pPr lvl="1"/>
            <a:r>
              <a:rPr lang="en-IN" sz="1400" dirty="0"/>
              <a:t>Choices for image constraints like size, resolution and acceptable image type is up to you and can be specified in API documentation for clients</a:t>
            </a:r>
          </a:p>
          <a:p>
            <a:pPr lvl="1"/>
            <a:r>
              <a:rPr lang="en-IN" sz="1400" dirty="0"/>
              <a:t>Make sure that one client can’t access resources of other clients.</a:t>
            </a:r>
          </a:p>
          <a:p>
            <a:pPr lvl="1"/>
            <a:r>
              <a:rPr lang="en-IN" sz="1400" dirty="0"/>
              <a:t>Make sure that image always gets stored. Service should not drop any image data</a:t>
            </a:r>
          </a:p>
          <a:p>
            <a:pPr lvl="1"/>
            <a:r>
              <a:rPr lang="en-IN" sz="1400" dirty="0"/>
              <a:t>You can choose where you store the images (ex: S3/on Server storage)</a:t>
            </a:r>
          </a:p>
          <a:p>
            <a:pPr lvl="1"/>
            <a:endParaRPr lang="en-IN" dirty="0"/>
          </a:p>
          <a:p>
            <a:pPr lvl="1"/>
            <a:endParaRPr lang="en-US" dirty="0"/>
          </a:p>
        </p:txBody>
      </p:sp>
      <p:pic>
        <p:nvPicPr>
          <p:cNvPr id="4" name="Picture 3">
            <a:extLst>
              <a:ext uri="{FF2B5EF4-FFF2-40B4-BE49-F238E27FC236}">
                <a16:creationId xmlns:a16="http://schemas.microsoft.com/office/drawing/2014/main" id="{A9A6FF63-7546-FA4E-9514-E7862C141766}"/>
              </a:ext>
            </a:extLst>
          </p:cNvPr>
          <p:cNvPicPr>
            <a:picLocks noChangeAspect="1"/>
          </p:cNvPicPr>
          <p:nvPr/>
        </p:nvPicPr>
        <p:blipFill>
          <a:blip r:embed="rId2"/>
          <a:stretch>
            <a:fillRect/>
          </a:stretch>
        </p:blipFill>
        <p:spPr>
          <a:xfrm>
            <a:off x="1888820" y="1833451"/>
            <a:ext cx="1498600" cy="203200"/>
          </a:xfrm>
          <a:prstGeom prst="rect">
            <a:avLst/>
          </a:prstGeom>
        </p:spPr>
      </p:pic>
    </p:spTree>
    <p:extLst>
      <p:ext uri="{BB962C8B-B14F-4D97-AF65-F5344CB8AC3E}">
        <p14:creationId xmlns:p14="http://schemas.microsoft.com/office/powerpoint/2010/main" val="2823535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2501-6C56-D24C-8E1D-411DFD457DC1}"/>
              </a:ext>
            </a:extLst>
          </p:cNvPr>
          <p:cNvSpPr>
            <a:spLocks noGrp="1"/>
          </p:cNvSpPr>
          <p:nvPr>
            <p:ph type="title"/>
          </p:nvPr>
        </p:nvSpPr>
        <p:spPr/>
        <p:txBody>
          <a:bodyPr/>
          <a:lstStyle/>
          <a:p>
            <a:r>
              <a:rPr lang="en-US" dirty="0"/>
              <a:t>Technology Stack (suggested)</a:t>
            </a:r>
          </a:p>
        </p:txBody>
      </p:sp>
      <p:sp>
        <p:nvSpPr>
          <p:cNvPr id="3" name="Content Placeholder 2">
            <a:extLst>
              <a:ext uri="{FF2B5EF4-FFF2-40B4-BE49-F238E27FC236}">
                <a16:creationId xmlns:a16="http://schemas.microsoft.com/office/drawing/2014/main" id="{8D686B28-4B6F-794F-BD55-E80ACBF29143}"/>
              </a:ext>
            </a:extLst>
          </p:cNvPr>
          <p:cNvSpPr>
            <a:spLocks noGrp="1"/>
          </p:cNvSpPr>
          <p:nvPr>
            <p:ph idx="1"/>
          </p:nvPr>
        </p:nvSpPr>
        <p:spPr/>
        <p:txBody>
          <a:bodyPr/>
          <a:lstStyle/>
          <a:p>
            <a:r>
              <a:rPr lang="en-US" dirty="0"/>
              <a:t>Technology Stack (MERN)</a:t>
            </a:r>
          </a:p>
          <a:p>
            <a:pPr lvl="1"/>
            <a:r>
              <a:rPr lang="en-US" dirty="0"/>
              <a:t>Front end  - React (React JS and React Native)</a:t>
            </a:r>
          </a:p>
          <a:p>
            <a:pPr lvl="1"/>
            <a:r>
              <a:rPr lang="en-US" dirty="0"/>
              <a:t>Server Side (API) – Node JS with Express Framework</a:t>
            </a:r>
          </a:p>
          <a:p>
            <a:pPr lvl="1"/>
            <a:r>
              <a:rPr lang="en-US" dirty="0"/>
              <a:t>Backend (Data) – Mongo DB. </a:t>
            </a:r>
          </a:p>
          <a:p>
            <a:pPr lvl="1"/>
            <a:r>
              <a:rPr lang="en-US" dirty="0"/>
              <a:t>Storage (Images) - File System/ S3/ Mongo DB.*</a:t>
            </a:r>
          </a:p>
          <a:p>
            <a:pPr lvl="1"/>
            <a:r>
              <a:rPr lang="en-US" dirty="0"/>
              <a:t>Hosting (AWS/Azure/Any data center)</a:t>
            </a:r>
          </a:p>
          <a:p>
            <a:pPr marL="457200" lvl="1" indent="0">
              <a:buNone/>
            </a:pPr>
            <a:endParaRPr lang="en-US" dirty="0"/>
          </a:p>
          <a:p>
            <a:pPr marL="457200" lvl="1" indent="0">
              <a:buNone/>
            </a:pPr>
            <a:r>
              <a:rPr lang="en-US" dirty="0"/>
              <a:t>*Can use any option for storage. </a:t>
            </a:r>
          </a:p>
        </p:txBody>
      </p:sp>
      <p:pic>
        <p:nvPicPr>
          <p:cNvPr id="4" name="Picture 3">
            <a:extLst>
              <a:ext uri="{FF2B5EF4-FFF2-40B4-BE49-F238E27FC236}">
                <a16:creationId xmlns:a16="http://schemas.microsoft.com/office/drawing/2014/main" id="{9E81C645-FF7A-934A-BAD2-DC71CFDAFABA}"/>
              </a:ext>
            </a:extLst>
          </p:cNvPr>
          <p:cNvPicPr>
            <a:picLocks noChangeAspect="1"/>
          </p:cNvPicPr>
          <p:nvPr/>
        </p:nvPicPr>
        <p:blipFill>
          <a:blip r:embed="rId2"/>
          <a:stretch>
            <a:fillRect/>
          </a:stretch>
        </p:blipFill>
        <p:spPr>
          <a:xfrm>
            <a:off x="1888820" y="1833451"/>
            <a:ext cx="1498600" cy="203200"/>
          </a:xfrm>
          <a:prstGeom prst="rect">
            <a:avLst/>
          </a:prstGeom>
        </p:spPr>
      </p:pic>
    </p:spTree>
    <p:extLst>
      <p:ext uri="{BB962C8B-B14F-4D97-AF65-F5344CB8AC3E}">
        <p14:creationId xmlns:p14="http://schemas.microsoft.com/office/powerpoint/2010/main" val="4093961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8911-FF45-E24C-B67E-827BC28112E5}"/>
              </a:ext>
            </a:extLst>
          </p:cNvPr>
          <p:cNvSpPr>
            <a:spLocks noGrp="1"/>
          </p:cNvSpPr>
          <p:nvPr>
            <p:ph type="title"/>
          </p:nvPr>
        </p:nvSpPr>
        <p:spPr/>
        <p:txBody>
          <a:bodyPr/>
          <a:lstStyle/>
          <a:p>
            <a:r>
              <a:rPr lang="en-US" dirty="0"/>
              <a:t>API Definitions</a:t>
            </a:r>
          </a:p>
        </p:txBody>
      </p:sp>
      <p:sp>
        <p:nvSpPr>
          <p:cNvPr id="3" name="Content Placeholder 2">
            <a:extLst>
              <a:ext uri="{FF2B5EF4-FFF2-40B4-BE49-F238E27FC236}">
                <a16:creationId xmlns:a16="http://schemas.microsoft.com/office/drawing/2014/main" id="{34E7668F-6974-A049-B130-90CDBB055048}"/>
              </a:ext>
            </a:extLst>
          </p:cNvPr>
          <p:cNvSpPr>
            <a:spLocks noGrp="1"/>
          </p:cNvSpPr>
          <p:nvPr>
            <p:ph idx="1"/>
          </p:nvPr>
        </p:nvSpPr>
        <p:spPr/>
        <p:txBody>
          <a:bodyPr/>
          <a:lstStyle/>
          <a:p>
            <a:r>
              <a:rPr lang="en-US" dirty="0"/>
              <a:t>App Name – </a:t>
            </a:r>
            <a:r>
              <a:rPr lang="en-US" dirty="0" err="1"/>
              <a:t>DigitalFarmer</a:t>
            </a:r>
            <a:endParaRPr lang="en-US" dirty="0"/>
          </a:p>
          <a:p>
            <a:r>
              <a:rPr lang="en-US" dirty="0"/>
              <a:t>Client – https://</a:t>
            </a:r>
            <a:r>
              <a:rPr lang="en-US" dirty="0" err="1"/>
              <a:t>client.digitialfarmer.com</a:t>
            </a:r>
            <a:endParaRPr lang="en-US" dirty="0"/>
          </a:p>
          <a:p>
            <a:r>
              <a:rPr lang="en-US" dirty="0"/>
              <a:t>API – </a:t>
            </a:r>
            <a:r>
              <a:rPr lang="en-US" dirty="0">
                <a:hlinkClick r:id="rId2">
                  <a:extLst>
                    <a:ext uri="{A12FA001-AC4F-418D-AE19-62706E023703}">
                      <ahyp:hlinkClr xmlns:ahyp="http://schemas.microsoft.com/office/drawing/2018/hyperlinkcolor" val="tx"/>
                    </a:ext>
                  </a:extLst>
                </a:hlinkClick>
              </a:rPr>
              <a:t>https://api.digitalfarmer.com/v1/</a:t>
            </a:r>
            <a:r>
              <a:rPr lang="en-US" dirty="0"/>
              <a:t> </a:t>
            </a:r>
          </a:p>
          <a:p>
            <a:r>
              <a:rPr lang="en-US" dirty="0"/>
              <a:t>API Calls</a:t>
            </a:r>
          </a:p>
          <a:p>
            <a:pPr marL="457200" lvl="1" indent="0">
              <a:buNone/>
            </a:pPr>
            <a:r>
              <a:rPr lang="en-US" dirty="0"/>
              <a:t>Retrieve farmers by </a:t>
            </a:r>
            <a:r>
              <a:rPr lang="en-US" dirty="0" err="1"/>
              <a:t>villageID</a:t>
            </a:r>
            <a:endParaRPr lang="en-US" dirty="0"/>
          </a:p>
          <a:p>
            <a:pPr lvl="1"/>
            <a:r>
              <a:rPr lang="en-US" dirty="0"/>
              <a:t>GET </a:t>
            </a:r>
            <a:r>
              <a:rPr lang="en-US" dirty="0" err="1"/>
              <a:t>api.digitalfarmer.com</a:t>
            </a:r>
            <a:r>
              <a:rPr lang="en-US" dirty="0"/>
              <a:t>/v1/</a:t>
            </a:r>
            <a:r>
              <a:rPr lang="en-US" dirty="0" err="1"/>
              <a:t>villagefarmers</a:t>
            </a:r>
            <a:r>
              <a:rPr lang="en-US" dirty="0"/>
              <a:t>/:ID</a:t>
            </a:r>
          </a:p>
          <a:p>
            <a:pPr marL="457200" lvl="1" indent="0">
              <a:buNone/>
            </a:pPr>
            <a:r>
              <a:rPr lang="en-US" dirty="0"/>
              <a:t>Retrieve farmer by </a:t>
            </a:r>
            <a:r>
              <a:rPr lang="en-US" dirty="0" err="1"/>
              <a:t>farmerID</a:t>
            </a:r>
            <a:endParaRPr lang="en-US" dirty="0"/>
          </a:p>
          <a:p>
            <a:pPr lvl="1"/>
            <a:r>
              <a:rPr lang="en-US" dirty="0"/>
              <a:t>GET </a:t>
            </a:r>
            <a:r>
              <a:rPr lang="en-US" dirty="0" err="1"/>
              <a:t>api.digitalfarmer.com</a:t>
            </a:r>
            <a:r>
              <a:rPr lang="en-US" dirty="0"/>
              <a:t>/v1/farmers/:ID</a:t>
            </a:r>
          </a:p>
          <a:p>
            <a:pPr marL="457200" lvl="1" indent="0">
              <a:buNone/>
            </a:pPr>
            <a:r>
              <a:rPr lang="en-US" dirty="0"/>
              <a:t>Post farmer image, </a:t>
            </a:r>
            <a:r>
              <a:rPr lang="en-US" dirty="0" err="1"/>
              <a:t>villageID</a:t>
            </a:r>
            <a:r>
              <a:rPr lang="en-US" dirty="0"/>
              <a:t>, other information</a:t>
            </a:r>
          </a:p>
          <a:p>
            <a:pPr lvl="1"/>
            <a:r>
              <a:rPr lang="en-US" dirty="0"/>
              <a:t>POST </a:t>
            </a:r>
            <a:r>
              <a:rPr lang="en-US" dirty="0" err="1"/>
              <a:t>api.digitalfarmer.com</a:t>
            </a:r>
            <a:r>
              <a:rPr lang="en-US" dirty="0"/>
              <a:t>/v1/farmers</a:t>
            </a:r>
          </a:p>
          <a:p>
            <a:pPr lvl="1"/>
            <a:endParaRPr lang="en-US" dirty="0"/>
          </a:p>
          <a:p>
            <a:pPr marL="0" indent="0">
              <a:buNone/>
            </a:pPr>
            <a:r>
              <a:rPr lang="en-US" dirty="0"/>
              <a:t> </a:t>
            </a:r>
          </a:p>
        </p:txBody>
      </p:sp>
      <p:pic>
        <p:nvPicPr>
          <p:cNvPr id="4" name="Picture 3">
            <a:extLst>
              <a:ext uri="{FF2B5EF4-FFF2-40B4-BE49-F238E27FC236}">
                <a16:creationId xmlns:a16="http://schemas.microsoft.com/office/drawing/2014/main" id="{EE75C233-DA4B-0846-9133-52940E08D9B7}"/>
              </a:ext>
            </a:extLst>
          </p:cNvPr>
          <p:cNvPicPr>
            <a:picLocks noChangeAspect="1"/>
          </p:cNvPicPr>
          <p:nvPr/>
        </p:nvPicPr>
        <p:blipFill>
          <a:blip r:embed="rId3"/>
          <a:stretch>
            <a:fillRect/>
          </a:stretch>
        </p:blipFill>
        <p:spPr>
          <a:xfrm>
            <a:off x="1888820" y="1833451"/>
            <a:ext cx="1498600" cy="203200"/>
          </a:xfrm>
          <a:prstGeom prst="rect">
            <a:avLst/>
          </a:prstGeom>
        </p:spPr>
      </p:pic>
    </p:spTree>
    <p:extLst>
      <p:ext uri="{BB962C8B-B14F-4D97-AF65-F5344CB8AC3E}">
        <p14:creationId xmlns:p14="http://schemas.microsoft.com/office/powerpoint/2010/main" val="384023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5A31C-0E1E-3143-95D9-24FF9C7E1898}"/>
              </a:ext>
            </a:extLst>
          </p:cNvPr>
          <p:cNvSpPr>
            <a:spLocks noGrp="1"/>
          </p:cNvSpPr>
          <p:nvPr>
            <p:ph type="title"/>
          </p:nvPr>
        </p:nvSpPr>
        <p:spPr/>
        <p:txBody>
          <a:bodyPr/>
          <a:lstStyle/>
          <a:p>
            <a:r>
              <a:rPr lang="en-US" dirty="0"/>
              <a:t>APIs</a:t>
            </a:r>
          </a:p>
        </p:txBody>
      </p:sp>
      <p:sp>
        <p:nvSpPr>
          <p:cNvPr id="3" name="Content Placeholder 2">
            <a:extLst>
              <a:ext uri="{FF2B5EF4-FFF2-40B4-BE49-F238E27FC236}">
                <a16:creationId xmlns:a16="http://schemas.microsoft.com/office/drawing/2014/main" id="{B78AE8F9-4487-7D4D-A16C-5D1C2FF4F13F}"/>
              </a:ext>
            </a:extLst>
          </p:cNvPr>
          <p:cNvSpPr>
            <a:spLocks noGrp="1"/>
          </p:cNvSpPr>
          <p:nvPr>
            <p:ph idx="1"/>
          </p:nvPr>
        </p:nvSpPr>
        <p:spPr>
          <a:xfrm>
            <a:off x="5118447" y="148701"/>
            <a:ext cx="6281873" cy="6560598"/>
          </a:xfrm>
        </p:spPr>
        <p:txBody>
          <a:bodyPr>
            <a:normAutofit fontScale="55000" lnSpcReduction="20000"/>
          </a:bodyPr>
          <a:lstStyle/>
          <a:p>
            <a:r>
              <a:rPr lang="en-US" sz="2600" dirty="0"/>
              <a:t>Post Farmers</a:t>
            </a:r>
          </a:p>
          <a:p>
            <a:pPr marL="0" indent="0">
              <a:buNone/>
            </a:pPr>
            <a:r>
              <a:rPr lang="en-IN" dirty="0"/>
              <a:t>// API to Post farmer data to the DB and the farmer image to file system</a:t>
            </a:r>
          </a:p>
          <a:p>
            <a:pPr marL="0" indent="0">
              <a:buNone/>
            </a:pPr>
            <a:r>
              <a:rPr lang="en-IN" dirty="0" err="1"/>
              <a:t>app.post</a:t>
            </a:r>
            <a:r>
              <a:rPr lang="en-IN" dirty="0"/>
              <a:t>('/farmers', (</a:t>
            </a:r>
            <a:r>
              <a:rPr lang="en-IN" dirty="0" err="1"/>
              <a:t>req</a:t>
            </a:r>
            <a:r>
              <a:rPr lang="en-IN" dirty="0"/>
              <a:t>, res, next) =&gt; {</a:t>
            </a:r>
          </a:p>
          <a:p>
            <a:pPr marL="0" indent="0">
              <a:buNone/>
            </a:pPr>
            <a:br>
              <a:rPr lang="en-IN" dirty="0"/>
            </a:br>
            <a:r>
              <a:rPr lang="en-IN" dirty="0"/>
              <a:t>// Take the input from the client</a:t>
            </a:r>
          </a:p>
          <a:p>
            <a:pPr marL="0" indent="0">
              <a:buNone/>
            </a:pPr>
            <a:r>
              <a:rPr lang="en-IN" dirty="0"/>
              <a:t>var </a:t>
            </a:r>
            <a:r>
              <a:rPr lang="en-IN" dirty="0" err="1"/>
              <a:t>farmerData</a:t>
            </a:r>
            <a:r>
              <a:rPr lang="en-IN" dirty="0"/>
              <a:t> = new Farmer (</a:t>
            </a:r>
            <a:r>
              <a:rPr lang="en-IN" dirty="0" err="1"/>
              <a:t>req.body</a:t>
            </a:r>
            <a:r>
              <a:rPr lang="en-IN" dirty="0"/>
              <a:t>);</a:t>
            </a:r>
          </a:p>
          <a:p>
            <a:pPr marL="0" indent="0">
              <a:buNone/>
            </a:pPr>
            <a:r>
              <a:rPr lang="en-IN" dirty="0"/>
              <a:t>// Save Image (here we are saving it in file system)</a:t>
            </a:r>
            <a:br>
              <a:rPr lang="en-IN" dirty="0"/>
            </a:br>
            <a:r>
              <a:rPr lang="en-IN" dirty="0"/>
              <a:t>let </a:t>
            </a:r>
            <a:r>
              <a:rPr lang="en-IN" dirty="0" err="1"/>
              <a:t>imageFile</a:t>
            </a:r>
            <a:r>
              <a:rPr lang="en-IN" dirty="0"/>
              <a:t> = </a:t>
            </a:r>
            <a:r>
              <a:rPr lang="en-IN" dirty="0" err="1"/>
              <a:t>req.files.file</a:t>
            </a:r>
            <a:r>
              <a:rPr lang="en-IN" dirty="0"/>
              <a:t>;</a:t>
            </a:r>
            <a:br>
              <a:rPr lang="en-IN" dirty="0"/>
            </a:br>
            <a:r>
              <a:rPr lang="en-IN" dirty="0" err="1"/>
              <a:t>imageFile.mv</a:t>
            </a:r>
            <a:r>
              <a:rPr lang="en-IN" dirty="0"/>
              <a:t>(`${__</a:t>
            </a:r>
            <a:r>
              <a:rPr lang="en-IN" dirty="0" err="1"/>
              <a:t>dirname</a:t>
            </a:r>
            <a:r>
              <a:rPr lang="en-IN" dirty="0"/>
              <a:t>}/public/${</a:t>
            </a:r>
            <a:r>
              <a:rPr lang="en-IN" dirty="0" err="1"/>
              <a:t>req.body.filename</a:t>
            </a:r>
            <a:r>
              <a:rPr lang="en-IN" dirty="0"/>
              <a:t>}.jpg`, err =&gt; {</a:t>
            </a:r>
          </a:p>
          <a:p>
            <a:pPr marL="0" indent="0">
              <a:buNone/>
            </a:pPr>
            <a:r>
              <a:rPr lang="en-IN" dirty="0"/>
              <a:t>if (err) {</a:t>
            </a:r>
          </a:p>
          <a:p>
            <a:pPr marL="0" indent="0">
              <a:buNone/>
            </a:pPr>
            <a:r>
              <a:rPr lang="en-IN" dirty="0"/>
              <a:t>return </a:t>
            </a:r>
            <a:r>
              <a:rPr lang="en-IN" dirty="0" err="1"/>
              <a:t>res.status</a:t>
            </a:r>
            <a:r>
              <a:rPr lang="en-IN" dirty="0"/>
              <a:t>(500).send(err);</a:t>
            </a:r>
          </a:p>
          <a:p>
            <a:pPr marL="0" indent="0">
              <a:buNone/>
            </a:pPr>
            <a:r>
              <a:rPr lang="en-IN" dirty="0"/>
              <a:t>}</a:t>
            </a:r>
          </a:p>
          <a:p>
            <a:pPr marL="0" indent="0">
              <a:buNone/>
            </a:pPr>
            <a:r>
              <a:rPr lang="en-IN" dirty="0" err="1"/>
              <a:t>imageURL</a:t>
            </a:r>
            <a:r>
              <a:rPr lang="en-IN" dirty="0"/>
              <a:t>=(`public/${</a:t>
            </a:r>
            <a:r>
              <a:rPr lang="en-IN" dirty="0" err="1"/>
              <a:t>req.body.filename</a:t>
            </a:r>
            <a:r>
              <a:rPr lang="en-IN" dirty="0"/>
              <a:t>}.jpg`);</a:t>
            </a:r>
          </a:p>
          <a:p>
            <a:pPr marL="0" indent="0">
              <a:buNone/>
            </a:pPr>
            <a:r>
              <a:rPr lang="en-IN" dirty="0"/>
              <a:t>// Save the Data to DB	</a:t>
            </a:r>
            <a:br>
              <a:rPr lang="en-IN" dirty="0"/>
            </a:br>
            <a:r>
              <a:rPr lang="en-IN" dirty="0" err="1"/>
              <a:t>farmerData.save</a:t>
            </a:r>
            <a:r>
              <a:rPr lang="en-IN" dirty="0"/>
              <a:t>()</a:t>
            </a:r>
          </a:p>
          <a:p>
            <a:pPr marL="0" indent="0">
              <a:buNone/>
            </a:pPr>
            <a:r>
              <a:rPr lang="en-IN" dirty="0"/>
              <a:t>.then(item =&gt; {</a:t>
            </a:r>
          </a:p>
          <a:p>
            <a:pPr marL="0" indent="0">
              <a:buNone/>
            </a:pPr>
            <a:r>
              <a:rPr lang="en-IN" dirty="0" err="1"/>
              <a:t>res.json</a:t>
            </a:r>
            <a:r>
              <a:rPr lang="en-IN" dirty="0"/>
              <a:t>({ file: `public/${</a:t>
            </a:r>
            <a:r>
              <a:rPr lang="en-IN" dirty="0" err="1"/>
              <a:t>req.body.filename</a:t>
            </a:r>
            <a:r>
              <a:rPr lang="en-IN" dirty="0"/>
              <a:t>}.jpg` });</a:t>
            </a:r>
          </a:p>
          <a:p>
            <a:pPr marL="0" indent="0">
              <a:buNone/>
            </a:pPr>
            <a:r>
              <a:rPr lang="en-IN" dirty="0"/>
              <a:t>})</a:t>
            </a:r>
          </a:p>
          <a:p>
            <a:pPr marL="0" indent="0">
              <a:buNone/>
            </a:pPr>
            <a:r>
              <a:rPr lang="en-IN" dirty="0"/>
              <a:t>// Handle error</a:t>
            </a:r>
          </a:p>
          <a:p>
            <a:pPr marL="0" indent="0">
              <a:buNone/>
            </a:pPr>
            <a:r>
              <a:rPr lang="en-IN" dirty="0"/>
              <a:t>.catch(err =&gt; {</a:t>
            </a:r>
          </a:p>
          <a:p>
            <a:pPr marL="0" indent="0">
              <a:buNone/>
            </a:pPr>
            <a:r>
              <a:rPr lang="en-IN" dirty="0" err="1"/>
              <a:t>res.status</a:t>
            </a:r>
            <a:r>
              <a:rPr lang="en-IN" dirty="0"/>
              <a:t>(400).send("unable to save to database");</a:t>
            </a:r>
          </a:p>
          <a:p>
            <a:pPr marL="0" indent="0">
              <a:buNone/>
            </a:pPr>
            <a:r>
              <a:rPr lang="en-IN" dirty="0"/>
              <a:t>});</a:t>
            </a:r>
          </a:p>
          <a:p>
            <a:pPr marL="0" indent="0">
              <a:buNone/>
            </a:pPr>
            <a:r>
              <a:rPr lang="en-IN" dirty="0"/>
              <a:t>})</a:t>
            </a:r>
          </a:p>
          <a:p>
            <a:pPr marL="0" indent="0">
              <a:buNone/>
            </a:pPr>
            <a:r>
              <a:rPr lang="en-IN" dirty="0"/>
              <a:t>});</a:t>
            </a:r>
            <a:br>
              <a:rPr lang="en-IN" dirty="0"/>
            </a:br>
            <a:endParaRPr lang="en-IN" dirty="0"/>
          </a:p>
          <a:p>
            <a:pPr marL="0" indent="0">
              <a:buNone/>
            </a:pPr>
            <a:endParaRPr lang="en-US" dirty="0"/>
          </a:p>
        </p:txBody>
      </p:sp>
      <p:pic>
        <p:nvPicPr>
          <p:cNvPr id="4" name="Picture 3">
            <a:extLst>
              <a:ext uri="{FF2B5EF4-FFF2-40B4-BE49-F238E27FC236}">
                <a16:creationId xmlns:a16="http://schemas.microsoft.com/office/drawing/2014/main" id="{97FEF321-15F8-614D-B511-9746D1C564D4}"/>
              </a:ext>
            </a:extLst>
          </p:cNvPr>
          <p:cNvPicPr>
            <a:picLocks noChangeAspect="1"/>
          </p:cNvPicPr>
          <p:nvPr/>
        </p:nvPicPr>
        <p:blipFill>
          <a:blip r:embed="rId2"/>
          <a:stretch>
            <a:fillRect/>
          </a:stretch>
        </p:blipFill>
        <p:spPr>
          <a:xfrm>
            <a:off x="1888820" y="1833451"/>
            <a:ext cx="1498600" cy="203200"/>
          </a:xfrm>
          <a:prstGeom prst="rect">
            <a:avLst/>
          </a:prstGeom>
        </p:spPr>
      </p:pic>
    </p:spTree>
    <p:extLst>
      <p:ext uri="{BB962C8B-B14F-4D97-AF65-F5344CB8AC3E}">
        <p14:creationId xmlns:p14="http://schemas.microsoft.com/office/powerpoint/2010/main" val="3721479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5A31C-0E1E-3143-95D9-24FF9C7E1898}"/>
              </a:ext>
            </a:extLst>
          </p:cNvPr>
          <p:cNvSpPr>
            <a:spLocks noGrp="1"/>
          </p:cNvSpPr>
          <p:nvPr>
            <p:ph type="title"/>
          </p:nvPr>
        </p:nvSpPr>
        <p:spPr/>
        <p:txBody>
          <a:bodyPr/>
          <a:lstStyle/>
          <a:p>
            <a:r>
              <a:rPr lang="en-US" dirty="0"/>
              <a:t>APIs</a:t>
            </a:r>
          </a:p>
        </p:txBody>
      </p:sp>
      <p:sp>
        <p:nvSpPr>
          <p:cNvPr id="3" name="Content Placeholder 2">
            <a:extLst>
              <a:ext uri="{FF2B5EF4-FFF2-40B4-BE49-F238E27FC236}">
                <a16:creationId xmlns:a16="http://schemas.microsoft.com/office/drawing/2014/main" id="{B78AE8F9-4487-7D4D-A16C-5D1C2FF4F13F}"/>
              </a:ext>
            </a:extLst>
          </p:cNvPr>
          <p:cNvSpPr>
            <a:spLocks noGrp="1"/>
          </p:cNvSpPr>
          <p:nvPr>
            <p:ph idx="1"/>
          </p:nvPr>
        </p:nvSpPr>
        <p:spPr>
          <a:xfrm>
            <a:off x="5118447" y="148701"/>
            <a:ext cx="6281873" cy="6560598"/>
          </a:xfrm>
        </p:spPr>
        <p:txBody>
          <a:bodyPr>
            <a:normAutofit fontScale="85000" lnSpcReduction="20000"/>
          </a:bodyPr>
          <a:lstStyle/>
          <a:p>
            <a:r>
              <a:rPr lang="en-US" sz="2600" dirty="0"/>
              <a:t>Get Farmers by Village ID</a:t>
            </a:r>
          </a:p>
          <a:p>
            <a:pPr marL="0" indent="0">
              <a:buNone/>
            </a:pPr>
            <a:r>
              <a:rPr lang="en-IN" dirty="0"/>
              <a:t>//API to get farmers by </a:t>
            </a:r>
            <a:r>
              <a:rPr lang="en-IN" dirty="0" err="1"/>
              <a:t>villageId</a:t>
            </a:r>
            <a:endParaRPr lang="en-IN" dirty="0"/>
          </a:p>
          <a:p>
            <a:pPr marL="0" indent="0">
              <a:buNone/>
            </a:pPr>
            <a:r>
              <a:rPr lang="en-IN" dirty="0" err="1"/>
              <a:t>app.get</a:t>
            </a:r>
            <a:r>
              <a:rPr lang="en-IN" dirty="0"/>
              <a:t>('/farmers/</a:t>
            </a:r>
            <a:r>
              <a:rPr lang="en-IN" dirty="0" err="1"/>
              <a:t>byvillageId</a:t>
            </a:r>
            <a:r>
              <a:rPr lang="en-IN" dirty="0"/>
              <a:t>/:</a:t>
            </a:r>
            <a:r>
              <a:rPr lang="en-IN" dirty="0" err="1"/>
              <a:t>villageId</a:t>
            </a:r>
            <a:r>
              <a:rPr lang="en-IN" dirty="0"/>
              <a:t>', (</a:t>
            </a:r>
            <a:r>
              <a:rPr lang="en-IN" dirty="0" err="1"/>
              <a:t>req</a:t>
            </a:r>
            <a:r>
              <a:rPr lang="en-IN" dirty="0"/>
              <a:t>, res, next)=&gt;</a:t>
            </a:r>
          </a:p>
          <a:p>
            <a:pPr marL="0" indent="0">
              <a:buNone/>
            </a:pPr>
            <a:r>
              <a:rPr lang="en-IN" dirty="0"/>
              <a:t>{</a:t>
            </a:r>
          </a:p>
          <a:p>
            <a:pPr marL="0" indent="0">
              <a:buNone/>
            </a:pPr>
            <a:r>
              <a:rPr lang="en-IN" dirty="0"/>
              <a:t>try{</a:t>
            </a:r>
          </a:p>
          <a:p>
            <a:pPr marL="457200" lvl="1" indent="0">
              <a:buNone/>
            </a:pPr>
            <a:r>
              <a:rPr lang="en-IN" dirty="0" err="1"/>
              <a:t>Farmer.find</a:t>
            </a:r>
            <a:r>
              <a:rPr lang="en-IN" dirty="0"/>
              <a:t>({'</a:t>
            </a:r>
            <a:r>
              <a:rPr lang="en-IN" dirty="0" err="1"/>
              <a:t>villageId</a:t>
            </a:r>
            <a:r>
              <a:rPr lang="en-IN" dirty="0"/>
              <a:t>':</a:t>
            </a:r>
            <a:r>
              <a:rPr lang="en-IN" dirty="0" err="1"/>
              <a:t>req.params.villageId</a:t>
            </a:r>
            <a:r>
              <a:rPr lang="en-IN" dirty="0"/>
              <a:t>},function(</a:t>
            </a:r>
            <a:r>
              <a:rPr lang="en-IN" dirty="0" err="1"/>
              <a:t>err,villageFarmers</a:t>
            </a:r>
            <a:r>
              <a:rPr lang="en-IN" dirty="0"/>
              <a:t>){</a:t>
            </a:r>
          </a:p>
          <a:p>
            <a:pPr marL="457200" lvl="1" indent="0">
              <a:buNone/>
            </a:pPr>
            <a:r>
              <a:rPr lang="en-IN" dirty="0"/>
              <a:t>		if(!err){</a:t>
            </a:r>
          </a:p>
          <a:p>
            <a:pPr marL="457200" lvl="1" indent="0">
              <a:buNone/>
            </a:pPr>
            <a:r>
              <a:rPr lang="en-IN" dirty="0"/>
              <a:t>			</a:t>
            </a:r>
            <a:r>
              <a:rPr lang="en-IN" dirty="0" err="1"/>
              <a:t>res.send</a:t>
            </a:r>
            <a:r>
              <a:rPr lang="en-IN" dirty="0"/>
              <a:t>(</a:t>
            </a:r>
            <a:r>
              <a:rPr lang="en-IN" dirty="0" err="1"/>
              <a:t>villageFarmers</a:t>
            </a:r>
            <a:r>
              <a:rPr lang="en-IN" dirty="0"/>
              <a:t>);</a:t>
            </a:r>
          </a:p>
          <a:p>
            <a:pPr marL="0" indent="0">
              <a:buNone/>
            </a:pPr>
            <a:r>
              <a:rPr lang="en-IN" dirty="0"/>
              <a:t>}</a:t>
            </a:r>
          </a:p>
          <a:p>
            <a:pPr marL="0" indent="0">
              <a:buNone/>
            </a:pPr>
            <a:r>
              <a:rPr lang="en-IN" dirty="0"/>
              <a:t>});</a:t>
            </a:r>
          </a:p>
          <a:p>
            <a:pPr marL="0" indent="0">
              <a:buNone/>
            </a:pPr>
            <a:r>
              <a:rPr lang="en-IN" dirty="0"/>
              <a:t>}catch (error)</a:t>
            </a:r>
          </a:p>
          <a:p>
            <a:pPr marL="0" indent="0">
              <a:buNone/>
            </a:pPr>
            <a:r>
              <a:rPr lang="en-IN" dirty="0"/>
              <a:t>{</a:t>
            </a:r>
          </a:p>
          <a:p>
            <a:pPr marL="0" indent="0">
              <a:buNone/>
            </a:pPr>
            <a:r>
              <a:rPr lang="en-IN" dirty="0" err="1"/>
              <a:t>res.status</a:t>
            </a:r>
            <a:r>
              <a:rPr lang="en-IN" dirty="0"/>
              <a:t>(500).send(error);</a:t>
            </a:r>
          </a:p>
          <a:p>
            <a:pPr marL="0" indent="0">
              <a:buNone/>
            </a:pPr>
            <a:r>
              <a:rPr lang="en-IN" dirty="0"/>
              <a:t>}</a:t>
            </a:r>
          </a:p>
          <a:p>
            <a:pPr marL="0" indent="0">
              <a:buNone/>
            </a:pPr>
            <a:br>
              <a:rPr lang="en-IN" dirty="0"/>
            </a:br>
            <a:r>
              <a:rPr lang="en-IN" dirty="0"/>
              <a:t>});</a:t>
            </a:r>
          </a:p>
          <a:p>
            <a:pPr marL="0" indent="0">
              <a:buNone/>
            </a:pPr>
            <a:br>
              <a:rPr lang="en-IN" dirty="0"/>
            </a:br>
            <a:endParaRPr lang="en-IN" dirty="0"/>
          </a:p>
          <a:p>
            <a:pPr marL="0" indent="0">
              <a:buNone/>
            </a:pPr>
            <a:endParaRPr lang="en-US" dirty="0"/>
          </a:p>
        </p:txBody>
      </p:sp>
      <p:pic>
        <p:nvPicPr>
          <p:cNvPr id="4" name="Picture 3">
            <a:extLst>
              <a:ext uri="{FF2B5EF4-FFF2-40B4-BE49-F238E27FC236}">
                <a16:creationId xmlns:a16="http://schemas.microsoft.com/office/drawing/2014/main" id="{97FEF321-15F8-614D-B511-9746D1C564D4}"/>
              </a:ext>
            </a:extLst>
          </p:cNvPr>
          <p:cNvPicPr>
            <a:picLocks noChangeAspect="1"/>
          </p:cNvPicPr>
          <p:nvPr/>
        </p:nvPicPr>
        <p:blipFill>
          <a:blip r:embed="rId2"/>
          <a:stretch>
            <a:fillRect/>
          </a:stretch>
        </p:blipFill>
        <p:spPr>
          <a:xfrm>
            <a:off x="1888820" y="1833451"/>
            <a:ext cx="1498600" cy="203200"/>
          </a:xfrm>
          <a:prstGeom prst="rect">
            <a:avLst/>
          </a:prstGeom>
        </p:spPr>
      </p:pic>
    </p:spTree>
    <p:extLst>
      <p:ext uri="{BB962C8B-B14F-4D97-AF65-F5344CB8AC3E}">
        <p14:creationId xmlns:p14="http://schemas.microsoft.com/office/powerpoint/2010/main" val="1001758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5A31C-0E1E-3143-95D9-24FF9C7E1898}"/>
              </a:ext>
            </a:extLst>
          </p:cNvPr>
          <p:cNvSpPr>
            <a:spLocks noGrp="1"/>
          </p:cNvSpPr>
          <p:nvPr>
            <p:ph type="title"/>
          </p:nvPr>
        </p:nvSpPr>
        <p:spPr/>
        <p:txBody>
          <a:bodyPr/>
          <a:lstStyle/>
          <a:p>
            <a:r>
              <a:rPr lang="en-US" dirty="0"/>
              <a:t>APIs</a:t>
            </a:r>
          </a:p>
        </p:txBody>
      </p:sp>
      <p:sp>
        <p:nvSpPr>
          <p:cNvPr id="3" name="Content Placeholder 2">
            <a:extLst>
              <a:ext uri="{FF2B5EF4-FFF2-40B4-BE49-F238E27FC236}">
                <a16:creationId xmlns:a16="http://schemas.microsoft.com/office/drawing/2014/main" id="{B78AE8F9-4487-7D4D-A16C-5D1C2FF4F13F}"/>
              </a:ext>
            </a:extLst>
          </p:cNvPr>
          <p:cNvSpPr>
            <a:spLocks noGrp="1"/>
          </p:cNvSpPr>
          <p:nvPr>
            <p:ph idx="1"/>
          </p:nvPr>
        </p:nvSpPr>
        <p:spPr>
          <a:xfrm>
            <a:off x="5118447" y="148701"/>
            <a:ext cx="6281873" cy="6560598"/>
          </a:xfrm>
        </p:spPr>
        <p:txBody>
          <a:bodyPr>
            <a:normAutofit fontScale="77500" lnSpcReduction="20000"/>
          </a:bodyPr>
          <a:lstStyle/>
          <a:p>
            <a:r>
              <a:rPr lang="en-US" sz="2600" dirty="0"/>
              <a:t>Get Farmers by Farmer ID</a:t>
            </a:r>
          </a:p>
          <a:p>
            <a:pPr marL="0" indent="0">
              <a:buNone/>
            </a:pPr>
            <a:r>
              <a:rPr lang="en-IN" dirty="0"/>
              <a:t>//API to retrieve farmer information by </a:t>
            </a:r>
            <a:r>
              <a:rPr lang="en-IN" dirty="0" err="1"/>
              <a:t>farmerID</a:t>
            </a:r>
            <a:endParaRPr lang="en-IN" dirty="0"/>
          </a:p>
          <a:p>
            <a:pPr marL="0" indent="0">
              <a:buNone/>
            </a:pPr>
            <a:r>
              <a:rPr lang="en-IN" dirty="0" err="1"/>
              <a:t>app.get</a:t>
            </a:r>
            <a:r>
              <a:rPr lang="en-IN" dirty="0"/>
              <a:t>('/farmers/</a:t>
            </a:r>
            <a:r>
              <a:rPr lang="en-IN" dirty="0" err="1"/>
              <a:t>byuserId</a:t>
            </a:r>
            <a:r>
              <a:rPr lang="en-IN" dirty="0"/>
              <a:t>/:</a:t>
            </a:r>
            <a:r>
              <a:rPr lang="en-IN" dirty="0" err="1"/>
              <a:t>farmerId</a:t>
            </a:r>
            <a:r>
              <a:rPr lang="en-IN" dirty="0"/>
              <a:t>', (</a:t>
            </a:r>
            <a:r>
              <a:rPr lang="en-IN" dirty="0" err="1"/>
              <a:t>req</a:t>
            </a:r>
            <a:r>
              <a:rPr lang="en-IN" dirty="0"/>
              <a:t>, res, next)=&gt;</a:t>
            </a:r>
          </a:p>
          <a:p>
            <a:pPr marL="0" indent="0">
              <a:buNone/>
            </a:pPr>
            <a:r>
              <a:rPr lang="en-IN" dirty="0"/>
              <a:t>{</a:t>
            </a:r>
          </a:p>
          <a:p>
            <a:pPr marL="0" indent="0">
              <a:buNone/>
            </a:pPr>
            <a:r>
              <a:rPr lang="en-IN" dirty="0"/>
              <a:t>try{</a:t>
            </a:r>
          </a:p>
          <a:p>
            <a:pPr marL="0" indent="0">
              <a:buNone/>
            </a:pPr>
            <a:r>
              <a:rPr lang="en-IN" dirty="0"/>
              <a:t>	</a:t>
            </a:r>
            <a:r>
              <a:rPr lang="en-IN" dirty="0" err="1"/>
              <a:t>Farmer.find</a:t>
            </a:r>
            <a:r>
              <a:rPr lang="en-IN" dirty="0"/>
              <a:t>({'</a:t>
            </a:r>
            <a:r>
              <a:rPr lang="en-IN" dirty="0" err="1"/>
              <a:t>farmerId</a:t>
            </a:r>
            <a:r>
              <a:rPr lang="en-IN" dirty="0"/>
              <a:t>':</a:t>
            </a:r>
            <a:r>
              <a:rPr lang="en-IN" dirty="0" err="1"/>
              <a:t>req.params.farmerId</a:t>
            </a:r>
            <a:r>
              <a:rPr lang="en-IN" dirty="0"/>
              <a:t>},function(</a:t>
            </a:r>
            <a:r>
              <a:rPr lang="en-IN" dirty="0" err="1"/>
              <a:t>err,theFarmer</a:t>
            </a:r>
            <a:r>
              <a:rPr lang="en-IN" dirty="0"/>
              <a:t>)		{</a:t>
            </a:r>
          </a:p>
          <a:p>
            <a:pPr marL="0" indent="0">
              <a:buNone/>
            </a:pPr>
            <a:r>
              <a:rPr lang="en-IN" dirty="0"/>
              <a:t>		if(!err){</a:t>
            </a:r>
          </a:p>
          <a:p>
            <a:pPr marL="0" indent="0">
              <a:buNone/>
            </a:pPr>
            <a:r>
              <a:rPr lang="en-IN" dirty="0"/>
              <a:t>			</a:t>
            </a:r>
            <a:r>
              <a:rPr lang="en-IN" dirty="0" err="1"/>
              <a:t>res.send</a:t>
            </a:r>
            <a:r>
              <a:rPr lang="en-IN" dirty="0"/>
              <a:t>(</a:t>
            </a:r>
            <a:r>
              <a:rPr lang="en-IN" dirty="0" err="1"/>
              <a:t>theFarmer</a:t>
            </a:r>
            <a:r>
              <a:rPr lang="en-IN" dirty="0"/>
              <a:t>);</a:t>
            </a:r>
          </a:p>
          <a:p>
            <a:pPr marL="0" indent="0">
              <a:buNone/>
            </a:pPr>
            <a:r>
              <a:rPr lang="en-IN" dirty="0"/>
              <a:t>		}</a:t>
            </a:r>
          </a:p>
          <a:p>
            <a:pPr marL="0" indent="0">
              <a:buNone/>
            </a:pPr>
            <a:r>
              <a:rPr lang="en-IN" dirty="0"/>
              <a:t>	});</a:t>
            </a:r>
          </a:p>
          <a:p>
            <a:pPr marL="0" indent="0">
              <a:buNone/>
            </a:pPr>
            <a:r>
              <a:rPr lang="en-IN" dirty="0"/>
              <a:t>}catch (error)</a:t>
            </a:r>
          </a:p>
          <a:p>
            <a:pPr marL="0" indent="0">
              <a:buNone/>
            </a:pPr>
            <a:r>
              <a:rPr lang="en-IN" dirty="0"/>
              <a:t>{</a:t>
            </a:r>
          </a:p>
          <a:p>
            <a:pPr marL="0" indent="0">
              <a:buNone/>
            </a:pPr>
            <a:r>
              <a:rPr lang="en-IN" dirty="0" err="1"/>
              <a:t>res.status</a:t>
            </a:r>
            <a:r>
              <a:rPr lang="en-IN" dirty="0"/>
              <a:t>(500).send(error);</a:t>
            </a:r>
          </a:p>
          <a:p>
            <a:pPr marL="0" indent="0">
              <a:buNone/>
            </a:pPr>
            <a:r>
              <a:rPr lang="en-IN" dirty="0"/>
              <a:t>}</a:t>
            </a:r>
          </a:p>
          <a:p>
            <a:pPr marL="0" indent="0">
              <a:buNone/>
            </a:pPr>
            <a:r>
              <a:rPr lang="en-IN" dirty="0"/>
              <a:t>});</a:t>
            </a:r>
          </a:p>
          <a:p>
            <a:endParaRPr lang="en-IN" dirty="0"/>
          </a:p>
          <a:p>
            <a:pPr marL="0" indent="0">
              <a:buNone/>
            </a:pPr>
            <a:br>
              <a:rPr lang="en-IN" dirty="0"/>
            </a:br>
            <a:endParaRPr lang="en-IN" dirty="0"/>
          </a:p>
          <a:p>
            <a:pPr marL="0" indent="0">
              <a:buNone/>
            </a:pPr>
            <a:endParaRPr lang="en-US" dirty="0"/>
          </a:p>
        </p:txBody>
      </p:sp>
      <p:pic>
        <p:nvPicPr>
          <p:cNvPr id="4" name="Picture 3">
            <a:extLst>
              <a:ext uri="{FF2B5EF4-FFF2-40B4-BE49-F238E27FC236}">
                <a16:creationId xmlns:a16="http://schemas.microsoft.com/office/drawing/2014/main" id="{97FEF321-15F8-614D-B511-9746D1C564D4}"/>
              </a:ext>
            </a:extLst>
          </p:cNvPr>
          <p:cNvPicPr>
            <a:picLocks noChangeAspect="1"/>
          </p:cNvPicPr>
          <p:nvPr/>
        </p:nvPicPr>
        <p:blipFill>
          <a:blip r:embed="rId2"/>
          <a:stretch>
            <a:fillRect/>
          </a:stretch>
        </p:blipFill>
        <p:spPr>
          <a:xfrm>
            <a:off x="1888820" y="1833451"/>
            <a:ext cx="1498600" cy="203200"/>
          </a:xfrm>
          <a:prstGeom prst="rect">
            <a:avLst/>
          </a:prstGeom>
        </p:spPr>
      </p:pic>
    </p:spTree>
    <p:extLst>
      <p:ext uri="{BB962C8B-B14F-4D97-AF65-F5344CB8AC3E}">
        <p14:creationId xmlns:p14="http://schemas.microsoft.com/office/powerpoint/2010/main" val="621764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7C8A-BD77-C347-967F-5988A63F7EBA}"/>
              </a:ext>
            </a:extLst>
          </p:cNvPr>
          <p:cNvSpPr>
            <a:spLocks noGrp="1"/>
          </p:cNvSpPr>
          <p:nvPr>
            <p:ph type="title"/>
          </p:nvPr>
        </p:nvSpPr>
        <p:spPr/>
        <p:txBody>
          <a:bodyPr>
            <a:normAutofit fontScale="90000"/>
          </a:bodyPr>
          <a:lstStyle/>
          <a:p>
            <a:r>
              <a:rPr lang="en-US" dirty="0"/>
              <a:t>Scalability, Reliability, Availability, Security</a:t>
            </a:r>
          </a:p>
        </p:txBody>
      </p:sp>
      <p:sp>
        <p:nvSpPr>
          <p:cNvPr id="3" name="Content Placeholder 2">
            <a:extLst>
              <a:ext uri="{FF2B5EF4-FFF2-40B4-BE49-F238E27FC236}">
                <a16:creationId xmlns:a16="http://schemas.microsoft.com/office/drawing/2014/main" id="{F8D29255-C9A9-D447-B874-6F28AC6C06EC}"/>
              </a:ext>
            </a:extLst>
          </p:cNvPr>
          <p:cNvSpPr>
            <a:spLocks noGrp="1"/>
          </p:cNvSpPr>
          <p:nvPr>
            <p:ph idx="1"/>
          </p:nvPr>
        </p:nvSpPr>
        <p:spPr/>
        <p:txBody>
          <a:bodyPr/>
          <a:lstStyle/>
          <a:p>
            <a:r>
              <a:rPr lang="en-US" dirty="0"/>
              <a:t>In the current day and age the easiest and the best way to have  an app that can be scaled as per the need is to host it in cloud (say AWS). There are many useful and innovative ways provided to ensure that the load is balanced based on the requests received, provide horizontal scaling as and when the load increases</a:t>
            </a:r>
          </a:p>
          <a:p>
            <a:r>
              <a:rPr lang="en-US" dirty="0"/>
              <a:t>The app architecture needs to have some basics correct. </a:t>
            </a:r>
          </a:p>
          <a:p>
            <a:pPr lvl="1"/>
            <a:r>
              <a:rPr lang="en-US" dirty="0"/>
              <a:t>Decide if microservices makes sense and if yes, build APIs as microservices each running independently</a:t>
            </a:r>
          </a:p>
          <a:p>
            <a:pPr lvl="1"/>
            <a:r>
              <a:rPr lang="en-US" dirty="0"/>
              <a:t>Have a proper caching mechanism</a:t>
            </a:r>
          </a:p>
          <a:p>
            <a:pPr lvl="1"/>
            <a:r>
              <a:rPr lang="en-US" dirty="0"/>
              <a:t>Have a proper queueing mechanism</a:t>
            </a:r>
          </a:p>
          <a:p>
            <a:pPr lvl="1"/>
            <a:r>
              <a:rPr lang="en-US" dirty="0"/>
              <a:t>Serve static images, videos through a CDN</a:t>
            </a:r>
          </a:p>
          <a:p>
            <a:pPr lvl="1"/>
            <a:r>
              <a:rPr lang="en-US" dirty="0"/>
              <a:t>Use the best practices for security. </a:t>
            </a:r>
          </a:p>
        </p:txBody>
      </p:sp>
      <p:pic>
        <p:nvPicPr>
          <p:cNvPr id="4" name="Picture 3">
            <a:extLst>
              <a:ext uri="{FF2B5EF4-FFF2-40B4-BE49-F238E27FC236}">
                <a16:creationId xmlns:a16="http://schemas.microsoft.com/office/drawing/2014/main" id="{D107533C-56C1-1B47-85AC-CBE6629D22F9}"/>
              </a:ext>
            </a:extLst>
          </p:cNvPr>
          <p:cNvPicPr>
            <a:picLocks noChangeAspect="1"/>
          </p:cNvPicPr>
          <p:nvPr/>
        </p:nvPicPr>
        <p:blipFill>
          <a:blip r:embed="rId2"/>
          <a:stretch>
            <a:fillRect/>
          </a:stretch>
        </p:blipFill>
        <p:spPr>
          <a:xfrm>
            <a:off x="1888820" y="1833451"/>
            <a:ext cx="1498600" cy="203200"/>
          </a:xfrm>
          <a:prstGeom prst="rect">
            <a:avLst/>
          </a:prstGeom>
        </p:spPr>
      </p:pic>
    </p:spTree>
    <p:extLst>
      <p:ext uri="{BB962C8B-B14F-4D97-AF65-F5344CB8AC3E}">
        <p14:creationId xmlns:p14="http://schemas.microsoft.com/office/powerpoint/2010/main" val="104307617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
  <TotalTime>7040</TotalTime>
  <Words>920</Words>
  <Application>Microsoft Macintosh PowerPoint</Application>
  <PresentationFormat>Widescreen</PresentationFormat>
  <Paragraphs>116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 Light</vt:lpstr>
      <vt:lpstr>Rockwell</vt:lpstr>
      <vt:lpstr>Wingdings</vt:lpstr>
      <vt:lpstr>Atlas</vt:lpstr>
      <vt:lpstr>REST API</vt:lpstr>
      <vt:lpstr>Index</vt:lpstr>
      <vt:lpstr>Problem Statement </vt:lpstr>
      <vt:lpstr>Technology Stack (suggested)</vt:lpstr>
      <vt:lpstr>API Definitions</vt:lpstr>
      <vt:lpstr>APIs</vt:lpstr>
      <vt:lpstr>APIs</vt:lpstr>
      <vt:lpstr>APIs</vt:lpstr>
      <vt:lpstr>Scalability, Reliability, Availability, Security</vt:lpstr>
      <vt:lpstr>Redundancy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API</dc:title>
  <dc:creator>Relecura Technologies Pvt Ltd</dc:creator>
  <cp:lastModifiedBy>Relecura Technologies Pvt Ltd</cp:lastModifiedBy>
  <cp:revision>31</cp:revision>
  <dcterms:created xsi:type="dcterms:W3CDTF">2019-11-21T11:01:14Z</dcterms:created>
  <dcterms:modified xsi:type="dcterms:W3CDTF">2019-11-26T08:21:54Z</dcterms:modified>
</cp:coreProperties>
</file>