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ns" charset="1" panose="00000000000000000000"/>
      <p:regular r:id="rId18"/>
    </p:embeddedFont>
    <p:embeddedFont>
      <p:font typeface="Poppins" charset="1" panose="00000500000000000000"/>
      <p:regular r:id="rId19"/>
    </p:embeddedFont>
    <p:embeddedFont>
      <p:font typeface="Poppins Bold" charset="1" panose="00000800000000000000"/>
      <p:regular r:id="rId20"/>
    </p:embeddedFont>
    <p:embeddedFont>
      <p:font typeface="Open Sans Bold"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4.jpeg" Type="http://schemas.openxmlformats.org/officeDocument/2006/relationships/image"/><Relationship Id="rId5" Target="../media/image15.jpeg" Type="http://schemas.openxmlformats.org/officeDocument/2006/relationships/image"/><Relationship Id="rId6" Target="../media/image1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jpeg" Type="http://schemas.openxmlformats.org/officeDocument/2006/relationships/image"/><Relationship Id="rId4"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1.jpeg" Type="http://schemas.openxmlformats.org/officeDocument/2006/relationships/image"/><Relationship Id="rId4"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a:grpSpLocks noChangeAspect="true"/>
          </p:cNvGrpSpPr>
          <p:nvPr/>
        </p:nvGrpSpPr>
        <p:grpSpPr>
          <a:xfrm rot="0">
            <a:off x="10583866" y="1028700"/>
            <a:ext cx="5876304" cy="11627276"/>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88" t="0" r="-988" b="0"/>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21" id="21"/>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22" id="22"/>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23" id="23"/>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24" id="24"/>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25" id="25"/>
          <p:cNvSpPr txBox="true"/>
          <p:nvPr/>
        </p:nvSpPr>
        <p:spPr>
          <a:xfrm rot="0">
            <a:off x="1927286" y="1958676"/>
            <a:ext cx="5742791" cy="2100980"/>
          </a:xfrm>
          <a:prstGeom prst="rect">
            <a:avLst/>
          </a:prstGeom>
        </p:spPr>
        <p:txBody>
          <a:bodyPr anchor="t" rtlCol="false" tIns="0" lIns="0" bIns="0" rIns="0">
            <a:spAutoFit/>
          </a:bodyPr>
          <a:lstStyle/>
          <a:p>
            <a:pPr algn="l">
              <a:lnSpc>
                <a:spcPts val="16583"/>
              </a:lnSpc>
              <a:spcBef>
                <a:spcPct val="0"/>
              </a:spcBef>
            </a:pPr>
            <a:r>
              <a:rPr lang="en-US" sz="11845">
                <a:solidFill>
                  <a:srgbClr val="1F2020"/>
                </a:solidFill>
                <a:latin typeface="Poppins"/>
                <a:ea typeface="Poppins"/>
                <a:cs typeface="Poppins"/>
                <a:sym typeface="Poppins"/>
              </a:rPr>
              <a:t>R Z S</a:t>
            </a:r>
          </a:p>
        </p:txBody>
      </p:sp>
      <p:sp>
        <p:nvSpPr>
          <p:cNvPr name="TextBox 26" id="26"/>
          <p:cNvSpPr txBox="true"/>
          <p:nvPr/>
        </p:nvSpPr>
        <p:spPr>
          <a:xfrm rot="0">
            <a:off x="1927286" y="3171195"/>
            <a:ext cx="5095826" cy="2137454"/>
          </a:xfrm>
          <a:prstGeom prst="rect">
            <a:avLst/>
          </a:prstGeom>
        </p:spPr>
        <p:txBody>
          <a:bodyPr anchor="t" rtlCol="false" tIns="0" lIns="0" bIns="0" rIns="0">
            <a:spAutoFit/>
          </a:bodyPr>
          <a:lstStyle/>
          <a:p>
            <a:pPr algn="l">
              <a:lnSpc>
                <a:spcPts val="16583"/>
              </a:lnSpc>
              <a:spcBef>
                <a:spcPct val="0"/>
              </a:spcBef>
            </a:pPr>
            <a:r>
              <a:rPr lang="en-US" b="true" sz="11845">
                <a:solidFill>
                  <a:srgbClr val="335ACF"/>
                </a:solidFill>
                <a:latin typeface="Poppins Bold"/>
                <a:ea typeface="Poppins Bold"/>
                <a:cs typeface="Poppins Bold"/>
                <a:sym typeface="Poppins Bold"/>
              </a:rPr>
              <a:t>Apps</a:t>
            </a:r>
          </a:p>
        </p:txBody>
      </p:sp>
      <p:sp>
        <p:nvSpPr>
          <p:cNvPr name="TextBox 27" id="27"/>
          <p:cNvSpPr txBox="true"/>
          <p:nvPr/>
        </p:nvSpPr>
        <p:spPr>
          <a:xfrm rot="0">
            <a:off x="11133360" y="7360168"/>
            <a:ext cx="1739510" cy="295655"/>
          </a:xfrm>
          <a:prstGeom prst="rect">
            <a:avLst/>
          </a:prstGeom>
        </p:spPr>
        <p:txBody>
          <a:bodyPr anchor="t" rtlCol="false" tIns="0" lIns="0" bIns="0" rIns="0">
            <a:spAutoFit/>
          </a:bodyPr>
          <a:lstStyle/>
          <a:p>
            <a:pPr algn="ctr">
              <a:lnSpc>
                <a:spcPts val="2326"/>
              </a:lnSpc>
              <a:spcBef>
                <a:spcPct val="0"/>
              </a:spcBef>
            </a:pPr>
            <a:r>
              <a:rPr lang="en-US" b="true" sz="1662">
                <a:solidFill>
                  <a:srgbClr val="335ACF"/>
                </a:solidFill>
                <a:latin typeface="Poppins Bold"/>
                <a:ea typeface="Poppins Bold"/>
                <a:cs typeface="Poppins Bold"/>
                <a:sym typeface="Poppins Bold"/>
              </a:rPr>
              <a:t>Data 02</a:t>
            </a:r>
          </a:p>
        </p:txBody>
      </p:sp>
      <p:sp>
        <p:nvSpPr>
          <p:cNvPr name="TextBox 28" id="28"/>
          <p:cNvSpPr txBox="true"/>
          <p:nvPr/>
        </p:nvSpPr>
        <p:spPr>
          <a:xfrm rot="0">
            <a:off x="1927286" y="5791311"/>
            <a:ext cx="5240294" cy="2101850"/>
          </a:xfrm>
          <a:prstGeom prst="rect">
            <a:avLst/>
          </a:prstGeom>
        </p:spPr>
        <p:txBody>
          <a:bodyPr anchor="t" rtlCol="false" tIns="0" lIns="0" bIns="0" rIns="0">
            <a:spAutoFit/>
          </a:bodyPr>
          <a:lstStyle/>
          <a:p>
            <a:pPr algn="l">
              <a:lnSpc>
                <a:spcPts val="2799"/>
              </a:lnSpc>
            </a:pPr>
            <a:r>
              <a:rPr lang="en-US" sz="1999">
                <a:solidFill>
                  <a:srgbClr val="1F2020"/>
                </a:solidFill>
                <a:latin typeface="Open Sans"/>
                <a:ea typeface="Open Sans"/>
                <a:cs typeface="Open Sans"/>
                <a:sym typeface="Open Sans"/>
              </a:rPr>
              <a:t>KELAS 17.4A.29 </a:t>
            </a:r>
          </a:p>
          <a:p>
            <a:pPr algn="l">
              <a:lnSpc>
                <a:spcPts val="2799"/>
              </a:lnSpc>
              <a:spcBef>
                <a:spcPct val="0"/>
              </a:spcBef>
            </a:pPr>
            <a:r>
              <a:rPr lang="en-US" sz="1999">
                <a:solidFill>
                  <a:srgbClr val="1F2020"/>
                </a:solidFill>
                <a:latin typeface="Open Sans"/>
                <a:ea typeface="Open Sans"/>
                <a:cs typeface="Open Sans"/>
                <a:sym typeface="Open Sans"/>
              </a:rPr>
              <a:t>KELOMPOK 1</a:t>
            </a:r>
          </a:p>
          <a:p>
            <a:pPr algn="l">
              <a:lnSpc>
                <a:spcPts val="2799"/>
              </a:lnSpc>
              <a:spcBef>
                <a:spcPct val="0"/>
              </a:spcBef>
            </a:pPr>
            <a:r>
              <a:rPr lang="en-US" sz="1999">
                <a:solidFill>
                  <a:srgbClr val="1F2020"/>
                </a:solidFill>
                <a:latin typeface="Open Sans"/>
                <a:ea typeface="Open Sans"/>
                <a:cs typeface="Open Sans"/>
                <a:sym typeface="Open Sans"/>
              </a:rPr>
              <a:t>-Radithya Asadel Herfanto (17230979)</a:t>
            </a:r>
          </a:p>
          <a:p>
            <a:pPr algn="l">
              <a:lnSpc>
                <a:spcPts val="2799"/>
              </a:lnSpc>
              <a:spcBef>
                <a:spcPct val="0"/>
              </a:spcBef>
            </a:pPr>
            <a:r>
              <a:rPr lang="en-US" sz="1999">
                <a:solidFill>
                  <a:srgbClr val="1F2020"/>
                </a:solidFill>
                <a:latin typeface="Open Sans"/>
                <a:ea typeface="Open Sans"/>
                <a:cs typeface="Open Sans"/>
                <a:sym typeface="Open Sans"/>
              </a:rPr>
              <a:t>-Razan Syifa Fikry (17230862)</a:t>
            </a:r>
          </a:p>
          <a:p>
            <a:pPr algn="l">
              <a:lnSpc>
                <a:spcPts val="2799"/>
              </a:lnSpc>
              <a:spcBef>
                <a:spcPct val="0"/>
              </a:spcBef>
            </a:pPr>
            <a:r>
              <a:rPr lang="en-US" sz="1999">
                <a:solidFill>
                  <a:srgbClr val="1F2020"/>
                </a:solidFill>
                <a:latin typeface="Open Sans"/>
                <a:ea typeface="Open Sans"/>
                <a:cs typeface="Open Sans"/>
                <a:sym typeface="Open Sans"/>
              </a:rPr>
              <a:t>-Ariel Pamungkas (17230302)</a:t>
            </a:r>
          </a:p>
          <a:p>
            <a:pPr algn="l">
              <a:lnSpc>
                <a:spcPts val="2799"/>
              </a:lnSpc>
              <a:spcBef>
                <a:spcPct val="0"/>
              </a:spcBef>
            </a:pPr>
            <a:r>
              <a:rPr lang="en-US" sz="1999">
                <a:solidFill>
                  <a:srgbClr val="1F2020"/>
                </a:solidFill>
                <a:latin typeface="Open Sans"/>
                <a:ea typeface="Open Sans"/>
                <a:cs typeface="Open Sans"/>
                <a:sym typeface="Open Sans"/>
              </a:rPr>
              <a:t>-Tito Ramadhan (17231113)</a:t>
            </a:r>
          </a:p>
        </p:txBody>
      </p:sp>
      <p:sp>
        <p:nvSpPr>
          <p:cNvPr name="TextBox 29" id="29"/>
          <p:cNvSpPr txBox="true"/>
          <p:nvPr/>
        </p:nvSpPr>
        <p:spPr>
          <a:xfrm rot="0">
            <a:off x="1927286" y="7468868"/>
            <a:ext cx="2003612" cy="247718"/>
          </a:xfrm>
          <a:prstGeom prst="rect">
            <a:avLst/>
          </a:prstGeom>
        </p:spPr>
        <p:txBody>
          <a:bodyPr anchor="t" rtlCol="false" tIns="0" lIns="0" bIns="0" rIns="0">
            <a:spAutoFit/>
          </a:bodyPr>
          <a:lstStyle/>
          <a:p>
            <a:pPr algn="ctr">
              <a:lnSpc>
                <a:spcPts val="2057"/>
              </a:lnSpc>
              <a:spcBef>
                <a:spcPct val="0"/>
              </a:spcBef>
            </a:pPr>
            <a:r>
              <a:rPr lang="en-US" b="true" sz="1469">
                <a:solidFill>
                  <a:srgbClr val="FFFFFF"/>
                </a:solidFill>
                <a:latin typeface="Open Sans Bold"/>
                <a:ea typeface="Open Sans Bold"/>
                <a:cs typeface="Open Sans Bold"/>
                <a:sym typeface="Open Sans Bold"/>
              </a:rPr>
              <a:t>Explore Now</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01" y="5334000"/>
            <a:ext cx="18320651" cy="4953000"/>
            <a:chOff x="0" y="0"/>
            <a:chExt cx="4825192" cy="1304494"/>
          </a:xfrm>
        </p:grpSpPr>
        <p:sp>
          <p:nvSpPr>
            <p:cNvPr name="Freeform 9" id="9"/>
            <p:cNvSpPr/>
            <p:nvPr/>
          </p:nvSpPr>
          <p:spPr>
            <a:xfrm flipH="false" flipV="false" rot="0">
              <a:off x="0" y="0"/>
              <a:ext cx="4825192" cy="1304494"/>
            </a:xfrm>
            <a:custGeom>
              <a:avLst/>
              <a:gdLst/>
              <a:ahLst/>
              <a:cxnLst/>
              <a:rect r="r" b="b" t="t" l="l"/>
              <a:pathLst>
                <a:path h="1304494" w="4825192">
                  <a:moveTo>
                    <a:pt x="0" y="0"/>
                  </a:moveTo>
                  <a:lnTo>
                    <a:pt x="4825192" y="0"/>
                  </a:lnTo>
                  <a:lnTo>
                    <a:pt x="4825192" y="1304494"/>
                  </a:lnTo>
                  <a:lnTo>
                    <a:pt x="0" y="1304494"/>
                  </a:lnTo>
                  <a:close/>
                </a:path>
              </a:pathLst>
            </a:custGeom>
            <a:solidFill>
              <a:srgbClr val="335ACF"/>
            </a:solidFill>
          </p:spPr>
        </p:sp>
        <p:sp>
          <p:nvSpPr>
            <p:cNvPr name="TextBox 10" id="10"/>
            <p:cNvSpPr txBox="true"/>
            <p:nvPr/>
          </p:nvSpPr>
          <p:spPr>
            <a:xfrm>
              <a:off x="0" y="-38100"/>
              <a:ext cx="4825192" cy="134259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537BF1"/>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3622749" y="1620890"/>
            <a:ext cx="4125693" cy="8163392"/>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1356" t="0" r="-1356"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10900340" y="1620890"/>
            <a:ext cx="4125693" cy="8163392"/>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899" t="0" r="-899"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34" id="34"/>
          <p:cNvSpPr txBox="true"/>
          <p:nvPr/>
        </p:nvSpPr>
        <p:spPr>
          <a:xfrm rot="0">
            <a:off x="2471630"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Tipe Transaksi Page</a:t>
            </a:r>
          </a:p>
        </p:txBody>
      </p:sp>
      <p:sp>
        <p:nvSpPr>
          <p:cNvPr name="TextBox 35" id="35"/>
          <p:cNvSpPr txBox="true"/>
          <p:nvPr/>
        </p:nvSpPr>
        <p:spPr>
          <a:xfrm rot="0">
            <a:off x="9341299" y="527534"/>
            <a:ext cx="7510079"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Kategori Transaksi Page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a:grpSpLocks noChangeAspect="true"/>
          </p:cNvGrpSpPr>
          <p:nvPr/>
        </p:nvGrpSpPr>
        <p:grpSpPr>
          <a:xfrm rot="0">
            <a:off x="13062519" y="1736008"/>
            <a:ext cx="3444222" cy="6814984"/>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88" t="0" r="-988" b="0"/>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1" id="21"/>
          <p:cNvGrpSpPr/>
          <p:nvPr/>
        </p:nvGrpSpPr>
        <p:grpSpPr>
          <a:xfrm rot="0">
            <a:off x="2070960" y="3029716"/>
            <a:ext cx="1042538" cy="47625"/>
            <a:chOff x="0" y="0"/>
            <a:chExt cx="274578" cy="12543"/>
          </a:xfrm>
        </p:grpSpPr>
        <p:sp>
          <p:nvSpPr>
            <p:cNvPr name="Freeform 22" id="2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23" id="2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9328841" y="7656187"/>
            <a:ext cx="247059" cy="130941"/>
          </a:xfrm>
          <a:custGeom>
            <a:avLst/>
            <a:gdLst/>
            <a:ahLst/>
            <a:cxnLst/>
            <a:rect r="r" b="b" t="t" l="l"/>
            <a:pathLst>
              <a:path h="130941" w="247059">
                <a:moveTo>
                  <a:pt x="0" y="0"/>
                </a:moveTo>
                <a:lnTo>
                  <a:pt x="247059" y="0"/>
                </a:lnTo>
                <a:lnTo>
                  <a:pt x="247059" y="130941"/>
                </a:lnTo>
                <a:lnTo>
                  <a:pt x="0" y="1309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5" id="25"/>
          <p:cNvSpPr/>
          <p:nvPr/>
        </p:nvSpPr>
        <p:spPr>
          <a:xfrm flipH="false" flipV="false" rot="0">
            <a:off x="3333486" y="4983710"/>
            <a:ext cx="425144" cy="425144"/>
          </a:xfrm>
          <a:custGeom>
            <a:avLst/>
            <a:gdLst/>
            <a:ahLst/>
            <a:cxnLst/>
            <a:rect r="r" b="b" t="t" l="l"/>
            <a:pathLst>
              <a:path h="425144" w="425144">
                <a:moveTo>
                  <a:pt x="0" y="0"/>
                </a:moveTo>
                <a:lnTo>
                  <a:pt x="425144" y="0"/>
                </a:lnTo>
                <a:lnTo>
                  <a:pt x="425144" y="425144"/>
                </a:lnTo>
                <a:lnTo>
                  <a:pt x="0" y="42514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6" id="26"/>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27" id="27"/>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28" id="28"/>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29" id="29"/>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30" id="30"/>
          <p:cNvSpPr txBox="true"/>
          <p:nvPr/>
        </p:nvSpPr>
        <p:spPr>
          <a:xfrm rot="0">
            <a:off x="2070960" y="2139014"/>
            <a:ext cx="6840791" cy="731752"/>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Kesimpulan</a:t>
            </a:r>
          </a:p>
        </p:txBody>
      </p:sp>
      <p:sp>
        <p:nvSpPr>
          <p:cNvPr name="TextBox 31" id="31"/>
          <p:cNvSpPr txBox="true"/>
          <p:nvPr/>
        </p:nvSpPr>
        <p:spPr>
          <a:xfrm rot="0">
            <a:off x="1666080" y="3695824"/>
            <a:ext cx="10637330" cy="2838202"/>
          </a:xfrm>
          <a:prstGeom prst="rect">
            <a:avLst/>
          </a:prstGeom>
        </p:spPr>
        <p:txBody>
          <a:bodyPr anchor="t" rtlCol="false" tIns="0" lIns="0" bIns="0" rIns="0">
            <a:spAutoFit/>
          </a:bodyPr>
          <a:lstStyle/>
          <a:p>
            <a:pPr algn="ctr">
              <a:lnSpc>
                <a:spcPts val="2871"/>
              </a:lnSpc>
              <a:spcBef>
                <a:spcPct val="0"/>
              </a:spcBef>
            </a:pPr>
            <a:r>
              <a:rPr lang="en-US" b="true" sz="2051">
                <a:solidFill>
                  <a:srgbClr val="1F2020"/>
                </a:solidFill>
                <a:latin typeface="Poppins Bold"/>
                <a:ea typeface="Poppins Bold"/>
                <a:cs typeface="Poppins Bold"/>
                <a:sym typeface="Poppins Bold"/>
              </a:rPr>
              <a:t>Aplikasi Ruzzel Schedule merupakan solusi praktis dan nyaman untuk membantu pengguna mengatur jadwal dan keuangan mereka dalam satu platform terintegrasi. Dengan antarmuka yang intuitif dan fitur yang mendukung manajemen waktu serta keuangan, aplikasi ini diharapkan dapat meningkatkan produktivitas, membantu pengguna lebih disiplin, dan memberikan kendali penuh atas aktivitas serta kondisi finansial mereka. Ruzzel Schedule hadir untuk mempermudah kehidupan sehari-hari dengan perencanaan yang lebih teratur dan terarah.</a:t>
            </a:r>
          </a:p>
        </p:txBody>
      </p:sp>
      <p:sp>
        <p:nvSpPr>
          <p:cNvPr name="TextBox 32" id="32"/>
          <p:cNvSpPr txBox="true"/>
          <p:nvPr/>
        </p:nvSpPr>
        <p:spPr>
          <a:xfrm rot="0">
            <a:off x="8194492" y="6483134"/>
            <a:ext cx="2976731" cy="826174"/>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Lorem ipsum dolor sit amet, consectetur adipiscing elit, sed do eiusmod tempor incididunt ut labore et dolore magna aliqua. Ut enim ad minim veniam</a:t>
            </a:r>
          </a:p>
        </p:txBody>
      </p:sp>
      <p:sp>
        <p:nvSpPr>
          <p:cNvPr name="TextBox 33" id="33"/>
          <p:cNvSpPr txBox="true"/>
          <p:nvPr/>
        </p:nvSpPr>
        <p:spPr>
          <a:xfrm rot="0">
            <a:off x="8194492" y="6035503"/>
            <a:ext cx="2355637" cy="322422"/>
          </a:xfrm>
          <a:prstGeom prst="rect">
            <a:avLst/>
          </a:prstGeom>
        </p:spPr>
        <p:txBody>
          <a:bodyPr anchor="t" rtlCol="false" tIns="0" lIns="0" bIns="0" rIns="0">
            <a:spAutoFit/>
          </a:bodyPr>
          <a:lstStyle/>
          <a:p>
            <a:pPr algn="l">
              <a:lnSpc>
                <a:spcPts val="2628"/>
              </a:lnSpc>
              <a:spcBef>
                <a:spcPct val="0"/>
              </a:spcBef>
            </a:pPr>
            <a:r>
              <a:rPr lang="en-US" b="true" sz="1877">
                <a:solidFill>
                  <a:srgbClr val="FFFFFF"/>
                </a:solidFill>
                <a:latin typeface="Open Sans Bold"/>
                <a:ea typeface="Open Sans Bold"/>
                <a:cs typeface="Open Sans Bold"/>
                <a:sym typeface="Open Sans Bold"/>
              </a:rPr>
              <a:t>Service 02</a:t>
            </a:r>
          </a:p>
        </p:txBody>
      </p:sp>
      <p:sp>
        <p:nvSpPr>
          <p:cNvPr name="TextBox 34" id="34"/>
          <p:cNvSpPr txBox="true"/>
          <p:nvPr/>
        </p:nvSpPr>
        <p:spPr>
          <a:xfrm rot="0">
            <a:off x="8194492" y="7587075"/>
            <a:ext cx="1177818" cy="240591"/>
          </a:xfrm>
          <a:prstGeom prst="rect">
            <a:avLst/>
          </a:prstGeom>
        </p:spPr>
        <p:txBody>
          <a:bodyPr anchor="t" rtlCol="false" tIns="0" lIns="0" bIns="0" rIns="0">
            <a:spAutoFit/>
          </a:bodyPr>
          <a:lstStyle/>
          <a:p>
            <a:pPr algn="l">
              <a:lnSpc>
                <a:spcPts val="1960"/>
              </a:lnSpc>
              <a:spcBef>
                <a:spcPct val="0"/>
              </a:spcBef>
            </a:pPr>
            <a:r>
              <a:rPr lang="en-US" b="true" sz="1400">
                <a:solidFill>
                  <a:srgbClr val="FFFFFF"/>
                </a:solidFill>
                <a:latin typeface="Open Sans Bold"/>
                <a:ea typeface="Open Sans Bold"/>
                <a:cs typeface="Open Sans Bold"/>
                <a:sym typeface="Open Sans Bold"/>
              </a:rPr>
              <a:t>Learn More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148802" y="7301218"/>
            <a:ext cx="20585603" cy="5264356"/>
            <a:chOff x="0" y="0"/>
            <a:chExt cx="4274726" cy="1093176"/>
          </a:xfrm>
        </p:grpSpPr>
        <p:sp>
          <p:nvSpPr>
            <p:cNvPr name="Freeform 9" id="9"/>
            <p:cNvSpPr/>
            <p:nvPr/>
          </p:nvSpPr>
          <p:spPr>
            <a:xfrm flipH="false" flipV="false" rot="0">
              <a:off x="0" y="0"/>
              <a:ext cx="4274726" cy="1093176"/>
            </a:xfrm>
            <a:custGeom>
              <a:avLst/>
              <a:gdLst/>
              <a:ahLst/>
              <a:cxnLst/>
              <a:rect r="r" b="b" t="t" l="l"/>
              <a:pathLst>
                <a:path h="1093176" w="4274726">
                  <a:moveTo>
                    <a:pt x="2137363" y="0"/>
                  </a:moveTo>
                  <a:cubicBezTo>
                    <a:pt x="956930" y="0"/>
                    <a:pt x="0" y="244716"/>
                    <a:pt x="0" y="546588"/>
                  </a:cubicBezTo>
                  <a:cubicBezTo>
                    <a:pt x="0" y="848460"/>
                    <a:pt x="956930" y="1093176"/>
                    <a:pt x="2137363" y="1093176"/>
                  </a:cubicBezTo>
                  <a:cubicBezTo>
                    <a:pt x="3317796" y="1093176"/>
                    <a:pt x="4274726" y="848460"/>
                    <a:pt x="4274726" y="546588"/>
                  </a:cubicBezTo>
                  <a:cubicBezTo>
                    <a:pt x="4274726" y="244716"/>
                    <a:pt x="3317796" y="0"/>
                    <a:pt x="2137363" y="0"/>
                  </a:cubicBezTo>
                  <a:close/>
                </a:path>
              </a:pathLst>
            </a:custGeom>
            <a:solidFill>
              <a:srgbClr val="335ACF"/>
            </a:solidFill>
          </p:spPr>
        </p:sp>
        <p:sp>
          <p:nvSpPr>
            <p:cNvPr name="TextBox 10" id="10"/>
            <p:cNvSpPr txBox="true"/>
            <p:nvPr/>
          </p:nvSpPr>
          <p:spPr>
            <a:xfrm>
              <a:off x="400756" y="64385"/>
              <a:ext cx="3473215" cy="926305"/>
            </a:xfrm>
            <a:prstGeom prst="rect">
              <a:avLst/>
            </a:prstGeom>
          </p:spPr>
          <p:txBody>
            <a:bodyPr anchor="ctr" rtlCol="false" tIns="50800" lIns="50800" bIns="50800" rIns="50800"/>
            <a:lstStyle/>
            <a:p>
              <a:pPr algn="ctr">
                <a:lnSpc>
                  <a:spcPts val="2659"/>
                </a:lnSpc>
              </a:pPr>
            </a:p>
          </p:txBody>
        </p:sp>
      </p:grpSp>
      <p:grpSp>
        <p:nvGrpSpPr>
          <p:cNvPr name="Group 11" id="11"/>
          <p:cNvGrpSpPr>
            <a:grpSpLocks noChangeAspect="true"/>
          </p:cNvGrpSpPr>
          <p:nvPr/>
        </p:nvGrpSpPr>
        <p:grpSpPr>
          <a:xfrm rot="0">
            <a:off x="7406341" y="4044667"/>
            <a:ext cx="3475318" cy="6876514"/>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88" t="0" r="-988" b="0"/>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1" id="21"/>
          <p:cNvGrpSpPr>
            <a:grpSpLocks noChangeAspect="true"/>
          </p:cNvGrpSpPr>
          <p:nvPr/>
        </p:nvGrpSpPr>
        <p:grpSpPr>
          <a:xfrm rot="0">
            <a:off x="10329460" y="5143500"/>
            <a:ext cx="2919979" cy="5777681"/>
            <a:chOff x="0" y="0"/>
            <a:chExt cx="2620010" cy="5184140"/>
          </a:xfrm>
        </p:grpSpPr>
        <p:sp>
          <p:nvSpPr>
            <p:cNvPr name="Freeform 22" id="2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3" id="2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934" t="0" r="-934" b="0"/>
              </a:stretch>
            </a:blipFill>
          </p:spPr>
        </p:sp>
        <p:sp>
          <p:nvSpPr>
            <p:cNvPr name="Freeform 24" id="2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5" id="2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6" id="2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7" id="2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8" id="2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9" id="2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0" id="3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1" id="31"/>
          <p:cNvGrpSpPr>
            <a:grpSpLocks noChangeAspect="true"/>
          </p:cNvGrpSpPr>
          <p:nvPr/>
        </p:nvGrpSpPr>
        <p:grpSpPr>
          <a:xfrm rot="0">
            <a:off x="5038561" y="5143500"/>
            <a:ext cx="2919979" cy="5777681"/>
            <a:chOff x="0" y="0"/>
            <a:chExt cx="2620010" cy="5184140"/>
          </a:xfrm>
        </p:grpSpPr>
        <p:sp>
          <p:nvSpPr>
            <p:cNvPr name="Freeform 32" id="3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3" id="3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21" r="0" b="-121"/>
              </a:stretch>
            </a:blipFill>
          </p:spPr>
        </p:sp>
        <p:sp>
          <p:nvSpPr>
            <p:cNvPr name="Freeform 34" id="3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5" id="3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6" id="3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7" id="3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8" id="3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9" id="3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0" id="4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1" id="41"/>
          <p:cNvGrpSpPr>
            <a:grpSpLocks noChangeAspect="true"/>
          </p:cNvGrpSpPr>
          <p:nvPr/>
        </p:nvGrpSpPr>
        <p:grpSpPr>
          <a:xfrm rot="0">
            <a:off x="12697923" y="6476535"/>
            <a:ext cx="2246277" cy="4444645"/>
            <a:chOff x="0" y="0"/>
            <a:chExt cx="2620010" cy="5184140"/>
          </a:xfrm>
        </p:grpSpPr>
        <p:sp>
          <p:nvSpPr>
            <p:cNvPr name="Freeform 42" id="4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43" id="4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5"/>
              <a:stretch>
                <a:fillRect l="-799" t="0" r="-799" b="0"/>
              </a:stretch>
            </a:blipFill>
          </p:spPr>
        </p:sp>
        <p:sp>
          <p:nvSpPr>
            <p:cNvPr name="Freeform 44" id="4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45" id="4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46" id="4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7" id="4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8" id="4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9" id="4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50" id="5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51" id="51"/>
          <p:cNvGrpSpPr>
            <a:grpSpLocks noChangeAspect="true"/>
          </p:cNvGrpSpPr>
          <p:nvPr/>
        </p:nvGrpSpPr>
        <p:grpSpPr>
          <a:xfrm rot="0">
            <a:off x="3343800" y="6476535"/>
            <a:ext cx="2246277" cy="4444645"/>
            <a:chOff x="0" y="0"/>
            <a:chExt cx="2620010" cy="5184140"/>
          </a:xfrm>
        </p:grpSpPr>
        <p:sp>
          <p:nvSpPr>
            <p:cNvPr name="Freeform 52" id="5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53" id="5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6"/>
              <a:stretch>
                <a:fillRect l="0" t="-803" r="0" b="-803"/>
              </a:stretch>
            </a:blipFill>
          </p:spPr>
        </p:sp>
        <p:sp>
          <p:nvSpPr>
            <p:cNvPr name="Freeform 54" id="5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55" id="5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56" id="5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57" id="5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58" id="5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59" id="5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60" id="6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61" id="61"/>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62" id="62"/>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63" id="63"/>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64" id="64"/>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65" id="65"/>
          <p:cNvSpPr txBox="true"/>
          <p:nvPr/>
        </p:nvSpPr>
        <p:spPr>
          <a:xfrm rot="0">
            <a:off x="3902954" y="1420400"/>
            <a:ext cx="10482091" cy="2137528"/>
          </a:xfrm>
          <a:prstGeom prst="rect">
            <a:avLst/>
          </a:prstGeom>
        </p:spPr>
        <p:txBody>
          <a:bodyPr anchor="t" rtlCol="false" tIns="0" lIns="0" bIns="0" rIns="0">
            <a:spAutoFit/>
          </a:bodyPr>
          <a:lstStyle/>
          <a:p>
            <a:pPr algn="ctr">
              <a:lnSpc>
                <a:spcPts val="16583"/>
              </a:lnSpc>
              <a:spcBef>
                <a:spcPct val="0"/>
              </a:spcBef>
            </a:pPr>
            <a:r>
              <a:rPr lang="en-US" b="true" sz="11845">
                <a:solidFill>
                  <a:srgbClr val="335ACF"/>
                </a:solidFill>
                <a:latin typeface="Poppins Bold"/>
                <a:ea typeface="Poppins Bold"/>
                <a:cs typeface="Poppins Bold"/>
                <a:sym typeface="Poppins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810643" y="5532895"/>
            <a:ext cx="9163193" cy="916319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3491847" y="1596184"/>
            <a:ext cx="4180995" cy="8272818"/>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88" t="0" r="-988"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1760418" y="4100085"/>
            <a:ext cx="2915550" cy="5768917"/>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934" t="0" r="-934"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4" id="34"/>
          <p:cNvGrpSpPr>
            <a:grpSpLocks noChangeAspect="true"/>
          </p:cNvGrpSpPr>
          <p:nvPr/>
        </p:nvGrpSpPr>
        <p:grpSpPr>
          <a:xfrm rot="0">
            <a:off x="6528297" y="5339641"/>
            <a:ext cx="2289092" cy="4529361"/>
            <a:chOff x="0" y="0"/>
            <a:chExt cx="2620010" cy="5184140"/>
          </a:xfrm>
        </p:grpSpPr>
        <p:sp>
          <p:nvSpPr>
            <p:cNvPr name="Freeform 35" id="3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6" id="3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21" r="0" b="-121"/>
              </a:stretch>
            </a:blipFill>
          </p:spPr>
        </p:sp>
        <p:sp>
          <p:nvSpPr>
            <p:cNvPr name="Freeform 37" id="3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8" id="3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9" id="3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0" id="4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1" id="4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2" id="4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3" id="4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4" id="44"/>
          <p:cNvGrpSpPr/>
          <p:nvPr/>
        </p:nvGrpSpPr>
        <p:grpSpPr>
          <a:xfrm rot="0">
            <a:off x="11258044" y="3954642"/>
            <a:ext cx="1042538" cy="47625"/>
            <a:chOff x="0" y="0"/>
            <a:chExt cx="274578" cy="12543"/>
          </a:xfrm>
        </p:grpSpPr>
        <p:sp>
          <p:nvSpPr>
            <p:cNvPr name="Freeform 45" id="45"/>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46" id="46"/>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TextBox 47" id="47"/>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48" id="48"/>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49" id="49"/>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50" id="50"/>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51" id="51"/>
          <p:cNvSpPr txBox="true"/>
          <p:nvPr/>
        </p:nvSpPr>
        <p:spPr>
          <a:xfrm rot="0">
            <a:off x="11258044" y="2301940"/>
            <a:ext cx="4982921" cy="1408027"/>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Selamat Datang di Aplikasi Kami</a:t>
            </a:r>
          </a:p>
        </p:txBody>
      </p:sp>
      <p:sp>
        <p:nvSpPr>
          <p:cNvPr name="TextBox 52" id="52"/>
          <p:cNvSpPr txBox="true"/>
          <p:nvPr/>
        </p:nvSpPr>
        <p:spPr>
          <a:xfrm rot="0">
            <a:off x="11258044" y="4602573"/>
            <a:ext cx="2378606" cy="240665"/>
          </a:xfrm>
          <a:prstGeom prst="rect">
            <a:avLst/>
          </a:prstGeom>
        </p:spPr>
        <p:txBody>
          <a:bodyPr anchor="t" rtlCol="false" tIns="0" lIns="0" bIns="0" rIns="0">
            <a:spAutoFit/>
          </a:bodyPr>
          <a:lstStyle/>
          <a:p>
            <a:pPr algn="l">
              <a:lnSpc>
                <a:spcPts val="1960"/>
              </a:lnSpc>
              <a:spcBef>
                <a:spcPct val="0"/>
              </a:spcBef>
            </a:pPr>
            <a:r>
              <a:rPr lang="en-US" b="true" sz="1400">
                <a:solidFill>
                  <a:srgbClr val="395BD1"/>
                </a:solidFill>
                <a:latin typeface="Open Sans Bold"/>
                <a:ea typeface="Open Sans Bold"/>
                <a:cs typeface="Open Sans Bold"/>
                <a:sym typeface="Open Sans Bold"/>
              </a:rPr>
              <a:t>Tentang Aplikasi kami</a:t>
            </a:r>
          </a:p>
        </p:txBody>
      </p:sp>
      <p:sp>
        <p:nvSpPr>
          <p:cNvPr name="TextBox 53" id="53"/>
          <p:cNvSpPr txBox="true"/>
          <p:nvPr/>
        </p:nvSpPr>
        <p:spPr>
          <a:xfrm rot="0">
            <a:off x="10348546" y="5086350"/>
            <a:ext cx="7082400" cy="2517971"/>
          </a:xfrm>
          <a:prstGeom prst="rect">
            <a:avLst/>
          </a:prstGeom>
        </p:spPr>
        <p:txBody>
          <a:bodyPr anchor="t" rtlCol="false" tIns="0" lIns="0" bIns="0" rIns="0">
            <a:spAutoFit/>
          </a:bodyPr>
          <a:lstStyle/>
          <a:p>
            <a:pPr algn="ctr">
              <a:lnSpc>
                <a:spcPts val="2825"/>
              </a:lnSpc>
              <a:spcBef>
                <a:spcPct val="0"/>
              </a:spcBef>
            </a:pPr>
            <a:r>
              <a:rPr lang="en-US" b="true" sz="2018">
                <a:solidFill>
                  <a:srgbClr val="1F2020"/>
                </a:solidFill>
                <a:latin typeface="Poppins Bold"/>
                <a:ea typeface="Poppins Bold"/>
                <a:cs typeface="Poppins Bold"/>
                <a:sym typeface="Poppins Bold"/>
              </a:rPr>
              <a:t>Ruzzel Schedule adalah aplikasi yang memungkinkan pengguna untuk mengatur jadwal dan keuangan mereka secara praktis dan nyaman. Dengan desain yang bersih dan intuitif, aplikasi ini mempermudah pengguna dari berbagai kalangan untuk memanajemen waktu dan keuangan mereka dengan efisien.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32651" y="0"/>
            <a:ext cx="8260763" cy="10287000"/>
            <a:chOff x="0" y="0"/>
            <a:chExt cx="2175674" cy="2709333"/>
          </a:xfrm>
        </p:grpSpPr>
        <p:sp>
          <p:nvSpPr>
            <p:cNvPr name="Freeform 9" id="9"/>
            <p:cNvSpPr/>
            <p:nvPr/>
          </p:nvSpPr>
          <p:spPr>
            <a:xfrm flipH="false" flipV="false" rot="0">
              <a:off x="0" y="0"/>
              <a:ext cx="2175674" cy="2709333"/>
            </a:xfrm>
            <a:custGeom>
              <a:avLst/>
              <a:gdLst/>
              <a:ahLst/>
              <a:cxnLst/>
              <a:rect r="r" b="b" t="t" l="l"/>
              <a:pathLst>
                <a:path h="2709333" w="2175674">
                  <a:moveTo>
                    <a:pt x="0" y="0"/>
                  </a:moveTo>
                  <a:lnTo>
                    <a:pt x="2175674" y="0"/>
                  </a:lnTo>
                  <a:lnTo>
                    <a:pt x="2175674" y="2709333"/>
                  </a:lnTo>
                  <a:lnTo>
                    <a:pt x="0" y="2709333"/>
                  </a:lnTo>
                  <a:close/>
                </a:path>
              </a:pathLst>
            </a:custGeom>
            <a:solidFill>
              <a:srgbClr val="335ACF"/>
            </a:solidFill>
          </p:spPr>
        </p:sp>
        <p:sp>
          <p:nvSpPr>
            <p:cNvPr name="TextBox 10" id="10"/>
            <p:cNvSpPr txBox="true"/>
            <p:nvPr/>
          </p:nvSpPr>
          <p:spPr>
            <a:xfrm>
              <a:off x="0" y="-38100"/>
              <a:ext cx="2175674" cy="27474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453973" y="1844576"/>
            <a:ext cx="3334483" cy="6597848"/>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34" t="0" r="-934"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3053449" y="1844576"/>
            <a:ext cx="3334483" cy="6597848"/>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988" t="0" r="-988"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4" id="34"/>
          <p:cNvGrpSpPr>
            <a:grpSpLocks noChangeAspect="true"/>
          </p:cNvGrpSpPr>
          <p:nvPr/>
        </p:nvGrpSpPr>
        <p:grpSpPr>
          <a:xfrm rot="0">
            <a:off x="6560870" y="1844576"/>
            <a:ext cx="3334483" cy="6597848"/>
            <a:chOff x="0" y="0"/>
            <a:chExt cx="2620010" cy="5184140"/>
          </a:xfrm>
        </p:grpSpPr>
        <p:sp>
          <p:nvSpPr>
            <p:cNvPr name="Freeform 35" id="3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6" id="3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121" r="0" b="-121"/>
              </a:stretch>
            </a:blipFill>
          </p:spPr>
        </p:sp>
        <p:sp>
          <p:nvSpPr>
            <p:cNvPr name="Freeform 37" id="3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8" id="3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9" id="3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40" id="4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41" id="4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42" id="4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3" id="4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4" id="44"/>
          <p:cNvGrpSpPr/>
          <p:nvPr/>
        </p:nvGrpSpPr>
        <p:grpSpPr>
          <a:xfrm rot="0">
            <a:off x="11551926" y="3984685"/>
            <a:ext cx="1042538" cy="47625"/>
            <a:chOff x="0" y="0"/>
            <a:chExt cx="274578" cy="12543"/>
          </a:xfrm>
        </p:grpSpPr>
        <p:sp>
          <p:nvSpPr>
            <p:cNvPr name="Freeform 45" id="45"/>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46" id="46"/>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47" id="47"/>
          <p:cNvGrpSpPr/>
          <p:nvPr/>
        </p:nvGrpSpPr>
        <p:grpSpPr>
          <a:xfrm rot="0">
            <a:off x="11551926" y="4818459"/>
            <a:ext cx="677751" cy="677751"/>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9" id="4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0" id="50"/>
          <p:cNvGrpSpPr/>
          <p:nvPr/>
        </p:nvGrpSpPr>
        <p:grpSpPr>
          <a:xfrm rot="0">
            <a:off x="11551926" y="6028813"/>
            <a:ext cx="677751" cy="677751"/>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52" id="5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3" id="53"/>
          <p:cNvGrpSpPr/>
          <p:nvPr/>
        </p:nvGrpSpPr>
        <p:grpSpPr>
          <a:xfrm rot="0">
            <a:off x="11551926" y="7764673"/>
            <a:ext cx="677751" cy="677751"/>
            <a:chOff x="0" y="0"/>
            <a:chExt cx="812800" cy="812800"/>
          </a:xfrm>
        </p:grpSpPr>
        <p:sp>
          <p:nvSpPr>
            <p:cNvPr name="Freeform 54" id="5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55" id="55"/>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56" id="56"/>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57" id="57"/>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58" id="58"/>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59" id="59"/>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60" id="60"/>
          <p:cNvSpPr txBox="true"/>
          <p:nvPr/>
        </p:nvSpPr>
        <p:spPr>
          <a:xfrm rot="0">
            <a:off x="11551926" y="2331983"/>
            <a:ext cx="4982921" cy="1408027"/>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TUJUAN APLIKASI</a:t>
            </a:r>
          </a:p>
        </p:txBody>
      </p:sp>
      <p:sp>
        <p:nvSpPr>
          <p:cNvPr name="TextBox 61" id="61"/>
          <p:cNvSpPr txBox="true"/>
          <p:nvPr/>
        </p:nvSpPr>
        <p:spPr>
          <a:xfrm rot="0">
            <a:off x="12499214" y="4810848"/>
            <a:ext cx="4610824" cy="1076325"/>
          </a:xfrm>
          <a:prstGeom prst="rect">
            <a:avLst/>
          </a:prstGeom>
        </p:spPr>
        <p:txBody>
          <a:bodyPr anchor="t" rtlCol="false" tIns="0" lIns="0" bIns="0" rIns="0">
            <a:spAutoFit/>
          </a:bodyPr>
          <a:lstStyle/>
          <a:p>
            <a:pPr algn="l">
              <a:lnSpc>
                <a:spcPts val="2100"/>
              </a:lnSpc>
              <a:spcBef>
                <a:spcPct val="0"/>
              </a:spcBef>
            </a:pPr>
            <a:r>
              <a:rPr lang="en-US" b="true" sz="1500">
                <a:solidFill>
                  <a:srgbClr val="1F2020"/>
                </a:solidFill>
                <a:latin typeface="Poppins Bold"/>
                <a:ea typeface="Poppins Bold"/>
                <a:cs typeface="Poppins Bold"/>
                <a:sym typeface="Poppins Bold"/>
              </a:rPr>
              <a:t>Membantu pengguna merencanakan dan mengelola jadwal harian secara teratur, sehingga aktivitas penting tidak terlewat dan produktivitas tetap terjaga.</a:t>
            </a:r>
          </a:p>
        </p:txBody>
      </p:sp>
      <p:sp>
        <p:nvSpPr>
          <p:cNvPr name="TextBox 62" id="62"/>
          <p:cNvSpPr txBox="true"/>
          <p:nvPr/>
        </p:nvSpPr>
        <p:spPr>
          <a:xfrm rot="0">
            <a:off x="11642746" y="499445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63" id="63"/>
          <p:cNvSpPr txBox="true"/>
          <p:nvPr/>
        </p:nvSpPr>
        <p:spPr>
          <a:xfrm rot="0">
            <a:off x="12499214" y="6021201"/>
            <a:ext cx="4760086" cy="1343025"/>
          </a:xfrm>
          <a:prstGeom prst="rect">
            <a:avLst/>
          </a:prstGeom>
        </p:spPr>
        <p:txBody>
          <a:bodyPr anchor="t" rtlCol="false" tIns="0" lIns="0" bIns="0" rIns="0">
            <a:spAutoFit/>
          </a:bodyPr>
          <a:lstStyle/>
          <a:p>
            <a:pPr algn="l">
              <a:lnSpc>
                <a:spcPts val="2100"/>
              </a:lnSpc>
            </a:pPr>
            <a:r>
              <a:rPr lang="en-US" sz="1500" b="true">
                <a:solidFill>
                  <a:srgbClr val="1F2020"/>
                </a:solidFill>
                <a:latin typeface="Poppins Bold"/>
                <a:ea typeface="Poppins Bold"/>
                <a:cs typeface="Poppins Bold"/>
                <a:sym typeface="Poppins Bold"/>
              </a:rPr>
              <a:t>Mempermudah pengaturan keuangan pribadi dengan fitur pencatatan pemasukan, pengeluaran, dan perencanaan anggaran, sehingga pengguna dapat lebih bijak dalam mengelola keuangan.</a:t>
            </a:r>
          </a:p>
        </p:txBody>
      </p:sp>
      <p:sp>
        <p:nvSpPr>
          <p:cNvPr name="TextBox 64" id="64"/>
          <p:cNvSpPr txBox="true"/>
          <p:nvPr/>
        </p:nvSpPr>
        <p:spPr>
          <a:xfrm rot="0">
            <a:off x="11642746" y="620481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65" id="65"/>
          <p:cNvSpPr txBox="true"/>
          <p:nvPr/>
        </p:nvSpPr>
        <p:spPr>
          <a:xfrm rot="0">
            <a:off x="12499214" y="7648575"/>
            <a:ext cx="4760086" cy="1343025"/>
          </a:xfrm>
          <a:prstGeom prst="rect">
            <a:avLst/>
          </a:prstGeom>
        </p:spPr>
        <p:txBody>
          <a:bodyPr anchor="t" rtlCol="false" tIns="0" lIns="0" bIns="0" rIns="0">
            <a:spAutoFit/>
          </a:bodyPr>
          <a:lstStyle/>
          <a:p>
            <a:pPr algn="l">
              <a:lnSpc>
                <a:spcPts val="2100"/>
              </a:lnSpc>
              <a:spcBef>
                <a:spcPct val="0"/>
              </a:spcBef>
            </a:pPr>
            <a:r>
              <a:rPr lang="en-US" b="true" sz="1500">
                <a:solidFill>
                  <a:srgbClr val="1F2020"/>
                </a:solidFill>
                <a:latin typeface="Poppins Bold"/>
                <a:ea typeface="Poppins Bold"/>
                <a:cs typeface="Poppins Bold"/>
                <a:sym typeface="Poppins Bold"/>
              </a:rPr>
              <a:t>Menciptakan pengalaman manajemen waktu dan keuangan yang nyaman dan terintegrasi, agar pengguna dapat mengatur kedua aspek penting kehidupan mereka dalam satu aplikasi praktis.</a:t>
            </a:r>
          </a:p>
        </p:txBody>
      </p:sp>
      <p:sp>
        <p:nvSpPr>
          <p:cNvPr name="TextBox 66" id="66"/>
          <p:cNvSpPr txBox="true"/>
          <p:nvPr/>
        </p:nvSpPr>
        <p:spPr>
          <a:xfrm rot="0">
            <a:off x="11650475" y="794067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a:grpSpLocks noChangeAspect="true"/>
          </p:cNvGrpSpPr>
          <p:nvPr/>
        </p:nvGrpSpPr>
        <p:grpSpPr>
          <a:xfrm rot="0">
            <a:off x="947856" y="4835475"/>
            <a:ext cx="3040836" cy="6016817"/>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799" t="0" r="-799" b="0"/>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1" id="21"/>
          <p:cNvGrpSpPr>
            <a:grpSpLocks noChangeAspect="true"/>
          </p:cNvGrpSpPr>
          <p:nvPr/>
        </p:nvGrpSpPr>
        <p:grpSpPr>
          <a:xfrm rot="0">
            <a:off x="4250703" y="2135091"/>
            <a:ext cx="3040836" cy="6016817"/>
            <a:chOff x="0" y="0"/>
            <a:chExt cx="2620010" cy="5184140"/>
          </a:xfrm>
        </p:grpSpPr>
        <p:sp>
          <p:nvSpPr>
            <p:cNvPr name="Freeform 22" id="2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3" id="2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2641" t="0" r="-2641" b="0"/>
              </a:stretch>
            </a:blipFill>
          </p:spPr>
        </p:sp>
        <p:sp>
          <p:nvSpPr>
            <p:cNvPr name="Freeform 24" id="2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5" id="2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6" id="2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7" id="2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8" id="2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9" id="2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0" id="3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1" id="31"/>
          <p:cNvGrpSpPr>
            <a:grpSpLocks noChangeAspect="true"/>
          </p:cNvGrpSpPr>
          <p:nvPr/>
        </p:nvGrpSpPr>
        <p:grpSpPr>
          <a:xfrm rot="0">
            <a:off x="7553550" y="-565292"/>
            <a:ext cx="3040836" cy="6016817"/>
            <a:chOff x="0" y="0"/>
            <a:chExt cx="2620010" cy="5184140"/>
          </a:xfrm>
        </p:grpSpPr>
        <p:sp>
          <p:nvSpPr>
            <p:cNvPr name="Freeform 32" id="3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3" id="3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0" t="-803" r="0" b="-803"/>
              </a:stretch>
            </a:blipFill>
          </p:spPr>
        </p:sp>
        <p:sp>
          <p:nvSpPr>
            <p:cNvPr name="Freeform 34" id="3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5" id="3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6" id="3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7" id="3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8" id="3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9" id="3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0" id="4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1" id="41"/>
          <p:cNvGrpSpPr/>
          <p:nvPr/>
        </p:nvGrpSpPr>
        <p:grpSpPr>
          <a:xfrm rot="0">
            <a:off x="11893585" y="3390968"/>
            <a:ext cx="1042538" cy="47625"/>
            <a:chOff x="0" y="0"/>
            <a:chExt cx="274578" cy="12543"/>
          </a:xfrm>
        </p:grpSpPr>
        <p:sp>
          <p:nvSpPr>
            <p:cNvPr name="Freeform 42" id="4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43" id="4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1898530" y="3668671"/>
            <a:ext cx="677751" cy="677751"/>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6" id="4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47" id="47"/>
          <p:cNvGrpSpPr/>
          <p:nvPr/>
        </p:nvGrpSpPr>
        <p:grpSpPr>
          <a:xfrm rot="0">
            <a:off x="11964535" y="6089700"/>
            <a:ext cx="677751" cy="677751"/>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9" id="4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0" id="50"/>
          <p:cNvGrpSpPr/>
          <p:nvPr/>
        </p:nvGrpSpPr>
        <p:grpSpPr>
          <a:xfrm rot="0">
            <a:off x="11989350" y="8005808"/>
            <a:ext cx="677751" cy="677751"/>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52" id="5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53" id="5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54" id="5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55" id="5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56" id="5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57" id="57"/>
          <p:cNvSpPr txBox="true"/>
          <p:nvPr/>
        </p:nvSpPr>
        <p:spPr>
          <a:xfrm rot="0">
            <a:off x="11893585" y="2500267"/>
            <a:ext cx="5365715" cy="731752"/>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Manfaat Aplikasi</a:t>
            </a:r>
          </a:p>
        </p:txBody>
      </p:sp>
      <p:sp>
        <p:nvSpPr>
          <p:cNvPr name="TextBox 58" id="58"/>
          <p:cNvSpPr txBox="true"/>
          <p:nvPr/>
        </p:nvSpPr>
        <p:spPr>
          <a:xfrm rot="0">
            <a:off x="12936123" y="3685833"/>
            <a:ext cx="3493950" cy="1664335"/>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Mengurangi stres karena lupa jadwal atau pengeluaran tak terencana, sehingga pengguna dapat menjalani aktivitas dengan lebih tenang dan terkontrol.</a:t>
            </a:r>
          </a:p>
        </p:txBody>
      </p:sp>
      <p:sp>
        <p:nvSpPr>
          <p:cNvPr name="TextBox 59" id="59"/>
          <p:cNvSpPr txBox="true"/>
          <p:nvPr/>
        </p:nvSpPr>
        <p:spPr>
          <a:xfrm rot="0">
            <a:off x="11989350" y="384466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60" id="60"/>
          <p:cNvSpPr txBox="true"/>
          <p:nvPr/>
        </p:nvSpPr>
        <p:spPr>
          <a:xfrm rot="0">
            <a:off x="12936123" y="5872316"/>
            <a:ext cx="3493950" cy="1664335"/>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Meningkatkan kedisiplinan dalam manajemen waktu dan keuangan, membantu pengguna membangun kebiasaan yang lebih teratur dan bertanggung jawab.</a:t>
            </a:r>
          </a:p>
        </p:txBody>
      </p:sp>
      <p:sp>
        <p:nvSpPr>
          <p:cNvPr name="TextBox 61" id="61"/>
          <p:cNvSpPr txBox="true"/>
          <p:nvPr/>
        </p:nvSpPr>
        <p:spPr>
          <a:xfrm rot="0">
            <a:off x="12055355" y="6265698"/>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62" id="62"/>
          <p:cNvSpPr txBox="true"/>
          <p:nvPr/>
        </p:nvSpPr>
        <p:spPr>
          <a:xfrm rot="0">
            <a:off x="12080170" y="8181806"/>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
        <p:nvSpPr>
          <p:cNvPr name="TextBox 63" id="63"/>
          <p:cNvSpPr txBox="true"/>
          <p:nvPr/>
        </p:nvSpPr>
        <p:spPr>
          <a:xfrm rot="0">
            <a:off x="12936123" y="7958183"/>
            <a:ext cx="4323177" cy="1388110"/>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Memberikan gambaran menyeluruh tentang aktivitas dan kondisi keuangan, memudahkan pengguna untuk membuat keputusan yang lebih bijak dalam perencanaan hidup sehari-hari.</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8177932" y="8597752"/>
            <a:ext cx="110068" cy="660548"/>
            <a:chOff x="0" y="0"/>
            <a:chExt cx="28989" cy="173972"/>
          </a:xfrm>
        </p:grpSpPr>
        <p:sp>
          <p:nvSpPr>
            <p:cNvPr name="Freeform 9" id="9"/>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335ACF"/>
            </a:solidFill>
          </p:spPr>
        </p:sp>
        <p:sp>
          <p:nvSpPr>
            <p:cNvPr name="TextBox 10" id="10"/>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1" id="11"/>
          <p:cNvGrpSpPr>
            <a:grpSpLocks noChangeAspect="true"/>
          </p:cNvGrpSpPr>
          <p:nvPr/>
        </p:nvGrpSpPr>
        <p:grpSpPr>
          <a:xfrm rot="0">
            <a:off x="847917" y="430185"/>
            <a:ext cx="3040836" cy="6016817"/>
            <a:chOff x="0" y="0"/>
            <a:chExt cx="2620010" cy="5184140"/>
          </a:xfrm>
        </p:grpSpPr>
        <p:sp>
          <p:nvSpPr>
            <p:cNvPr name="Freeform 12" id="1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3" id="1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1356" t="0" r="-1356" b="0"/>
              </a:stretch>
            </a:blipFill>
          </p:spPr>
        </p:sp>
        <p:sp>
          <p:nvSpPr>
            <p:cNvPr name="Freeform 14" id="1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5" id="1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6" id="1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17" id="1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18" id="1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19" id="1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0" id="2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1" id="21"/>
          <p:cNvGrpSpPr>
            <a:grpSpLocks noChangeAspect="true"/>
          </p:cNvGrpSpPr>
          <p:nvPr/>
        </p:nvGrpSpPr>
        <p:grpSpPr>
          <a:xfrm rot="0">
            <a:off x="4229308" y="3438593"/>
            <a:ext cx="3040836" cy="6016817"/>
            <a:chOff x="0" y="0"/>
            <a:chExt cx="2620010" cy="5184140"/>
          </a:xfrm>
        </p:grpSpPr>
        <p:sp>
          <p:nvSpPr>
            <p:cNvPr name="Freeform 22" id="2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3" id="2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988" t="0" r="-988" b="0"/>
              </a:stretch>
            </a:blipFill>
          </p:spPr>
        </p:sp>
        <p:sp>
          <p:nvSpPr>
            <p:cNvPr name="Freeform 24" id="2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5" id="2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6" id="2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7" id="2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8" id="2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9" id="2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0" id="3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31" id="31"/>
          <p:cNvGrpSpPr>
            <a:grpSpLocks noChangeAspect="true"/>
          </p:cNvGrpSpPr>
          <p:nvPr/>
        </p:nvGrpSpPr>
        <p:grpSpPr>
          <a:xfrm rot="0">
            <a:off x="7536845" y="5626393"/>
            <a:ext cx="3040836" cy="6016817"/>
            <a:chOff x="0" y="0"/>
            <a:chExt cx="2620010" cy="5184140"/>
          </a:xfrm>
        </p:grpSpPr>
        <p:sp>
          <p:nvSpPr>
            <p:cNvPr name="Freeform 32" id="32"/>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33" id="33"/>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899" t="0" r="-899" b="0"/>
              </a:stretch>
            </a:blipFill>
          </p:spPr>
        </p:sp>
        <p:sp>
          <p:nvSpPr>
            <p:cNvPr name="Freeform 34" id="34"/>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35" id="35"/>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36" id="36"/>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7" id="37"/>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8" id="38"/>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9" id="39"/>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40" id="40"/>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41" id="41"/>
          <p:cNvGrpSpPr/>
          <p:nvPr/>
        </p:nvGrpSpPr>
        <p:grpSpPr>
          <a:xfrm rot="0">
            <a:off x="11893585" y="3390968"/>
            <a:ext cx="1042538" cy="47625"/>
            <a:chOff x="0" y="0"/>
            <a:chExt cx="274578" cy="12543"/>
          </a:xfrm>
        </p:grpSpPr>
        <p:sp>
          <p:nvSpPr>
            <p:cNvPr name="Freeform 42" id="42"/>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43" id="43"/>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grpSp>
        <p:nvGrpSpPr>
          <p:cNvPr name="Group 44" id="44"/>
          <p:cNvGrpSpPr/>
          <p:nvPr/>
        </p:nvGrpSpPr>
        <p:grpSpPr>
          <a:xfrm rot="0">
            <a:off x="11898530" y="3668671"/>
            <a:ext cx="677751" cy="677751"/>
            <a:chOff x="0" y="0"/>
            <a:chExt cx="812800" cy="812800"/>
          </a:xfrm>
        </p:grpSpPr>
        <p:sp>
          <p:nvSpPr>
            <p:cNvPr name="Freeform 45" id="4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6" id="46"/>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47" id="47"/>
          <p:cNvGrpSpPr/>
          <p:nvPr/>
        </p:nvGrpSpPr>
        <p:grpSpPr>
          <a:xfrm rot="0">
            <a:off x="11898530" y="5626393"/>
            <a:ext cx="677751" cy="677751"/>
            <a:chOff x="0" y="0"/>
            <a:chExt cx="812800" cy="812800"/>
          </a:xfrm>
        </p:grpSpPr>
        <p:sp>
          <p:nvSpPr>
            <p:cNvPr name="Freeform 48" id="4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49" id="49"/>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50" id="50"/>
          <p:cNvGrpSpPr/>
          <p:nvPr/>
        </p:nvGrpSpPr>
        <p:grpSpPr>
          <a:xfrm rot="0">
            <a:off x="11989350" y="8005808"/>
            <a:ext cx="677751" cy="677751"/>
            <a:chOff x="0" y="0"/>
            <a:chExt cx="812800" cy="812800"/>
          </a:xfrm>
        </p:grpSpPr>
        <p:sp>
          <p:nvSpPr>
            <p:cNvPr name="Freeform 51" id="5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sp>
        <p:sp>
          <p:nvSpPr>
            <p:cNvPr name="TextBox 52" id="52"/>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TextBox 53" id="53"/>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54" id="54"/>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55" id="55"/>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56" id="56"/>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57" id="57"/>
          <p:cNvSpPr txBox="true"/>
          <p:nvPr/>
        </p:nvSpPr>
        <p:spPr>
          <a:xfrm rot="0">
            <a:off x="11893585" y="1982942"/>
            <a:ext cx="5598214" cy="1408027"/>
          </a:xfrm>
          <a:prstGeom prst="rect">
            <a:avLst/>
          </a:prstGeom>
        </p:spPr>
        <p:txBody>
          <a:bodyPr anchor="t" rtlCol="false" tIns="0" lIns="0" bIns="0" rIns="0">
            <a:spAutoFit/>
          </a:bodyPr>
          <a:lstStyle/>
          <a:p>
            <a:pPr algn="l">
              <a:lnSpc>
                <a:spcPts val="5336"/>
              </a:lnSpc>
            </a:pPr>
            <a:r>
              <a:rPr lang="en-US" sz="4560" b="true">
                <a:solidFill>
                  <a:srgbClr val="1F2020"/>
                </a:solidFill>
                <a:latin typeface="Poppins Bold"/>
                <a:ea typeface="Poppins Bold"/>
                <a:cs typeface="Poppins Bold"/>
                <a:sym typeface="Poppins Bold"/>
              </a:rPr>
              <a:t>Fitur Utama Program</a:t>
            </a:r>
          </a:p>
        </p:txBody>
      </p:sp>
      <p:sp>
        <p:nvSpPr>
          <p:cNvPr name="TextBox 58" id="58"/>
          <p:cNvSpPr txBox="true"/>
          <p:nvPr/>
        </p:nvSpPr>
        <p:spPr>
          <a:xfrm rot="0">
            <a:off x="12936123" y="3685833"/>
            <a:ext cx="2243577" cy="1664335"/>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Sistem katalog produk lengkap dengan deskripsi, gambar, dan spesifikasi detail.</a:t>
            </a:r>
          </a:p>
          <a:p>
            <a:pPr algn="l">
              <a:lnSpc>
                <a:spcPts val="2239"/>
              </a:lnSpc>
              <a:spcBef>
                <a:spcPct val="0"/>
              </a:spcBef>
            </a:pPr>
          </a:p>
        </p:txBody>
      </p:sp>
      <p:sp>
        <p:nvSpPr>
          <p:cNvPr name="TextBox 59" id="59"/>
          <p:cNvSpPr txBox="true"/>
          <p:nvPr/>
        </p:nvSpPr>
        <p:spPr>
          <a:xfrm rot="0">
            <a:off x="11989350" y="384466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60" id="60"/>
          <p:cNvSpPr txBox="true"/>
          <p:nvPr/>
        </p:nvSpPr>
        <p:spPr>
          <a:xfrm rot="0">
            <a:off x="12936123" y="5578768"/>
            <a:ext cx="2243577" cy="2216785"/>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Proses pembelian dan pembayaran yang mudah, aman, dan terintegrasi dengan berbagai metode pembayaran.</a:t>
            </a:r>
          </a:p>
          <a:p>
            <a:pPr algn="l">
              <a:lnSpc>
                <a:spcPts val="2239"/>
              </a:lnSpc>
              <a:spcBef>
                <a:spcPct val="0"/>
              </a:spcBef>
            </a:pPr>
          </a:p>
        </p:txBody>
      </p:sp>
      <p:sp>
        <p:nvSpPr>
          <p:cNvPr name="TextBox 61" id="61"/>
          <p:cNvSpPr txBox="true"/>
          <p:nvPr/>
        </p:nvSpPr>
        <p:spPr>
          <a:xfrm rot="0">
            <a:off x="11989350" y="5802391"/>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62" id="62"/>
          <p:cNvSpPr txBox="true"/>
          <p:nvPr/>
        </p:nvSpPr>
        <p:spPr>
          <a:xfrm rot="0">
            <a:off x="12080170" y="8181806"/>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
        <p:nvSpPr>
          <p:cNvPr name="TextBox 63" id="63"/>
          <p:cNvSpPr txBox="true"/>
          <p:nvPr/>
        </p:nvSpPr>
        <p:spPr>
          <a:xfrm rot="0">
            <a:off x="12936123" y="7958183"/>
            <a:ext cx="2509420" cy="2216785"/>
          </a:xfrm>
          <a:prstGeom prst="rect">
            <a:avLst/>
          </a:prstGeom>
        </p:spPr>
        <p:txBody>
          <a:bodyPr anchor="t" rtlCol="false" tIns="0" lIns="0" bIns="0" rIns="0">
            <a:spAutoFit/>
          </a:bodyPr>
          <a:lstStyle/>
          <a:p>
            <a:pPr algn="l">
              <a:lnSpc>
                <a:spcPts val="2239"/>
              </a:lnSpc>
            </a:pPr>
            <a:r>
              <a:rPr lang="en-US" sz="1599" b="true">
                <a:solidFill>
                  <a:srgbClr val="1F2020"/>
                </a:solidFill>
                <a:latin typeface="Poppins Bold"/>
                <a:ea typeface="Poppins Bold"/>
                <a:cs typeface="Poppins Bold"/>
                <a:sym typeface="Poppins Bold"/>
              </a:rPr>
              <a:t>Layanan customer support yang responsif untuk membantu pengguna dalam menyelesaikan masalah atau pertanyaan.</a:t>
            </a:r>
          </a:p>
          <a:p>
            <a:pPr algn="l">
              <a:lnSpc>
                <a:spcPts val="223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01" y="5334000"/>
            <a:ext cx="18320651" cy="4953000"/>
            <a:chOff x="0" y="0"/>
            <a:chExt cx="4825192" cy="1304494"/>
          </a:xfrm>
        </p:grpSpPr>
        <p:sp>
          <p:nvSpPr>
            <p:cNvPr name="Freeform 9" id="9"/>
            <p:cNvSpPr/>
            <p:nvPr/>
          </p:nvSpPr>
          <p:spPr>
            <a:xfrm flipH="false" flipV="false" rot="0">
              <a:off x="0" y="0"/>
              <a:ext cx="4825192" cy="1304494"/>
            </a:xfrm>
            <a:custGeom>
              <a:avLst/>
              <a:gdLst/>
              <a:ahLst/>
              <a:cxnLst/>
              <a:rect r="r" b="b" t="t" l="l"/>
              <a:pathLst>
                <a:path h="1304494" w="4825192">
                  <a:moveTo>
                    <a:pt x="0" y="0"/>
                  </a:moveTo>
                  <a:lnTo>
                    <a:pt x="4825192" y="0"/>
                  </a:lnTo>
                  <a:lnTo>
                    <a:pt x="4825192" y="1304494"/>
                  </a:lnTo>
                  <a:lnTo>
                    <a:pt x="0" y="1304494"/>
                  </a:lnTo>
                  <a:close/>
                </a:path>
              </a:pathLst>
            </a:custGeom>
            <a:solidFill>
              <a:srgbClr val="335ACF"/>
            </a:solidFill>
          </p:spPr>
        </p:sp>
        <p:sp>
          <p:nvSpPr>
            <p:cNvPr name="TextBox 10" id="10"/>
            <p:cNvSpPr txBox="true"/>
            <p:nvPr/>
          </p:nvSpPr>
          <p:spPr>
            <a:xfrm>
              <a:off x="0" y="-38100"/>
              <a:ext cx="4825192" cy="134259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537BF1"/>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1377261" y="2612517"/>
            <a:ext cx="1042538" cy="47625"/>
            <a:chOff x="0" y="0"/>
            <a:chExt cx="274578" cy="12543"/>
          </a:xfrm>
        </p:grpSpPr>
        <p:sp>
          <p:nvSpPr>
            <p:cNvPr name="Freeform 15" id="15"/>
            <p:cNvSpPr/>
            <p:nvPr/>
          </p:nvSpPr>
          <p:spPr>
            <a:xfrm flipH="false" flipV="false" rot="0">
              <a:off x="0" y="0"/>
              <a:ext cx="274578" cy="12543"/>
            </a:xfrm>
            <a:custGeom>
              <a:avLst/>
              <a:gdLst/>
              <a:ahLst/>
              <a:cxnLst/>
              <a:rect r="r" b="b" t="t" l="l"/>
              <a:pathLst>
                <a:path h="12543" w="274578">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sp>
        <p:sp>
          <p:nvSpPr>
            <p:cNvPr name="TextBox 16" id="16"/>
            <p:cNvSpPr txBox="true"/>
            <p:nvPr/>
          </p:nvSpPr>
          <p:spPr>
            <a:xfrm>
              <a:off x="0" y="-38100"/>
              <a:ext cx="274578" cy="50643"/>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1028700" y="1803474"/>
            <a:ext cx="7779692" cy="5871866"/>
          </a:xfrm>
          <a:custGeom>
            <a:avLst/>
            <a:gdLst/>
            <a:ahLst/>
            <a:cxnLst/>
            <a:rect r="r" b="b" t="t" l="l"/>
            <a:pathLst>
              <a:path h="5871866" w="7779692">
                <a:moveTo>
                  <a:pt x="0" y="0"/>
                </a:moveTo>
                <a:lnTo>
                  <a:pt x="7779692" y="0"/>
                </a:lnTo>
                <a:lnTo>
                  <a:pt x="7779692" y="5871866"/>
                </a:lnTo>
                <a:lnTo>
                  <a:pt x="0" y="5871866"/>
                </a:lnTo>
                <a:lnTo>
                  <a:pt x="0" y="0"/>
                </a:lnTo>
                <a:close/>
              </a:path>
            </a:pathLst>
          </a:custGeom>
          <a:blipFill>
            <a:blip r:embed="rId2"/>
            <a:stretch>
              <a:fillRect l="0" t="0" r="0" b="0"/>
            </a:stretch>
          </a:blipFill>
        </p:spPr>
      </p:sp>
      <p:sp>
        <p:nvSpPr>
          <p:cNvPr name="TextBox 18" id="18"/>
          <p:cNvSpPr txBox="true"/>
          <p:nvPr/>
        </p:nvSpPr>
        <p:spPr>
          <a:xfrm rot="0">
            <a:off x="15940842"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name="TextBox 19" id="19"/>
          <p:cNvSpPr txBox="true"/>
          <p:nvPr/>
        </p:nvSpPr>
        <p:spPr>
          <a:xfrm rot="0">
            <a:off x="14385046"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name="TextBox 20" id="20"/>
          <p:cNvSpPr txBox="true"/>
          <p:nvPr/>
        </p:nvSpPr>
        <p:spPr>
          <a:xfrm rot="0">
            <a:off x="13154289"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name="TextBox 21" id="21"/>
          <p:cNvSpPr txBox="true"/>
          <p:nvPr/>
        </p:nvSpPr>
        <p:spPr>
          <a:xfrm rot="0">
            <a:off x="11898530"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name="TextBox 22" id="22"/>
          <p:cNvSpPr txBox="true"/>
          <p:nvPr/>
        </p:nvSpPr>
        <p:spPr>
          <a:xfrm rot="0">
            <a:off x="8872980" y="1928390"/>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Use Case</a:t>
            </a:r>
          </a:p>
        </p:txBody>
      </p:sp>
      <p:sp>
        <p:nvSpPr>
          <p:cNvPr name="TextBox 23" id="23"/>
          <p:cNvSpPr txBox="true"/>
          <p:nvPr/>
        </p:nvSpPr>
        <p:spPr>
          <a:xfrm rot="0">
            <a:off x="9318980" y="3784092"/>
            <a:ext cx="7670620" cy="1359408"/>
          </a:xfrm>
          <a:prstGeom prst="rect">
            <a:avLst/>
          </a:prstGeom>
        </p:spPr>
        <p:txBody>
          <a:bodyPr anchor="t" rtlCol="false" tIns="0" lIns="0" bIns="0" rIns="0">
            <a:spAutoFit/>
          </a:bodyPr>
          <a:lstStyle/>
          <a:p>
            <a:pPr algn="ctr">
              <a:lnSpc>
                <a:spcPts val="2106"/>
              </a:lnSpc>
            </a:pPr>
            <a:r>
              <a:rPr lang="en-US" sz="1800" b="true">
                <a:solidFill>
                  <a:srgbClr val="1F2020"/>
                </a:solidFill>
                <a:latin typeface="Poppins Bold"/>
                <a:ea typeface="Poppins Bold"/>
                <a:cs typeface="Poppins Bold"/>
                <a:sym typeface="Poppins Bold"/>
              </a:rPr>
              <a:t>Use case adalah sebuah deskripsi yang menjelaskan bagaimana seorang pengguna berinteraksi dengan sistem untuk mencapai tujuan tertentu, seperti langkah-langkah yang dilakukan dan bagaimana sistem merespons setiap tindakan pengguna dalam suatu skenario tertentu.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01" y="5334000"/>
            <a:ext cx="18320651" cy="4953000"/>
            <a:chOff x="0" y="0"/>
            <a:chExt cx="4825192" cy="1304494"/>
          </a:xfrm>
        </p:grpSpPr>
        <p:sp>
          <p:nvSpPr>
            <p:cNvPr name="Freeform 9" id="9"/>
            <p:cNvSpPr/>
            <p:nvPr/>
          </p:nvSpPr>
          <p:spPr>
            <a:xfrm flipH="false" flipV="false" rot="0">
              <a:off x="0" y="0"/>
              <a:ext cx="4825192" cy="1304494"/>
            </a:xfrm>
            <a:custGeom>
              <a:avLst/>
              <a:gdLst/>
              <a:ahLst/>
              <a:cxnLst/>
              <a:rect r="r" b="b" t="t" l="l"/>
              <a:pathLst>
                <a:path h="1304494" w="4825192">
                  <a:moveTo>
                    <a:pt x="0" y="0"/>
                  </a:moveTo>
                  <a:lnTo>
                    <a:pt x="4825192" y="0"/>
                  </a:lnTo>
                  <a:lnTo>
                    <a:pt x="4825192" y="1304494"/>
                  </a:lnTo>
                  <a:lnTo>
                    <a:pt x="0" y="1304494"/>
                  </a:lnTo>
                  <a:close/>
                </a:path>
              </a:pathLst>
            </a:custGeom>
            <a:solidFill>
              <a:srgbClr val="335ACF"/>
            </a:solidFill>
          </p:spPr>
        </p:sp>
        <p:sp>
          <p:nvSpPr>
            <p:cNvPr name="TextBox 10" id="10"/>
            <p:cNvSpPr txBox="true"/>
            <p:nvPr/>
          </p:nvSpPr>
          <p:spPr>
            <a:xfrm>
              <a:off x="0" y="-38100"/>
              <a:ext cx="4825192" cy="134259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537BF1"/>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3622749" y="1620890"/>
            <a:ext cx="4125693" cy="8163392"/>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988" t="0" r="-988"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10900340" y="1620890"/>
            <a:ext cx="4125693" cy="8163392"/>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934" t="0" r="-934"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34" id="34"/>
          <p:cNvSpPr txBox="true"/>
          <p:nvPr/>
        </p:nvSpPr>
        <p:spPr>
          <a:xfrm rot="0">
            <a:off x="2471630"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Dashboard Page</a:t>
            </a:r>
          </a:p>
        </p:txBody>
      </p:sp>
      <p:sp>
        <p:nvSpPr>
          <p:cNvPr name="TextBox 35" id="35"/>
          <p:cNvSpPr txBox="true"/>
          <p:nvPr/>
        </p:nvSpPr>
        <p:spPr>
          <a:xfrm rot="0">
            <a:off x="9749221"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Finance Schedule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01" y="5334000"/>
            <a:ext cx="18320651" cy="4953000"/>
            <a:chOff x="0" y="0"/>
            <a:chExt cx="4825192" cy="1304494"/>
          </a:xfrm>
        </p:grpSpPr>
        <p:sp>
          <p:nvSpPr>
            <p:cNvPr name="Freeform 9" id="9"/>
            <p:cNvSpPr/>
            <p:nvPr/>
          </p:nvSpPr>
          <p:spPr>
            <a:xfrm flipH="false" flipV="false" rot="0">
              <a:off x="0" y="0"/>
              <a:ext cx="4825192" cy="1304494"/>
            </a:xfrm>
            <a:custGeom>
              <a:avLst/>
              <a:gdLst/>
              <a:ahLst/>
              <a:cxnLst/>
              <a:rect r="r" b="b" t="t" l="l"/>
              <a:pathLst>
                <a:path h="1304494" w="4825192">
                  <a:moveTo>
                    <a:pt x="0" y="0"/>
                  </a:moveTo>
                  <a:lnTo>
                    <a:pt x="4825192" y="0"/>
                  </a:lnTo>
                  <a:lnTo>
                    <a:pt x="4825192" y="1304494"/>
                  </a:lnTo>
                  <a:lnTo>
                    <a:pt x="0" y="1304494"/>
                  </a:lnTo>
                  <a:close/>
                </a:path>
              </a:pathLst>
            </a:custGeom>
            <a:solidFill>
              <a:srgbClr val="335ACF"/>
            </a:solidFill>
          </p:spPr>
        </p:sp>
        <p:sp>
          <p:nvSpPr>
            <p:cNvPr name="TextBox 10" id="10"/>
            <p:cNvSpPr txBox="true"/>
            <p:nvPr/>
          </p:nvSpPr>
          <p:spPr>
            <a:xfrm>
              <a:off x="0" y="-38100"/>
              <a:ext cx="4825192" cy="134259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537BF1"/>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3622749" y="1620890"/>
            <a:ext cx="4125693" cy="8163392"/>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0" t="-121" r="0" b="-121"/>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10900340" y="1620890"/>
            <a:ext cx="4125693" cy="8163392"/>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0" t="-803" r="0" b="-803"/>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34" id="34"/>
          <p:cNvSpPr txBox="true"/>
          <p:nvPr/>
        </p:nvSpPr>
        <p:spPr>
          <a:xfrm rot="0">
            <a:off x="2471630"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To - Do Page</a:t>
            </a:r>
          </a:p>
        </p:txBody>
      </p:sp>
      <p:sp>
        <p:nvSpPr>
          <p:cNvPr name="TextBox 35" id="35"/>
          <p:cNvSpPr txBox="true"/>
          <p:nvPr/>
        </p:nvSpPr>
        <p:spPr>
          <a:xfrm rot="0">
            <a:off x="9749221"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Tambah Tugas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293116" y="565634"/>
            <a:ext cx="397367" cy="28996"/>
            <a:chOff x="0" y="0"/>
            <a:chExt cx="128243" cy="9358"/>
          </a:xfrm>
        </p:grpSpPr>
        <p:sp>
          <p:nvSpPr>
            <p:cNvPr name="Freeform 3" id="3"/>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4" id="4"/>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293116" y="657737"/>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solidFill>
              <a:srgbClr val="335ACF"/>
            </a:soli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701" y="5334000"/>
            <a:ext cx="18320651" cy="4953000"/>
            <a:chOff x="0" y="0"/>
            <a:chExt cx="4825192" cy="1304494"/>
          </a:xfrm>
        </p:grpSpPr>
        <p:sp>
          <p:nvSpPr>
            <p:cNvPr name="Freeform 9" id="9"/>
            <p:cNvSpPr/>
            <p:nvPr/>
          </p:nvSpPr>
          <p:spPr>
            <a:xfrm flipH="false" flipV="false" rot="0">
              <a:off x="0" y="0"/>
              <a:ext cx="4825192" cy="1304494"/>
            </a:xfrm>
            <a:custGeom>
              <a:avLst/>
              <a:gdLst/>
              <a:ahLst/>
              <a:cxnLst/>
              <a:rect r="r" b="b" t="t" l="l"/>
              <a:pathLst>
                <a:path h="1304494" w="4825192">
                  <a:moveTo>
                    <a:pt x="0" y="0"/>
                  </a:moveTo>
                  <a:lnTo>
                    <a:pt x="4825192" y="0"/>
                  </a:lnTo>
                  <a:lnTo>
                    <a:pt x="4825192" y="1304494"/>
                  </a:lnTo>
                  <a:lnTo>
                    <a:pt x="0" y="1304494"/>
                  </a:lnTo>
                  <a:close/>
                </a:path>
              </a:pathLst>
            </a:custGeom>
            <a:solidFill>
              <a:srgbClr val="335ACF"/>
            </a:solidFill>
          </p:spPr>
        </p:sp>
        <p:sp>
          <p:nvSpPr>
            <p:cNvPr name="TextBox 10" id="10"/>
            <p:cNvSpPr txBox="true"/>
            <p:nvPr/>
          </p:nvSpPr>
          <p:spPr>
            <a:xfrm>
              <a:off x="0" y="-38100"/>
              <a:ext cx="4825192" cy="1342594"/>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8177932" y="8597752"/>
            <a:ext cx="110068" cy="660548"/>
            <a:chOff x="0" y="0"/>
            <a:chExt cx="28989" cy="173972"/>
          </a:xfrm>
        </p:grpSpPr>
        <p:sp>
          <p:nvSpPr>
            <p:cNvPr name="Freeform 12" id="12"/>
            <p:cNvSpPr/>
            <p:nvPr/>
          </p:nvSpPr>
          <p:spPr>
            <a:xfrm flipH="false" flipV="false" rot="0">
              <a:off x="0" y="0"/>
              <a:ext cx="28989" cy="173972"/>
            </a:xfrm>
            <a:custGeom>
              <a:avLst/>
              <a:gdLst/>
              <a:ahLst/>
              <a:cxnLst/>
              <a:rect r="r" b="b" t="t" l="l"/>
              <a:pathLst>
                <a:path h="173972" w="28989">
                  <a:moveTo>
                    <a:pt x="0" y="0"/>
                  </a:moveTo>
                  <a:lnTo>
                    <a:pt x="28989" y="0"/>
                  </a:lnTo>
                  <a:lnTo>
                    <a:pt x="28989" y="173972"/>
                  </a:lnTo>
                  <a:lnTo>
                    <a:pt x="0" y="173972"/>
                  </a:lnTo>
                  <a:close/>
                </a:path>
              </a:pathLst>
            </a:custGeom>
            <a:solidFill>
              <a:srgbClr val="537BF1"/>
            </a:solidFill>
          </p:spPr>
        </p:sp>
        <p:sp>
          <p:nvSpPr>
            <p:cNvPr name="TextBox 13" id="13"/>
            <p:cNvSpPr txBox="true"/>
            <p:nvPr/>
          </p:nvSpPr>
          <p:spPr>
            <a:xfrm>
              <a:off x="0" y="-38100"/>
              <a:ext cx="28989" cy="212072"/>
            </a:xfrm>
            <a:prstGeom prst="rect">
              <a:avLst/>
            </a:prstGeom>
          </p:spPr>
          <p:txBody>
            <a:bodyPr anchor="ctr" rtlCol="false" tIns="50800" lIns="50800" bIns="50800" rIns="50800"/>
            <a:lstStyle/>
            <a:p>
              <a:pPr algn="ctr">
                <a:lnSpc>
                  <a:spcPts val="2659"/>
                </a:lnSpc>
              </a:pPr>
            </a:p>
          </p:txBody>
        </p:sp>
      </p:grpSp>
      <p:grpSp>
        <p:nvGrpSpPr>
          <p:cNvPr name="Group 14" id="14"/>
          <p:cNvGrpSpPr>
            <a:grpSpLocks noChangeAspect="true"/>
          </p:cNvGrpSpPr>
          <p:nvPr/>
        </p:nvGrpSpPr>
        <p:grpSpPr>
          <a:xfrm rot="0">
            <a:off x="3622749" y="1620890"/>
            <a:ext cx="4125693" cy="8163392"/>
            <a:chOff x="0" y="0"/>
            <a:chExt cx="2620010" cy="5184140"/>
          </a:xfrm>
        </p:grpSpPr>
        <p:sp>
          <p:nvSpPr>
            <p:cNvPr name="Freeform 15" id="1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6" id="1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2"/>
              <a:stretch>
                <a:fillRect l="-2641" t="0" r="-2641" b="0"/>
              </a:stretch>
            </a:blipFill>
          </p:spPr>
        </p:sp>
        <p:sp>
          <p:nvSpPr>
            <p:cNvPr name="Freeform 17" id="1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18" id="1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19" id="1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0" id="2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1" id="2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2" id="2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3" id="2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grpSp>
        <p:nvGrpSpPr>
          <p:cNvPr name="Group 24" id="24"/>
          <p:cNvGrpSpPr>
            <a:grpSpLocks noChangeAspect="true"/>
          </p:cNvGrpSpPr>
          <p:nvPr/>
        </p:nvGrpSpPr>
        <p:grpSpPr>
          <a:xfrm rot="0">
            <a:off x="10900340" y="1620890"/>
            <a:ext cx="4125693" cy="8163392"/>
            <a:chOff x="0" y="0"/>
            <a:chExt cx="2620010" cy="5184140"/>
          </a:xfrm>
        </p:grpSpPr>
        <p:sp>
          <p:nvSpPr>
            <p:cNvPr name="Freeform 25" id="25"/>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26" id="26"/>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3"/>
              <a:stretch>
                <a:fillRect l="-799" t="0" r="-799" b="0"/>
              </a:stretch>
            </a:blipFill>
          </p:spPr>
        </p:sp>
        <p:sp>
          <p:nvSpPr>
            <p:cNvPr name="Freeform 27" id="27"/>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8" id="28"/>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9" id="29"/>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30" id="30"/>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31" id="31"/>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32" id="32"/>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33" id="33"/>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34" id="34"/>
          <p:cNvSpPr txBox="true"/>
          <p:nvPr/>
        </p:nvSpPr>
        <p:spPr>
          <a:xfrm rot="0">
            <a:off x="2471630"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Prioritas Tugas Page</a:t>
            </a:r>
          </a:p>
        </p:txBody>
      </p:sp>
      <p:sp>
        <p:nvSpPr>
          <p:cNvPr name="TextBox 35" id="35"/>
          <p:cNvSpPr txBox="true"/>
          <p:nvPr/>
        </p:nvSpPr>
        <p:spPr>
          <a:xfrm rot="0">
            <a:off x="9749221" y="527534"/>
            <a:ext cx="6427931" cy="731752"/>
          </a:xfrm>
          <a:prstGeom prst="rect">
            <a:avLst/>
          </a:prstGeom>
        </p:spPr>
        <p:txBody>
          <a:bodyPr anchor="t" rtlCol="false" tIns="0" lIns="0" bIns="0" rIns="0">
            <a:spAutoFit/>
          </a:bodyPr>
          <a:lstStyle/>
          <a:p>
            <a:pPr algn="ctr">
              <a:lnSpc>
                <a:spcPts val="5336"/>
              </a:lnSpc>
            </a:pPr>
            <a:r>
              <a:rPr lang="en-US" b="true" sz="4560">
                <a:solidFill>
                  <a:srgbClr val="1F2020"/>
                </a:solidFill>
                <a:latin typeface="Poppins Bold"/>
                <a:ea typeface="Poppins Bold"/>
                <a:cs typeface="Poppins Bold"/>
                <a:sym typeface="Poppins Bold"/>
              </a:rPr>
              <a:t>Tambah Transaksi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DAGrFr4JLkU</dc:identifier>
  <dcterms:modified xsi:type="dcterms:W3CDTF">2011-08-01T06:04:30Z</dcterms:modified>
  <cp:revision>1</cp:revision>
  <dc:title>Blue Modern Mobile Application Presentation</dc:title>
</cp:coreProperties>
</file>