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74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61" y="3202935"/>
            <a:ext cx="6761480" cy="329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450" b="0" i="0">
                <a:solidFill>
                  <a:srgbClr val="FE4F2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647955"/>
            <a:ext cx="18288000" cy="7639050"/>
          </a:xfrm>
          <a:custGeom>
            <a:avLst/>
            <a:gdLst/>
            <a:ahLst/>
            <a:cxnLst/>
            <a:rect l="l" t="t" r="r" b="b"/>
            <a:pathLst>
              <a:path w="18288000" h="7639050">
                <a:moveTo>
                  <a:pt x="0" y="7639049"/>
                </a:moveTo>
                <a:lnTo>
                  <a:pt x="18287998" y="7639049"/>
                </a:lnTo>
                <a:lnTo>
                  <a:pt x="18287998" y="0"/>
                </a:lnTo>
                <a:lnTo>
                  <a:pt x="0" y="0"/>
                </a:lnTo>
                <a:lnTo>
                  <a:pt x="0" y="7639049"/>
                </a:lnTo>
                <a:close/>
              </a:path>
            </a:pathLst>
          </a:custGeom>
          <a:solidFill>
            <a:srgbClr val="FD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"/>
            <a:ext cx="18288000" cy="2647950"/>
          </a:xfrm>
          <a:custGeom>
            <a:avLst/>
            <a:gdLst/>
            <a:ahLst/>
            <a:cxnLst/>
            <a:rect l="l" t="t" r="r" b="b"/>
            <a:pathLst>
              <a:path w="18288000" h="2647950">
                <a:moveTo>
                  <a:pt x="18287998" y="2647949"/>
                </a:moveTo>
                <a:lnTo>
                  <a:pt x="0" y="264794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2647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550" b="0" i="0">
                <a:solidFill>
                  <a:srgbClr val="FE4F2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647949"/>
            <a:ext cx="18288000" cy="7639050"/>
          </a:xfrm>
          <a:custGeom>
            <a:avLst/>
            <a:gdLst/>
            <a:ahLst/>
            <a:cxnLst/>
            <a:rect l="l" t="t" r="r" b="b"/>
            <a:pathLst>
              <a:path w="18288000" h="7639050">
                <a:moveTo>
                  <a:pt x="0" y="7639049"/>
                </a:moveTo>
                <a:lnTo>
                  <a:pt x="18287998" y="7639049"/>
                </a:lnTo>
                <a:lnTo>
                  <a:pt x="18287998" y="0"/>
                </a:lnTo>
                <a:lnTo>
                  <a:pt x="0" y="0"/>
                </a:lnTo>
                <a:lnTo>
                  <a:pt x="0" y="7639049"/>
                </a:lnTo>
                <a:close/>
              </a:path>
            </a:pathLst>
          </a:custGeom>
          <a:solidFill>
            <a:srgbClr val="FD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8288000" cy="2647950"/>
          </a:xfrm>
          <a:custGeom>
            <a:avLst/>
            <a:gdLst/>
            <a:ahLst/>
            <a:cxnLst/>
            <a:rect l="l" t="t" r="r" b="b"/>
            <a:pathLst>
              <a:path w="18288000" h="2647950">
                <a:moveTo>
                  <a:pt x="18287998" y="2647949"/>
                </a:moveTo>
                <a:lnTo>
                  <a:pt x="0" y="264794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2647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550" b="0" i="0">
                <a:solidFill>
                  <a:srgbClr val="FE4F2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550" b="0" i="0">
                <a:solidFill>
                  <a:srgbClr val="FE4F2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26874" y="2636213"/>
            <a:ext cx="7634251" cy="4182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50" b="0" i="0">
                <a:solidFill>
                  <a:srgbClr val="FE4F2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9560" y="4812462"/>
            <a:ext cx="16688879" cy="3568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2869"/>
              </a:lnSpc>
              <a:spcBef>
                <a:spcPts val="110"/>
              </a:spcBef>
            </a:pPr>
            <a:r>
              <a:rPr spc="1180" dirty="0"/>
              <a:t>ADULT</a:t>
            </a:r>
          </a:p>
          <a:p>
            <a:pPr marL="12700">
              <a:lnSpc>
                <a:spcPts val="12869"/>
              </a:lnSpc>
            </a:pPr>
            <a:r>
              <a:rPr spc="80" dirty="0"/>
              <a:t>I</a:t>
            </a:r>
            <a:r>
              <a:rPr spc="1545" dirty="0"/>
              <a:t>N</a:t>
            </a:r>
            <a:r>
              <a:rPr spc="555" dirty="0"/>
              <a:t>C</a:t>
            </a:r>
            <a:r>
              <a:rPr spc="185" dirty="0"/>
              <a:t>O</a:t>
            </a:r>
            <a:r>
              <a:rPr spc="2765" dirty="0"/>
              <a:t>M</a:t>
            </a:r>
            <a:r>
              <a:rPr spc="595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1561" y="5970377"/>
            <a:ext cx="10236200" cy="3935729"/>
          </a:xfrm>
          <a:prstGeom prst="rect">
            <a:avLst/>
          </a:prstGeom>
        </p:spPr>
        <p:txBody>
          <a:bodyPr vert="horz" wrap="square" lIns="0" tIns="294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20"/>
              </a:spcBef>
            </a:pPr>
            <a:r>
              <a:rPr sz="11450" spc="715" dirty="0">
                <a:solidFill>
                  <a:srgbClr val="FE4F2D"/>
                </a:solidFill>
                <a:latin typeface="Verdana"/>
                <a:cs typeface="Verdana"/>
              </a:rPr>
              <a:t>PREDICTION</a:t>
            </a:r>
            <a:endParaRPr sz="11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6300" spc="459" dirty="0">
                <a:solidFill>
                  <a:srgbClr val="A6A6A6"/>
                </a:solidFill>
                <a:latin typeface="Verdana"/>
                <a:cs typeface="Verdana"/>
              </a:rPr>
              <a:t>BY</a:t>
            </a:r>
            <a:r>
              <a:rPr sz="6300" spc="-2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6300" spc="900" dirty="0">
                <a:solidFill>
                  <a:srgbClr val="A6A6A6"/>
                </a:solidFill>
                <a:latin typeface="Verdana"/>
                <a:cs typeface="Verdana"/>
              </a:rPr>
              <a:t>RAZAN</a:t>
            </a:r>
            <a:r>
              <a:rPr sz="6300" spc="-2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6300" spc="715" dirty="0">
                <a:solidFill>
                  <a:srgbClr val="A6A6A6"/>
                </a:solidFill>
                <a:latin typeface="Verdana"/>
                <a:cs typeface="Verdana"/>
              </a:rPr>
              <a:t>JAAD</a:t>
            </a:r>
            <a:endParaRPr sz="6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4550" spc="465" dirty="0">
                <a:solidFill>
                  <a:srgbClr val="A6A6A6"/>
                </a:solidFill>
                <a:latin typeface="Verdana"/>
                <a:cs typeface="Verdana"/>
              </a:rPr>
              <a:t>SDAIA</a:t>
            </a:r>
            <a:r>
              <a:rPr sz="4550" spc="-16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4550" spc="-215" dirty="0">
                <a:solidFill>
                  <a:srgbClr val="A6A6A6"/>
                </a:solidFill>
                <a:latin typeface="Verdana"/>
                <a:cs typeface="Verdana"/>
              </a:rPr>
              <a:t>-</a:t>
            </a:r>
            <a:r>
              <a:rPr sz="4550" spc="-16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4550" spc="280" dirty="0">
                <a:solidFill>
                  <a:srgbClr val="A6A6A6"/>
                </a:solidFill>
                <a:latin typeface="Verdana"/>
                <a:cs typeface="Verdana"/>
              </a:rPr>
              <a:t>T5</a:t>
            </a:r>
            <a:r>
              <a:rPr sz="4550" spc="-16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4550" spc="480" dirty="0">
                <a:solidFill>
                  <a:srgbClr val="A6A6A6"/>
                </a:solidFill>
                <a:latin typeface="Verdana"/>
                <a:cs typeface="Verdana"/>
              </a:rPr>
              <a:t>BOOTCAMP</a:t>
            </a:r>
            <a:endParaRPr sz="4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47955"/>
            <a:ext cx="18288000" cy="7639050"/>
          </a:xfrm>
          <a:custGeom>
            <a:avLst/>
            <a:gdLst/>
            <a:ahLst/>
            <a:cxnLst/>
            <a:rect l="l" t="t" r="r" b="b"/>
            <a:pathLst>
              <a:path w="18288000" h="7639050">
                <a:moveTo>
                  <a:pt x="0" y="7639049"/>
                </a:moveTo>
                <a:lnTo>
                  <a:pt x="18287998" y="7639049"/>
                </a:lnTo>
                <a:lnTo>
                  <a:pt x="18287998" y="0"/>
                </a:lnTo>
                <a:lnTo>
                  <a:pt x="0" y="0"/>
                </a:lnTo>
                <a:lnTo>
                  <a:pt x="0" y="7639049"/>
                </a:lnTo>
                <a:close/>
              </a:path>
            </a:pathLst>
          </a:custGeom>
          <a:solidFill>
            <a:srgbClr val="FD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"/>
            <a:ext cx="18288000" cy="2647950"/>
          </a:xfrm>
          <a:custGeom>
            <a:avLst/>
            <a:gdLst/>
            <a:ahLst/>
            <a:cxnLst/>
            <a:rect l="l" t="t" r="r" b="b"/>
            <a:pathLst>
              <a:path w="18288000" h="2647950">
                <a:moveTo>
                  <a:pt x="18287998" y="2647949"/>
                </a:moveTo>
                <a:lnTo>
                  <a:pt x="0" y="264794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2647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34475" y="3696937"/>
            <a:ext cx="7648574" cy="56673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16000" y="922689"/>
            <a:ext cx="8118475" cy="1044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650" spc="-90" dirty="0">
                <a:solidFill>
                  <a:srgbClr val="FE4F2D"/>
                </a:solidFill>
                <a:latin typeface="Verdana"/>
                <a:cs typeface="Verdana"/>
              </a:rPr>
              <a:t>D</a:t>
            </a:r>
            <a:r>
              <a:rPr sz="6650" spc="200" dirty="0">
                <a:solidFill>
                  <a:srgbClr val="FE4F2D"/>
                </a:solidFill>
                <a:latin typeface="Verdana"/>
                <a:cs typeface="Verdana"/>
              </a:rPr>
              <a:t>a</a:t>
            </a:r>
            <a:r>
              <a:rPr sz="6650" spc="-80" dirty="0">
                <a:solidFill>
                  <a:srgbClr val="FE4F2D"/>
                </a:solidFill>
                <a:latin typeface="Verdana"/>
                <a:cs typeface="Verdana"/>
              </a:rPr>
              <a:t>t</a:t>
            </a:r>
            <a:r>
              <a:rPr sz="6650" spc="204" dirty="0">
                <a:solidFill>
                  <a:srgbClr val="FE4F2D"/>
                </a:solidFill>
                <a:latin typeface="Verdana"/>
                <a:cs typeface="Verdana"/>
              </a:rPr>
              <a:t>a</a:t>
            </a:r>
            <a:r>
              <a:rPr sz="6650" spc="-590" dirty="0">
                <a:solidFill>
                  <a:srgbClr val="FE4F2D"/>
                </a:solidFill>
                <a:latin typeface="Verdana"/>
                <a:cs typeface="Verdana"/>
              </a:rPr>
              <a:t> </a:t>
            </a:r>
            <a:r>
              <a:rPr sz="6650" spc="855" dirty="0">
                <a:solidFill>
                  <a:srgbClr val="FE4F2D"/>
                </a:solidFill>
                <a:latin typeface="Verdana"/>
                <a:cs typeface="Verdana"/>
              </a:rPr>
              <a:t>V</a:t>
            </a:r>
            <a:r>
              <a:rPr sz="6650" spc="484" dirty="0">
                <a:solidFill>
                  <a:srgbClr val="FE4F2D"/>
                </a:solidFill>
                <a:latin typeface="Verdana"/>
                <a:cs typeface="Verdana"/>
              </a:rPr>
              <a:t>i</a:t>
            </a:r>
            <a:r>
              <a:rPr sz="6650" spc="85" dirty="0">
                <a:solidFill>
                  <a:srgbClr val="FE4F2D"/>
                </a:solidFill>
                <a:latin typeface="Verdana"/>
                <a:cs typeface="Verdana"/>
              </a:rPr>
              <a:t>s</a:t>
            </a:r>
            <a:r>
              <a:rPr sz="6650" spc="200" dirty="0">
                <a:solidFill>
                  <a:srgbClr val="FE4F2D"/>
                </a:solidFill>
                <a:latin typeface="Verdana"/>
                <a:cs typeface="Verdana"/>
              </a:rPr>
              <a:t>ua</a:t>
            </a:r>
            <a:r>
              <a:rPr sz="6650" spc="495" dirty="0">
                <a:solidFill>
                  <a:srgbClr val="FE4F2D"/>
                </a:solidFill>
                <a:latin typeface="Verdana"/>
                <a:cs typeface="Verdana"/>
              </a:rPr>
              <a:t>l</a:t>
            </a:r>
            <a:r>
              <a:rPr sz="6650" spc="484" dirty="0">
                <a:solidFill>
                  <a:srgbClr val="FE4F2D"/>
                </a:solidFill>
                <a:latin typeface="Verdana"/>
                <a:cs typeface="Verdana"/>
              </a:rPr>
              <a:t>i</a:t>
            </a:r>
            <a:r>
              <a:rPr sz="6650" spc="370" dirty="0">
                <a:solidFill>
                  <a:srgbClr val="FE4F2D"/>
                </a:solidFill>
                <a:latin typeface="Verdana"/>
                <a:cs typeface="Verdana"/>
              </a:rPr>
              <a:t>z</a:t>
            </a:r>
            <a:r>
              <a:rPr sz="6650" spc="200" dirty="0">
                <a:solidFill>
                  <a:srgbClr val="FE4F2D"/>
                </a:solidFill>
                <a:latin typeface="Verdana"/>
                <a:cs typeface="Verdana"/>
              </a:rPr>
              <a:t>a</a:t>
            </a:r>
            <a:r>
              <a:rPr sz="6650" spc="-80" dirty="0">
                <a:solidFill>
                  <a:srgbClr val="FE4F2D"/>
                </a:solidFill>
                <a:latin typeface="Verdana"/>
                <a:cs typeface="Verdana"/>
              </a:rPr>
              <a:t>t</a:t>
            </a:r>
            <a:r>
              <a:rPr sz="6650" spc="484" dirty="0">
                <a:solidFill>
                  <a:srgbClr val="FE4F2D"/>
                </a:solidFill>
                <a:latin typeface="Verdana"/>
                <a:cs typeface="Verdana"/>
              </a:rPr>
              <a:t>i</a:t>
            </a:r>
            <a:r>
              <a:rPr sz="6650" spc="-25" dirty="0">
                <a:solidFill>
                  <a:srgbClr val="FE4F2D"/>
                </a:solidFill>
                <a:latin typeface="Verdana"/>
                <a:cs typeface="Verdana"/>
              </a:rPr>
              <a:t>o</a:t>
            </a:r>
            <a:r>
              <a:rPr sz="6650" spc="320" dirty="0">
                <a:solidFill>
                  <a:srgbClr val="FE4F2D"/>
                </a:solidFill>
                <a:latin typeface="Verdana"/>
                <a:cs typeface="Verdana"/>
              </a:rPr>
              <a:t>n</a:t>
            </a:r>
            <a:endParaRPr sz="66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2580" y="3189801"/>
            <a:ext cx="75139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0" dirty="0">
                <a:latin typeface="Roboto"/>
                <a:cs typeface="Roboto"/>
              </a:rPr>
              <a:t>Correlation</a:t>
            </a:r>
            <a:r>
              <a:rPr sz="2800" spc="-114" dirty="0">
                <a:latin typeface="Roboto"/>
                <a:cs typeface="Roboto"/>
              </a:rPr>
              <a:t> </a:t>
            </a:r>
            <a:r>
              <a:rPr sz="2800" spc="-60" dirty="0">
                <a:latin typeface="Roboto"/>
                <a:cs typeface="Roboto"/>
              </a:rPr>
              <a:t>between</a:t>
            </a:r>
            <a:r>
              <a:rPr sz="2800" spc="-110" dirty="0">
                <a:latin typeface="Roboto"/>
                <a:cs typeface="Roboto"/>
              </a:rPr>
              <a:t> </a:t>
            </a:r>
            <a:r>
              <a:rPr sz="2800" spc="-75" dirty="0">
                <a:latin typeface="Roboto"/>
                <a:cs typeface="Roboto"/>
              </a:rPr>
              <a:t>education</a:t>
            </a:r>
            <a:r>
              <a:rPr sz="2800" spc="-110" dirty="0">
                <a:latin typeface="Roboto"/>
                <a:cs typeface="Roboto"/>
              </a:rPr>
              <a:t> </a:t>
            </a:r>
            <a:r>
              <a:rPr sz="2800" spc="-70" dirty="0">
                <a:latin typeface="Roboto"/>
                <a:cs typeface="Roboto"/>
              </a:rPr>
              <a:t>and</a:t>
            </a:r>
            <a:r>
              <a:rPr sz="2800" spc="-110" dirty="0">
                <a:latin typeface="Roboto"/>
                <a:cs typeface="Roboto"/>
              </a:rPr>
              <a:t> </a:t>
            </a:r>
            <a:r>
              <a:rPr sz="2800" spc="-80" dirty="0">
                <a:latin typeface="Roboto"/>
                <a:cs typeface="Roboto"/>
              </a:rPr>
              <a:t>native</a:t>
            </a:r>
            <a:r>
              <a:rPr sz="2800" spc="-110" dirty="0">
                <a:latin typeface="Roboto"/>
                <a:cs typeface="Roboto"/>
              </a:rPr>
              <a:t> </a:t>
            </a:r>
            <a:r>
              <a:rPr sz="2800" spc="-85" dirty="0">
                <a:latin typeface="Roboto"/>
                <a:cs typeface="Roboto"/>
              </a:rPr>
              <a:t>country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4805FF-129B-496D-902D-FFA86F63E594}"/>
              </a:ext>
            </a:extLst>
          </p:cNvPr>
          <p:cNvSpPr txBox="1"/>
          <p:nvPr/>
        </p:nvSpPr>
        <p:spPr>
          <a:xfrm>
            <a:off x="16840200" y="92583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08598" y="3739320"/>
            <a:ext cx="3755390" cy="5522595"/>
            <a:chOff x="12908598" y="3739320"/>
            <a:chExt cx="3755390" cy="55225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08598" y="3739320"/>
              <a:ext cx="3753188" cy="552036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154149" y="8841723"/>
              <a:ext cx="2508250" cy="418465"/>
            </a:xfrm>
            <a:custGeom>
              <a:avLst/>
              <a:gdLst/>
              <a:ahLst/>
              <a:cxnLst/>
              <a:rect l="l" t="t" r="r" b="b"/>
              <a:pathLst>
                <a:path w="2508250" h="418465">
                  <a:moveTo>
                    <a:pt x="2507637" y="417958"/>
                  </a:moveTo>
                  <a:lnTo>
                    <a:pt x="0" y="417958"/>
                  </a:lnTo>
                  <a:lnTo>
                    <a:pt x="432636" y="0"/>
                  </a:lnTo>
                  <a:lnTo>
                    <a:pt x="1255196" y="0"/>
                  </a:lnTo>
                  <a:lnTo>
                    <a:pt x="1332354" y="302088"/>
                  </a:lnTo>
                  <a:lnTo>
                    <a:pt x="1642364" y="0"/>
                  </a:lnTo>
                  <a:lnTo>
                    <a:pt x="2416701" y="0"/>
                  </a:lnTo>
                  <a:lnTo>
                    <a:pt x="2507637" y="417958"/>
                  </a:lnTo>
                  <a:close/>
                </a:path>
              </a:pathLst>
            </a:custGeom>
            <a:ln w="3448">
              <a:solidFill>
                <a:srgbClr val="2B1D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24737" y="4054859"/>
              <a:ext cx="75093" cy="834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2284" y="4027271"/>
              <a:ext cx="74748" cy="82072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3856422" y="2550171"/>
            <a:ext cx="843280" cy="723900"/>
          </a:xfrm>
          <a:custGeom>
            <a:avLst/>
            <a:gdLst/>
            <a:ahLst/>
            <a:cxnLst/>
            <a:rect l="l" t="t" r="r" b="b"/>
            <a:pathLst>
              <a:path w="843280" h="723900">
                <a:moveTo>
                  <a:pt x="802761" y="719493"/>
                </a:moveTo>
                <a:lnTo>
                  <a:pt x="780674" y="723879"/>
                </a:lnTo>
                <a:lnTo>
                  <a:pt x="757781" y="719871"/>
                </a:lnTo>
                <a:lnTo>
                  <a:pt x="735490" y="707050"/>
                </a:lnTo>
                <a:lnTo>
                  <a:pt x="456809" y="481017"/>
                </a:lnTo>
                <a:lnTo>
                  <a:pt x="377287" y="416301"/>
                </a:lnTo>
                <a:lnTo>
                  <a:pt x="297875" y="351430"/>
                </a:lnTo>
                <a:lnTo>
                  <a:pt x="218609" y="286351"/>
                </a:lnTo>
                <a:lnTo>
                  <a:pt x="139524" y="221012"/>
                </a:lnTo>
                <a:lnTo>
                  <a:pt x="100060" y="188229"/>
                </a:lnTo>
                <a:lnTo>
                  <a:pt x="48525" y="133218"/>
                </a:lnTo>
                <a:lnTo>
                  <a:pt x="25989" y="102306"/>
                </a:lnTo>
                <a:lnTo>
                  <a:pt x="420" y="59245"/>
                </a:lnTo>
                <a:lnTo>
                  <a:pt x="0" y="44482"/>
                </a:lnTo>
                <a:lnTo>
                  <a:pt x="2771" y="29338"/>
                </a:lnTo>
                <a:lnTo>
                  <a:pt x="8140" y="16616"/>
                </a:lnTo>
                <a:lnTo>
                  <a:pt x="19474" y="4724"/>
                </a:lnTo>
                <a:lnTo>
                  <a:pt x="33948" y="0"/>
                </a:lnTo>
                <a:lnTo>
                  <a:pt x="49847" y="1633"/>
                </a:lnTo>
                <a:lnTo>
                  <a:pt x="97547" y="29159"/>
                </a:lnTo>
                <a:lnTo>
                  <a:pt x="161025" y="71256"/>
                </a:lnTo>
                <a:lnTo>
                  <a:pt x="313153" y="191597"/>
                </a:lnTo>
                <a:lnTo>
                  <a:pt x="475208" y="321903"/>
                </a:lnTo>
                <a:lnTo>
                  <a:pt x="798801" y="583125"/>
                </a:lnTo>
                <a:lnTo>
                  <a:pt x="826217" y="610181"/>
                </a:lnTo>
                <a:lnTo>
                  <a:pt x="842705" y="664911"/>
                </a:lnTo>
                <a:lnTo>
                  <a:pt x="836952" y="688077"/>
                </a:lnTo>
                <a:lnTo>
                  <a:pt x="822634" y="707131"/>
                </a:lnTo>
                <a:lnTo>
                  <a:pt x="802761" y="719493"/>
                </a:lnTo>
                <a:close/>
              </a:path>
            </a:pathLst>
          </a:custGeom>
          <a:solidFill>
            <a:srgbClr val="FE4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028181" y="1891823"/>
            <a:ext cx="280035" cy="977265"/>
          </a:xfrm>
          <a:custGeom>
            <a:avLst/>
            <a:gdLst/>
            <a:ahLst/>
            <a:cxnLst/>
            <a:rect l="l" t="t" r="r" b="b"/>
            <a:pathLst>
              <a:path w="280034" h="977264">
                <a:moveTo>
                  <a:pt x="257363" y="964265"/>
                </a:moveTo>
                <a:lnTo>
                  <a:pt x="238303" y="974147"/>
                </a:lnTo>
                <a:lnTo>
                  <a:pt x="216890" y="976976"/>
                </a:lnTo>
                <a:lnTo>
                  <a:pt x="195859" y="972639"/>
                </a:lnTo>
                <a:lnTo>
                  <a:pt x="161685" y="944229"/>
                </a:lnTo>
                <a:lnTo>
                  <a:pt x="136185" y="864950"/>
                </a:lnTo>
                <a:lnTo>
                  <a:pt x="124225" y="816638"/>
                </a:lnTo>
                <a:lnTo>
                  <a:pt x="112650" y="768247"/>
                </a:lnTo>
                <a:lnTo>
                  <a:pt x="101461" y="719776"/>
                </a:lnTo>
                <a:lnTo>
                  <a:pt x="90658" y="671227"/>
                </a:lnTo>
                <a:lnTo>
                  <a:pt x="80243" y="622598"/>
                </a:lnTo>
                <a:lnTo>
                  <a:pt x="70218" y="573892"/>
                </a:lnTo>
                <a:lnTo>
                  <a:pt x="60582" y="525107"/>
                </a:lnTo>
                <a:lnTo>
                  <a:pt x="51337" y="476244"/>
                </a:lnTo>
                <a:lnTo>
                  <a:pt x="42485" y="427304"/>
                </a:lnTo>
                <a:lnTo>
                  <a:pt x="34026" y="378286"/>
                </a:lnTo>
                <a:lnTo>
                  <a:pt x="25961" y="329191"/>
                </a:lnTo>
                <a:lnTo>
                  <a:pt x="18292" y="280020"/>
                </a:lnTo>
                <a:lnTo>
                  <a:pt x="11020" y="230772"/>
                </a:lnTo>
                <a:lnTo>
                  <a:pt x="4145" y="181447"/>
                </a:lnTo>
                <a:lnTo>
                  <a:pt x="0" y="114325"/>
                </a:lnTo>
                <a:lnTo>
                  <a:pt x="864" y="80489"/>
                </a:lnTo>
                <a:lnTo>
                  <a:pt x="7865" y="28241"/>
                </a:lnTo>
                <a:lnTo>
                  <a:pt x="53311" y="0"/>
                </a:lnTo>
                <a:lnTo>
                  <a:pt x="68350" y="2457"/>
                </a:lnTo>
                <a:lnTo>
                  <a:pt x="82996" y="7644"/>
                </a:lnTo>
                <a:lnTo>
                  <a:pt x="97090" y="13851"/>
                </a:lnTo>
                <a:lnTo>
                  <a:pt x="110471" y="19368"/>
                </a:lnTo>
                <a:lnTo>
                  <a:pt x="119014" y="56867"/>
                </a:lnTo>
                <a:lnTo>
                  <a:pt x="122464" y="72700"/>
                </a:lnTo>
                <a:lnTo>
                  <a:pt x="125516" y="87798"/>
                </a:lnTo>
                <a:lnTo>
                  <a:pt x="263454" y="814083"/>
                </a:lnTo>
                <a:lnTo>
                  <a:pt x="272316" y="859069"/>
                </a:lnTo>
                <a:lnTo>
                  <a:pt x="276397" y="881629"/>
                </a:lnTo>
                <a:lnTo>
                  <a:pt x="279690" y="904180"/>
                </a:lnTo>
                <a:lnTo>
                  <a:pt x="279011" y="928358"/>
                </a:lnTo>
                <a:lnTo>
                  <a:pt x="271251" y="948694"/>
                </a:lnTo>
                <a:lnTo>
                  <a:pt x="257363" y="964265"/>
                </a:lnTo>
                <a:close/>
              </a:path>
            </a:pathLst>
          </a:custGeom>
          <a:solidFill>
            <a:srgbClr val="FE4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814249" y="3125135"/>
            <a:ext cx="664845" cy="438784"/>
          </a:xfrm>
          <a:custGeom>
            <a:avLst/>
            <a:gdLst/>
            <a:ahLst/>
            <a:cxnLst/>
            <a:rect l="l" t="t" r="r" b="b"/>
            <a:pathLst>
              <a:path w="664844" h="438785">
                <a:moveTo>
                  <a:pt x="636215" y="428647"/>
                </a:moveTo>
                <a:lnTo>
                  <a:pt x="618527" y="436954"/>
                </a:lnTo>
                <a:lnTo>
                  <a:pt x="599155" y="438476"/>
                </a:lnTo>
                <a:lnTo>
                  <a:pt x="578706" y="433329"/>
                </a:lnTo>
                <a:lnTo>
                  <a:pt x="531035" y="413450"/>
                </a:lnTo>
                <a:lnTo>
                  <a:pt x="483648" y="392989"/>
                </a:lnTo>
                <a:lnTo>
                  <a:pt x="436618" y="371830"/>
                </a:lnTo>
                <a:lnTo>
                  <a:pt x="390020" y="349854"/>
                </a:lnTo>
                <a:lnTo>
                  <a:pt x="343927" y="326943"/>
                </a:lnTo>
                <a:lnTo>
                  <a:pt x="298414" y="302981"/>
                </a:lnTo>
                <a:lnTo>
                  <a:pt x="253555" y="277848"/>
                </a:lnTo>
                <a:lnTo>
                  <a:pt x="209424" y="251427"/>
                </a:lnTo>
                <a:lnTo>
                  <a:pt x="166095" y="223600"/>
                </a:lnTo>
                <a:lnTo>
                  <a:pt x="123642" y="194249"/>
                </a:lnTo>
                <a:lnTo>
                  <a:pt x="82139" y="163257"/>
                </a:lnTo>
                <a:lnTo>
                  <a:pt x="38569" y="115766"/>
                </a:lnTo>
                <a:lnTo>
                  <a:pt x="3429" y="59630"/>
                </a:lnTo>
                <a:lnTo>
                  <a:pt x="0" y="48089"/>
                </a:lnTo>
                <a:lnTo>
                  <a:pt x="363" y="33702"/>
                </a:lnTo>
                <a:lnTo>
                  <a:pt x="3849" y="19466"/>
                </a:lnTo>
                <a:lnTo>
                  <a:pt x="9788" y="8375"/>
                </a:lnTo>
                <a:lnTo>
                  <a:pt x="18685" y="2749"/>
                </a:lnTo>
                <a:lnTo>
                  <a:pt x="31680" y="0"/>
                </a:lnTo>
                <a:lnTo>
                  <a:pt x="45807" y="75"/>
                </a:lnTo>
                <a:lnTo>
                  <a:pt x="82826" y="13826"/>
                </a:lnTo>
                <a:lnTo>
                  <a:pt x="130578" y="39587"/>
                </a:lnTo>
                <a:lnTo>
                  <a:pt x="195823" y="82147"/>
                </a:lnTo>
                <a:lnTo>
                  <a:pt x="238751" y="109007"/>
                </a:lnTo>
                <a:lnTo>
                  <a:pt x="282212" y="134892"/>
                </a:lnTo>
                <a:lnTo>
                  <a:pt x="326161" y="159880"/>
                </a:lnTo>
                <a:lnTo>
                  <a:pt x="370550" y="184050"/>
                </a:lnTo>
                <a:lnTo>
                  <a:pt x="415334" y="207481"/>
                </a:lnTo>
                <a:lnTo>
                  <a:pt x="460466" y="230250"/>
                </a:lnTo>
                <a:lnTo>
                  <a:pt x="505900" y="252434"/>
                </a:lnTo>
                <a:lnTo>
                  <a:pt x="551589" y="274114"/>
                </a:lnTo>
                <a:lnTo>
                  <a:pt x="597488" y="295366"/>
                </a:lnTo>
                <a:lnTo>
                  <a:pt x="612656" y="303352"/>
                </a:lnTo>
                <a:lnTo>
                  <a:pt x="626346" y="312041"/>
                </a:lnTo>
                <a:lnTo>
                  <a:pt x="647229" y="326540"/>
                </a:lnTo>
                <a:lnTo>
                  <a:pt x="659633" y="352024"/>
                </a:lnTo>
                <a:lnTo>
                  <a:pt x="664481" y="374491"/>
                </a:lnTo>
                <a:lnTo>
                  <a:pt x="661798" y="394707"/>
                </a:lnTo>
                <a:lnTo>
                  <a:pt x="651609" y="413437"/>
                </a:lnTo>
                <a:lnTo>
                  <a:pt x="636215" y="428647"/>
                </a:lnTo>
                <a:close/>
              </a:path>
            </a:pathLst>
          </a:custGeom>
          <a:solidFill>
            <a:srgbClr val="FE4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534330" y="2082392"/>
            <a:ext cx="207645" cy="739140"/>
          </a:xfrm>
          <a:custGeom>
            <a:avLst/>
            <a:gdLst/>
            <a:ahLst/>
            <a:cxnLst/>
            <a:rect l="l" t="t" r="r" b="b"/>
            <a:pathLst>
              <a:path w="207644" h="739139">
                <a:moveTo>
                  <a:pt x="95036" y="733358"/>
                </a:moveTo>
                <a:lnTo>
                  <a:pt x="75209" y="738833"/>
                </a:lnTo>
                <a:lnTo>
                  <a:pt x="54760" y="738439"/>
                </a:lnTo>
                <a:lnTo>
                  <a:pt x="36579" y="731489"/>
                </a:lnTo>
                <a:lnTo>
                  <a:pt x="19993" y="717517"/>
                </a:lnTo>
                <a:lnTo>
                  <a:pt x="4323" y="696054"/>
                </a:lnTo>
                <a:lnTo>
                  <a:pt x="1245" y="672998"/>
                </a:lnTo>
                <a:lnTo>
                  <a:pt x="0" y="658338"/>
                </a:lnTo>
                <a:lnTo>
                  <a:pt x="132" y="642888"/>
                </a:lnTo>
                <a:lnTo>
                  <a:pt x="4028" y="600724"/>
                </a:lnTo>
                <a:lnTo>
                  <a:pt x="8425" y="558498"/>
                </a:lnTo>
                <a:lnTo>
                  <a:pt x="13538" y="516325"/>
                </a:lnTo>
                <a:lnTo>
                  <a:pt x="19583" y="474317"/>
                </a:lnTo>
                <a:lnTo>
                  <a:pt x="27983" y="422409"/>
                </a:lnTo>
                <a:lnTo>
                  <a:pt x="36550" y="370515"/>
                </a:lnTo>
                <a:lnTo>
                  <a:pt x="54025" y="266746"/>
                </a:lnTo>
                <a:lnTo>
                  <a:pt x="80486" y="111049"/>
                </a:lnTo>
                <a:lnTo>
                  <a:pt x="89211" y="59114"/>
                </a:lnTo>
                <a:lnTo>
                  <a:pt x="94036" y="37717"/>
                </a:lnTo>
                <a:lnTo>
                  <a:pt x="102709" y="19591"/>
                </a:lnTo>
                <a:lnTo>
                  <a:pt x="117153" y="6449"/>
                </a:lnTo>
                <a:lnTo>
                  <a:pt x="139288" y="0"/>
                </a:lnTo>
                <a:lnTo>
                  <a:pt x="159781" y="1669"/>
                </a:lnTo>
                <a:lnTo>
                  <a:pt x="189582" y="28412"/>
                </a:lnTo>
                <a:lnTo>
                  <a:pt x="202450" y="77770"/>
                </a:lnTo>
                <a:lnTo>
                  <a:pt x="207563" y="126584"/>
                </a:lnTo>
                <a:lnTo>
                  <a:pt x="207111" y="150868"/>
                </a:lnTo>
                <a:lnTo>
                  <a:pt x="203110" y="192137"/>
                </a:lnTo>
                <a:lnTo>
                  <a:pt x="197662" y="233359"/>
                </a:lnTo>
                <a:lnTo>
                  <a:pt x="177844" y="365478"/>
                </a:lnTo>
                <a:lnTo>
                  <a:pt x="162568" y="465162"/>
                </a:lnTo>
                <a:lnTo>
                  <a:pt x="131616" y="664411"/>
                </a:lnTo>
                <a:lnTo>
                  <a:pt x="129718" y="680146"/>
                </a:lnTo>
                <a:lnTo>
                  <a:pt x="127777" y="688097"/>
                </a:lnTo>
                <a:lnTo>
                  <a:pt x="121001" y="707305"/>
                </a:lnTo>
                <a:lnTo>
                  <a:pt x="110193" y="722620"/>
                </a:lnTo>
                <a:lnTo>
                  <a:pt x="95036" y="733358"/>
                </a:lnTo>
                <a:close/>
              </a:path>
            </a:pathLst>
          </a:custGeom>
          <a:solidFill>
            <a:srgbClr val="FE4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616701" y="2590679"/>
            <a:ext cx="360045" cy="477520"/>
          </a:xfrm>
          <a:custGeom>
            <a:avLst/>
            <a:gdLst/>
            <a:ahLst/>
            <a:cxnLst/>
            <a:rect l="l" t="t" r="r" b="b"/>
            <a:pathLst>
              <a:path w="360044" h="477519">
                <a:moveTo>
                  <a:pt x="328029" y="469015"/>
                </a:moveTo>
                <a:lnTo>
                  <a:pt x="308971" y="476423"/>
                </a:lnTo>
                <a:lnTo>
                  <a:pt x="290355" y="477167"/>
                </a:lnTo>
                <a:lnTo>
                  <a:pt x="272463" y="471709"/>
                </a:lnTo>
                <a:lnTo>
                  <a:pt x="240615" y="444495"/>
                </a:lnTo>
                <a:lnTo>
                  <a:pt x="136244" y="289702"/>
                </a:lnTo>
                <a:lnTo>
                  <a:pt x="105920" y="243983"/>
                </a:lnTo>
                <a:lnTo>
                  <a:pt x="75821" y="198157"/>
                </a:lnTo>
                <a:lnTo>
                  <a:pt x="46042" y="152192"/>
                </a:lnTo>
                <a:lnTo>
                  <a:pt x="20880" y="108274"/>
                </a:lnTo>
                <a:lnTo>
                  <a:pt x="1773" y="61452"/>
                </a:lnTo>
                <a:lnTo>
                  <a:pt x="0" y="48521"/>
                </a:lnTo>
                <a:lnTo>
                  <a:pt x="1638" y="33806"/>
                </a:lnTo>
                <a:lnTo>
                  <a:pt x="40279" y="462"/>
                </a:lnTo>
                <a:lnTo>
                  <a:pt x="55545" y="0"/>
                </a:lnTo>
                <a:lnTo>
                  <a:pt x="68505" y="3137"/>
                </a:lnTo>
                <a:lnTo>
                  <a:pt x="108690" y="27499"/>
                </a:lnTo>
                <a:lnTo>
                  <a:pt x="142902" y="59401"/>
                </a:lnTo>
                <a:lnTo>
                  <a:pt x="174699" y="100282"/>
                </a:lnTo>
                <a:lnTo>
                  <a:pt x="205170" y="142117"/>
                </a:lnTo>
                <a:lnTo>
                  <a:pt x="235042" y="184414"/>
                </a:lnTo>
                <a:lnTo>
                  <a:pt x="265042" y="226682"/>
                </a:lnTo>
                <a:lnTo>
                  <a:pt x="263669" y="226997"/>
                </a:lnTo>
                <a:lnTo>
                  <a:pt x="262528" y="227692"/>
                </a:lnTo>
                <a:lnTo>
                  <a:pt x="301472" y="291472"/>
                </a:lnTo>
                <a:lnTo>
                  <a:pt x="320801" y="323448"/>
                </a:lnTo>
                <a:lnTo>
                  <a:pt x="345398" y="366035"/>
                </a:lnTo>
                <a:lnTo>
                  <a:pt x="359549" y="420543"/>
                </a:lnTo>
                <a:lnTo>
                  <a:pt x="355416" y="439461"/>
                </a:lnTo>
                <a:lnTo>
                  <a:pt x="344996" y="455760"/>
                </a:lnTo>
                <a:lnTo>
                  <a:pt x="328029" y="469015"/>
                </a:lnTo>
                <a:close/>
              </a:path>
            </a:pathLst>
          </a:custGeom>
          <a:solidFill>
            <a:srgbClr val="FE4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8700" y="5049202"/>
            <a:ext cx="9892178" cy="4381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8700" y="3064430"/>
            <a:ext cx="10457146" cy="838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8793" y="8897480"/>
            <a:ext cx="9484289" cy="34409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8700" y="5867459"/>
            <a:ext cx="10463993" cy="1981199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16000" y="902675"/>
            <a:ext cx="5269865" cy="1263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100" spc="570" dirty="0"/>
              <a:t>RESULTS</a:t>
            </a:r>
            <a:endParaRPr sz="8100"/>
          </a:p>
        </p:txBody>
      </p:sp>
      <p:sp>
        <p:nvSpPr>
          <p:cNvPr id="17" name="object 17"/>
          <p:cNvSpPr txBox="1"/>
          <p:nvPr/>
        </p:nvSpPr>
        <p:spPr>
          <a:xfrm>
            <a:off x="1016000" y="4128555"/>
            <a:ext cx="67360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0" dirty="0">
                <a:latin typeface="Roboto"/>
                <a:cs typeface="Roboto"/>
              </a:rPr>
              <a:t>The</a:t>
            </a:r>
            <a:r>
              <a:rPr sz="3500" spc="-10" dirty="0">
                <a:latin typeface="Roboto"/>
                <a:cs typeface="Roboto"/>
              </a:rPr>
              <a:t> </a:t>
            </a:r>
            <a:r>
              <a:rPr sz="3500" spc="-40" dirty="0">
                <a:latin typeface="Roboto"/>
                <a:cs typeface="Roboto"/>
              </a:rPr>
              <a:t>accuracy</a:t>
            </a:r>
            <a:r>
              <a:rPr sz="3500" spc="-5" dirty="0">
                <a:latin typeface="Roboto"/>
                <a:cs typeface="Roboto"/>
              </a:rPr>
              <a:t> </a:t>
            </a:r>
            <a:r>
              <a:rPr sz="3500" spc="30" dirty="0">
                <a:latin typeface="Roboto"/>
                <a:cs typeface="Roboto"/>
              </a:rPr>
              <a:t>of</a:t>
            </a:r>
            <a:r>
              <a:rPr sz="3500" spc="-5" dirty="0">
                <a:latin typeface="Roboto"/>
                <a:cs typeface="Roboto"/>
              </a:rPr>
              <a:t> </a:t>
            </a:r>
            <a:r>
              <a:rPr sz="3500" spc="-40" dirty="0">
                <a:latin typeface="Roboto"/>
                <a:cs typeface="Roboto"/>
              </a:rPr>
              <a:t>validation</a:t>
            </a:r>
            <a:r>
              <a:rPr sz="3500" spc="-5" dirty="0">
                <a:latin typeface="Roboto"/>
                <a:cs typeface="Roboto"/>
              </a:rPr>
              <a:t> </a:t>
            </a:r>
            <a:r>
              <a:rPr sz="3500" spc="-20" dirty="0">
                <a:latin typeface="Roboto"/>
                <a:cs typeface="Roboto"/>
              </a:rPr>
              <a:t>step</a:t>
            </a:r>
            <a:r>
              <a:rPr sz="3500" spc="-5" dirty="0">
                <a:latin typeface="Roboto"/>
                <a:cs typeface="Roboto"/>
              </a:rPr>
              <a:t> </a:t>
            </a:r>
            <a:r>
              <a:rPr sz="3500" spc="-35" dirty="0">
                <a:latin typeface="Roboto"/>
                <a:cs typeface="Roboto"/>
              </a:rPr>
              <a:t>is:</a:t>
            </a:r>
            <a:endParaRPr sz="35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6000" y="7896145"/>
            <a:ext cx="67360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0" dirty="0">
                <a:latin typeface="Roboto"/>
                <a:cs typeface="Roboto"/>
              </a:rPr>
              <a:t>The</a:t>
            </a:r>
            <a:r>
              <a:rPr sz="3500" spc="-10" dirty="0">
                <a:latin typeface="Roboto"/>
                <a:cs typeface="Roboto"/>
              </a:rPr>
              <a:t> </a:t>
            </a:r>
            <a:r>
              <a:rPr sz="3500" spc="-40" dirty="0">
                <a:latin typeface="Roboto"/>
                <a:cs typeface="Roboto"/>
              </a:rPr>
              <a:t>accuracy</a:t>
            </a:r>
            <a:r>
              <a:rPr sz="3500" spc="-5" dirty="0">
                <a:latin typeface="Roboto"/>
                <a:cs typeface="Roboto"/>
              </a:rPr>
              <a:t> </a:t>
            </a:r>
            <a:r>
              <a:rPr sz="3500" spc="30" dirty="0">
                <a:latin typeface="Roboto"/>
                <a:cs typeface="Roboto"/>
              </a:rPr>
              <a:t>of</a:t>
            </a:r>
            <a:r>
              <a:rPr sz="3500" spc="-5" dirty="0">
                <a:latin typeface="Roboto"/>
                <a:cs typeface="Roboto"/>
              </a:rPr>
              <a:t> </a:t>
            </a:r>
            <a:r>
              <a:rPr sz="3500" spc="-40" dirty="0">
                <a:latin typeface="Roboto"/>
                <a:cs typeface="Roboto"/>
              </a:rPr>
              <a:t>validation</a:t>
            </a:r>
            <a:r>
              <a:rPr sz="3500" spc="-5" dirty="0">
                <a:latin typeface="Roboto"/>
                <a:cs typeface="Roboto"/>
              </a:rPr>
              <a:t> </a:t>
            </a:r>
            <a:r>
              <a:rPr sz="3500" spc="-20" dirty="0">
                <a:latin typeface="Roboto"/>
                <a:cs typeface="Roboto"/>
              </a:rPr>
              <a:t>step</a:t>
            </a:r>
            <a:r>
              <a:rPr sz="3500" spc="-5" dirty="0">
                <a:latin typeface="Roboto"/>
                <a:cs typeface="Roboto"/>
              </a:rPr>
              <a:t> </a:t>
            </a:r>
            <a:r>
              <a:rPr sz="3500" spc="-35" dirty="0">
                <a:latin typeface="Roboto"/>
                <a:cs typeface="Roboto"/>
              </a:rPr>
              <a:t>is:</a:t>
            </a:r>
            <a:endParaRPr sz="3500">
              <a:latin typeface="Roboto"/>
              <a:cs typeface="Robot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292899-304D-48C1-B97F-5D65C42B9E16}"/>
              </a:ext>
            </a:extLst>
          </p:cNvPr>
          <p:cNvSpPr txBox="1"/>
          <p:nvPr/>
        </p:nvSpPr>
        <p:spPr>
          <a:xfrm>
            <a:off x="16840200" y="92583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"/>
            <a:ext cx="7953375" cy="10287000"/>
            <a:chOff x="0" y="47"/>
            <a:chExt cx="795337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47"/>
              <a:ext cx="7953375" cy="10287000"/>
            </a:xfrm>
            <a:custGeom>
              <a:avLst/>
              <a:gdLst/>
              <a:ahLst/>
              <a:cxnLst/>
              <a:rect l="l" t="t" r="r" b="b"/>
              <a:pathLst>
                <a:path w="7953375" h="10287000">
                  <a:moveTo>
                    <a:pt x="7953373" y="10286912"/>
                  </a:moveTo>
                  <a:lnTo>
                    <a:pt x="0" y="10286912"/>
                  </a:lnTo>
                  <a:lnTo>
                    <a:pt x="0" y="0"/>
                  </a:lnTo>
                  <a:lnTo>
                    <a:pt x="7953373" y="0"/>
                  </a:lnTo>
                  <a:lnTo>
                    <a:pt x="7953373" y="10286912"/>
                  </a:lnTo>
                  <a:close/>
                </a:path>
              </a:pathLst>
            </a:custGeom>
            <a:solidFill>
              <a:srgbClr val="FDC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4821" y="1737108"/>
              <a:ext cx="5310545" cy="682999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88634" y="895537"/>
            <a:ext cx="6009005" cy="341439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 marR="5080">
              <a:lnSpc>
                <a:spcPts val="8470"/>
              </a:lnSpc>
              <a:spcBef>
                <a:spcPts val="1440"/>
              </a:spcBef>
            </a:pPr>
            <a:r>
              <a:rPr sz="8100" spc="610" dirty="0"/>
              <a:t>W</a:t>
            </a:r>
            <a:r>
              <a:rPr sz="8100" spc="484" dirty="0"/>
              <a:t>h</a:t>
            </a:r>
            <a:r>
              <a:rPr sz="8100" spc="225" dirty="0"/>
              <a:t>a</a:t>
            </a:r>
            <a:r>
              <a:rPr sz="8100" spc="-110" dirty="0"/>
              <a:t>t</a:t>
            </a:r>
            <a:r>
              <a:rPr sz="8100" spc="-725" dirty="0"/>
              <a:t> </a:t>
            </a:r>
            <a:r>
              <a:rPr sz="8100" spc="575" dirty="0"/>
              <a:t>i</a:t>
            </a:r>
            <a:r>
              <a:rPr sz="8100" spc="95" dirty="0"/>
              <a:t>s</a:t>
            </a:r>
            <a:r>
              <a:rPr sz="8100" spc="-725" dirty="0"/>
              <a:t> </a:t>
            </a:r>
            <a:r>
              <a:rPr sz="8100" spc="-114" dirty="0"/>
              <a:t>t</a:t>
            </a:r>
            <a:r>
              <a:rPr sz="8100" spc="484" dirty="0"/>
              <a:t>h</a:t>
            </a:r>
            <a:r>
              <a:rPr sz="8100" spc="-160" dirty="0"/>
              <a:t>e  </a:t>
            </a:r>
            <a:r>
              <a:rPr sz="8100" spc="715" dirty="0"/>
              <a:t>FINAL </a:t>
            </a:r>
            <a:r>
              <a:rPr sz="8100" spc="720" dirty="0"/>
              <a:t> </a:t>
            </a:r>
            <a:r>
              <a:rPr sz="8100" spc="500" dirty="0"/>
              <a:t>RESULT?</a:t>
            </a:r>
            <a:endParaRPr sz="81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01330" marR="311150">
              <a:lnSpc>
                <a:spcPct val="117400"/>
              </a:lnSpc>
              <a:spcBef>
                <a:spcPts val="95"/>
              </a:spcBef>
            </a:pPr>
            <a:r>
              <a:rPr spc="-5" dirty="0"/>
              <a:t>The </a:t>
            </a:r>
            <a:r>
              <a:rPr dirty="0"/>
              <a:t>selected </a:t>
            </a:r>
            <a:r>
              <a:rPr spc="10" dirty="0"/>
              <a:t>model </a:t>
            </a:r>
            <a:r>
              <a:rPr spc="-5" dirty="0"/>
              <a:t>get </a:t>
            </a:r>
            <a:r>
              <a:rPr spc="-15" dirty="0"/>
              <a:t>about </a:t>
            </a:r>
            <a:r>
              <a:rPr spc="10" dirty="0"/>
              <a:t>79% </a:t>
            </a:r>
            <a:r>
              <a:rPr spc="-20" dirty="0"/>
              <a:t>accuracy </a:t>
            </a:r>
            <a:r>
              <a:rPr spc="-810" dirty="0"/>
              <a:t> </a:t>
            </a:r>
            <a:r>
              <a:rPr spc="5" dirty="0"/>
              <a:t>after</a:t>
            </a:r>
            <a:r>
              <a:rPr spc="-5" dirty="0"/>
              <a:t> </a:t>
            </a:r>
            <a:r>
              <a:rPr spc="-15" dirty="0"/>
              <a:t>making</a:t>
            </a:r>
            <a:r>
              <a:rPr dirty="0"/>
              <a:t> </a:t>
            </a:r>
            <a:r>
              <a:rPr spc="15" dirty="0"/>
              <a:t>some</a:t>
            </a:r>
            <a:r>
              <a:rPr dirty="0"/>
              <a:t> </a:t>
            </a:r>
            <a:r>
              <a:rPr spc="-10" dirty="0"/>
              <a:t>preprocessing</a:t>
            </a:r>
            <a:r>
              <a:rPr spc="-5" dirty="0"/>
              <a:t> </a:t>
            </a:r>
            <a:r>
              <a:rPr spc="-10" dirty="0"/>
              <a:t>steps</a:t>
            </a:r>
          </a:p>
          <a:p>
            <a:pPr marL="8101330" marR="5080">
              <a:lnSpc>
                <a:spcPct val="117400"/>
              </a:lnSpc>
            </a:pPr>
            <a:r>
              <a:rPr spc="-20" dirty="0"/>
              <a:t>and</a:t>
            </a:r>
            <a:r>
              <a:rPr spc="-5" dirty="0"/>
              <a:t> </a:t>
            </a:r>
            <a:r>
              <a:rPr spc="-20" dirty="0"/>
              <a:t>calculating</a:t>
            </a:r>
            <a:r>
              <a:rPr dirty="0"/>
              <a:t> </a:t>
            </a:r>
            <a:r>
              <a:rPr spc="-15" dirty="0"/>
              <a:t>the</a:t>
            </a:r>
            <a:r>
              <a:rPr dirty="0"/>
              <a:t> </a:t>
            </a:r>
            <a:r>
              <a:rPr spc="-15" dirty="0"/>
              <a:t>correlations</a:t>
            </a:r>
            <a:r>
              <a:rPr dirty="0"/>
              <a:t> between </a:t>
            </a:r>
            <a:r>
              <a:rPr spc="5" dirty="0"/>
              <a:t> </a:t>
            </a:r>
            <a:r>
              <a:rPr spc="-5" dirty="0"/>
              <a:t>features.</a:t>
            </a:r>
            <a:r>
              <a:rPr dirty="0"/>
              <a:t> </a:t>
            </a:r>
            <a:r>
              <a:rPr spc="-5" dirty="0"/>
              <a:t>There</a:t>
            </a:r>
            <a:r>
              <a:rPr dirty="0"/>
              <a:t> </a:t>
            </a:r>
            <a:r>
              <a:rPr spc="-20" dirty="0"/>
              <a:t>is</a:t>
            </a:r>
            <a:r>
              <a:rPr spc="5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35" dirty="0"/>
              <a:t>very</a:t>
            </a:r>
            <a:r>
              <a:rPr dirty="0"/>
              <a:t> </a:t>
            </a:r>
            <a:r>
              <a:rPr spc="-10" dirty="0"/>
              <a:t>small</a:t>
            </a:r>
            <a:r>
              <a:rPr spc="5" dirty="0"/>
              <a:t> </a:t>
            </a:r>
            <a:r>
              <a:rPr spc="-15" dirty="0"/>
              <a:t>correlations </a:t>
            </a:r>
            <a:r>
              <a:rPr spc="-10" dirty="0"/>
              <a:t> </a:t>
            </a:r>
            <a:r>
              <a:rPr dirty="0"/>
              <a:t>between</a:t>
            </a:r>
            <a:r>
              <a:rPr spc="-5" dirty="0"/>
              <a:t> </a:t>
            </a:r>
            <a:r>
              <a:rPr dirty="0"/>
              <a:t>features </a:t>
            </a:r>
            <a:r>
              <a:rPr spc="-20" dirty="0"/>
              <a:t>and</a:t>
            </a:r>
            <a:r>
              <a:rPr spc="-5" dirty="0"/>
              <a:t> </a:t>
            </a:r>
            <a:r>
              <a:rPr spc="-30" dirty="0"/>
              <a:t>this</a:t>
            </a:r>
            <a:r>
              <a:rPr dirty="0"/>
              <a:t> </a:t>
            </a:r>
            <a:r>
              <a:rPr spc="-20" dirty="0"/>
              <a:t>is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dirty="0"/>
              <a:t> </a:t>
            </a:r>
            <a:r>
              <a:rPr spc="-10" dirty="0"/>
              <a:t>reason</a:t>
            </a:r>
            <a:r>
              <a:rPr spc="-5" dirty="0"/>
              <a:t> </a:t>
            </a:r>
            <a:r>
              <a:rPr spc="40" dirty="0"/>
              <a:t>of</a:t>
            </a:r>
            <a:r>
              <a:rPr dirty="0"/>
              <a:t> </a:t>
            </a:r>
            <a:r>
              <a:rPr spc="-15" dirty="0"/>
              <a:t>the </a:t>
            </a:r>
            <a:r>
              <a:rPr spc="-805" dirty="0"/>
              <a:t> </a:t>
            </a:r>
            <a:r>
              <a:rPr spc="-10" dirty="0"/>
              <a:t>small</a:t>
            </a:r>
            <a:r>
              <a:rPr spc="-5" dirty="0"/>
              <a:t> </a:t>
            </a:r>
            <a:r>
              <a:rPr spc="-20" dirty="0"/>
              <a:t>accuracy.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A5A5D-B2D4-4CB3-BD8B-75F9D0A06A25}"/>
              </a:ext>
            </a:extLst>
          </p:cNvPr>
          <p:cNvSpPr txBox="1"/>
          <p:nvPr/>
        </p:nvSpPr>
        <p:spPr>
          <a:xfrm>
            <a:off x="16840200" y="92583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2562225"/>
          </a:xfrm>
          <a:custGeom>
            <a:avLst/>
            <a:gdLst/>
            <a:ahLst/>
            <a:cxnLst/>
            <a:rect l="l" t="t" r="r" b="b"/>
            <a:pathLst>
              <a:path w="18288000" h="2562225">
                <a:moveTo>
                  <a:pt x="18287998" y="2562224"/>
                </a:moveTo>
                <a:lnTo>
                  <a:pt x="0" y="2562224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2562224"/>
                </a:lnTo>
                <a:close/>
              </a:path>
            </a:pathLst>
          </a:custGeom>
          <a:solidFill>
            <a:srgbClr val="FD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6950" y="902675"/>
            <a:ext cx="2928620" cy="1263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100" spc="310" dirty="0">
                <a:solidFill>
                  <a:srgbClr val="FFFFFF"/>
                </a:solidFill>
              </a:rPr>
              <a:t>Tools</a:t>
            </a:r>
            <a:endParaRPr sz="8100"/>
          </a:p>
        </p:txBody>
      </p:sp>
      <p:sp>
        <p:nvSpPr>
          <p:cNvPr id="4" name="object 4"/>
          <p:cNvSpPr txBox="1"/>
          <p:nvPr/>
        </p:nvSpPr>
        <p:spPr>
          <a:xfrm>
            <a:off x="788475" y="3826029"/>
            <a:ext cx="4961255" cy="175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00"/>
              </a:spcBef>
            </a:pPr>
            <a:r>
              <a:rPr sz="5000" b="1" spc="105" dirty="0">
                <a:solidFill>
                  <a:srgbClr val="FE4F2D"/>
                </a:solidFill>
                <a:latin typeface="Tahoma"/>
                <a:cs typeface="Tahoma"/>
              </a:rPr>
              <a:t>Python</a:t>
            </a:r>
            <a:endParaRPr sz="5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45"/>
              </a:spcBef>
            </a:pPr>
            <a:r>
              <a:rPr sz="3000" spc="-70" dirty="0">
                <a:latin typeface="Roboto"/>
                <a:cs typeface="Roboto"/>
              </a:rPr>
              <a:t>High-level</a:t>
            </a:r>
            <a:r>
              <a:rPr sz="3000" spc="-35" dirty="0">
                <a:latin typeface="Roboto"/>
                <a:cs typeface="Roboto"/>
              </a:rPr>
              <a:t> </a:t>
            </a:r>
            <a:r>
              <a:rPr sz="3000" spc="-10" dirty="0">
                <a:latin typeface="Roboto"/>
                <a:cs typeface="Roboto"/>
              </a:rPr>
              <a:t>Software</a:t>
            </a:r>
            <a:r>
              <a:rPr sz="3000" spc="-30" dirty="0">
                <a:latin typeface="Roboto"/>
                <a:cs typeface="Roboto"/>
              </a:rPr>
              <a:t> </a:t>
            </a:r>
            <a:r>
              <a:rPr sz="3000" spc="-25" dirty="0">
                <a:latin typeface="Roboto"/>
                <a:cs typeface="Roboto"/>
              </a:rPr>
              <a:t>language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2311" y="3826029"/>
            <a:ext cx="6043295" cy="175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sz="5000" b="1" spc="15" dirty="0">
                <a:solidFill>
                  <a:srgbClr val="FE4F2D"/>
                </a:solidFill>
                <a:latin typeface="Tahoma"/>
                <a:cs typeface="Tahoma"/>
              </a:rPr>
              <a:t>Jupyter</a:t>
            </a:r>
            <a:r>
              <a:rPr sz="5000" b="1" spc="-210" dirty="0">
                <a:solidFill>
                  <a:srgbClr val="FE4F2D"/>
                </a:solidFill>
                <a:latin typeface="Tahoma"/>
                <a:cs typeface="Tahoma"/>
              </a:rPr>
              <a:t> </a:t>
            </a:r>
            <a:r>
              <a:rPr sz="5000" b="1" spc="155" dirty="0">
                <a:solidFill>
                  <a:srgbClr val="FE4F2D"/>
                </a:solidFill>
                <a:latin typeface="Tahoma"/>
                <a:cs typeface="Tahoma"/>
              </a:rPr>
              <a:t>Notebook</a:t>
            </a:r>
            <a:endParaRPr sz="5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45"/>
              </a:spcBef>
            </a:pPr>
            <a:r>
              <a:rPr sz="3000" spc="-60" dirty="0">
                <a:latin typeface="Roboto"/>
                <a:cs typeface="Roboto"/>
              </a:rPr>
              <a:t>Open-source</a:t>
            </a:r>
            <a:r>
              <a:rPr sz="3000" spc="-20" dirty="0">
                <a:latin typeface="Roboto"/>
                <a:cs typeface="Roboto"/>
              </a:rPr>
              <a:t> </a:t>
            </a:r>
            <a:r>
              <a:rPr sz="3000" spc="-10" dirty="0">
                <a:latin typeface="Roboto"/>
                <a:cs typeface="Roboto"/>
              </a:rPr>
              <a:t>web</a:t>
            </a:r>
            <a:r>
              <a:rPr sz="3000" spc="-15" dirty="0">
                <a:latin typeface="Roboto"/>
                <a:cs typeface="Roboto"/>
              </a:rPr>
              <a:t> </a:t>
            </a:r>
            <a:r>
              <a:rPr sz="3000" spc="-25" dirty="0">
                <a:latin typeface="Roboto"/>
                <a:cs typeface="Roboto"/>
              </a:rPr>
              <a:t>application</a:t>
            </a:r>
            <a:endParaRPr sz="3000" dirty="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67096" y="3826029"/>
            <a:ext cx="25273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90" dirty="0">
                <a:solidFill>
                  <a:srgbClr val="FE4F2D"/>
                </a:solidFill>
                <a:latin typeface="Tahoma"/>
                <a:cs typeface="Tahoma"/>
              </a:rPr>
              <a:t>Sklearn</a:t>
            </a:r>
            <a:endParaRPr sz="5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8475" y="7280247"/>
            <a:ext cx="3536315" cy="2206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6245">
              <a:lnSpc>
                <a:spcPct val="100000"/>
              </a:lnSpc>
              <a:spcBef>
                <a:spcPts val="100"/>
              </a:spcBef>
            </a:pPr>
            <a:r>
              <a:rPr sz="5000" b="1" spc="65" dirty="0">
                <a:solidFill>
                  <a:srgbClr val="FE4F2D"/>
                </a:solidFill>
                <a:latin typeface="Tahoma"/>
                <a:cs typeface="Tahoma"/>
              </a:rPr>
              <a:t>Pandas</a:t>
            </a:r>
            <a:endParaRPr sz="5000">
              <a:latin typeface="Tahoma"/>
              <a:cs typeface="Tahoma"/>
            </a:endParaRPr>
          </a:p>
          <a:p>
            <a:pPr marL="12700" marR="5080">
              <a:lnSpc>
                <a:spcPct val="116700"/>
              </a:lnSpc>
              <a:spcBef>
                <a:spcPts val="2770"/>
              </a:spcBef>
            </a:pPr>
            <a:r>
              <a:rPr sz="3000" spc="-10" dirty="0">
                <a:latin typeface="Roboto"/>
                <a:cs typeface="Roboto"/>
              </a:rPr>
              <a:t>Software</a:t>
            </a:r>
            <a:r>
              <a:rPr sz="3000" spc="-40" dirty="0">
                <a:latin typeface="Roboto"/>
                <a:cs typeface="Roboto"/>
              </a:rPr>
              <a:t> library </a:t>
            </a:r>
            <a:r>
              <a:rPr sz="3000" spc="-20" dirty="0">
                <a:latin typeface="Roboto"/>
                <a:cs typeface="Roboto"/>
              </a:rPr>
              <a:t>data </a:t>
            </a:r>
            <a:r>
              <a:rPr sz="3000" spc="-735" dirty="0">
                <a:latin typeface="Roboto"/>
                <a:cs typeface="Roboto"/>
              </a:rPr>
              <a:t> </a:t>
            </a:r>
            <a:r>
              <a:rPr sz="3000" spc="-25" dirty="0">
                <a:latin typeface="Roboto"/>
                <a:cs typeface="Roboto"/>
              </a:rPr>
              <a:t>manipulation.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6083" y="5102225"/>
            <a:ext cx="47186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Roboto"/>
                <a:cs typeface="Roboto"/>
              </a:rPr>
              <a:t>Software</a:t>
            </a:r>
            <a:r>
              <a:rPr sz="3000" spc="-20" dirty="0">
                <a:latin typeface="Roboto"/>
                <a:cs typeface="Roboto"/>
              </a:rPr>
              <a:t> </a:t>
            </a:r>
            <a:r>
              <a:rPr sz="3000" spc="-40" dirty="0">
                <a:latin typeface="Roboto"/>
                <a:cs typeface="Roboto"/>
              </a:rPr>
              <a:t>library</a:t>
            </a:r>
            <a:r>
              <a:rPr sz="3000" spc="-20" dirty="0">
                <a:latin typeface="Roboto"/>
                <a:cs typeface="Roboto"/>
              </a:rPr>
              <a:t> </a:t>
            </a:r>
            <a:r>
              <a:rPr sz="3000" spc="5" dirty="0">
                <a:latin typeface="Roboto"/>
                <a:cs typeface="Roboto"/>
              </a:rPr>
              <a:t>for</a:t>
            </a:r>
            <a:r>
              <a:rPr sz="3000" spc="-15" dirty="0">
                <a:latin typeface="Roboto"/>
                <a:cs typeface="Roboto"/>
              </a:rPr>
              <a:t> modelin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49351" y="7280247"/>
            <a:ext cx="6985000" cy="167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140" dirty="0">
                <a:solidFill>
                  <a:srgbClr val="FE4F2D"/>
                </a:solidFill>
                <a:latin typeface="Tahoma"/>
                <a:cs typeface="Tahoma"/>
              </a:rPr>
              <a:t>Matplotlib</a:t>
            </a:r>
            <a:endParaRPr lang="en-US" sz="5000" dirty="0">
              <a:latin typeface="Tahoma"/>
              <a:cs typeface="Tahoma"/>
            </a:endParaRPr>
          </a:p>
          <a:p>
            <a:pPr marL="21590">
              <a:lnSpc>
                <a:spcPct val="100000"/>
              </a:lnSpc>
              <a:spcBef>
                <a:spcPts val="3375"/>
              </a:spcBef>
            </a:pPr>
            <a:r>
              <a:rPr lang="en-US" sz="3000" spc="-10" dirty="0">
                <a:latin typeface="Roboto"/>
                <a:cs typeface="Roboto"/>
              </a:rPr>
              <a:t>Software</a:t>
            </a:r>
            <a:r>
              <a:rPr lang="en-US" sz="3000" spc="-15" dirty="0">
                <a:latin typeface="Roboto"/>
                <a:cs typeface="Roboto"/>
              </a:rPr>
              <a:t> </a:t>
            </a:r>
            <a:r>
              <a:rPr lang="en-US" sz="3000" spc="-40" dirty="0">
                <a:latin typeface="Roboto"/>
                <a:cs typeface="Roboto"/>
              </a:rPr>
              <a:t>library</a:t>
            </a:r>
            <a:r>
              <a:rPr lang="en-US" sz="3000" spc="-10" dirty="0">
                <a:latin typeface="Roboto"/>
                <a:cs typeface="Roboto"/>
              </a:rPr>
              <a:t> </a:t>
            </a:r>
            <a:r>
              <a:rPr lang="en-US" sz="3000" spc="5" dirty="0">
                <a:latin typeface="Roboto"/>
                <a:cs typeface="Roboto"/>
              </a:rPr>
              <a:t>for</a:t>
            </a:r>
            <a:r>
              <a:rPr lang="en-US" sz="3000" spc="-10" dirty="0">
                <a:latin typeface="Roboto"/>
                <a:cs typeface="Roboto"/>
              </a:rPr>
              <a:t> </a:t>
            </a:r>
            <a:r>
              <a:rPr lang="en-US" sz="3000" spc="-30" dirty="0">
                <a:latin typeface="Roboto"/>
                <a:cs typeface="Roboto"/>
              </a:rPr>
              <a:t>plotting</a:t>
            </a:r>
            <a:endParaRPr lang="en-US" sz="3000" dirty="0">
              <a:latin typeface="Roboto"/>
              <a:cs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2BD298-0004-4DD8-90BD-55207241BC6F}"/>
              </a:ext>
            </a:extLst>
          </p:cNvPr>
          <p:cNvSpPr txBox="1"/>
          <p:nvPr/>
        </p:nvSpPr>
        <p:spPr>
          <a:xfrm>
            <a:off x="16840200" y="92583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7155" y="2636213"/>
            <a:ext cx="7633970" cy="4182110"/>
          </a:xfrm>
          <a:prstGeom prst="rect">
            <a:avLst/>
          </a:prstGeom>
        </p:spPr>
        <p:txBody>
          <a:bodyPr vert="horz" wrap="square" lIns="0" tIns="315595" rIns="0" bIns="0" rtlCol="0">
            <a:spAutoFit/>
          </a:bodyPr>
          <a:lstStyle/>
          <a:p>
            <a:pPr marL="1437005" marR="5080" indent="-1424940">
              <a:lnSpc>
                <a:spcPts val="15219"/>
              </a:lnSpc>
              <a:spcBef>
                <a:spcPts val="2485"/>
              </a:spcBef>
            </a:pPr>
            <a:r>
              <a:rPr spc="1735" dirty="0"/>
              <a:t>T</a:t>
            </a:r>
            <a:r>
              <a:rPr spc="790" dirty="0"/>
              <a:t>H</a:t>
            </a:r>
            <a:r>
              <a:rPr spc="2620" dirty="0"/>
              <a:t>A</a:t>
            </a:r>
            <a:r>
              <a:rPr spc="1575" dirty="0"/>
              <a:t>N</a:t>
            </a:r>
            <a:r>
              <a:rPr spc="1585" dirty="0"/>
              <a:t>K  </a:t>
            </a:r>
            <a:r>
              <a:rPr spc="170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1854240"/>
            <a:ext cx="4993640" cy="1426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150" spc="630" dirty="0">
                <a:solidFill>
                  <a:srgbClr val="FE4F2D"/>
                </a:solidFill>
                <a:latin typeface="Verdana"/>
                <a:cs typeface="Verdana"/>
              </a:rPr>
              <a:t>P</a:t>
            </a:r>
            <a:r>
              <a:rPr sz="9150" spc="70" dirty="0">
                <a:solidFill>
                  <a:srgbClr val="FE4F2D"/>
                </a:solidFill>
                <a:latin typeface="Verdana"/>
                <a:cs typeface="Verdana"/>
              </a:rPr>
              <a:t>r</a:t>
            </a:r>
            <a:r>
              <a:rPr sz="9150" spc="-40" dirty="0">
                <a:solidFill>
                  <a:srgbClr val="FE4F2D"/>
                </a:solidFill>
                <a:latin typeface="Verdana"/>
                <a:cs typeface="Verdana"/>
              </a:rPr>
              <a:t>o</a:t>
            </a:r>
            <a:r>
              <a:rPr sz="9150" spc="605" dirty="0">
                <a:solidFill>
                  <a:srgbClr val="FE4F2D"/>
                </a:solidFill>
                <a:latin typeface="Verdana"/>
                <a:cs typeface="Verdana"/>
              </a:rPr>
              <a:t>b</a:t>
            </a:r>
            <a:r>
              <a:rPr sz="9150" spc="675" dirty="0">
                <a:solidFill>
                  <a:srgbClr val="FE4F2D"/>
                </a:solidFill>
                <a:latin typeface="Verdana"/>
                <a:cs typeface="Verdana"/>
              </a:rPr>
              <a:t>l</a:t>
            </a:r>
            <a:r>
              <a:rPr sz="9150" spc="-245" dirty="0">
                <a:solidFill>
                  <a:srgbClr val="FE4F2D"/>
                </a:solidFill>
                <a:latin typeface="Verdana"/>
                <a:cs typeface="Verdana"/>
              </a:rPr>
              <a:t>e</a:t>
            </a:r>
            <a:r>
              <a:rPr sz="9150" spc="-165" dirty="0">
                <a:solidFill>
                  <a:srgbClr val="FE4F2D"/>
                </a:solidFill>
                <a:latin typeface="Verdana"/>
                <a:cs typeface="Verdana"/>
              </a:rPr>
              <a:t>m</a:t>
            </a:r>
            <a:endParaRPr sz="91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3935590"/>
            <a:ext cx="9439910" cy="11493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45"/>
              </a:spcBef>
            </a:pPr>
            <a:r>
              <a:rPr sz="3600" spc="-80" dirty="0">
                <a:latin typeface="Roboto"/>
                <a:cs typeface="Roboto"/>
              </a:rPr>
              <a:t>P</a:t>
            </a:r>
            <a:r>
              <a:rPr sz="3600" spc="-110" dirty="0">
                <a:latin typeface="Roboto"/>
                <a:cs typeface="Roboto"/>
              </a:rPr>
              <a:t>r</a:t>
            </a:r>
            <a:r>
              <a:rPr sz="3600" spc="-45" dirty="0">
                <a:latin typeface="Roboto"/>
                <a:cs typeface="Roboto"/>
              </a:rPr>
              <a:t>e</a:t>
            </a:r>
            <a:r>
              <a:rPr sz="3600" spc="-80" dirty="0">
                <a:latin typeface="Roboto"/>
                <a:cs typeface="Roboto"/>
              </a:rPr>
              <a:t>d</a:t>
            </a:r>
            <a:r>
              <a:rPr sz="3600" spc="-105" dirty="0">
                <a:latin typeface="Roboto"/>
                <a:cs typeface="Roboto"/>
              </a:rPr>
              <a:t>i</a:t>
            </a:r>
            <a:r>
              <a:rPr sz="3600" spc="-65" dirty="0">
                <a:latin typeface="Roboto"/>
                <a:cs typeface="Roboto"/>
              </a:rPr>
              <a:t>c</a:t>
            </a:r>
            <a:r>
              <a:rPr sz="3600" spc="-30" dirty="0">
                <a:latin typeface="Roboto"/>
                <a:cs typeface="Roboto"/>
              </a:rPr>
              <a:t>t</a:t>
            </a:r>
            <a:r>
              <a:rPr sz="3600" spc="-145" dirty="0">
                <a:latin typeface="Roboto"/>
                <a:cs typeface="Roboto"/>
              </a:rPr>
              <a:t> </a:t>
            </a:r>
            <a:r>
              <a:rPr sz="3600" spc="-105" dirty="0">
                <a:latin typeface="Roboto"/>
                <a:cs typeface="Roboto"/>
              </a:rPr>
              <a:t>i</a:t>
            </a:r>
            <a:r>
              <a:rPr sz="3600" spc="70" dirty="0">
                <a:latin typeface="Roboto"/>
                <a:cs typeface="Roboto"/>
              </a:rPr>
              <a:t>f</a:t>
            </a:r>
            <a:r>
              <a:rPr sz="3600" spc="-145" dirty="0">
                <a:latin typeface="Roboto"/>
                <a:cs typeface="Roboto"/>
              </a:rPr>
              <a:t> </a:t>
            </a:r>
            <a:r>
              <a:rPr sz="3600" spc="-10" dirty="0">
                <a:latin typeface="Roboto"/>
                <a:cs typeface="Roboto"/>
              </a:rPr>
              <a:t>a</a:t>
            </a:r>
            <a:r>
              <a:rPr sz="3600" spc="-145" dirty="0">
                <a:latin typeface="Roboto"/>
                <a:cs typeface="Roboto"/>
              </a:rPr>
              <a:t> </a:t>
            </a:r>
            <a:r>
              <a:rPr sz="3600" spc="-90" dirty="0">
                <a:latin typeface="Roboto"/>
                <a:cs typeface="Roboto"/>
              </a:rPr>
              <a:t>p</a:t>
            </a:r>
            <a:r>
              <a:rPr sz="3600" spc="-45" dirty="0">
                <a:latin typeface="Roboto"/>
                <a:cs typeface="Roboto"/>
              </a:rPr>
              <a:t>e</a:t>
            </a:r>
            <a:r>
              <a:rPr sz="3600" spc="-110" dirty="0">
                <a:latin typeface="Roboto"/>
                <a:cs typeface="Roboto"/>
              </a:rPr>
              <a:t>r</a:t>
            </a:r>
            <a:r>
              <a:rPr sz="3600" spc="-95" dirty="0">
                <a:latin typeface="Roboto"/>
                <a:cs typeface="Roboto"/>
              </a:rPr>
              <a:t>s</a:t>
            </a:r>
            <a:r>
              <a:rPr sz="3600" spc="-60" dirty="0">
                <a:latin typeface="Roboto"/>
                <a:cs typeface="Roboto"/>
              </a:rPr>
              <a:t>o</a:t>
            </a:r>
            <a:r>
              <a:rPr sz="3600" spc="-125" dirty="0">
                <a:latin typeface="Roboto"/>
                <a:cs typeface="Roboto"/>
              </a:rPr>
              <a:t>n</a:t>
            </a:r>
            <a:r>
              <a:rPr sz="3600" spc="-229" dirty="0">
                <a:latin typeface="Roboto"/>
                <a:cs typeface="Roboto"/>
              </a:rPr>
              <a:t>'</a:t>
            </a:r>
            <a:r>
              <a:rPr sz="3600" spc="-20" dirty="0">
                <a:latin typeface="Roboto"/>
                <a:cs typeface="Roboto"/>
              </a:rPr>
              <a:t>s</a:t>
            </a:r>
            <a:r>
              <a:rPr sz="3600" spc="-145" dirty="0">
                <a:latin typeface="Roboto"/>
                <a:cs typeface="Roboto"/>
              </a:rPr>
              <a:t> </a:t>
            </a:r>
            <a:r>
              <a:rPr sz="3600" spc="-95" dirty="0">
                <a:latin typeface="Roboto"/>
                <a:cs typeface="Roboto"/>
              </a:rPr>
              <a:t>s</a:t>
            </a:r>
            <a:r>
              <a:rPr sz="3600" spc="-85" dirty="0">
                <a:latin typeface="Roboto"/>
                <a:cs typeface="Roboto"/>
              </a:rPr>
              <a:t>a</a:t>
            </a:r>
            <a:r>
              <a:rPr sz="3600" spc="-105" dirty="0">
                <a:latin typeface="Roboto"/>
                <a:cs typeface="Roboto"/>
              </a:rPr>
              <a:t>l</a:t>
            </a:r>
            <a:r>
              <a:rPr sz="3600" spc="-85" dirty="0">
                <a:latin typeface="Roboto"/>
                <a:cs typeface="Roboto"/>
              </a:rPr>
              <a:t>a</a:t>
            </a:r>
            <a:r>
              <a:rPr sz="3600" spc="-110" dirty="0">
                <a:latin typeface="Roboto"/>
                <a:cs typeface="Roboto"/>
              </a:rPr>
              <a:t>r</a:t>
            </a:r>
            <a:r>
              <a:rPr sz="3600" spc="-100" dirty="0">
                <a:latin typeface="Roboto"/>
                <a:cs typeface="Roboto"/>
              </a:rPr>
              <a:t>y</a:t>
            </a:r>
            <a:r>
              <a:rPr sz="3600" spc="-145" dirty="0">
                <a:latin typeface="Roboto"/>
                <a:cs typeface="Roboto"/>
              </a:rPr>
              <a:t> </a:t>
            </a:r>
            <a:r>
              <a:rPr sz="3600" spc="-105" dirty="0">
                <a:latin typeface="Roboto"/>
                <a:cs typeface="Roboto"/>
              </a:rPr>
              <a:t>i</a:t>
            </a:r>
            <a:r>
              <a:rPr sz="3600" spc="-20" dirty="0">
                <a:latin typeface="Roboto"/>
                <a:cs typeface="Roboto"/>
              </a:rPr>
              <a:t>s</a:t>
            </a:r>
            <a:r>
              <a:rPr sz="3600" spc="-145" dirty="0">
                <a:latin typeface="Roboto"/>
                <a:cs typeface="Roboto"/>
              </a:rPr>
              <a:t> </a:t>
            </a:r>
            <a:r>
              <a:rPr sz="3600" spc="-85" dirty="0">
                <a:latin typeface="Roboto"/>
                <a:cs typeface="Roboto"/>
              </a:rPr>
              <a:t>a</a:t>
            </a:r>
            <a:r>
              <a:rPr sz="3600" spc="-90" dirty="0">
                <a:latin typeface="Roboto"/>
                <a:cs typeface="Roboto"/>
              </a:rPr>
              <a:t>b</a:t>
            </a:r>
            <a:r>
              <a:rPr sz="3600" spc="-60" dirty="0">
                <a:latin typeface="Roboto"/>
                <a:cs typeface="Roboto"/>
              </a:rPr>
              <a:t>o</a:t>
            </a:r>
            <a:r>
              <a:rPr sz="3600" spc="-135" dirty="0">
                <a:latin typeface="Roboto"/>
                <a:cs typeface="Roboto"/>
              </a:rPr>
              <a:t>v</a:t>
            </a:r>
            <a:r>
              <a:rPr sz="3600" spc="30" dirty="0">
                <a:latin typeface="Roboto"/>
                <a:cs typeface="Roboto"/>
              </a:rPr>
              <a:t>e</a:t>
            </a:r>
            <a:r>
              <a:rPr sz="3600" spc="-145" dirty="0">
                <a:latin typeface="Roboto"/>
                <a:cs typeface="Roboto"/>
              </a:rPr>
              <a:t> </a:t>
            </a:r>
            <a:r>
              <a:rPr sz="3600" spc="-70" dirty="0">
                <a:latin typeface="Roboto"/>
                <a:cs typeface="Roboto"/>
              </a:rPr>
              <a:t>5</a:t>
            </a:r>
            <a:r>
              <a:rPr sz="3600" spc="5" dirty="0">
                <a:latin typeface="Roboto"/>
                <a:cs typeface="Roboto"/>
              </a:rPr>
              <a:t>0</a:t>
            </a:r>
            <a:r>
              <a:rPr sz="3600" spc="-145" dirty="0">
                <a:latin typeface="Roboto"/>
                <a:cs typeface="Roboto"/>
              </a:rPr>
              <a:t> </a:t>
            </a:r>
            <a:r>
              <a:rPr sz="3600" spc="-105" dirty="0">
                <a:latin typeface="Roboto"/>
                <a:cs typeface="Roboto"/>
              </a:rPr>
              <a:t>t</a:t>
            </a:r>
            <a:r>
              <a:rPr sz="3600" spc="-130" dirty="0">
                <a:latin typeface="Roboto"/>
                <a:cs typeface="Roboto"/>
              </a:rPr>
              <a:t>h</a:t>
            </a:r>
            <a:r>
              <a:rPr sz="3600" spc="-60" dirty="0">
                <a:latin typeface="Roboto"/>
                <a:cs typeface="Roboto"/>
              </a:rPr>
              <a:t>o</a:t>
            </a:r>
            <a:r>
              <a:rPr sz="3600" spc="-125" dirty="0">
                <a:latin typeface="Roboto"/>
                <a:cs typeface="Roboto"/>
              </a:rPr>
              <a:t>u</a:t>
            </a:r>
            <a:r>
              <a:rPr sz="3600" spc="-95" dirty="0">
                <a:latin typeface="Roboto"/>
                <a:cs typeface="Roboto"/>
              </a:rPr>
              <a:t>s</a:t>
            </a:r>
            <a:r>
              <a:rPr sz="3600" spc="-85" dirty="0">
                <a:latin typeface="Roboto"/>
                <a:cs typeface="Roboto"/>
              </a:rPr>
              <a:t>a</a:t>
            </a:r>
            <a:r>
              <a:rPr sz="3600" spc="-125" dirty="0">
                <a:latin typeface="Roboto"/>
                <a:cs typeface="Roboto"/>
              </a:rPr>
              <a:t>n</a:t>
            </a:r>
            <a:r>
              <a:rPr sz="3600" spc="-5" dirty="0">
                <a:latin typeface="Roboto"/>
                <a:cs typeface="Roboto"/>
              </a:rPr>
              <a:t>d  </a:t>
            </a:r>
            <a:r>
              <a:rPr sz="3600" spc="-50" dirty="0">
                <a:latin typeface="Roboto"/>
                <a:cs typeface="Roboto"/>
              </a:rPr>
              <a:t>or</a:t>
            </a:r>
            <a:r>
              <a:rPr sz="3600" spc="-150" dirty="0">
                <a:latin typeface="Roboto"/>
                <a:cs typeface="Roboto"/>
              </a:rPr>
              <a:t> </a:t>
            </a:r>
            <a:r>
              <a:rPr sz="3600" spc="-65" dirty="0">
                <a:latin typeface="Roboto"/>
                <a:cs typeface="Roboto"/>
              </a:rPr>
              <a:t>less</a:t>
            </a:r>
            <a:endParaRPr sz="3600" dirty="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3597" y="2973602"/>
            <a:ext cx="4854185" cy="561715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5518372" y="1503006"/>
            <a:ext cx="1458595" cy="1597660"/>
          </a:xfrm>
          <a:custGeom>
            <a:avLst/>
            <a:gdLst/>
            <a:ahLst/>
            <a:cxnLst/>
            <a:rect l="l" t="t" r="r" b="b"/>
            <a:pathLst>
              <a:path w="1458594" h="1597660">
                <a:moveTo>
                  <a:pt x="297827" y="44615"/>
                </a:moveTo>
                <a:lnTo>
                  <a:pt x="297129" y="28409"/>
                </a:lnTo>
                <a:lnTo>
                  <a:pt x="291655" y="14376"/>
                </a:lnTo>
                <a:lnTo>
                  <a:pt x="281470" y="4305"/>
                </a:lnTo>
                <a:lnTo>
                  <a:pt x="266623" y="0"/>
                </a:lnTo>
                <a:lnTo>
                  <a:pt x="253644" y="1041"/>
                </a:lnTo>
                <a:lnTo>
                  <a:pt x="219684" y="20675"/>
                </a:lnTo>
                <a:lnTo>
                  <a:pt x="186296" y="84645"/>
                </a:lnTo>
                <a:lnTo>
                  <a:pt x="162382" y="151790"/>
                </a:lnTo>
                <a:lnTo>
                  <a:pt x="151206" y="202311"/>
                </a:lnTo>
                <a:lnTo>
                  <a:pt x="140131" y="252831"/>
                </a:lnTo>
                <a:lnTo>
                  <a:pt x="129133" y="303364"/>
                </a:lnTo>
                <a:lnTo>
                  <a:pt x="107403" y="404469"/>
                </a:lnTo>
                <a:lnTo>
                  <a:pt x="85915" y="505599"/>
                </a:lnTo>
                <a:lnTo>
                  <a:pt x="64617" y="606755"/>
                </a:lnTo>
                <a:lnTo>
                  <a:pt x="1143" y="910310"/>
                </a:lnTo>
                <a:lnTo>
                  <a:pt x="0" y="934580"/>
                </a:lnTo>
                <a:lnTo>
                  <a:pt x="6489" y="955509"/>
                </a:lnTo>
                <a:lnTo>
                  <a:pt x="19672" y="972096"/>
                </a:lnTo>
                <a:lnTo>
                  <a:pt x="38582" y="983361"/>
                </a:lnTo>
                <a:lnTo>
                  <a:pt x="60706" y="987056"/>
                </a:lnTo>
                <a:lnTo>
                  <a:pt x="82600" y="981786"/>
                </a:lnTo>
                <a:lnTo>
                  <a:pt x="121361" y="944118"/>
                </a:lnTo>
                <a:lnTo>
                  <a:pt x="211836" y="524383"/>
                </a:lnTo>
                <a:lnTo>
                  <a:pt x="251282" y="331812"/>
                </a:lnTo>
                <a:lnTo>
                  <a:pt x="280581" y="187325"/>
                </a:lnTo>
                <a:lnTo>
                  <a:pt x="291084" y="116192"/>
                </a:lnTo>
                <a:lnTo>
                  <a:pt x="297827" y="44615"/>
                </a:lnTo>
                <a:close/>
              </a:path>
              <a:path w="1458594" h="1597660">
                <a:moveTo>
                  <a:pt x="597179" y="699401"/>
                </a:moveTo>
                <a:lnTo>
                  <a:pt x="577799" y="663702"/>
                </a:lnTo>
                <a:lnTo>
                  <a:pt x="556107" y="654697"/>
                </a:lnTo>
                <a:lnTo>
                  <a:pt x="542696" y="656742"/>
                </a:lnTo>
                <a:lnTo>
                  <a:pt x="503440" y="686435"/>
                </a:lnTo>
                <a:lnTo>
                  <a:pt x="474992" y="725144"/>
                </a:lnTo>
                <a:lnTo>
                  <a:pt x="436918" y="790511"/>
                </a:lnTo>
                <a:lnTo>
                  <a:pt x="411467" y="835698"/>
                </a:lnTo>
                <a:lnTo>
                  <a:pt x="386219" y="881037"/>
                </a:lnTo>
                <a:lnTo>
                  <a:pt x="310883" y="1017193"/>
                </a:lnTo>
                <a:lnTo>
                  <a:pt x="294449" y="1055458"/>
                </a:lnTo>
                <a:lnTo>
                  <a:pt x="292341" y="1074483"/>
                </a:lnTo>
                <a:lnTo>
                  <a:pt x="295465" y="1091857"/>
                </a:lnTo>
                <a:lnTo>
                  <a:pt x="304101" y="1107135"/>
                </a:lnTo>
                <a:lnTo>
                  <a:pt x="318503" y="1119873"/>
                </a:lnTo>
                <a:lnTo>
                  <a:pt x="336918" y="1128306"/>
                </a:lnTo>
                <a:lnTo>
                  <a:pt x="355053" y="1129944"/>
                </a:lnTo>
                <a:lnTo>
                  <a:pt x="372694" y="1125156"/>
                </a:lnTo>
                <a:lnTo>
                  <a:pt x="405269" y="1098448"/>
                </a:lnTo>
                <a:lnTo>
                  <a:pt x="437375" y="1050378"/>
                </a:lnTo>
                <a:lnTo>
                  <a:pt x="492531" y="959827"/>
                </a:lnTo>
                <a:lnTo>
                  <a:pt x="493598" y="960488"/>
                </a:lnTo>
                <a:lnTo>
                  <a:pt x="494449" y="961491"/>
                </a:lnTo>
                <a:lnTo>
                  <a:pt x="516953" y="917943"/>
                </a:lnTo>
                <a:lnTo>
                  <a:pt x="539546" y="874483"/>
                </a:lnTo>
                <a:lnTo>
                  <a:pt x="561479" y="830719"/>
                </a:lnTo>
                <a:lnTo>
                  <a:pt x="582053" y="786257"/>
                </a:lnTo>
                <a:lnTo>
                  <a:pt x="594055" y="743686"/>
                </a:lnTo>
                <a:lnTo>
                  <a:pt x="596633" y="721423"/>
                </a:lnTo>
                <a:lnTo>
                  <a:pt x="597179" y="699401"/>
                </a:lnTo>
                <a:close/>
              </a:path>
              <a:path w="1458594" h="1597660">
                <a:moveTo>
                  <a:pt x="1364322" y="781900"/>
                </a:moveTo>
                <a:lnTo>
                  <a:pt x="1363192" y="768273"/>
                </a:lnTo>
                <a:lnTo>
                  <a:pt x="1362316" y="753770"/>
                </a:lnTo>
                <a:lnTo>
                  <a:pt x="1360360" y="739228"/>
                </a:lnTo>
                <a:lnTo>
                  <a:pt x="1355953" y="725563"/>
                </a:lnTo>
                <a:lnTo>
                  <a:pt x="1344828" y="710780"/>
                </a:lnTo>
                <a:lnTo>
                  <a:pt x="1329855" y="702157"/>
                </a:lnTo>
                <a:lnTo>
                  <a:pt x="1312722" y="699782"/>
                </a:lnTo>
                <a:lnTo>
                  <a:pt x="1295133" y="703783"/>
                </a:lnTo>
                <a:lnTo>
                  <a:pt x="1237208" y="730707"/>
                </a:lnTo>
                <a:lnTo>
                  <a:pt x="1182751" y="763435"/>
                </a:lnTo>
                <a:lnTo>
                  <a:pt x="1141653" y="792645"/>
                </a:lnTo>
                <a:lnTo>
                  <a:pt x="1100810" y="822198"/>
                </a:lnTo>
                <a:lnTo>
                  <a:pt x="1060259" y="852093"/>
                </a:lnTo>
                <a:lnTo>
                  <a:pt x="1019962" y="882345"/>
                </a:lnTo>
                <a:lnTo>
                  <a:pt x="979932" y="912926"/>
                </a:lnTo>
                <a:lnTo>
                  <a:pt x="940181" y="943838"/>
                </a:lnTo>
                <a:lnTo>
                  <a:pt x="900684" y="975106"/>
                </a:lnTo>
                <a:lnTo>
                  <a:pt x="861466" y="1006690"/>
                </a:lnTo>
                <a:lnTo>
                  <a:pt x="822515" y="1038631"/>
                </a:lnTo>
                <a:lnTo>
                  <a:pt x="783831" y="1070889"/>
                </a:lnTo>
                <a:lnTo>
                  <a:pt x="745413" y="1103490"/>
                </a:lnTo>
                <a:lnTo>
                  <a:pt x="707263" y="1136421"/>
                </a:lnTo>
                <a:lnTo>
                  <a:pt x="669378" y="1169682"/>
                </a:lnTo>
                <a:lnTo>
                  <a:pt x="631761" y="1203274"/>
                </a:lnTo>
                <a:lnTo>
                  <a:pt x="603415" y="1248130"/>
                </a:lnTo>
                <a:lnTo>
                  <a:pt x="602310" y="1268831"/>
                </a:lnTo>
                <a:lnTo>
                  <a:pt x="607733" y="1288351"/>
                </a:lnTo>
                <a:lnTo>
                  <a:pt x="619315" y="1305052"/>
                </a:lnTo>
                <a:lnTo>
                  <a:pt x="635800" y="1316723"/>
                </a:lnTo>
                <a:lnTo>
                  <a:pt x="654824" y="1321574"/>
                </a:lnTo>
                <a:lnTo>
                  <a:pt x="675208" y="1319212"/>
                </a:lnTo>
                <a:lnTo>
                  <a:pt x="695756" y="1309243"/>
                </a:lnTo>
                <a:lnTo>
                  <a:pt x="713232" y="1296657"/>
                </a:lnTo>
                <a:lnTo>
                  <a:pt x="730377" y="1283411"/>
                </a:lnTo>
                <a:lnTo>
                  <a:pt x="764260" y="1256385"/>
                </a:lnTo>
                <a:lnTo>
                  <a:pt x="1313459" y="824318"/>
                </a:lnTo>
                <a:lnTo>
                  <a:pt x="1324800" y="815187"/>
                </a:lnTo>
                <a:lnTo>
                  <a:pt x="1336573" y="805395"/>
                </a:lnTo>
                <a:lnTo>
                  <a:pt x="1364322" y="781900"/>
                </a:lnTo>
                <a:close/>
              </a:path>
              <a:path w="1458594" h="1597660">
                <a:moveTo>
                  <a:pt x="1458544" y="1322654"/>
                </a:moveTo>
                <a:lnTo>
                  <a:pt x="1451114" y="1304759"/>
                </a:lnTo>
                <a:lnTo>
                  <a:pt x="1436192" y="1289011"/>
                </a:lnTo>
                <a:lnTo>
                  <a:pt x="1418958" y="1282636"/>
                </a:lnTo>
                <a:lnTo>
                  <a:pt x="1400035" y="1283271"/>
                </a:lnTo>
                <a:lnTo>
                  <a:pt x="1380032" y="1288554"/>
                </a:lnTo>
                <a:lnTo>
                  <a:pt x="1332763" y="1303870"/>
                </a:lnTo>
                <a:lnTo>
                  <a:pt x="1190917" y="1349552"/>
                </a:lnTo>
                <a:lnTo>
                  <a:pt x="1096441" y="1380121"/>
                </a:lnTo>
                <a:lnTo>
                  <a:pt x="1049274" y="1395552"/>
                </a:lnTo>
                <a:lnTo>
                  <a:pt x="1002157" y="1411135"/>
                </a:lnTo>
                <a:lnTo>
                  <a:pt x="964361" y="1424381"/>
                </a:lnTo>
                <a:lnTo>
                  <a:pt x="926820" y="1438465"/>
                </a:lnTo>
                <a:lnTo>
                  <a:pt x="889546" y="1453184"/>
                </a:lnTo>
                <a:lnTo>
                  <a:pt x="852538" y="1468297"/>
                </a:lnTo>
                <a:lnTo>
                  <a:pt x="809790" y="1494967"/>
                </a:lnTo>
                <a:lnTo>
                  <a:pt x="793991" y="1537449"/>
                </a:lnTo>
                <a:lnTo>
                  <a:pt x="795985" y="1555699"/>
                </a:lnTo>
                <a:lnTo>
                  <a:pt x="804456" y="1573009"/>
                </a:lnTo>
                <a:lnTo>
                  <a:pt x="817575" y="1587233"/>
                </a:lnTo>
                <a:lnTo>
                  <a:pt x="833107" y="1595259"/>
                </a:lnTo>
                <a:lnTo>
                  <a:pt x="850582" y="1597647"/>
                </a:lnTo>
                <a:lnTo>
                  <a:pt x="869594" y="1594954"/>
                </a:lnTo>
                <a:lnTo>
                  <a:pt x="877100" y="1593113"/>
                </a:lnTo>
                <a:lnTo>
                  <a:pt x="891095" y="1587842"/>
                </a:lnTo>
                <a:lnTo>
                  <a:pt x="1071372" y="1526959"/>
                </a:lnTo>
                <a:lnTo>
                  <a:pt x="1161478" y="1496314"/>
                </a:lnTo>
                <a:lnTo>
                  <a:pt x="1280706" y="1455356"/>
                </a:lnTo>
                <a:lnTo>
                  <a:pt x="1317599" y="1441958"/>
                </a:lnTo>
                <a:lnTo>
                  <a:pt x="1353896" y="1427327"/>
                </a:lnTo>
                <a:lnTo>
                  <a:pt x="1394180" y="1405001"/>
                </a:lnTo>
                <a:lnTo>
                  <a:pt x="1431366" y="1377454"/>
                </a:lnTo>
                <a:lnTo>
                  <a:pt x="1457921" y="1340916"/>
                </a:lnTo>
                <a:lnTo>
                  <a:pt x="1458544" y="1322654"/>
                </a:lnTo>
                <a:close/>
              </a:path>
            </a:pathLst>
          </a:custGeom>
          <a:solidFill>
            <a:srgbClr val="FE4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69568" y="1715848"/>
            <a:ext cx="150495" cy="715010"/>
          </a:xfrm>
          <a:custGeom>
            <a:avLst/>
            <a:gdLst/>
            <a:ahLst/>
            <a:cxnLst/>
            <a:rect l="l" t="t" r="r" b="b"/>
            <a:pathLst>
              <a:path w="150494" h="715010">
                <a:moveTo>
                  <a:pt x="40581" y="708171"/>
                </a:moveTo>
                <a:lnTo>
                  <a:pt x="11905" y="662024"/>
                </a:lnTo>
                <a:lnTo>
                  <a:pt x="8045" y="613417"/>
                </a:lnTo>
                <a:lnTo>
                  <a:pt x="4794" y="564795"/>
                </a:lnTo>
                <a:lnTo>
                  <a:pt x="2282" y="516167"/>
                </a:lnTo>
                <a:lnTo>
                  <a:pt x="641" y="467546"/>
                </a:lnTo>
                <a:lnTo>
                  <a:pt x="0" y="418941"/>
                </a:lnTo>
                <a:lnTo>
                  <a:pt x="490" y="370363"/>
                </a:lnTo>
                <a:lnTo>
                  <a:pt x="2242" y="321823"/>
                </a:lnTo>
                <a:lnTo>
                  <a:pt x="5387" y="273332"/>
                </a:lnTo>
                <a:lnTo>
                  <a:pt x="10054" y="224900"/>
                </a:lnTo>
                <a:lnTo>
                  <a:pt x="16376" y="176538"/>
                </a:lnTo>
                <a:lnTo>
                  <a:pt x="24482" y="128257"/>
                </a:lnTo>
                <a:lnTo>
                  <a:pt x="45523" y="71055"/>
                </a:lnTo>
                <a:lnTo>
                  <a:pt x="77437" y="17149"/>
                </a:lnTo>
                <a:lnTo>
                  <a:pt x="111271" y="0"/>
                </a:lnTo>
                <a:lnTo>
                  <a:pt x="123120" y="142"/>
                </a:lnTo>
                <a:lnTo>
                  <a:pt x="148481" y="38251"/>
                </a:lnTo>
                <a:lnTo>
                  <a:pt x="150126" y="89319"/>
                </a:lnTo>
                <a:lnTo>
                  <a:pt x="148955" y="114955"/>
                </a:lnTo>
                <a:lnTo>
                  <a:pt x="146536" y="140524"/>
                </a:lnTo>
                <a:lnTo>
                  <a:pt x="140873" y="193467"/>
                </a:lnTo>
                <a:lnTo>
                  <a:pt x="136595" y="246442"/>
                </a:lnTo>
                <a:lnTo>
                  <a:pt x="133584" y="299444"/>
                </a:lnTo>
                <a:lnTo>
                  <a:pt x="131725" y="352466"/>
                </a:lnTo>
                <a:lnTo>
                  <a:pt x="130900" y="405501"/>
                </a:lnTo>
                <a:lnTo>
                  <a:pt x="130991" y="458543"/>
                </a:lnTo>
                <a:lnTo>
                  <a:pt x="131881" y="511585"/>
                </a:lnTo>
                <a:lnTo>
                  <a:pt x="133453" y="564621"/>
                </a:lnTo>
                <a:lnTo>
                  <a:pt x="135591" y="617644"/>
                </a:lnTo>
                <a:lnTo>
                  <a:pt x="135428" y="633833"/>
                </a:lnTo>
                <a:lnTo>
                  <a:pt x="130879" y="672907"/>
                </a:lnTo>
                <a:lnTo>
                  <a:pt x="98124" y="708257"/>
                </a:lnTo>
                <a:lnTo>
                  <a:pt x="80030" y="714818"/>
                </a:lnTo>
                <a:lnTo>
                  <a:pt x="59951" y="714443"/>
                </a:lnTo>
                <a:lnTo>
                  <a:pt x="40581" y="708171"/>
                </a:lnTo>
                <a:close/>
              </a:path>
            </a:pathLst>
          </a:custGeom>
          <a:solidFill>
            <a:srgbClr val="FE4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E2A4C-291E-47E3-9B7C-7E520037BAC7}"/>
              </a:ext>
            </a:extLst>
          </p:cNvPr>
          <p:cNvSpPr/>
          <p:nvPr/>
        </p:nvSpPr>
        <p:spPr>
          <a:xfrm>
            <a:off x="16840200" y="9029700"/>
            <a:ext cx="10668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FA9D6-BA7B-4984-BD02-912341757128}"/>
              </a:ext>
            </a:extLst>
          </p:cNvPr>
          <p:cNvSpPr txBox="1"/>
          <p:nvPr/>
        </p:nvSpPr>
        <p:spPr>
          <a:xfrm>
            <a:off x="16840200" y="92583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6819900" cy="10287000"/>
          </a:xfrm>
          <a:custGeom>
            <a:avLst/>
            <a:gdLst/>
            <a:ahLst/>
            <a:cxnLst/>
            <a:rect l="l" t="t" r="r" b="b"/>
            <a:pathLst>
              <a:path w="6819900" h="10287000">
                <a:moveTo>
                  <a:pt x="68198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6819899" y="0"/>
                </a:lnTo>
                <a:lnTo>
                  <a:pt x="6819899" y="10286999"/>
                </a:lnTo>
                <a:close/>
              </a:path>
            </a:pathLst>
          </a:custGeom>
          <a:solidFill>
            <a:srgbClr val="FD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6215" y="2223907"/>
            <a:ext cx="10753724" cy="572533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9366" y="795658"/>
            <a:ext cx="4759325" cy="2402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600" spc="-270" dirty="0">
                <a:solidFill>
                  <a:srgbClr val="FFFFFF"/>
                </a:solidFill>
              </a:rPr>
              <a:t>D</a:t>
            </a:r>
            <a:r>
              <a:rPr sz="15600" spc="420" dirty="0">
                <a:solidFill>
                  <a:srgbClr val="FFFFFF"/>
                </a:solidFill>
              </a:rPr>
              <a:t>a</a:t>
            </a:r>
            <a:r>
              <a:rPr sz="15600" spc="-229" dirty="0">
                <a:solidFill>
                  <a:srgbClr val="FFFFFF"/>
                </a:solidFill>
              </a:rPr>
              <a:t>t</a:t>
            </a:r>
            <a:r>
              <a:rPr sz="15600" spc="425" dirty="0">
                <a:solidFill>
                  <a:srgbClr val="FFFFFF"/>
                </a:solidFill>
              </a:rPr>
              <a:t>a</a:t>
            </a:r>
            <a:endParaRPr sz="15600"/>
          </a:p>
        </p:txBody>
      </p:sp>
      <p:sp>
        <p:nvSpPr>
          <p:cNvPr id="5" name="object 5"/>
          <p:cNvSpPr txBox="1"/>
          <p:nvPr/>
        </p:nvSpPr>
        <p:spPr>
          <a:xfrm>
            <a:off x="526479" y="4109241"/>
            <a:ext cx="5773420" cy="448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4470" algn="just">
              <a:lnSpc>
                <a:spcPct val="118900"/>
              </a:lnSpc>
              <a:spcBef>
                <a:spcPts val="95"/>
              </a:spcBef>
            </a:pPr>
            <a:r>
              <a:rPr sz="4100" spc="-70" dirty="0">
                <a:latin typeface="Roboto"/>
                <a:cs typeface="Roboto"/>
              </a:rPr>
              <a:t>The </a:t>
            </a:r>
            <a:r>
              <a:rPr sz="4100" spc="-90" dirty="0">
                <a:latin typeface="Roboto"/>
                <a:cs typeface="Roboto"/>
              </a:rPr>
              <a:t>data </a:t>
            </a:r>
            <a:r>
              <a:rPr sz="4100" spc="-105" dirty="0">
                <a:latin typeface="Roboto"/>
                <a:cs typeface="Roboto"/>
              </a:rPr>
              <a:t>contains </a:t>
            </a:r>
            <a:r>
              <a:rPr sz="4100" spc="-60" dirty="0">
                <a:latin typeface="Roboto"/>
                <a:cs typeface="Roboto"/>
              </a:rPr>
              <a:t>more </a:t>
            </a:r>
            <a:r>
              <a:rPr sz="4100" spc="-55" dirty="0">
                <a:latin typeface="Roboto"/>
                <a:cs typeface="Roboto"/>
              </a:rPr>
              <a:t> </a:t>
            </a:r>
            <a:r>
              <a:rPr sz="4100" spc="-110" dirty="0">
                <a:latin typeface="Roboto"/>
                <a:cs typeface="Roboto"/>
              </a:rPr>
              <a:t>than</a:t>
            </a:r>
            <a:r>
              <a:rPr sz="4100" spc="-105" dirty="0">
                <a:latin typeface="Roboto"/>
                <a:cs typeface="Roboto"/>
              </a:rPr>
              <a:t> </a:t>
            </a:r>
            <a:r>
              <a:rPr sz="4100" spc="-65" dirty="0">
                <a:latin typeface="Roboto"/>
                <a:cs typeface="Roboto"/>
              </a:rPr>
              <a:t>5000</a:t>
            </a:r>
            <a:r>
              <a:rPr sz="4100" spc="-60" dirty="0">
                <a:latin typeface="Roboto"/>
                <a:cs typeface="Roboto"/>
              </a:rPr>
              <a:t> </a:t>
            </a:r>
            <a:r>
              <a:rPr sz="4100" spc="-85" dirty="0">
                <a:latin typeface="Roboto"/>
                <a:cs typeface="Roboto"/>
              </a:rPr>
              <a:t>rows</a:t>
            </a:r>
            <a:r>
              <a:rPr sz="4100" spc="-80" dirty="0">
                <a:latin typeface="Roboto"/>
                <a:cs typeface="Roboto"/>
              </a:rPr>
              <a:t> </a:t>
            </a:r>
            <a:r>
              <a:rPr sz="4100" spc="-90" dirty="0">
                <a:latin typeface="Roboto"/>
                <a:cs typeface="Roboto"/>
              </a:rPr>
              <a:t>and</a:t>
            </a:r>
            <a:r>
              <a:rPr sz="4100" spc="-85" dirty="0">
                <a:latin typeface="Roboto"/>
                <a:cs typeface="Roboto"/>
              </a:rPr>
              <a:t> </a:t>
            </a:r>
            <a:r>
              <a:rPr sz="4100" spc="-45" dirty="0">
                <a:latin typeface="Roboto"/>
                <a:cs typeface="Roboto"/>
              </a:rPr>
              <a:t>14 </a:t>
            </a:r>
            <a:r>
              <a:rPr sz="4100" spc="-40" dirty="0">
                <a:latin typeface="Roboto"/>
                <a:cs typeface="Roboto"/>
              </a:rPr>
              <a:t> </a:t>
            </a:r>
            <a:r>
              <a:rPr sz="4100" spc="-110" dirty="0">
                <a:latin typeface="Roboto"/>
                <a:cs typeface="Roboto"/>
              </a:rPr>
              <a:t>attributes</a:t>
            </a:r>
            <a:r>
              <a:rPr sz="4100" spc="-105" dirty="0">
                <a:latin typeface="Roboto"/>
                <a:cs typeface="Roboto"/>
              </a:rPr>
              <a:t> </a:t>
            </a:r>
            <a:r>
              <a:rPr sz="4100" spc="-75" dirty="0">
                <a:latin typeface="Roboto"/>
                <a:cs typeface="Roboto"/>
              </a:rPr>
              <a:t>specific </a:t>
            </a:r>
            <a:r>
              <a:rPr sz="4100" spc="-55" dirty="0">
                <a:latin typeface="Roboto"/>
                <a:cs typeface="Roboto"/>
              </a:rPr>
              <a:t>to </a:t>
            </a:r>
            <a:r>
              <a:rPr sz="4100" spc="-85" dirty="0">
                <a:latin typeface="Roboto"/>
                <a:cs typeface="Roboto"/>
              </a:rPr>
              <a:t>the </a:t>
            </a:r>
            <a:r>
              <a:rPr sz="4100" spc="-80" dirty="0">
                <a:latin typeface="Roboto"/>
                <a:cs typeface="Roboto"/>
              </a:rPr>
              <a:t> </a:t>
            </a:r>
            <a:r>
              <a:rPr sz="4100" spc="-135" dirty="0">
                <a:latin typeface="Roboto"/>
                <a:cs typeface="Roboto"/>
              </a:rPr>
              <a:t>adult’s </a:t>
            </a:r>
            <a:r>
              <a:rPr sz="4100" spc="-95" dirty="0">
                <a:latin typeface="Roboto"/>
                <a:cs typeface="Roboto"/>
              </a:rPr>
              <a:t>personal </a:t>
            </a:r>
            <a:r>
              <a:rPr sz="4100" spc="-90" dirty="0">
                <a:latin typeface="Roboto"/>
                <a:cs typeface="Roboto"/>
              </a:rPr>
              <a:t>data, </a:t>
            </a:r>
            <a:r>
              <a:rPr sz="4100" spc="-105" dirty="0">
                <a:latin typeface="Roboto"/>
                <a:cs typeface="Roboto"/>
              </a:rPr>
              <a:t>this </a:t>
            </a:r>
            <a:r>
              <a:rPr sz="4100" spc="-1005" dirty="0">
                <a:latin typeface="Roboto"/>
                <a:cs typeface="Roboto"/>
              </a:rPr>
              <a:t> </a:t>
            </a:r>
            <a:r>
              <a:rPr sz="4100" spc="-90" dirty="0">
                <a:latin typeface="Roboto"/>
                <a:cs typeface="Roboto"/>
              </a:rPr>
              <a:t>data</a:t>
            </a:r>
            <a:r>
              <a:rPr sz="4100" spc="-85" dirty="0">
                <a:latin typeface="Roboto"/>
                <a:cs typeface="Roboto"/>
              </a:rPr>
              <a:t> </a:t>
            </a:r>
            <a:r>
              <a:rPr sz="4100" spc="-75" dirty="0">
                <a:latin typeface="Roboto"/>
                <a:cs typeface="Roboto"/>
              </a:rPr>
              <a:t>is</a:t>
            </a:r>
            <a:r>
              <a:rPr sz="4100" spc="-70" dirty="0">
                <a:latin typeface="Roboto"/>
                <a:cs typeface="Roboto"/>
              </a:rPr>
              <a:t> </a:t>
            </a:r>
            <a:r>
              <a:rPr sz="4100" spc="-85" dirty="0">
                <a:latin typeface="Roboto"/>
                <a:cs typeface="Roboto"/>
              </a:rPr>
              <a:t>processed</a:t>
            </a:r>
            <a:r>
              <a:rPr sz="4100" spc="-80" dirty="0">
                <a:latin typeface="Roboto"/>
                <a:cs typeface="Roboto"/>
              </a:rPr>
              <a:t> </a:t>
            </a:r>
            <a:r>
              <a:rPr sz="4100" spc="-114" dirty="0">
                <a:latin typeface="Roboto"/>
                <a:cs typeface="Roboto"/>
              </a:rPr>
              <a:t>by </a:t>
            </a:r>
            <a:r>
              <a:rPr sz="4100" spc="-1005" dirty="0">
                <a:latin typeface="Roboto"/>
                <a:cs typeface="Roboto"/>
              </a:rPr>
              <a:t> </a:t>
            </a:r>
            <a:r>
              <a:rPr sz="4100" spc="-100" dirty="0">
                <a:latin typeface="Roboto"/>
                <a:cs typeface="Roboto"/>
              </a:rPr>
              <a:t>P</a:t>
            </a:r>
            <a:r>
              <a:rPr sz="4100" spc="-130" dirty="0">
                <a:latin typeface="Roboto"/>
                <a:cs typeface="Roboto"/>
              </a:rPr>
              <a:t>r</a:t>
            </a:r>
            <a:r>
              <a:rPr sz="4100" spc="-55" dirty="0">
                <a:latin typeface="Roboto"/>
                <a:cs typeface="Roboto"/>
              </a:rPr>
              <a:t>e</a:t>
            </a:r>
            <a:r>
              <a:rPr sz="4100" spc="-110" dirty="0">
                <a:latin typeface="Roboto"/>
                <a:cs typeface="Roboto"/>
              </a:rPr>
              <a:t>p</a:t>
            </a:r>
            <a:r>
              <a:rPr sz="4100" spc="-130" dirty="0">
                <a:latin typeface="Roboto"/>
                <a:cs typeface="Roboto"/>
              </a:rPr>
              <a:t>r</a:t>
            </a:r>
            <a:r>
              <a:rPr sz="4100" spc="-75" dirty="0">
                <a:latin typeface="Roboto"/>
                <a:cs typeface="Roboto"/>
              </a:rPr>
              <a:t>o</a:t>
            </a:r>
            <a:r>
              <a:rPr sz="4100" spc="-80" dirty="0">
                <a:latin typeface="Roboto"/>
                <a:cs typeface="Roboto"/>
              </a:rPr>
              <a:t>c</a:t>
            </a:r>
            <a:r>
              <a:rPr sz="4100" spc="-55" dirty="0">
                <a:latin typeface="Roboto"/>
                <a:cs typeface="Roboto"/>
              </a:rPr>
              <a:t>e</a:t>
            </a:r>
            <a:r>
              <a:rPr sz="4100" spc="-110" dirty="0">
                <a:latin typeface="Roboto"/>
                <a:cs typeface="Roboto"/>
              </a:rPr>
              <a:t>ss</a:t>
            </a:r>
            <a:r>
              <a:rPr sz="4100" spc="-125" dirty="0">
                <a:latin typeface="Roboto"/>
                <a:cs typeface="Roboto"/>
              </a:rPr>
              <a:t>i</a:t>
            </a:r>
            <a:r>
              <a:rPr sz="4100" spc="-150" dirty="0">
                <a:latin typeface="Roboto"/>
                <a:cs typeface="Roboto"/>
              </a:rPr>
              <a:t>n</a:t>
            </a:r>
            <a:r>
              <a:rPr sz="4100" spc="-25" dirty="0">
                <a:latin typeface="Roboto"/>
                <a:cs typeface="Roboto"/>
              </a:rPr>
              <a:t>g</a:t>
            </a:r>
            <a:r>
              <a:rPr sz="4100" spc="-170" dirty="0">
                <a:latin typeface="Roboto"/>
                <a:cs typeface="Roboto"/>
              </a:rPr>
              <a:t> </a:t>
            </a:r>
            <a:r>
              <a:rPr sz="4100" spc="-75" dirty="0">
                <a:latin typeface="Roboto"/>
                <a:cs typeface="Roboto"/>
              </a:rPr>
              <a:t>o</a:t>
            </a:r>
            <a:r>
              <a:rPr sz="4100" spc="-110" dirty="0">
                <a:latin typeface="Roboto"/>
                <a:cs typeface="Roboto"/>
              </a:rPr>
              <a:t>p</a:t>
            </a:r>
            <a:r>
              <a:rPr sz="4100" spc="-55" dirty="0">
                <a:latin typeface="Roboto"/>
                <a:cs typeface="Roboto"/>
              </a:rPr>
              <a:t>e</a:t>
            </a:r>
            <a:r>
              <a:rPr sz="4100" spc="-130" dirty="0">
                <a:latin typeface="Roboto"/>
                <a:cs typeface="Roboto"/>
              </a:rPr>
              <a:t>r</a:t>
            </a:r>
            <a:r>
              <a:rPr sz="4100" spc="-105" dirty="0">
                <a:latin typeface="Roboto"/>
                <a:cs typeface="Roboto"/>
              </a:rPr>
              <a:t>a</a:t>
            </a:r>
            <a:r>
              <a:rPr sz="4100" spc="-125" dirty="0">
                <a:latin typeface="Roboto"/>
                <a:cs typeface="Roboto"/>
              </a:rPr>
              <a:t>ti</a:t>
            </a:r>
            <a:r>
              <a:rPr sz="4100" spc="-75" dirty="0">
                <a:latin typeface="Roboto"/>
                <a:cs typeface="Roboto"/>
              </a:rPr>
              <a:t>o</a:t>
            </a:r>
            <a:r>
              <a:rPr sz="4100" spc="-150" dirty="0">
                <a:latin typeface="Roboto"/>
                <a:cs typeface="Roboto"/>
              </a:rPr>
              <a:t>n</a:t>
            </a:r>
            <a:r>
              <a:rPr sz="4100" spc="-25" dirty="0">
                <a:latin typeface="Roboto"/>
                <a:cs typeface="Roboto"/>
              </a:rPr>
              <a:t>s</a:t>
            </a:r>
            <a:endParaRPr sz="4100" dirty="0">
              <a:latin typeface="Roboto"/>
              <a:cs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37D64-F0AF-47E9-9F89-F6E77038C0AF}"/>
              </a:ext>
            </a:extLst>
          </p:cNvPr>
          <p:cNvSpPr txBox="1"/>
          <p:nvPr/>
        </p:nvSpPr>
        <p:spPr>
          <a:xfrm>
            <a:off x="16840200" y="92583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2041" y="713108"/>
            <a:ext cx="3564254" cy="756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800" spc="185" dirty="0">
                <a:latin typeface="Verdana"/>
                <a:cs typeface="Verdana"/>
              </a:rPr>
              <a:t>Algorithms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186" y="2314601"/>
            <a:ext cx="4114800" cy="56578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5600" dirty="0">
              <a:latin typeface="Times New Roman"/>
              <a:cs typeface="Times New Roman"/>
            </a:endParaRPr>
          </a:p>
          <a:p>
            <a:pPr marR="117475" algn="ctr">
              <a:lnSpc>
                <a:spcPct val="100000"/>
              </a:lnSpc>
            </a:pPr>
            <a:r>
              <a:rPr sz="4500" i="1" spc="-105" dirty="0">
                <a:solidFill>
                  <a:srgbClr val="FE4F2D"/>
                </a:solidFill>
                <a:latin typeface="Roboto"/>
                <a:cs typeface="Roboto"/>
              </a:rPr>
              <a:t>01</a:t>
            </a:r>
            <a:endParaRPr sz="4500" dirty="0">
              <a:latin typeface="Roboto"/>
              <a:cs typeface="Roboto"/>
            </a:endParaRPr>
          </a:p>
          <a:p>
            <a:pPr marL="2540" algn="ctr">
              <a:lnSpc>
                <a:spcPct val="100000"/>
              </a:lnSpc>
              <a:spcBef>
                <a:spcPts val="4445"/>
              </a:spcBef>
            </a:pPr>
            <a:r>
              <a:rPr sz="5400" spc="405" dirty="0">
                <a:solidFill>
                  <a:srgbClr val="FE4F2D"/>
                </a:solidFill>
                <a:latin typeface="Verdana"/>
                <a:cs typeface="Verdana"/>
              </a:rPr>
              <a:t>EDA</a:t>
            </a:r>
            <a:endParaRPr sz="5400" dirty="0">
              <a:latin typeface="Verdana"/>
              <a:cs typeface="Verdana"/>
            </a:endParaRPr>
          </a:p>
          <a:p>
            <a:pPr marL="713105" marR="594360" algn="ctr">
              <a:lnSpc>
                <a:spcPct val="116700"/>
              </a:lnSpc>
              <a:spcBef>
                <a:spcPts val="4045"/>
              </a:spcBef>
            </a:pPr>
            <a:r>
              <a:rPr sz="3000" spc="-20" dirty="0">
                <a:latin typeface="Roboto"/>
                <a:cs typeface="Roboto"/>
              </a:rPr>
              <a:t>Exploratory</a:t>
            </a:r>
            <a:r>
              <a:rPr sz="3000" spc="-95" dirty="0">
                <a:latin typeface="Roboto"/>
                <a:cs typeface="Roboto"/>
              </a:rPr>
              <a:t> </a:t>
            </a:r>
            <a:r>
              <a:rPr sz="3000" spc="-35" dirty="0">
                <a:latin typeface="Roboto"/>
                <a:cs typeface="Roboto"/>
              </a:rPr>
              <a:t>Data </a:t>
            </a:r>
            <a:r>
              <a:rPr sz="3000" spc="-730" dirty="0">
                <a:latin typeface="Roboto"/>
                <a:cs typeface="Roboto"/>
              </a:rPr>
              <a:t> </a:t>
            </a:r>
            <a:r>
              <a:rPr sz="3000" spc="-25" dirty="0">
                <a:latin typeface="Roboto"/>
                <a:cs typeface="Roboto"/>
              </a:rPr>
              <a:t>Analysis</a:t>
            </a:r>
            <a:endParaRPr sz="30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4651" y="2314601"/>
            <a:ext cx="4114800" cy="56578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56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4500" i="1" spc="-105" dirty="0">
                <a:solidFill>
                  <a:srgbClr val="FE4F2D"/>
                </a:solidFill>
                <a:latin typeface="Roboto"/>
                <a:cs typeface="Roboto"/>
              </a:rPr>
              <a:t>02</a:t>
            </a:r>
            <a:endParaRPr sz="4500">
              <a:latin typeface="Roboto"/>
              <a:cs typeface="Roboto"/>
            </a:endParaRPr>
          </a:p>
          <a:p>
            <a:pPr marL="2540" algn="ctr">
              <a:lnSpc>
                <a:spcPct val="100000"/>
              </a:lnSpc>
              <a:spcBef>
                <a:spcPts val="4445"/>
              </a:spcBef>
            </a:pPr>
            <a:r>
              <a:rPr sz="5400" spc="90" dirty="0">
                <a:solidFill>
                  <a:srgbClr val="FE4F2D"/>
                </a:solidFill>
                <a:latin typeface="Verdana"/>
                <a:cs typeface="Verdana"/>
              </a:rPr>
              <a:t>Prepare</a:t>
            </a:r>
            <a:endParaRPr sz="5400">
              <a:latin typeface="Verdana"/>
              <a:cs typeface="Verdana"/>
            </a:endParaRPr>
          </a:p>
          <a:p>
            <a:pPr marL="336550" marR="219075" algn="ctr">
              <a:lnSpc>
                <a:spcPct val="116700"/>
              </a:lnSpc>
              <a:spcBef>
                <a:spcPts val="4045"/>
              </a:spcBef>
            </a:pPr>
            <a:r>
              <a:rPr sz="3000" spc="-25" dirty="0">
                <a:latin typeface="Roboto"/>
                <a:cs typeface="Roboto"/>
              </a:rPr>
              <a:t>Preparing</a:t>
            </a:r>
            <a:r>
              <a:rPr sz="3000" spc="-30" dirty="0">
                <a:latin typeface="Roboto"/>
                <a:cs typeface="Roboto"/>
              </a:rPr>
              <a:t> </a:t>
            </a:r>
            <a:r>
              <a:rPr sz="3000" spc="-25" dirty="0">
                <a:latin typeface="Roboto"/>
                <a:cs typeface="Roboto"/>
              </a:rPr>
              <a:t>the </a:t>
            </a:r>
            <a:r>
              <a:rPr sz="3000" spc="-20" dirty="0">
                <a:latin typeface="Roboto"/>
                <a:cs typeface="Roboto"/>
              </a:rPr>
              <a:t>data</a:t>
            </a:r>
            <a:r>
              <a:rPr sz="3000" spc="-25" dirty="0">
                <a:latin typeface="Roboto"/>
                <a:cs typeface="Roboto"/>
              </a:rPr>
              <a:t> </a:t>
            </a:r>
            <a:r>
              <a:rPr sz="3000" spc="-15" dirty="0">
                <a:latin typeface="Roboto"/>
                <a:cs typeface="Roboto"/>
              </a:rPr>
              <a:t>to </a:t>
            </a:r>
            <a:r>
              <a:rPr sz="3000" spc="-735" dirty="0">
                <a:latin typeface="Roboto"/>
                <a:cs typeface="Roboto"/>
              </a:rPr>
              <a:t> </a:t>
            </a:r>
            <a:r>
              <a:rPr sz="3000" spc="-35" dirty="0">
                <a:latin typeface="Roboto"/>
                <a:cs typeface="Roboto"/>
              </a:rPr>
              <a:t>train</a:t>
            </a:r>
            <a:r>
              <a:rPr sz="3000" spc="-10" dirty="0">
                <a:latin typeface="Roboto"/>
                <a:cs typeface="Roboto"/>
              </a:rPr>
              <a:t> </a:t>
            </a:r>
            <a:r>
              <a:rPr sz="3000" spc="-20" dirty="0">
                <a:latin typeface="Roboto"/>
                <a:cs typeface="Roboto"/>
              </a:rPr>
              <a:t>a</a:t>
            </a:r>
            <a:r>
              <a:rPr sz="3000" spc="-10" dirty="0">
                <a:latin typeface="Roboto"/>
                <a:cs typeface="Roboto"/>
              </a:rPr>
              <a:t> </a:t>
            </a:r>
            <a:r>
              <a:rPr sz="3000" spc="-5" dirty="0">
                <a:latin typeface="Roboto"/>
                <a:cs typeface="Roboto"/>
              </a:rPr>
              <a:t>model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82917" y="2314601"/>
            <a:ext cx="4114800" cy="56578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56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4500" i="1" spc="-105" dirty="0">
                <a:solidFill>
                  <a:srgbClr val="FE4F2D"/>
                </a:solidFill>
                <a:latin typeface="Roboto"/>
                <a:cs typeface="Roboto"/>
              </a:rPr>
              <a:t>03</a:t>
            </a:r>
            <a:endParaRPr sz="4500">
              <a:latin typeface="Roboto"/>
              <a:cs typeface="Roboto"/>
            </a:endParaRPr>
          </a:p>
          <a:p>
            <a:pPr marL="2540" algn="ctr">
              <a:lnSpc>
                <a:spcPct val="100000"/>
              </a:lnSpc>
              <a:spcBef>
                <a:spcPts val="4370"/>
              </a:spcBef>
            </a:pPr>
            <a:r>
              <a:rPr sz="5400" spc="290" dirty="0">
                <a:solidFill>
                  <a:srgbClr val="FE4F2D"/>
                </a:solidFill>
                <a:latin typeface="Verdana"/>
                <a:cs typeface="Verdana"/>
              </a:rPr>
              <a:t>Models</a:t>
            </a:r>
            <a:endParaRPr sz="5400">
              <a:latin typeface="Verdana"/>
              <a:cs typeface="Verdana"/>
            </a:endParaRPr>
          </a:p>
          <a:p>
            <a:pPr marL="299085" marR="288290" indent="32384" algn="just">
              <a:lnSpc>
                <a:spcPct val="116700"/>
              </a:lnSpc>
              <a:spcBef>
                <a:spcPts val="215"/>
              </a:spcBef>
            </a:pPr>
            <a:r>
              <a:rPr sz="3000" spc="-30" dirty="0">
                <a:latin typeface="Roboto"/>
                <a:cs typeface="Roboto"/>
              </a:rPr>
              <a:t>Training and </a:t>
            </a:r>
            <a:r>
              <a:rPr sz="3000" spc="-25" dirty="0">
                <a:latin typeface="Roboto"/>
                <a:cs typeface="Roboto"/>
              </a:rPr>
              <a:t>making </a:t>
            </a:r>
            <a:r>
              <a:rPr sz="3000" spc="-735" dirty="0">
                <a:latin typeface="Roboto"/>
                <a:cs typeface="Roboto"/>
              </a:rPr>
              <a:t> </a:t>
            </a:r>
            <a:r>
              <a:rPr sz="3000" spc="-20" dirty="0">
                <a:latin typeface="Roboto"/>
                <a:cs typeface="Roboto"/>
              </a:rPr>
              <a:t>predictions </a:t>
            </a:r>
            <a:r>
              <a:rPr sz="3000" spc="-35" dirty="0">
                <a:latin typeface="Roboto"/>
                <a:cs typeface="Roboto"/>
              </a:rPr>
              <a:t>using </a:t>
            </a:r>
            <a:r>
              <a:rPr sz="3000" spc="-20" dirty="0">
                <a:latin typeface="Roboto"/>
                <a:cs typeface="Roboto"/>
              </a:rPr>
              <a:t>a </a:t>
            </a:r>
            <a:r>
              <a:rPr sz="3000" spc="-5" dirty="0">
                <a:latin typeface="Roboto"/>
                <a:cs typeface="Roboto"/>
              </a:rPr>
              <a:t>1 </a:t>
            </a:r>
            <a:r>
              <a:rPr sz="3000" spc="-740" dirty="0">
                <a:latin typeface="Roboto"/>
                <a:cs typeface="Roboto"/>
              </a:rPr>
              <a:t> </a:t>
            </a:r>
            <a:r>
              <a:rPr sz="3000" spc="-20" dirty="0">
                <a:latin typeface="Roboto"/>
                <a:cs typeface="Roboto"/>
              </a:rPr>
              <a:t>classification </a:t>
            </a:r>
            <a:r>
              <a:rPr sz="3000" spc="-5" dirty="0">
                <a:latin typeface="Roboto"/>
                <a:cs typeface="Roboto"/>
              </a:rPr>
              <a:t>model </a:t>
            </a:r>
            <a:r>
              <a:rPr sz="3000" dirty="0">
                <a:latin typeface="Roboto"/>
                <a:cs typeface="Roboto"/>
              </a:rPr>
              <a:t> </a:t>
            </a:r>
            <a:r>
              <a:rPr sz="3000" spc="-15" dirty="0">
                <a:latin typeface="Roboto"/>
                <a:cs typeface="Roboto"/>
              </a:rPr>
              <a:t>(Logistic</a:t>
            </a:r>
            <a:r>
              <a:rPr sz="3000" spc="-55" dirty="0">
                <a:latin typeface="Roboto"/>
                <a:cs typeface="Roboto"/>
              </a:rPr>
              <a:t> </a:t>
            </a:r>
            <a:r>
              <a:rPr sz="3000" spc="-15" dirty="0">
                <a:latin typeface="Roboto"/>
                <a:cs typeface="Roboto"/>
              </a:rPr>
              <a:t>regression)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90846" y="2314601"/>
            <a:ext cx="4114800" cy="56578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5600" dirty="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4500" i="1" spc="-105" dirty="0">
                <a:solidFill>
                  <a:srgbClr val="FE4F2D"/>
                </a:solidFill>
                <a:latin typeface="Roboto"/>
                <a:cs typeface="Roboto"/>
              </a:rPr>
              <a:t>04</a:t>
            </a:r>
            <a:endParaRPr sz="4500" dirty="0">
              <a:latin typeface="Roboto"/>
              <a:cs typeface="Roboto"/>
            </a:endParaRPr>
          </a:p>
          <a:p>
            <a:pPr marL="2540" algn="ctr">
              <a:lnSpc>
                <a:spcPct val="100000"/>
              </a:lnSpc>
              <a:spcBef>
                <a:spcPts val="4450"/>
              </a:spcBef>
            </a:pPr>
            <a:r>
              <a:rPr lang="en-US" sz="5400" spc="200" dirty="0">
                <a:solidFill>
                  <a:srgbClr val="FE4F2D"/>
                </a:solidFill>
                <a:latin typeface="Verdana"/>
                <a:cs typeface="Verdana"/>
              </a:rPr>
              <a:t>Evaluation</a:t>
            </a:r>
            <a:endParaRPr sz="5400" dirty="0">
              <a:latin typeface="Verdana"/>
              <a:cs typeface="Verdana"/>
            </a:endParaRPr>
          </a:p>
          <a:p>
            <a:pPr marL="664210" marR="653415" indent="-635" algn="ctr">
              <a:lnSpc>
                <a:spcPct val="116700"/>
              </a:lnSpc>
              <a:spcBef>
                <a:spcPts val="509"/>
              </a:spcBef>
            </a:pPr>
            <a:r>
              <a:rPr sz="3000" spc="-15" dirty="0">
                <a:latin typeface="Roboto"/>
                <a:cs typeface="Roboto"/>
              </a:rPr>
              <a:t>Comparison </a:t>
            </a:r>
            <a:r>
              <a:rPr sz="3000" spc="30" dirty="0">
                <a:latin typeface="Roboto"/>
                <a:cs typeface="Roboto"/>
              </a:rPr>
              <a:t>of </a:t>
            </a:r>
            <a:r>
              <a:rPr sz="3000" spc="35" dirty="0">
                <a:latin typeface="Roboto"/>
                <a:cs typeface="Roboto"/>
              </a:rPr>
              <a:t> </a:t>
            </a:r>
            <a:r>
              <a:rPr sz="3000" spc="-5" dirty="0">
                <a:latin typeface="Roboto"/>
                <a:cs typeface="Roboto"/>
              </a:rPr>
              <a:t>different</a:t>
            </a:r>
            <a:r>
              <a:rPr sz="3000" spc="-65" dirty="0">
                <a:latin typeface="Roboto"/>
                <a:cs typeface="Roboto"/>
              </a:rPr>
              <a:t> </a:t>
            </a:r>
            <a:r>
              <a:rPr sz="3000" spc="-5" dirty="0">
                <a:latin typeface="Roboto"/>
                <a:cs typeface="Roboto"/>
              </a:rPr>
              <a:t>Models</a:t>
            </a:r>
            <a:endParaRPr sz="3000" dirty="0">
              <a:latin typeface="Roboto"/>
              <a:cs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698DD-EA4A-432C-9087-EE6F3A592E96}"/>
              </a:ext>
            </a:extLst>
          </p:cNvPr>
          <p:cNvSpPr txBox="1"/>
          <p:nvPr/>
        </p:nvSpPr>
        <p:spPr>
          <a:xfrm>
            <a:off x="16840200" y="92583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10445" y="4004720"/>
            <a:ext cx="4752974" cy="54006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22689"/>
            <a:ext cx="8779510" cy="1044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650" spc="-90" dirty="0"/>
              <a:t>D</a:t>
            </a:r>
            <a:r>
              <a:rPr sz="6650" spc="200" dirty="0"/>
              <a:t>a</a:t>
            </a:r>
            <a:r>
              <a:rPr sz="6650" spc="-80" dirty="0"/>
              <a:t>t</a:t>
            </a:r>
            <a:r>
              <a:rPr sz="6650" spc="204" dirty="0"/>
              <a:t>a</a:t>
            </a:r>
            <a:r>
              <a:rPr sz="6650" spc="-590" dirty="0"/>
              <a:t> </a:t>
            </a:r>
            <a:r>
              <a:rPr sz="6650" spc="459" dirty="0"/>
              <a:t>P</a:t>
            </a:r>
            <a:r>
              <a:rPr sz="6650" spc="55" dirty="0"/>
              <a:t>r</a:t>
            </a:r>
            <a:r>
              <a:rPr sz="6650" spc="-175" dirty="0"/>
              <a:t>e</a:t>
            </a:r>
            <a:r>
              <a:rPr sz="6650" spc="-320" dirty="0"/>
              <a:t>-</a:t>
            </a:r>
            <a:r>
              <a:rPr sz="6650" spc="315" dirty="0"/>
              <a:t>p</a:t>
            </a:r>
            <a:r>
              <a:rPr sz="6650" spc="55" dirty="0"/>
              <a:t>r</a:t>
            </a:r>
            <a:r>
              <a:rPr sz="6650" spc="-25" dirty="0"/>
              <a:t>o</a:t>
            </a:r>
            <a:r>
              <a:rPr sz="6650" spc="245" dirty="0"/>
              <a:t>c</a:t>
            </a:r>
            <a:r>
              <a:rPr sz="6650" spc="-175" dirty="0"/>
              <a:t>e</a:t>
            </a:r>
            <a:r>
              <a:rPr sz="6650" spc="85" dirty="0"/>
              <a:t>ss</a:t>
            </a:r>
            <a:r>
              <a:rPr sz="6650" spc="484" dirty="0"/>
              <a:t>i</a:t>
            </a:r>
            <a:r>
              <a:rPr sz="6650" spc="315" dirty="0"/>
              <a:t>n</a:t>
            </a:r>
            <a:r>
              <a:rPr sz="6650" spc="335" dirty="0"/>
              <a:t>g</a:t>
            </a:r>
            <a:endParaRPr sz="6650"/>
          </a:p>
        </p:txBody>
      </p:sp>
      <p:sp>
        <p:nvSpPr>
          <p:cNvPr id="4" name="object 4"/>
          <p:cNvSpPr txBox="1"/>
          <p:nvPr/>
        </p:nvSpPr>
        <p:spPr>
          <a:xfrm>
            <a:off x="1486156" y="4795308"/>
            <a:ext cx="992453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latin typeface="Roboto"/>
                <a:cs typeface="Roboto"/>
              </a:rPr>
              <a:t>R</a:t>
            </a:r>
            <a:r>
              <a:rPr sz="3600" spc="-35" dirty="0">
                <a:latin typeface="Roboto"/>
                <a:cs typeface="Roboto"/>
              </a:rPr>
              <a:t>e</a:t>
            </a:r>
            <a:r>
              <a:rPr sz="3600" spc="-40" dirty="0">
                <a:latin typeface="Roboto"/>
                <a:cs typeface="Roboto"/>
              </a:rPr>
              <a:t>m</a:t>
            </a:r>
            <a:r>
              <a:rPr sz="3600" spc="-45" dirty="0">
                <a:latin typeface="Roboto"/>
                <a:cs typeface="Roboto"/>
              </a:rPr>
              <a:t>o</a:t>
            </a:r>
            <a:r>
              <a:rPr sz="3600" spc="-75" dirty="0">
                <a:latin typeface="Roboto"/>
                <a:cs typeface="Roboto"/>
              </a:rPr>
              <a:t>vi</a:t>
            </a:r>
            <a:r>
              <a:rPr sz="3600" spc="-80" dirty="0">
                <a:latin typeface="Roboto"/>
                <a:cs typeface="Roboto"/>
              </a:rPr>
              <a:t>n</a:t>
            </a:r>
            <a:r>
              <a:rPr sz="3600" spc="-20" dirty="0">
                <a:latin typeface="Roboto"/>
                <a:cs typeface="Roboto"/>
              </a:rPr>
              <a:t>g</a:t>
            </a:r>
            <a:r>
              <a:rPr sz="3600" spc="-90" dirty="0">
                <a:latin typeface="Roboto"/>
                <a:cs typeface="Roboto"/>
              </a:rPr>
              <a:t> </a:t>
            </a:r>
            <a:r>
              <a:rPr sz="3600" spc="-80" dirty="0">
                <a:latin typeface="Roboto"/>
                <a:cs typeface="Roboto"/>
              </a:rPr>
              <a:t>n</a:t>
            </a:r>
            <a:r>
              <a:rPr sz="3600" spc="-85" dirty="0">
                <a:latin typeface="Roboto"/>
                <a:cs typeface="Roboto"/>
              </a:rPr>
              <a:t>u</a:t>
            </a:r>
            <a:r>
              <a:rPr sz="3600" spc="-65" dirty="0">
                <a:latin typeface="Roboto"/>
                <a:cs typeface="Roboto"/>
              </a:rPr>
              <a:t>l</a:t>
            </a:r>
            <a:r>
              <a:rPr sz="3600" spc="-20" dirty="0">
                <a:latin typeface="Roboto"/>
                <a:cs typeface="Roboto"/>
              </a:rPr>
              <a:t>l</a:t>
            </a:r>
            <a:r>
              <a:rPr sz="3600" spc="-90" dirty="0">
                <a:latin typeface="Roboto"/>
                <a:cs typeface="Roboto"/>
              </a:rPr>
              <a:t> </a:t>
            </a:r>
            <a:r>
              <a:rPr sz="3600" spc="-85" dirty="0">
                <a:latin typeface="Roboto"/>
                <a:cs typeface="Roboto"/>
              </a:rPr>
              <a:t>v</a:t>
            </a:r>
            <a:r>
              <a:rPr sz="3600" spc="-60" dirty="0">
                <a:latin typeface="Roboto"/>
                <a:cs typeface="Roboto"/>
              </a:rPr>
              <a:t>a</a:t>
            </a:r>
            <a:r>
              <a:rPr sz="3600" spc="-65" dirty="0">
                <a:latin typeface="Roboto"/>
                <a:cs typeface="Roboto"/>
              </a:rPr>
              <a:t>l</a:t>
            </a:r>
            <a:r>
              <a:rPr sz="3600" spc="-85" dirty="0">
                <a:latin typeface="Roboto"/>
                <a:cs typeface="Roboto"/>
              </a:rPr>
              <a:t>u</a:t>
            </a:r>
            <a:r>
              <a:rPr sz="3600" spc="-35" dirty="0">
                <a:latin typeface="Roboto"/>
                <a:cs typeface="Roboto"/>
              </a:rPr>
              <a:t>e</a:t>
            </a:r>
            <a:r>
              <a:rPr sz="3600" spc="-65" dirty="0">
                <a:latin typeface="Roboto"/>
                <a:cs typeface="Roboto"/>
              </a:rPr>
              <a:t>s</a:t>
            </a:r>
            <a:r>
              <a:rPr sz="3600" spc="-25" dirty="0">
                <a:latin typeface="Roboto"/>
                <a:cs typeface="Roboto"/>
              </a:rPr>
              <a:t>:</a:t>
            </a:r>
            <a:endParaRPr sz="3600" dirty="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5000" y="7962900"/>
            <a:ext cx="492823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0" dirty="0">
                <a:latin typeface="Roboto"/>
                <a:cs typeface="Roboto"/>
              </a:rPr>
              <a:t>After</a:t>
            </a:r>
            <a:r>
              <a:rPr sz="3500" spc="-20" dirty="0">
                <a:latin typeface="Roboto"/>
                <a:cs typeface="Roboto"/>
              </a:rPr>
              <a:t> </a:t>
            </a:r>
            <a:r>
              <a:rPr sz="3500" spc="-30" dirty="0">
                <a:latin typeface="Roboto"/>
                <a:cs typeface="Roboto"/>
              </a:rPr>
              <a:t>removing</a:t>
            </a:r>
            <a:r>
              <a:rPr sz="3500" spc="-20" dirty="0">
                <a:latin typeface="Roboto"/>
                <a:cs typeface="Roboto"/>
              </a:rPr>
              <a:t> </a:t>
            </a:r>
            <a:r>
              <a:rPr sz="3500" spc="-50" dirty="0">
                <a:latin typeface="Roboto"/>
                <a:cs typeface="Roboto"/>
              </a:rPr>
              <a:t>null</a:t>
            </a:r>
            <a:r>
              <a:rPr sz="3500" spc="-20" dirty="0">
                <a:latin typeface="Roboto"/>
                <a:cs typeface="Roboto"/>
              </a:rPr>
              <a:t> </a:t>
            </a:r>
            <a:r>
              <a:rPr sz="3500" spc="-40" dirty="0">
                <a:latin typeface="Roboto"/>
                <a:cs typeface="Roboto"/>
              </a:rPr>
              <a:t>value</a:t>
            </a:r>
            <a:endParaRPr sz="3500" dirty="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0200" y="6362700"/>
            <a:ext cx="5934075" cy="9525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08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45"/>
              </a:spcBef>
            </a:pPr>
            <a:r>
              <a:rPr sz="3400" spc="30" dirty="0">
                <a:latin typeface="Microsoft Sans Serif"/>
                <a:cs typeface="Microsoft Sans Serif"/>
              </a:rPr>
              <a:t>data</a:t>
            </a:r>
            <a:r>
              <a:rPr sz="3400" spc="-50" dirty="0">
                <a:latin typeface="Microsoft Sans Serif"/>
                <a:cs typeface="Microsoft Sans Serif"/>
              </a:rPr>
              <a:t> </a:t>
            </a:r>
            <a:r>
              <a:rPr sz="3400" spc="-45" dirty="0">
                <a:latin typeface="Microsoft Sans Serif"/>
                <a:cs typeface="Microsoft Sans Serif"/>
              </a:rPr>
              <a:t>=</a:t>
            </a:r>
            <a:r>
              <a:rPr sz="3400" spc="-50" dirty="0">
                <a:latin typeface="Microsoft Sans Serif"/>
                <a:cs typeface="Microsoft Sans Serif"/>
              </a:rPr>
              <a:t> </a:t>
            </a:r>
            <a:r>
              <a:rPr sz="3400" spc="10" dirty="0">
                <a:latin typeface="Microsoft Sans Serif"/>
                <a:cs typeface="Microsoft Sans Serif"/>
              </a:rPr>
              <a:t>data.dropna()</a:t>
            </a:r>
            <a:endParaRPr sz="34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183869" y="7670800"/>
            <a:ext cx="4639310" cy="1143000"/>
            <a:chOff x="7364711" y="5539959"/>
            <a:chExt cx="4639310" cy="1143000"/>
          </a:xfrm>
        </p:grpSpPr>
        <p:sp>
          <p:nvSpPr>
            <p:cNvPr id="8" name="object 8"/>
            <p:cNvSpPr/>
            <p:nvPr/>
          </p:nvSpPr>
          <p:spPr>
            <a:xfrm>
              <a:off x="7364711" y="5968513"/>
              <a:ext cx="3782695" cy="285750"/>
            </a:xfrm>
            <a:custGeom>
              <a:avLst/>
              <a:gdLst/>
              <a:ahLst/>
              <a:cxnLst/>
              <a:rect l="l" t="t" r="r" b="b"/>
              <a:pathLst>
                <a:path w="3782695" h="285750">
                  <a:moveTo>
                    <a:pt x="0" y="0"/>
                  </a:moveTo>
                  <a:lnTo>
                    <a:pt x="3782141" y="0"/>
                  </a:lnTo>
                  <a:lnTo>
                    <a:pt x="3782141" y="285749"/>
                  </a:lnTo>
                  <a:lnTo>
                    <a:pt x="0" y="285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89626" y="5682763"/>
              <a:ext cx="571500" cy="857250"/>
            </a:xfrm>
            <a:custGeom>
              <a:avLst/>
              <a:gdLst/>
              <a:ahLst/>
              <a:cxnLst/>
              <a:rect l="l" t="t" r="r" b="b"/>
              <a:pathLst>
                <a:path w="571500" h="857250">
                  <a:moveTo>
                    <a:pt x="0" y="857250"/>
                  </a:moveTo>
                  <a:lnTo>
                    <a:pt x="0" y="0"/>
                  </a:lnTo>
                  <a:lnTo>
                    <a:pt x="571091" y="428625"/>
                  </a:lnTo>
                  <a:lnTo>
                    <a:pt x="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289626" y="5682763"/>
              <a:ext cx="571500" cy="857250"/>
            </a:xfrm>
            <a:custGeom>
              <a:avLst/>
              <a:gdLst/>
              <a:ahLst/>
              <a:cxnLst/>
              <a:rect l="l" t="t" r="r" b="b"/>
              <a:pathLst>
                <a:path w="571500" h="857250">
                  <a:moveTo>
                    <a:pt x="0" y="0"/>
                  </a:moveTo>
                  <a:lnTo>
                    <a:pt x="571091" y="428625"/>
                  </a:lnTo>
                  <a:lnTo>
                    <a:pt x="0" y="857250"/>
                  </a:lnTo>
                  <a:lnTo>
                    <a:pt x="0" y="0"/>
                  </a:lnTo>
                  <a:close/>
                </a:path>
              </a:pathLst>
            </a:custGeom>
            <a:ln w="2856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CB1B2D-DEE8-4B22-AE6E-4429E72521BD}"/>
              </a:ext>
            </a:extLst>
          </p:cNvPr>
          <p:cNvSpPr txBox="1"/>
          <p:nvPr/>
        </p:nvSpPr>
        <p:spPr>
          <a:xfrm>
            <a:off x="16840200" y="92583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835" y="4592597"/>
            <a:ext cx="9896474" cy="11048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87345" y="3543300"/>
            <a:ext cx="5943599" cy="55911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05000" y="6916205"/>
            <a:ext cx="2725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>
                <a:solidFill>
                  <a:srgbClr val="A6A6A6"/>
                </a:solidFill>
                <a:latin typeface="Roboto"/>
                <a:cs typeface="Roboto"/>
              </a:rPr>
              <a:t>The</a:t>
            </a:r>
            <a:r>
              <a:rPr sz="4800" spc="-90" dirty="0">
                <a:solidFill>
                  <a:srgbClr val="A6A6A6"/>
                </a:solidFill>
                <a:latin typeface="Roboto"/>
                <a:cs typeface="Roboto"/>
              </a:rPr>
              <a:t> </a:t>
            </a:r>
            <a:r>
              <a:rPr sz="4800" spc="-45" dirty="0">
                <a:solidFill>
                  <a:srgbClr val="A6A6A6"/>
                </a:solidFill>
                <a:latin typeface="Roboto"/>
                <a:cs typeface="Roboto"/>
              </a:rPr>
              <a:t>result</a:t>
            </a:r>
            <a:endParaRPr sz="4800" dirty="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922689"/>
            <a:ext cx="8118475" cy="1044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650" spc="-90" dirty="0"/>
              <a:t>D</a:t>
            </a:r>
            <a:r>
              <a:rPr sz="6650" spc="200" dirty="0"/>
              <a:t>a</a:t>
            </a:r>
            <a:r>
              <a:rPr sz="6650" spc="-80" dirty="0"/>
              <a:t>t</a:t>
            </a:r>
            <a:r>
              <a:rPr sz="6650" spc="204" dirty="0"/>
              <a:t>a</a:t>
            </a:r>
            <a:r>
              <a:rPr sz="6650" spc="-590" dirty="0"/>
              <a:t> </a:t>
            </a:r>
            <a:r>
              <a:rPr sz="6650" spc="855" dirty="0"/>
              <a:t>V</a:t>
            </a:r>
            <a:r>
              <a:rPr sz="6650" spc="484" dirty="0"/>
              <a:t>i</a:t>
            </a:r>
            <a:r>
              <a:rPr sz="6650" spc="85" dirty="0"/>
              <a:t>s</a:t>
            </a:r>
            <a:r>
              <a:rPr sz="6650" spc="200" dirty="0"/>
              <a:t>ua</a:t>
            </a:r>
            <a:r>
              <a:rPr sz="6650" spc="495" dirty="0"/>
              <a:t>l</a:t>
            </a:r>
            <a:r>
              <a:rPr sz="6650" spc="484" dirty="0"/>
              <a:t>i</a:t>
            </a:r>
            <a:r>
              <a:rPr sz="6650" spc="370" dirty="0"/>
              <a:t>z</a:t>
            </a:r>
            <a:r>
              <a:rPr sz="6650" spc="200" dirty="0"/>
              <a:t>a</a:t>
            </a:r>
            <a:r>
              <a:rPr sz="6650" spc="-80" dirty="0"/>
              <a:t>t</a:t>
            </a:r>
            <a:r>
              <a:rPr sz="6650" spc="484" dirty="0"/>
              <a:t>i</a:t>
            </a:r>
            <a:r>
              <a:rPr sz="6650" spc="-25" dirty="0"/>
              <a:t>o</a:t>
            </a:r>
            <a:r>
              <a:rPr sz="6650" spc="320" dirty="0"/>
              <a:t>n</a:t>
            </a:r>
            <a:endParaRPr sz="6650"/>
          </a:p>
        </p:txBody>
      </p:sp>
      <p:sp>
        <p:nvSpPr>
          <p:cNvPr id="6" name="object 6"/>
          <p:cNvSpPr txBox="1"/>
          <p:nvPr/>
        </p:nvSpPr>
        <p:spPr>
          <a:xfrm>
            <a:off x="1016000" y="3142771"/>
            <a:ext cx="9751060" cy="11112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350"/>
              </a:lnSpc>
              <a:spcBef>
                <a:spcPts val="50"/>
              </a:spcBef>
            </a:pPr>
            <a:r>
              <a:rPr sz="3500" spc="-75" dirty="0">
                <a:latin typeface="Roboto"/>
                <a:cs typeface="Roboto"/>
              </a:rPr>
              <a:t>F</a:t>
            </a:r>
            <a:r>
              <a:rPr sz="3500" spc="-110" dirty="0">
                <a:latin typeface="Roboto"/>
                <a:cs typeface="Roboto"/>
              </a:rPr>
              <a:t>i</a:t>
            </a:r>
            <a:r>
              <a:rPr sz="3500" spc="-120" dirty="0">
                <a:latin typeface="Roboto"/>
                <a:cs typeface="Roboto"/>
              </a:rPr>
              <a:t>r</a:t>
            </a:r>
            <a:r>
              <a:rPr sz="3500" spc="-105" dirty="0">
                <a:latin typeface="Roboto"/>
                <a:cs typeface="Roboto"/>
              </a:rPr>
              <a:t>s</a:t>
            </a:r>
            <a:r>
              <a:rPr sz="3500" spc="-114" dirty="0">
                <a:latin typeface="Roboto"/>
                <a:cs typeface="Roboto"/>
              </a:rPr>
              <a:t>t</a:t>
            </a:r>
            <a:r>
              <a:rPr sz="3500" spc="-5" dirty="0">
                <a:latin typeface="Roboto"/>
                <a:cs typeface="Roboto"/>
              </a:rPr>
              <a:t>,</a:t>
            </a:r>
            <a:r>
              <a:rPr sz="3500" spc="-145" dirty="0">
                <a:latin typeface="Roboto"/>
                <a:cs typeface="Roboto"/>
              </a:rPr>
              <a:t> </a:t>
            </a:r>
            <a:r>
              <a:rPr sz="3500" spc="-114" dirty="0">
                <a:latin typeface="Roboto"/>
                <a:cs typeface="Roboto"/>
              </a:rPr>
              <a:t>t</a:t>
            </a:r>
            <a:r>
              <a:rPr sz="3500" spc="-140" dirty="0">
                <a:latin typeface="Roboto"/>
                <a:cs typeface="Roboto"/>
              </a:rPr>
              <a:t>h</a:t>
            </a:r>
            <a:r>
              <a:rPr sz="3500" spc="20" dirty="0">
                <a:latin typeface="Roboto"/>
                <a:cs typeface="Roboto"/>
              </a:rPr>
              <a:t>e</a:t>
            </a:r>
            <a:r>
              <a:rPr sz="3500" spc="-145" dirty="0">
                <a:latin typeface="Roboto"/>
                <a:cs typeface="Roboto"/>
              </a:rPr>
              <a:t> </a:t>
            </a:r>
            <a:r>
              <a:rPr sz="3500" spc="-105" dirty="0">
                <a:latin typeface="Roboto"/>
                <a:cs typeface="Roboto"/>
              </a:rPr>
              <a:t>p</a:t>
            </a:r>
            <a:r>
              <a:rPr sz="3500" spc="-120" dirty="0">
                <a:latin typeface="Roboto"/>
                <a:cs typeface="Roboto"/>
              </a:rPr>
              <a:t>r</a:t>
            </a:r>
            <a:r>
              <a:rPr sz="3500" spc="-70" dirty="0">
                <a:latin typeface="Roboto"/>
                <a:cs typeface="Roboto"/>
              </a:rPr>
              <a:t>o</a:t>
            </a:r>
            <a:r>
              <a:rPr sz="3500" spc="-150" dirty="0">
                <a:latin typeface="Roboto"/>
                <a:cs typeface="Roboto"/>
              </a:rPr>
              <a:t>j</a:t>
            </a:r>
            <a:r>
              <a:rPr sz="3500" spc="-55" dirty="0">
                <a:latin typeface="Roboto"/>
                <a:cs typeface="Roboto"/>
              </a:rPr>
              <a:t>e</a:t>
            </a:r>
            <a:r>
              <a:rPr sz="3500" spc="-75" dirty="0">
                <a:latin typeface="Roboto"/>
                <a:cs typeface="Roboto"/>
              </a:rPr>
              <a:t>c</a:t>
            </a:r>
            <a:r>
              <a:rPr sz="3500" spc="-40" dirty="0">
                <a:latin typeface="Roboto"/>
                <a:cs typeface="Roboto"/>
              </a:rPr>
              <a:t>t</a:t>
            </a:r>
            <a:r>
              <a:rPr sz="3500" spc="-145" dirty="0">
                <a:latin typeface="Roboto"/>
                <a:cs typeface="Roboto"/>
              </a:rPr>
              <a:t> </a:t>
            </a:r>
            <a:r>
              <a:rPr sz="3500" spc="-70" dirty="0">
                <a:latin typeface="Roboto"/>
                <a:cs typeface="Roboto"/>
              </a:rPr>
              <a:t>m</a:t>
            </a:r>
            <a:r>
              <a:rPr sz="3500" spc="-100" dirty="0">
                <a:latin typeface="Roboto"/>
                <a:cs typeface="Roboto"/>
              </a:rPr>
              <a:t>ak</a:t>
            </a:r>
            <a:r>
              <a:rPr sz="3500" spc="-55" dirty="0">
                <a:latin typeface="Roboto"/>
                <a:cs typeface="Roboto"/>
              </a:rPr>
              <a:t>e</a:t>
            </a:r>
            <a:r>
              <a:rPr sz="3500" spc="-30" dirty="0">
                <a:latin typeface="Roboto"/>
                <a:cs typeface="Roboto"/>
              </a:rPr>
              <a:t>s</a:t>
            </a:r>
            <a:r>
              <a:rPr sz="3500" spc="-145" dirty="0">
                <a:latin typeface="Roboto"/>
                <a:cs typeface="Roboto"/>
              </a:rPr>
              <a:t> </a:t>
            </a:r>
            <a:r>
              <a:rPr sz="3500" spc="-100" dirty="0">
                <a:latin typeface="Roboto"/>
                <a:cs typeface="Roboto"/>
              </a:rPr>
              <a:t>a</a:t>
            </a:r>
            <a:r>
              <a:rPr sz="3500" spc="-110" dirty="0">
                <a:latin typeface="Roboto"/>
                <a:cs typeface="Roboto"/>
              </a:rPr>
              <a:t>l</a:t>
            </a:r>
            <a:r>
              <a:rPr sz="3500" spc="-35" dirty="0">
                <a:latin typeface="Roboto"/>
                <a:cs typeface="Roboto"/>
              </a:rPr>
              <a:t>l</a:t>
            </a:r>
            <a:r>
              <a:rPr sz="3500" spc="-145" dirty="0">
                <a:latin typeface="Roboto"/>
                <a:cs typeface="Roboto"/>
              </a:rPr>
              <a:t> </a:t>
            </a:r>
            <a:r>
              <a:rPr sz="3500" spc="-120" dirty="0">
                <a:latin typeface="Roboto"/>
                <a:cs typeface="Roboto"/>
              </a:rPr>
              <a:t>r</a:t>
            </a:r>
            <a:r>
              <a:rPr sz="3500" spc="-55" dirty="0">
                <a:latin typeface="Roboto"/>
                <a:cs typeface="Roboto"/>
              </a:rPr>
              <a:t>e</a:t>
            </a:r>
            <a:r>
              <a:rPr sz="3500" spc="-110" dirty="0">
                <a:latin typeface="Roboto"/>
                <a:cs typeface="Roboto"/>
              </a:rPr>
              <a:t>l</a:t>
            </a:r>
            <a:r>
              <a:rPr sz="3500" spc="-100" dirty="0">
                <a:latin typeface="Roboto"/>
                <a:cs typeface="Roboto"/>
              </a:rPr>
              <a:t>a</a:t>
            </a:r>
            <a:r>
              <a:rPr sz="3500" spc="-114" dirty="0">
                <a:latin typeface="Roboto"/>
                <a:cs typeface="Roboto"/>
              </a:rPr>
              <a:t>t</a:t>
            </a:r>
            <a:r>
              <a:rPr sz="3500" spc="-110" dirty="0">
                <a:latin typeface="Roboto"/>
                <a:cs typeface="Roboto"/>
              </a:rPr>
              <a:t>i</a:t>
            </a:r>
            <a:r>
              <a:rPr sz="3500" spc="-70" dirty="0">
                <a:latin typeface="Roboto"/>
                <a:cs typeface="Roboto"/>
              </a:rPr>
              <a:t>o</a:t>
            </a:r>
            <a:r>
              <a:rPr sz="3500" spc="-135" dirty="0">
                <a:latin typeface="Roboto"/>
                <a:cs typeface="Roboto"/>
              </a:rPr>
              <a:t>n</a:t>
            </a:r>
            <a:r>
              <a:rPr sz="3500" spc="-105" dirty="0">
                <a:latin typeface="Roboto"/>
                <a:cs typeface="Roboto"/>
              </a:rPr>
              <a:t>s</a:t>
            </a:r>
            <a:r>
              <a:rPr sz="3500" spc="-140" dirty="0">
                <a:latin typeface="Roboto"/>
                <a:cs typeface="Roboto"/>
              </a:rPr>
              <a:t>h</a:t>
            </a:r>
            <a:r>
              <a:rPr sz="3500" spc="-110" dirty="0">
                <a:latin typeface="Roboto"/>
                <a:cs typeface="Roboto"/>
              </a:rPr>
              <a:t>i</a:t>
            </a:r>
            <a:r>
              <a:rPr sz="3500" spc="-105" dirty="0">
                <a:latin typeface="Roboto"/>
                <a:cs typeface="Roboto"/>
              </a:rPr>
              <a:t>p</a:t>
            </a:r>
            <a:r>
              <a:rPr sz="3500" spc="-30" dirty="0">
                <a:latin typeface="Roboto"/>
                <a:cs typeface="Roboto"/>
              </a:rPr>
              <a:t>s</a:t>
            </a:r>
            <a:r>
              <a:rPr sz="3500" spc="-145" dirty="0">
                <a:latin typeface="Roboto"/>
                <a:cs typeface="Roboto"/>
              </a:rPr>
              <a:t> </a:t>
            </a:r>
            <a:r>
              <a:rPr sz="3500" spc="-105" dirty="0">
                <a:latin typeface="Roboto"/>
                <a:cs typeface="Roboto"/>
              </a:rPr>
              <a:t>b</a:t>
            </a:r>
            <a:r>
              <a:rPr sz="3500" spc="-55" dirty="0">
                <a:latin typeface="Roboto"/>
                <a:cs typeface="Roboto"/>
              </a:rPr>
              <a:t>e</a:t>
            </a:r>
            <a:r>
              <a:rPr sz="3500" spc="-114" dirty="0">
                <a:latin typeface="Roboto"/>
                <a:cs typeface="Roboto"/>
              </a:rPr>
              <a:t>t</a:t>
            </a:r>
            <a:r>
              <a:rPr sz="3500" spc="-95" dirty="0">
                <a:latin typeface="Roboto"/>
                <a:cs typeface="Roboto"/>
              </a:rPr>
              <a:t>w</a:t>
            </a:r>
            <a:r>
              <a:rPr sz="3500" spc="-55" dirty="0">
                <a:latin typeface="Roboto"/>
                <a:cs typeface="Roboto"/>
              </a:rPr>
              <a:t>ee</a:t>
            </a:r>
            <a:r>
              <a:rPr sz="3500" spc="-60" dirty="0">
                <a:latin typeface="Roboto"/>
                <a:cs typeface="Roboto"/>
              </a:rPr>
              <a:t>n</a:t>
            </a:r>
            <a:r>
              <a:rPr sz="3500" spc="-145" dirty="0">
                <a:latin typeface="Roboto"/>
                <a:cs typeface="Roboto"/>
              </a:rPr>
              <a:t> </a:t>
            </a:r>
            <a:r>
              <a:rPr sz="3500" spc="-100" dirty="0">
                <a:latin typeface="Roboto"/>
                <a:cs typeface="Roboto"/>
              </a:rPr>
              <a:t>a</a:t>
            </a:r>
            <a:r>
              <a:rPr sz="3500" spc="-110" dirty="0">
                <a:latin typeface="Roboto"/>
                <a:cs typeface="Roboto"/>
              </a:rPr>
              <a:t>l</a:t>
            </a:r>
            <a:r>
              <a:rPr sz="3500" spc="-35" dirty="0">
                <a:latin typeface="Roboto"/>
                <a:cs typeface="Roboto"/>
              </a:rPr>
              <a:t>l  </a:t>
            </a:r>
            <a:r>
              <a:rPr sz="3500" spc="-75" dirty="0">
                <a:latin typeface="Roboto"/>
                <a:cs typeface="Roboto"/>
              </a:rPr>
              <a:t>c</a:t>
            </a:r>
            <a:r>
              <a:rPr sz="3500" spc="-70" dirty="0">
                <a:latin typeface="Roboto"/>
                <a:cs typeface="Roboto"/>
              </a:rPr>
              <a:t>o</a:t>
            </a:r>
            <a:r>
              <a:rPr sz="3500" spc="-110" dirty="0">
                <a:latin typeface="Roboto"/>
                <a:cs typeface="Roboto"/>
              </a:rPr>
              <a:t>l</a:t>
            </a:r>
            <a:r>
              <a:rPr sz="3500" spc="-135" dirty="0">
                <a:latin typeface="Roboto"/>
                <a:cs typeface="Roboto"/>
              </a:rPr>
              <a:t>u</a:t>
            </a:r>
            <a:r>
              <a:rPr sz="3500" spc="-70" dirty="0">
                <a:latin typeface="Roboto"/>
                <a:cs typeface="Roboto"/>
              </a:rPr>
              <a:t>m</a:t>
            </a:r>
            <a:r>
              <a:rPr sz="3500" spc="-135" dirty="0">
                <a:latin typeface="Roboto"/>
                <a:cs typeface="Roboto"/>
              </a:rPr>
              <a:t>n</a:t>
            </a:r>
            <a:r>
              <a:rPr sz="3500" spc="-30" dirty="0">
                <a:latin typeface="Roboto"/>
                <a:cs typeface="Roboto"/>
              </a:rPr>
              <a:t>s</a:t>
            </a:r>
            <a:r>
              <a:rPr sz="3500" spc="-145" dirty="0">
                <a:latin typeface="Roboto"/>
                <a:cs typeface="Roboto"/>
              </a:rPr>
              <a:t> </a:t>
            </a:r>
            <a:r>
              <a:rPr sz="3500" spc="-135" dirty="0">
                <a:latin typeface="Roboto"/>
                <a:cs typeface="Roboto"/>
              </a:rPr>
              <a:t>u</a:t>
            </a:r>
            <a:r>
              <a:rPr sz="3500" spc="-105" dirty="0">
                <a:latin typeface="Roboto"/>
                <a:cs typeface="Roboto"/>
              </a:rPr>
              <a:t>s</a:t>
            </a:r>
            <a:r>
              <a:rPr sz="3500" spc="-110" dirty="0">
                <a:latin typeface="Roboto"/>
                <a:cs typeface="Roboto"/>
              </a:rPr>
              <a:t>i</a:t>
            </a:r>
            <a:r>
              <a:rPr sz="3500" spc="-135" dirty="0">
                <a:latin typeface="Roboto"/>
                <a:cs typeface="Roboto"/>
              </a:rPr>
              <a:t>n</a:t>
            </a:r>
            <a:r>
              <a:rPr sz="3500" spc="-30" dirty="0">
                <a:latin typeface="Roboto"/>
                <a:cs typeface="Roboto"/>
              </a:rPr>
              <a:t>g</a:t>
            </a:r>
            <a:r>
              <a:rPr sz="3500" spc="-145" dirty="0">
                <a:latin typeface="Roboto"/>
                <a:cs typeface="Roboto"/>
              </a:rPr>
              <a:t> </a:t>
            </a:r>
            <a:r>
              <a:rPr sz="3500" spc="-114" dirty="0">
                <a:latin typeface="Roboto"/>
                <a:cs typeface="Roboto"/>
              </a:rPr>
              <a:t>t</a:t>
            </a:r>
            <a:r>
              <a:rPr sz="3500" spc="-140" dirty="0">
                <a:latin typeface="Roboto"/>
                <a:cs typeface="Roboto"/>
              </a:rPr>
              <a:t>h</a:t>
            </a:r>
            <a:r>
              <a:rPr sz="3500" spc="20" dirty="0">
                <a:latin typeface="Roboto"/>
                <a:cs typeface="Roboto"/>
              </a:rPr>
              <a:t>e</a:t>
            </a:r>
            <a:r>
              <a:rPr sz="3500" spc="-145" dirty="0">
                <a:latin typeface="Roboto"/>
                <a:cs typeface="Roboto"/>
              </a:rPr>
              <a:t> </a:t>
            </a:r>
            <a:r>
              <a:rPr sz="3500" spc="-75" dirty="0">
                <a:latin typeface="Roboto"/>
                <a:cs typeface="Roboto"/>
              </a:rPr>
              <a:t>c</a:t>
            </a:r>
            <a:r>
              <a:rPr sz="3500" spc="-70" dirty="0">
                <a:latin typeface="Roboto"/>
                <a:cs typeface="Roboto"/>
              </a:rPr>
              <a:t>o</a:t>
            </a:r>
            <a:r>
              <a:rPr sz="3500" spc="-95" dirty="0">
                <a:latin typeface="Roboto"/>
                <a:cs typeface="Roboto"/>
              </a:rPr>
              <a:t>d</a:t>
            </a:r>
            <a:r>
              <a:rPr sz="3500" spc="-55" dirty="0">
                <a:latin typeface="Roboto"/>
                <a:cs typeface="Roboto"/>
              </a:rPr>
              <a:t>e</a:t>
            </a:r>
            <a:r>
              <a:rPr sz="3500" spc="-40" dirty="0">
                <a:latin typeface="Roboto"/>
                <a:cs typeface="Roboto"/>
              </a:rPr>
              <a:t>:</a:t>
            </a:r>
            <a:endParaRPr sz="3500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50253" y="6949716"/>
            <a:ext cx="6386830" cy="876935"/>
            <a:chOff x="5109450" y="7059795"/>
            <a:chExt cx="6386830" cy="876935"/>
          </a:xfrm>
        </p:grpSpPr>
        <p:sp>
          <p:nvSpPr>
            <p:cNvPr id="8" name="object 8"/>
            <p:cNvSpPr/>
            <p:nvPr/>
          </p:nvSpPr>
          <p:spPr>
            <a:xfrm>
              <a:off x="5109450" y="7388453"/>
              <a:ext cx="6222365" cy="219075"/>
            </a:xfrm>
            <a:custGeom>
              <a:avLst/>
              <a:gdLst/>
              <a:ahLst/>
              <a:cxnLst/>
              <a:rect l="l" t="t" r="r" b="b"/>
              <a:pathLst>
                <a:path w="6222365" h="219075">
                  <a:moveTo>
                    <a:pt x="0" y="0"/>
                  </a:moveTo>
                  <a:lnTo>
                    <a:pt x="6222103" y="0"/>
                  </a:lnTo>
                  <a:lnTo>
                    <a:pt x="6222103" y="219074"/>
                  </a:lnTo>
                  <a:lnTo>
                    <a:pt x="0" y="219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7943" y="7169378"/>
              <a:ext cx="438784" cy="657225"/>
            </a:xfrm>
            <a:custGeom>
              <a:avLst/>
              <a:gdLst/>
              <a:ahLst/>
              <a:cxnLst/>
              <a:rect l="l" t="t" r="r" b="b"/>
              <a:pathLst>
                <a:path w="438784" h="657225">
                  <a:moveTo>
                    <a:pt x="0" y="0"/>
                  </a:moveTo>
                  <a:lnTo>
                    <a:pt x="438411" y="328612"/>
                  </a:lnTo>
                  <a:lnTo>
                    <a:pt x="0" y="657225"/>
                  </a:lnTo>
                </a:path>
              </a:pathLst>
            </a:custGeom>
            <a:ln w="21916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D120A75-0D6F-4894-BAF4-DEAA324BB5B8}"/>
              </a:ext>
            </a:extLst>
          </p:cNvPr>
          <p:cNvSpPr txBox="1"/>
          <p:nvPr/>
        </p:nvSpPr>
        <p:spPr>
          <a:xfrm>
            <a:off x="16840200" y="92583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456" y="4017085"/>
            <a:ext cx="7639049" cy="56673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96022" y="3965400"/>
            <a:ext cx="7486649" cy="56959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922689"/>
            <a:ext cx="8118475" cy="1044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650" spc="-90" dirty="0"/>
              <a:t>D</a:t>
            </a:r>
            <a:r>
              <a:rPr sz="6650" spc="200" dirty="0"/>
              <a:t>a</a:t>
            </a:r>
            <a:r>
              <a:rPr sz="6650" spc="-80" dirty="0"/>
              <a:t>t</a:t>
            </a:r>
            <a:r>
              <a:rPr sz="6650" spc="204" dirty="0"/>
              <a:t>a</a:t>
            </a:r>
            <a:r>
              <a:rPr sz="6650" spc="-590" dirty="0"/>
              <a:t> </a:t>
            </a:r>
            <a:r>
              <a:rPr sz="6650" spc="855" dirty="0"/>
              <a:t>V</a:t>
            </a:r>
            <a:r>
              <a:rPr sz="6650" spc="484" dirty="0"/>
              <a:t>i</a:t>
            </a:r>
            <a:r>
              <a:rPr sz="6650" spc="85" dirty="0"/>
              <a:t>s</a:t>
            </a:r>
            <a:r>
              <a:rPr sz="6650" spc="200" dirty="0"/>
              <a:t>ua</a:t>
            </a:r>
            <a:r>
              <a:rPr sz="6650" spc="495" dirty="0"/>
              <a:t>l</a:t>
            </a:r>
            <a:r>
              <a:rPr sz="6650" spc="484" dirty="0"/>
              <a:t>i</a:t>
            </a:r>
            <a:r>
              <a:rPr sz="6650" spc="370" dirty="0"/>
              <a:t>z</a:t>
            </a:r>
            <a:r>
              <a:rPr sz="6650" spc="200" dirty="0"/>
              <a:t>a</a:t>
            </a:r>
            <a:r>
              <a:rPr sz="6650" spc="-80" dirty="0"/>
              <a:t>t</a:t>
            </a:r>
            <a:r>
              <a:rPr sz="6650" spc="484" dirty="0"/>
              <a:t>i</a:t>
            </a:r>
            <a:r>
              <a:rPr sz="6650" spc="-25" dirty="0"/>
              <a:t>o</a:t>
            </a:r>
            <a:r>
              <a:rPr sz="6650" spc="320" dirty="0"/>
              <a:t>n</a:t>
            </a:r>
            <a:endParaRPr sz="6650"/>
          </a:p>
        </p:txBody>
      </p:sp>
      <p:sp>
        <p:nvSpPr>
          <p:cNvPr id="5" name="object 5"/>
          <p:cNvSpPr txBox="1"/>
          <p:nvPr/>
        </p:nvSpPr>
        <p:spPr>
          <a:xfrm>
            <a:off x="1016000" y="3148135"/>
            <a:ext cx="71386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latin typeface="Roboto"/>
                <a:cs typeface="Roboto"/>
              </a:rPr>
              <a:t>C</a:t>
            </a:r>
            <a:r>
              <a:rPr sz="2800" spc="-55" dirty="0">
                <a:latin typeface="Roboto"/>
                <a:cs typeface="Roboto"/>
              </a:rPr>
              <a:t>o</a:t>
            </a:r>
            <a:r>
              <a:rPr sz="2800" spc="-95" dirty="0">
                <a:latin typeface="Roboto"/>
                <a:cs typeface="Roboto"/>
              </a:rPr>
              <a:t>rr</a:t>
            </a:r>
            <a:r>
              <a:rPr sz="2800" spc="-45" dirty="0">
                <a:latin typeface="Roboto"/>
                <a:cs typeface="Roboto"/>
              </a:rPr>
              <a:t>e</a:t>
            </a:r>
            <a:r>
              <a:rPr sz="2800" spc="-90" dirty="0">
                <a:latin typeface="Roboto"/>
                <a:cs typeface="Roboto"/>
              </a:rPr>
              <a:t>l</a:t>
            </a:r>
            <a:r>
              <a:rPr sz="2800" spc="-80" dirty="0">
                <a:latin typeface="Roboto"/>
                <a:cs typeface="Roboto"/>
              </a:rPr>
              <a:t>a</a:t>
            </a:r>
            <a:r>
              <a:rPr sz="2800" spc="-90" dirty="0">
                <a:latin typeface="Roboto"/>
                <a:cs typeface="Roboto"/>
              </a:rPr>
              <a:t>ti</a:t>
            </a:r>
            <a:r>
              <a:rPr sz="2800" spc="-55" dirty="0">
                <a:latin typeface="Roboto"/>
                <a:cs typeface="Roboto"/>
              </a:rPr>
              <a:t>o</a:t>
            </a:r>
            <a:r>
              <a:rPr sz="2800" spc="-50" dirty="0">
                <a:latin typeface="Roboto"/>
                <a:cs typeface="Roboto"/>
              </a:rPr>
              <a:t>n</a:t>
            </a:r>
            <a:r>
              <a:rPr sz="2800" spc="-114" dirty="0">
                <a:latin typeface="Roboto"/>
                <a:cs typeface="Roboto"/>
              </a:rPr>
              <a:t> </a:t>
            </a:r>
            <a:r>
              <a:rPr sz="2800" spc="-85" dirty="0">
                <a:latin typeface="Roboto"/>
                <a:cs typeface="Roboto"/>
              </a:rPr>
              <a:t>b</a:t>
            </a:r>
            <a:r>
              <a:rPr sz="2800" spc="-45" dirty="0">
                <a:latin typeface="Roboto"/>
                <a:cs typeface="Roboto"/>
              </a:rPr>
              <a:t>e</a:t>
            </a:r>
            <a:r>
              <a:rPr sz="2800" spc="-90" dirty="0">
                <a:latin typeface="Roboto"/>
                <a:cs typeface="Roboto"/>
              </a:rPr>
              <a:t>t</a:t>
            </a:r>
            <a:r>
              <a:rPr sz="2800" spc="-75" dirty="0">
                <a:latin typeface="Roboto"/>
                <a:cs typeface="Roboto"/>
              </a:rPr>
              <a:t>w</a:t>
            </a:r>
            <a:r>
              <a:rPr sz="2800" spc="-45" dirty="0">
                <a:latin typeface="Roboto"/>
                <a:cs typeface="Roboto"/>
              </a:rPr>
              <a:t>ee</a:t>
            </a:r>
            <a:r>
              <a:rPr sz="2800" spc="-50" dirty="0">
                <a:latin typeface="Roboto"/>
                <a:cs typeface="Roboto"/>
              </a:rPr>
              <a:t>n</a:t>
            </a:r>
            <a:r>
              <a:rPr sz="2800" spc="-114" dirty="0">
                <a:latin typeface="Roboto"/>
                <a:cs typeface="Roboto"/>
              </a:rPr>
              <a:t> </a:t>
            </a:r>
            <a:r>
              <a:rPr sz="2800" spc="-110" dirty="0">
                <a:latin typeface="Roboto"/>
                <a:cs typeface="Roboto"/>
              </a:rPr>
              <a:t>h</a:t>
            </a:r>
            <a:r>
              <a:rPr sz="2800" spc="-55" dirty="0">
                <a:latin typeface="Roboto"/>
                <a:cs typeface="Roboto"/>
              </a:rPr>
              <a:t>o</a:t>
            </a:r>
            <a:r>
              <a:rPr sz="2800" spc="-110" dirty="0">
                <a:latin typeface="Roboto"/>
                <a:cs typeface="Roboto"/>
              </a:rPr>
              <a:t>u</a:t>
            </a:r>
            <a:r>
              <a:rPr sz="2800" spc="-95" dirty="0">
                <a:latin typeface="Roboto"/>
                <a:cs typeface="Roboto"/>
              </a:rPr>
              <a:t>r</a:t>
            </a:r>
            <a:r>
              <a:rPr sz="2800" spc="-25" dirty="0">
                <a:latin typeface="Roboto"/>
                <a:cs typeface="Roboto"/>
              </a:rPr>
              <a:t>s</a:t>
            </a:r>
            <a:r>
              <a:rPr sz="2800" spc="-120" dirty="0">
                <a:latin typeface="Roboto"/>
                <a:cs typeface="Roboto"/>
              </a:rPr>
              <a:t> </a:t>
            </a:r>
            <a:r>
              <a:rPr sz="2800" spc="-85" dirty="0">
                <a:latin typeface="Roboto"/>
                <a:cs typeface="Roboto"/>
              </a:rPr>
              <a:t>p</a:t>
            </a:r>
            <a:r>
              <a:rPr sz="2800" spc="-45" dirty="0">
                <a:latin typeface="Roboto"/>
                <a:cs typeface="Roboto"/>
              </a:rPr>
              <a:t>e</a:t>
            </a:r>
            <a:r>
              <a:rPr sz="2800" spc="-35" dirty="0">
                <a:latin typeface="Roboto"/>
                <a:cs typeface="Roboto"/>
              </a:rPr>
              <a:t>r</a:t>
            </a:r>
            <a:r>
              <a:rPr sz="2800" spc="-114" dirty="0">
                <a:latin typeface="Roboto"/>
                <a:cs typeface="Roboto"/>
              </a:rPr>
              <a:t> </a:t>
            </a:r>
            <a:r>
              <a:rPr sz="2800" spc="-75" dirty="0">
                <a:latin typeface="Roboto"/>
                <a:cs typeface="Roboto"/>
              </a:rPr>
              <a:t>w</a:t>
            </a:r>
            <a:r>
              <a:rPr sz="2800" spc="-45" dirty="0">
                <a:latin typeface="Roboto"/>
                <a:cs typeface="Roboto"/>
              </a:rPr>
              <a:t>ee</a:t>
            </a:r>
            <a:r>
              <a:rPr sz="2800" spc="-20" dirty="0">
                <a:latin typeface="Roboto"/>
                <a:cs typeface="Roboto"/>
              </a:rPr>
              <a:t>k</a:t>
            </a:r>
            <a:r>
              <a:rPr sz="2800" spc="-114" dirty="0">
                <a:latin typeface="Roboto"/>
                <a:cs typeface="Roboto"/>
              </a:rPr>
              <a:t> </a:t>
            </a:r>
            <a:r>
              <a:rPr sz="2800" spc="-80" dirty="0">
                <a:latin typeface="Roboto"/>
                <a:cs typeface="Roboto"/>
              </a:rPr>
              <a:t>a</a:t>
            </a:r>
            <a:r>
              <a:rPr sz="2800" spc="-110" dirty="0">
                <a:latin typeface="Roboto"/>
                <a:cs typeface="Roboto"/>
              </a:rPr>
              <a:t>n</a:t>
            </a:r>
            <a:r>
              <a:rPr sz="2800" spc="-15" dirty="0">
                <a:latin typeface="Roboto"/>
                <a:cs typeface="Roboto"/>
              </a:rPr>
              <a:t>d</a:t>
            </a:r>
            <a:r>
              <a:rPr sz="2800" spc="-114" dirty="0">
                <a:latin typeface="Roboto"/>
                <a:cs typeface="Roboto"/>
              </a:rPr>
              <a:t> </a:t>
            </a:r>
            <a:r>
              <a:rPr sz="2800" spc="-10" dirty="0">
                <a:latin typeface="Roboto"/>
                <a:cs typeface="Roboto"/>
              </a:rPr>
              <a:t>f</a:t>
            </a:r>
            <a:r>
              <a:rPr sz="2800" spc="-110" dirty="0">
                <a:latin typeface="Roboto"/>
                <a:cs typeface="Roboto"/>
              </a:rPr>
              <a:t>n</a:t>
            </a:r>
            <a:r>
              <a:rPr sz="2800" spc="-90" dirty="0">
                <a:latin typeface="Roboto"/>
                <a:cs typeface="Roboto"/>
              </a:rPr>
              <a:t>l</a:t>
            </a:r>
            <a:r>
              <a:rPr sz="2800" spc="-75" dirty="0">
                <a:latin typeface="Roboto"/>
                <a:cs typeface="Roboto"/>
              </a:rPr>
              <a:t>w</a:t>
            </a:r>
            <a:r>
              <a:rPr sz="2800" spc="-85" dirty="0">
                <a:latin typeface="Roboto"/>
                <a:cs typeface="Roboto"/>
              </a:rPr>
              <a:t>g</a:t>
            </a:r>
            <a:r>
              <a:rPr sz="2800" spc="-30" dirty="0">
                <a:latin typeface="Roboto"/>
                <a:cs typeface="Roboto"/>
              </a:rPr>
              <a:t>t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29332" y="3148135"/>
            <a:ext cx="655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latin typeface="Roboto"/>
                <a:cs typeface="Roboto"/>
              </a:rPr>
              <a:t>C</a:t>
            </a:r>
            <a:r>
              <a:rPr sz="2800" spc="-55" dirty="0">
                <a:latin typeface="Roboto"/>
                <a:cs typeface="Roboto"/>
              </a:rPr>
              <a:t>o</a:t>
            </a:r>
            <a:r>
              <a:rPr sz="2800" spc="-95" dirty="0">
                <a:latin typeface="Roboto"/>
                <a:cs typeface="Roboto"/>
              </a:rPr>
              <a:t>rr</a:t>
            </a:r>
            <a:r>
              <a:rPr sz="2800" spc="-45" dirty="0">
                <a:latin typeface="Roboto"/>
                <a:cs typeface="Roboto"/>
              </a:rPr>
              <a:t>e</a:t>
            </a:r>
            <a:r>
              <a:rPr sz="2800" spc="-90" dirty="0">
                <a:latin typeface="Roboto"/>
                <a:cs typeface="Roboto"/>
              </a:rPr>
              <a:t>l</a:t>
            </a:r>
            <a:r>
              <a:rPr sz="2800" spc="-80" dirty="0">
                <a:latin typeface="Roboto"/>
                <a:cs typeface="Roboto"/>
              </a:rPr>
              <a:t>a</a:t>
            </a:r>
            <a:r>
              <a:rPr sz="2800" spc="-90" dirty="0">
                <a:latin typeface="Roboto"/>
                <a:cs typeface="Roboto"/>
              </a:rPr>
              <a:t>ti</a:t>
            </a:r>
            <a:r>
              <a:rPr sz="2800" spc="-55" dirty="0">
                <a:latin typeface="Roboto"/>
                <a:cs typeface="Roboto"/>
              </a:rPr>
              <a:t>o</a:t>
            </a:r>
            <a:r>
              <a:rPr sz="2800" spc="-50" dirty="0">
                <a:latin typeface="Roboto"/>
                <a:cs typeface="Roboto"/>
              </a:rPr>
              <a:t>n</a:t>
            </a:r>
            <a:r>
              <a:rPr sz="2800" spc="-114" dirty="0">
                <a:latin typeface="Roboto"/>
                <a:cs typeface="Roboto"/>
              </a:rPr>
              <a:t> </a:t>
            </a:r>
            <a:r>
              <a:rPr sz="2800" spc="-85" dirty="0">
                <a:latin typeface="Roboto"/>
                <a:cs typeface="Roboto"/>
              </a:rPr>
              <a:t>b</a:t>
            </a:r>
            <a:r>
              <a:rPr sz="2800" spc="-45" dirty="0">
                <a:latin typeface="Roboto"/>
                <a:cs typeface="Roboto"/>
              </a:rPr>
              <a:t>e</a:t>
            </a:r>
            <a:r>
              <a:rPr sz="2800" spc="-90" dirty="0">
                <a:latin typeface="Roboto"/>
                <a:cs typeface="Roboto"/>
              </a:rPr>
              <a:t>t</a:t>
            </a:r>
            <a:r>
              <a:rPr sz="2800" spc="-75" dirty="0">
                <a:latin typeface="Roboto"/>
                <a:cs typeface="Roboto"/>
              </a:rPr>
              <a:t>w</a:t>
            </a:r>
            <a:r>
              <a:rPr sz="2800" spc="-45" dirty="0">
                <a:latin typeface="Roboto"/>
                <a:cs typeface="Roboto"/>
              </a:rPr>
              <a:t>ee</a:t>
            </a:r>
            <a:r>
              <a:rPr sz="2800" spc="-50" dirty="0">
                <a:latin typeface="Roboto"/>
                <a:cs typeface="Roboto"/>
              </a:rPr>
              <a:t>n</a:t>
            </a:r>
            <a:r>
              <a:rPr sz="2800" spc="-114" dirty="0">
                <a:latin typeface="Roboto"/>
                <a:cs typeface="Roboto"/>
              </a:rPr>
              <a:t> </a:t>
            </a:r>
            <a:r>
              <a:rPr sz="2800" spc="-75" dirty="0">
                <a:latin typeface="Roboto"/>
                <a:cs typeface="Roboto"/>
              </a:rPr>
              <a:t>w</a:t>
            </a:r>
            <a:r>
              <a:rPr sz="2800" spc="-55" dirty="0">
                <a:latin typeface="Roboto"/>
                <a:cs typeface="Roboto"/>
              </a:rPr>
              <a:t>o</a:t>
            </a:r>
            <a:r>
              <a:rPr sz="2800" spc="-95" dirty="0">
                <a:latin typeface="Roboto"/>
                <a:cs typeface="Roboto"/>
              </a:rPr>
              <a:t>r</a:t>
            </a:r>
            <a:r>
              <a:rPr sz="2800" spc="-80" dirty="0">
                <a:latin typeface="Roboto"/>
                <a:cs typeface="Roboto"/>
              </a:rPr>
              <a:t>k</a:t>
            </a:r>
            <a:r>
              <a:rPr sz="2800" spc="-60" dirty="0">
                <a:latin typeface="Roboto"/>
                <a:cs typeface="Roboto"/>
              </a:rPr>
              <a:t>c</a:t>
            </a:r>
            <a:r>
              <a:rPr sz="2800" spc="-90" dirty="0">
                <a:latin typeface="Roboto"/>
                <a:cs typeface="Roboto"/>
              </a:rPr>
              <a:t>l</a:t>
            </a:r>
            <a:r>
              <a:rPr sz="2800" spc="-80" dirty="0">
                <a:latin typeface="Roboto"/>
                <a:cs typeface="Roboto"/>
              </a:rPr>
              <a:t>a</a:t>
            </a:r>
            <a:r>
              <a:rPr sz="2800" spc="-85" dirty="0">
                <a:latin typeface="Roboto"/>
                <a:cs typeface="Roboto"/>
              </a:rPr>
              <a:t>s</a:t>
            </a:r>
            <a:r>
              <a:rPr sz="2800" spc="-25" dirty="0">
                <a:latin typeface="Roboto"/>
                <a:cs typeface="Roboto"/>
              </a:rPr>
              <a:t>s</a:t>
            </a:r>
            <a:r>
              <a:rPr sz="2800" spc="-114" dirty="0">
                <a:latin typeface="Roboto"/>
                <a:cs typeface="Roboto"/>
              </a:rPr>
              <a:t> </a:t>
            </a:r>
            <a:r>
              <a:rPr sz="2800" spc="-80" dirty="0">
                <a:latin typeface="Roboto"/>
                <a:cs typeface="Roboto"/>
              </a:rPr>
              <a:t>a</a:t>
            </a:r>
            <a:r>
              <a:rPr sz="2800" spc="-110" dirty="0">
                <a:latin typeface="Roboto"/>
                <a:cs typeface="Roboto"/>
              </a:rPr>
              <a:t>n</a:t>
            </a:r>
            <a:r>
              <a:rPr sz="2800" spc="-15" dirty="0">
                <a:latin typeface="Roboto"/>
                <a:cs typeface="Roboto"/>
              </a:rPr>
              <a:t>d</a:t>
            </a:r>
            <a:r>
              <a:rPr sz="2800" spc="-114" dirty="0">
                <a:latin typeface="Roboto"/>
                <a:cs typeface="Roboto"/>
              </a:rPr>
              <a:t> </a:t>
            </a:r>
            <a:r>
              <a:rPr sz="2800" spc="-90" dirty="0">
                <a:latin typeface="Roboto"/>
                <a:cs typeface="Roboto"/>
              </a:rPr>
              <a:t>i</a:t>
            </a:r>
            <a:r>
              <a:rPr sz="2800" spc="-110" dirty="0">
                <a:latin typeface="Roboto"/>
                <a:cs typeface="Roboto"/>
              </a:rPr>
              <a:t>n</a:t>
            </a:r>
            <a:r>
              <a:rPr sz="2800" spc="-60" dirty="0">
                <a:latin typeface="Roboto"/>
                <a:cs typeface="Roboto"/>
              </a:rPr>
              <a:t>c</a:t>
            </a:r>
            <a:r>
              <a:rPr sz="2800" spc="-55" dirty="0">
                <a:latin typeface="Roboto"/>
                <a:cs typeface="Roboto"/>
              </a:rPr>
              <a:t>om</a:t>
            </a:r>
            <a:r>
              <a:rPr sz="2800" spc="15" dirty="0">
                <a:latin typeface="Roboto"/>
                <a:cs typeface="Roboto"/>
              </a:rPr>
              <a:t>e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1F18C-1EFF-4622-B32A-5CF70AD97408}"/>
              </a:ext>
            </a:extLst>
          </p:cNvPr>
          <p:cNvSpPr txBox="1"/>
          <p:nvPr/>
        </p:nvSpPr>
        <p:spPr>
          <a:xfrm>
            <a:off x="17145000" y="94501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608" y="3986396"/>
            <a:ext cx="7743824" cy="56768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96628" y="3986396"/>
            <a:ext cx="7858124" cy="56483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922689"/>
            <a:ext cx="8118475" cy="1044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650" spc="-90" dirty="0"/>
              <a:t>D</a:t>
            </a:r>
            <a:r>
              <a:rPr sz="6650" spc="200" dirty="0"/>
              <a:t>a</a:t>
            </a:r>
            <a:r>
              <a:rPr sz="6650" spc="-80" dirty="0"/>
              <a:t>t</a:t>
            </a:r>
            <a:r>
              <a:rPr sz="6650" spc="204" dirty="0"/>
              <a:t>a</a:t>
            </a:r>
            <a:r>
              <a:rPr sz="6650" spc="-590" dirty="0"/>
              <a:t> </a:t>
            </a:r>
            <a:r>
              <a:rPr sz="6650" spc="855" dirty="0"/>
              <a:t>V</a:t>
            </a:r>
            <a:r>
              <a:rPr sz="6650" spc="484" dirty="0"/>
              <a:t>i</a:t>
            </a:r>
            <a:r>
              <a:rPr sz="6650" spc="85" dirty="0"/>
              <a:t>s</a:t>
            </a:r>
            <a:r>
              <a:rPr sz="6650" spc="200" dirty="0"/>
              <a:t>ua</a:t>
            </a:r>
            <a:r>
              <a:rPr sz="6650" spc="495" dirty="0"/>
              <a:t>l</a:t>
            </a:r>
            <a:r>
              <a:rPr sz="6650" spc="484" dirty="0"/>
              <a:t>i</a:t>
            </a:r>
            <a:r>
              <a:rPr sz="6650" spc="370" dirty="0"/>
              <a:t>z</a:t>
            </a:r>
            <a:r>
              <a:rPr sz="6650" spc="200" dirty="0"/>
              <a:t>a</a:t>
            </a:r>
            <a:r>
              <a:rPr sz="6650" spc="-80" dirty="0"/>
              <a:t>t</a:t>
            </a:r>
            <a:r>
              <a:rPr sz="6650" spc="484" dirty="0"/>
              <a:t>i</a:t>
            </a:r>
            <a:r>
              <a:rPr sz="6650" spc="-25" dirty="0"/>
              <a:t>o</a:t>
            </a:r>
            <a:r>
              <a:rPr sz="6650" spc="320" dirty="0"/>
              <a:t>n</a:t>
            </a:r>
            <a:endParaRPr sz="6650"/>
          </a:p>
        </p:txBody>
      </p:sp>
      <p:sp>
        <p:nvSpPr>
          <p:cNvPr id="5" name="object 5"/>
          <p:cNvSpPr txBox="1"/>
          <p:nvPr/>
        </p:nvSpPr>
        <p:spPr>
          <a:xfrm>
            <a:off x="1016000" y="3148135"/>
            <a:ext cx="7151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latin typeface="Roboto"/>
                <a:cs typeface="Roboto"/>
              </a:rPr>
              <a:t>C</a:t>
            </a:r>
            <a:r>
              <a:rPr sz="2800" spc="-55" dirty="0">
                <a:latin typeface="Roboto"/>
                <a:cs typeface="Roboto"/>
              </a:rPr>
              <a:t>o</a:t>
            </a:r>
            <a:r>
              <a:rPr sz="2800" spc="-95" dirty="0">
                <a:latin typeface="Roboto"/>
                <a:cs typeface="Roboto"/>
              </a:rPr>
              <a:t>rr</a:t>
            </a:r>
            <a:r>
              <a:rPr sz="2800" spc="-45" dirty="0">
                <a:latin typeface="Roboto"/>
                <a:cs typeface="Roboto"/>
              </a:rPr>
              <a:t>e</a:t>
            </a:r>
            <a:r>
              <a:rPr sz="2800" spc="-90" dirty="0">
                <a:latin typeface="Roboto"/>
                <a:cs typeface="Roboto"/>
              </a:rPr>
              <a:t>l</a:t>
            </a:r>
            <a:r>
              <a:rPr sz="2800" spc="-80" dirty="0">
                <a:latin typeface="Roboto"/>
                <a:cs typeface="Roboto"/>
              </a:rPr>
              <a:t>a</a:t>
            </a:r>
            <a:r>
              <a:rPr sz="2800" spc="-90" dirty="0">
                <a:latin typeface="Roboto"/>
                <a:cs typeface="Roboto"/>
              </a:rPr>
              <a:t>ti</a:t>
            </a:r>
            <a:r>
              <a:rPr sz="2800" spc="-55" dirty="0">
                <a:latin typeface="Roboto"/>
                <a:cs typeface="Roboto"/>
              </a:rPr>
              <a:t>o</a:t>
            </a:r>
            <a:r>
              <a:rPr sz="2800" spc="-50" dirty="0">
                <a:latin typeface="Roboto"/>
                <a:cs typeface="Roboto"/>
              </a:rPr>
              <a:t>n</a:t>
            </a:r>
            <a:r>
              <a:rPr sz="2800" spc="-114" dirty="0">
                <a:latin typeface="Roboto"/>
                <a:cs typeface="Roboto"/>
              </a:rPr>
              <a:t> </a:t>
            </a:r>
            <a:r>
              <a:rPr sz="2800" spc="-85" dirty="0">
                <a:latin typeface="Roboto"/>
                <a:cs typeface="Roboto"/>
              </a:rPr>
              <a:t>b</a:t>
            </a:r>
            <a:r>
              <a:rPr sz="2800" spc="-45" dirty="0">
                <a:latin typeface="Roboto"/>
                <a:cs typeface="Roboto"/>
              </a:rPr>
              <a:t>e</a:t>
            </a:r>
            <a:r>
              <a:rPr sz="2800" spc="-90" dirty="0">
                <a:latin typeface="Roboto"/>
                <a:cs typeface="Roboto"/>
              </a:rPr>
              <a:t>t</a:t>
            </a:r>
            <a:r>
              <a:rPr sz="2800" spc="-75" dirty="0">
                <a:latin typeface="Roboto"/>
                <a:cs typeface="Roboto"/>
              </a:rPr>
              <a:t>w</a:t>
            </a:r>
            <a:r>
              <a:rPr sz="2800" spc="-45" dirty="0">
                <a:latin typeface="Roboto"/>
                <a:cs typeface="Roboto"/>
              </a:rPr>
              <a:t>ee</a:t>
            </a:r>
            <a:r>
              <a:rPr sz="2800" spc="-50" dirty="0">
                <a:latin typeface="Roboto"/>
                <a:cs typeface="Roboto"/>
              </a:rPr>
              <a:t>n</a:t>
            </a:r>
            <a:r>
              <a:rPr sz="2800" spc="-114" dirty="0">
                <a:latin typeface="Roboto"/>
                <a:cs typeface="Roboto"/>
              </a:rPr>
              <a:t> </a:t>
            </a:r>
            <a:r>
              <a:rPr sz="2800" spc="-110" dirty="0">
                <a:latin typeface="Roboto"/>
                <a:cs typeface="Roboto"/>
              </a:rPr>
              <a:t>n</a:t>
            </a:r>
            <a:r>
              <a:rPr sz="2800" spc="-80" dirty="0">
                <a:latin typeface="Roboto"/>
                <a:cs typeface="Roboto"/>
              </a:rPr>
              <a:t>a</a:t>
            </a:r>
            <a:r>
              <a:rPr sz="2800" spc="-90" dirty="0">
                <a:latin typeface="Roboto"/>
                <a:cs typeface="Roboto"/>
              </a:rPr>
              <a:t>t</a:t>
            </a:r>
            <a:r>
              <a:rPr sz="2800" spc="-100" dirty="0">
                <a:latin typeface="Roboto"/>
                <a:cs typeface="Roboto"/>
              </a:rPr>
              <a:t>iv</a:t>
            </a:r>
            <a:r>
              <a:rPr sz="2800" spc="-45" dirty="0">
                <a:latin typeface="Roboto"/>
                <a:cs typeface="Roboto"/>
              </a:rPr>
              <a:t>e</a:t>
            </a:r>
            <a:r>
              <a:rPr sz="2800" spc="-550" dirty="0">
                <a:latin typeface="Roboto"/>
                <a:cs typeface="Roboto"/>
              </a:rPr>
              <a:t>-</a:t>
            </a:r>
            <a:r>
              <a:rPr sz="2800" spc="-60" dirty="0">
                <a:latin typeface="Roboto"/>
                <a:cs typeface="Roboto"/>
              </a:rPr>
              <a:t>c</a:t>
            </a:r>
            <a:r>
              <a:rPr sz="2800" spc="-55" dirty="0">
                <a:latin typeface="Roboto"/>
                <a:cs typeface="Roboto"/>
              </a:rPr>
              <a:t>o</a:t>
            </a:r>
            <a:r>
              <a:rPr sz="2800" spc="-110" dirty="0">
                <a:latin typeface="Roboto"/>
                <a:cs typeface="Roboto"/>
              </a:rPr>
              <a:t>un</a:t>
            </a:r>
            <a:r>
              <a:rPr sz="2800" spc="-90" dirty="0">
                <a:latin typeface="Roboto"/>
                <a:cs typeface="Roboto"/>
              </a:rPr>
              <a:t>t</a:t>
            </a:r>
            <a:r>
              <a:rPr sz="2800" spc="-95" dirty="0">
                <a:latin typeface="Roboto"/>
                <a:cs typeface="Roboto"/>
              </a:rPr>
              <a:t>r</a:t>
            </a:r>
            <a:r>
              <a:rPr sz="2800" spc="-85" dirty="0">
                <a:latin typeface="Roboto"/>
                <a:cs typeface="Roboto"/>
              </a:rPr>
              <a:t>y</a:t>
            </a:r>
            <a:r>
              <a:rPr sz="2800" spc="-114" dirty="0">
                <a:latin typeface="Roboto"/>
                <a:cs typeface="Roboto"/>
              </a:rPr>
              <a:t> </a:t>
            </a:r>
            <a:r>
              <a:rPr sz="2800" spc="-80" dirty="0">
                <a:latin typeface="Roboto"/>
                <a:cs typeface="Roboto"/>
              </a:rPr>
              <a:t>a</a:t>
            </a:r>
            <a:r>
              <a:rPr sz="2800" spc="-110" dirty="0">
                <a:latin typeface="Roboto"/>
                <a:cs typeface="Roboto"/>
              </a:rPr>
              <a:t>n</a:t>
            </a:r>
            <a:r>
              <a:rPr sz="2800" spc="-15" dirty="0">
                <a:latin typeface="Roboto"/>
                <a:cs typeface="Roboto"/>
              </a:rPr>
              <a:t>d</a:t>
            </a:r>
            <a:r>
              <a:rPr sz="2800" spc="-114" dirty="0">
                <a:latin typeface="Roboto"/>
                <a:cs typeface="Roboto"/>
              </a:rPr>
              <a:t> </a:t>
            </a:r>
            <a:r>
              <a:rPr sz="2800" spc="-90" dirty="0">
                <a:latin typeface="Roboto"/>
                <a:cs typeface="Roboto"/>
              </a:rPr>
              <a:t>i</a:t>
            </a:r>
            <a:r>
              <a:rPr sz="2800" spc="-110" dirty="0">
                <a:latin typeface="Roboto"/>
                <a:cs typeface="Roboto"/>
              </a:rPr>
              <a:t>n</a:t>
            </a:r>
            <a:r>
              <a:rPr sz="2800" spc="-60" dirty="0">
                <a:latin typeface="Roboto"/>
                <a:cs typeface="Roboto"/>
              </a:rPr>
              <a:t>c</a:t>
            </a:r>
            <a:r>
              <a:rPr sz="2800" spc="-55" dirty="0">
                <a:latin typeface="Roboto"/>
                <a:cs typeface="Roboto"/>
              </a:rPr>
              <a:t>om</a:t>
            </a:r>
            <a:r>
              <a:rPr sz="2800" spc="15" dirty="0">
                <a:latin typeface="Roboto"/>
                <a:cs typeface="Roboto"/>
              </a:rPr>
              <a:t>e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29332" y="3148135"/>
            <a:ext cx="65157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0" dirty="0">
                <a:latin typeface="Roboto"/>
                <a:cs typeface="Roboto"/>
              </a:rPr>
              <a:t>Correlation</a:t>
            </a:r>
            <a:r>
              <a:rPr sz="2800" spc="-114" dirty="0">
                <a:latin typeface="Roboto"/>
                <a:cs typeface="Roboto"/>
              </a:rPr>
              <a:t> </a:t>
            </a:r>
            <a:r>
              <a:rPr sz="2800" spc="-60" dirty="0">
                <a:latin typeface="Roboto"/>
                <a:cs typeface="Roboto"/>
              </a:rPr>
              <a:t>between</a:t>
            </a:r>
            <a:r>
              <a:rPr sz="2800" spc="-110" dirty="0">
                <a:latin typeface="Roboto"/>
                <a:cs typeface="Roboto"/>
              </a:rPr>
              <a:t> </a:t>
            </a:r>
            <a:r>
              <a:rPr sz="2800" spc="-75" dirty="0">
                <a:latin typeface="Roboto"/>
                <a:cs typeface="Roboto"/>
              </a:rPr>
              <a:t>education</a:t>
            </a:r>
            <a:r>
              <a:rPr sz="2800" spc="-114" dirty="0">
                <a:latin typeface="Roboto"/>
                <a:cs typeface="Roboto"/>
              </a:rPr>
              <a:t> </a:t>
            </a:r>
            <a:r>
              <a:rPr sz="2800" spc="-70" dirty="0">
                <a:latin typeface="Roboto"/>
                <a:cs typeface="Roboto"/>
              </a:rPr>
              <a:t>and</a:t>
            </a:r>
            <a:r>
              <a:rPr sz="2800" spc="-110" dirty="0">
                <a:latin typeface="Roboto"/>
                <a:cs typeface="Roboto"/>
              </a:rPr>
              <a:t> </a:t>
            </a:r>
            <a:r>
              <a:rPr sz="2800" spc="-60" dirty="0">
                <a:latin typeface="Roboto"/>
                <a:cs typeface="Roboto"/>
              </a:rPr>
              <a:t>income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354F7-3036-487A-B491-CE5DACFFB0EE}"/>
              </a:ext>
            </a:extLst>
          </p:cNvPr>
          <p:cNvSpPr txBox="1"/>
          <p:nvPr/>
        </p:nvSpPr>
        <p:spPr>
          <a:xfrm>
            <a:off x="17068800" y="94501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4028068"/>
            <a:ext cx="7591424" cy="56387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13831" y="4028068"/>
            <a:ext cx="7943849" cy="5638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922689"/>
            <a:ext cx="8118475" cy="1044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650" spc="-90" dirty="0"/>
              <a:t>D</a:t>
            </a:r>
            <a:r>
              <a:rPr sz="6650" spc="200" dirty="0"/>
              <a:t>a</a:t>
            </a:r>
            <a:r>
              <a:rPr sz="6650" spc="-80" dirty="0"/>
              <a:t>t</a:t>
            </a:r>
            <a:r>
              <a:rPr sz="6650" spc="204" dirty="0"/>
              <a:t>a</a:t>
            </a:r>
            <a:r>
              <a:rPr sz="6650" spc="-590" dirty="0"/>
              <a:t> </a:t>
            </a:r>
            <a:r>
              <a:rPr sz="6650" spc="855" dirty="0"/>
              <a:t>V</a:t>
            </a:r>
            <a:r>
              <a:rPr sz="6650" spc="484" dirty="0"/>
              <a:t>i</a:t>
            </a:r>
            <a:r>
              <a:rPr sz="6650" spc="85" dirty="0"/>
              <a:t>s</a:t>
            </a:r>
            <a:r>
              <a:rPr sz="6650" spc="200" dirty="0"/>
              <a:t>ua</a:t>
            </a:r>
            <a:r>
              <a:rPr sz="6650" spc="495" dirty="0"/>
              <a:t>l</a:t>
            </a:r>
            <a:r>
              <a:rPr sz="6650" spc="484" dirty="0"/>
              <a:t>i</a:t>
            </a:r>
            <a:r>
              <a:rPr sz="6650" spc="370" dirty="0"/>
              <a:t>z</a:t>
            </a:r>
            <a:r>
              <a:rPr sz="6650" spc="200" dirty="0"/>
              <a:t>a</a:t>
            </a:r>
            <a:r>
              <a:rPr sz="6650" spc="-80" dirty="0"/>
              <a:t>t</a:t>
            </a:r>
            <a:r>
              <a:rPr sz="6650" spc="484" dirty="0"/>
              <a:t>i</a:t>
            </a:r>
            <a:r>
              <a:rPr sz="6650" spc="-25" dirty="0"/>
              <a:t>o</a:t>
            </a:r>
            <a:r>
              <a:rPr sz="6650" spc="320" dirty="0"/>
              <a:t>n</a:t>
            </a:r>
            <a:endParaRPr sz="6650"/>
          </a:p>
        </p:txBody>
      </p:sp>
      <p:sp>
        <p:nvSpPr>
          <p:cNvPr id="5" name="object 5"/>
          <p:cNvSpPr txBox="1"/>
          <p:nvPr/>
        </p:nvSpPr>
        <p:spPr>
          <a:xfrm>
            <a:off x="10805703" y="3189801"/>
            <a:ext cx="5391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latin typeface="Roboto"/>
                <a:cs typeface="Roboto"/>
              </a:rPr>
              <a:t>C</a:t>
            </a:r>
            <a:r>
              <a:rPr sz="2800" spc="-55" dirty="0">
                <a:latin typeface="Roboto"/>
                <a:cs typeface="Roboto"/>
              </a:rPr>
              <a:t>o</a:t>
            </a:r>
            <a:r>
              <a:rPr sz="2800" spc="-95" dirty="0">
                <a:latin typeface="Roboto"/>
                <a:cs typeface="Roboto"/>
              </a:rPr>
              <a:t>rr</a:t>
            </a:r>
            <a:r>
              <a:rPr sz="2800" spc="-45" dirty="0">
                <a:latin typeface="Roboto"/>
                <a:cs typeface="Roboto"/>
              </a:rPr>
              <a:t>e</a:t>
            </a:r>
            <a:r>
              <a:rPr sz="2800" spc="-90" dirty="0">
                <a:latin typeface="Roboto"/>
                <a:cs typeface="Roboto"/>
              </a:rPr>
              <a:t>l</a:t>
            </a:r>
            <a:r>
              <a:rPr sz="2800" spc="-80" dirty="0">
                <a:latin typeface="Roboto"/>
                <a:cs typeface="Roboto"/>
              </a:rPr>
              <a:t>a</a:t>
            </a:r>
            <a:r>
              <a:rPr sz="2800" spc="-90" dirty="0">
                <a:latin typeface="Roboto"/>
                <a:cs typeface="Roboto"/>
              </a:rPr>
              <a:t>ti</a:t>
            </a:r>
            <a:r>
              <a:rPr sz="2800" spc="-55" dirty="0">
                <a:latin typeface="Roboto"/>
                <a:cs typeface="Roboto"/>
              </a:rPr>
              <a:t>o</a:t>
            </a:r>
            <a:r>
              <a:rPr sz="2800" spc="-50" dirty="0">
                <a:latin typeface="Roboto"/>
                <a:cs typeface="Roboto"/>
              </a:rPr>
              <a:t>n</a:t>
            </a:r>
            <a:r>
              <a:rPr sz="2800" spc="-114" dirty="0">
                <a:latin typeface="Roboto"/>
                <a:cs typeface="Roboto"/>
              </a:rPr>
              <a:t> </a:t>
            </a:r>
            <a:r>
              <a:rPr sz="2800" spc="-85" dirty="0">
                <a:latin typeface="Roboto"/>
                <a:cs typeface="Roboto"/>
              </a:rPr>
              <a:t>b</a:t>
            </a:r>
            <a:r>
              <a:rPr sz="2800" spc="-45" dirty="0">
                <a:latin typeface="Roboto"/>
                <a:cs typeface="Roboto"/>
              </a:rPr>
              <a:t>e</a:t>
            </a:r>
            <a:r>
              <a:rPr sz="2800" spc="-90" dirty="0">
                <a:latin typeface="Roboto"/>
                <a:cs typeface="Roboto"/>
              </a:rPr>
              <a:t>t</a:t>
            </a:r>
            <a:r>
              <a:rPr sz="2800" spc="-75" dirty="0">
                <a:latin typeface="Roboto"/>
                <a:cs typeface="Roboto"/>
              </a:rPr>
              <a:t>w</a:t>
            </a:r>
            <a:r>
              <a:rPr sz="2800" spc="-45" dirty="0">
                <a:latin typeface="Roboto"/>
                <a:cs typeface="Roboto"/>
              </a:rPr>
              <a:t>ee</a:t>
            </a:r>
            <a:r>
              <a:rPr sz="2800" spc="-50" dirty="0">
                <a:latin typeface="Roboto"/>
                <a:cs typeface="Roboto"/>
              </a:rPr>
              <a:t>n</a:t>
            </a:r>
            <a:r>
              <a:rPr sz="2800" spc="-114" dirty="0">
                <a:latin typeface="Roboto"/>
                <a:cs typeface="Roboto"/>
              </a:rPr>
              <a:t> </a:t>
            </a:r>
            <a:r>
              <a:rPr sz="2800" spc="-80" dirty="0">
                <a:latin typeface="Roboto"/>
                <a:cs typeface="Roboto"/>
              </a:rPr>
              <a:t>a</a:t>
            </a:r>
            <a:r>
              <a:rPr sz="2800" spc="-85" dirty="0">
                <a:latin typeface="Roboto"/>
                <a:cs typeface="Roboto"/>
              </a:rPr>
              <a:t>g</a:t>
            </a:r>
            <a:r>
              <a:rPr sz="2800" spc="15" dirty="0">
                <a:latin typeface="Roboto"/>
                <a:cs typeface="Roboto"/>
              </a:rPr>
              <a:t>e</a:t>
            </a:r>
            <a:r>
              <a:rPr sz="2800" spc="-114" dirty="0">
                <a:latin typeface="Roboto"/>
                <a:cs typeface="Roboto"/>
              </a:rPr>
              <a:t> </a:t>
            </a:r>
            <a:r>
              <a:rPr sz="2800" spc="-80" dirty="0">
                <a:latin typeface="Roboto"/>
                <a:cs typeface="Roboto"/>
              </a:rPr>
              <a:t>a</a:t>
            </a:r>
            <a:r>
              <a:rPr sz="2800" spc="-110" dirty="0">
                <a:latin typeface="Roboto"/>
                <a:cs typeface="Roboto"/>
              </a:rPr>
              <a:t>n</a:t>
            </a:r>
            <a:r>
              <a:rPr sz="2800" spc="-15" dirty="0">
                <a:latin typeface="Roboto"/>
                <a:cs typeface="Roboto"/>
              </a:rPr>
              <a:t>d</a:t>
            </a:r>
            <a:r>
              <a:rPr sz="2800" spc="-114" dirty="0">
                <a:latin typeface="Roboto"/>
                <a:cs typeface="Roboto"/>
              </a:rPr>
              <a:t> </a:t>
            </a:r>
            <a:r>
              <a:rPr sz="2800" spc="-10" dirty="0">
                <a:latin typeface="Roboto"/>
                <a:cs typeface="Roboto"/>
              </a:rPr>
              <a:t>f</a:t>
            </a:r>
            <a:r>
              <a:rPr sz="2800" spc="-110" dirty="0">
                <a:latin typeface="Roboto"/>
                <a:cs typeface="Roboto"/>
              </a:rPr>
              <a:t>n</a:t>
            </a:r>
            <a:r>
              <a:rPr sz="2800" spc="-90" dirty="0">
                <a:latin typeface="Roboto"/>
                <a:cs typeface="Roboto"/>
              </a:rPr>
              <a:t>l</a:t>
            </a:r>
            <a:r>
              <a:rPr sz="2800" spc="-75" dirty="0">
                <a:latin typeface="Roboto"/>
                <a:cs typeface="Roboto"/>
              </a:rPr>
              <a:t>w</a:t>
            </a:r>
            <a:r>
              <a:rPr sz="2800" spc="-85" dirty="0">
                <a:latin typeface="Roboto"/>
                <a:cs typeface="Roboto"/>
              </a:rPr>
              <a:t>g</a:t>
            </a:r>
            <a:r>
              <a:rPr sz="2800" spc="-30" dirty="0">
                <a:latin typeface="Roboto"/>
                <a:cs typeface="Roboto"/>
              </a:rPr>
              <a:t>t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2580" y="3189801"/>
            <a:ext cx="67081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0" dirty="0">
                <a:latin typeface="Roboto"/>
                <a:cs typeface="Roboto"/>
              </a:rPr>
              <a:t>Correlation</a:t>
            </a:r>
            <a:r>
              <a:rPr sz="2800" spc="-114" dirty="0">
                <a:latin typeface="Roboto"/>
                <a:cs typeface="Roboto"/>
              </a:rPr>
              <a:t> </a:t>
            </a:r>
            <a:r>
              <a:rPr sz="2800" spc="-60" dirty="0">
                <a:latin typeface="Roboto"/>
                <a:cs typeface="Roboto"/>
              </a:rPr>
              <a:t>between</a:t>
            </a:r>
            <a:r>
              <a:rPr sz="2800" spc="-114" dirty="0">
                <a:latin typeface="Roboto"/>
                <a:cs typeface="Roboto"/>
              </a:rPr>
              <a:t> </a:t>
            </a:r>
            <a:r>
              <a:rPr sz="2800" spc="-75" dirty="0">
                <a:latin typeface="Roboto"/>
                <a:cs typeface="Roboto"/>
              </a:rPr>
              <a:t>occupation</a:t>
            </a:r>
            <a:r>
              <a:rPr sz="2800" spc="-110" dirty="0">
                <a:latin typeface="Roboto"/>
                <a:cs typeface="Roboto"/>
              </a:rPr>
              <a:t> </a:t>
            </a:r>
            <a:r>
              <a:rPr sz="2800" spc="-70" dirty="0">
                <a:latin typeface="Roboto"/>
                <a:cs typeface="Roboto"/>
              </a:rPr>
              <a:t>and</a:t>
            </a:r>
            <a:r>
              <a:rPr sz="2800" spc="-114" dirty="0">
                <a:latin typeface="Roboto"/>
                <a:cs typeface="Roboto"/>
              </a:rPr>
              <a:t> </a:t>
            </a:r>
            <a:r>
              <a:rPr sz="2800" spc="-60" dirty="0">
                <a:latin typeface="Roboto"/>
                <a:cs typeface="Roboto"/>
              </a:rPr>
              <a:t>income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0059E-D103-4BB3-BF46-A0372BF5924B}"/>
              </a:ext>
            </a:extLst>
          </p:cNvPr>
          <p:cNvSpPr txBox="1"/>
          <p:nvPr/>
        </p:nvSpPr>
        <p:spPr>
          <a:xfrm>
            <a:off x="16840200" y="92583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263</Words>
  <Application>Microsoft Office PowerPoint</Application>
  <PresentationFormat>Custom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Microsoft Sans Serif</vt:lpstr>
      <vt:lpstr>Roboto</vt:lpstr>
      <vt:lpstr>Tahoma</vt:lpstr>
      <vt:lpstr>Times New Roman</vt:lpstr>
      <vt:lpstr>Verdana</vt:lpstr>
      <vt:lpstr>Office Theme</vt:lpstr>
      <vt:lpstr>ADULT INCOME</vt:lpstr>
      <vt:lpstr>PowerPoint Presentation</vt:lpstr>
      <vt:lpstr>Data</vt:lpstr>
      <vt:lpstr>PowerPoint Presentation</vt:lpstr>
      <vt:lpstr>Data Pre-processing</vt:lpstr>
      <vt:lpstr>Data Visualization</vt:lpstr>
      <vt:lpstr>Data Visualization</vt:lpstr>
      <vt:lpstr>Data Visualization</vt:lpstr>
      <vt:lpstr>Data Visualization</vt:lpstr>
      <vt:lpstr>PowerPoint Presentation</vt:lpstr>
      <vt:lpstr>RESULTS</vt:lpstr>
      <vt:lpstr>What is the  FINAL  RESULT?</vt:lpstr>
      <vt:lpstr>Tools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Pink and Orange Illustrative Fun Business Spot Illustrations Presenting with Ease Business Presentation</dc:title>
  <dc:creator>Razan</dc:creator>
  <cp:keywords>DAEyq04xPmo,BAEyqy4oUYA</cp:keywords>
  <cp:lastModifiedBy>Razan Jaad</cp:lastModifiedBy>
  <cp:revision>5</cp:revision>
  <dcterms:created xsi:type="dcterms:W3CDTF">2021-12-16T04:04:08Z</dcterms:created>
  <dcterms:modified xsi:type="dcterms:W3CDTF">2021-12-16T08:57:04Z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2021-12-16T00:00:00Z</vt:filetime>
  </property>
  <property fmtid="{D5CDD505-2E9C-101B-9397-08002B2CF9AE}" pid="3" name="Creator">
    <vt:lpwstr>Canva</vt:lpwstr>
  </property>
  <property fmtid="{D5CDD505-2E9C-101B-9397-08002B2CF9AE}" pid="4" name="LastSaved">
    <vt:filetime>2021-12-16T00:00:00Z</vt:filetime>
  </property>
</Properties>
</file>