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7" r:id="rId5"/>
    <p:sldId id="259" r:id="rId6"/>
    <p:sldId id="260" r:id="rId7"/>
    <p:sldId id="261" r:id="rId8"/>
    <p:sldId id="262" r:id="rId9"/>
    <p:sldId id="266" r:id="rId10"/>
    <p:sldId id="263" r:id="rId11"/>
    <p:sldId id="264" r:id="rId12"/>
    <p:sldId id="265"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1" clrIdx="0">
    <p:extLst>
      <p:ext uri="{19B8F6BF-5375-455C-9EA6-DF929625EA0E}">
        <p15:presenceInfo xmlns:p15="http://schemas.microsoft.com/office/powerpoint/2012/main" userId="a7d692c314a1e95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2" autoAdjust="0"/>
    <p:restoredTop sz="94660"/>
  </p:normalViewPr>
  <p:slideViewPr>
    <p:cSldViewPr snapToGrid="0">
      <p:cViewPr varScale="1">
        <p:scale>
          <a:sx n="69" d="100"/>
          <a:sy n="69" d="100"/>
        </p:scale>
        <p:origin x="56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8FABAFE-ED36-41BA-9469-37C8DB53C5D0}"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E2A25-2344-4F65-AD27-C5AC03EA9504}" type="slidenum">
              <a:rPr lang="en-US" smtClean="0"/>
              <a:t>‹#›</a:t>
            </a:fld>
            <a:endParaRPr lang="en-US"/>
          </a:p>
        </p:txBody>
      </p:sp>
    </p:spTree>
    <p:extLst>
      <p:ext uri="{BB962C8B-B14F-4D97-AF65-F5344CB8AC3E}">
        <p14:creationId xmlns:p14="http://schemas.microsoft.com/office/powerpoint/2010/main" val="3201891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FABAFE-ED36-41BA-9469-37C8DB53C5D0}"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E2A25-2344-4F65-AD27-C5AC03EA9504}" type="slidenum">
              <a:rPr lang="en-US" smtClean="0"/>
              <a:t>‹#›</a:t>
            </a:fld>
            <a:endParaRPr lang="en-US"/>
          </a:p>
        </p:txBody>
      </p:sp>
    </p:spTree>
    <p:extLst>
      <p:ext uri="{BB962C8B-B14F-4D97-AF65-F5344CB8AC3E}">
        <p14:creationId xmlns:p14="http://schemas.microsoft.com/office/powerpoint/2010/main" val="1721654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FABAFE-ED36-41BA-9469-37C8DB53C5D0}"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E2A25-2344-4F65-AD27-C5AC03EA950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94902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FABAFE-ED36-41BA-9469-37C8DB53C5D0}"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E2A25-2344-4F65-AD27-C5AC03EA9504}" type="slidenum">
              <a:rPr lang="en-US" smtClean="0"/>
              <a:t>‹#›</a:t>
            </a:fld>
            <a:endParaRPr lang="en-US"/>
          </a:p>
        </p:txBody>
      </p:sp>
    </p:spTree>
    <p:extLst>
      <p:ext uri="{BB962C8B-B14F-4D97-AF65-F5344CB8AC3E}">
        <p14:creationId xmlns:p14="http://schemas.microsoft.com/office/powerpoint/2010/main" val="1095145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FABAFE-ED36-41BA-9469-37C8DB53C5D0}"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E2A25-2344-4F65-AD27-C5AC03EA950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420044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FABAFE-ED36-41BA-9469-37C8DB53C5D0}"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E2A25-2344-4F65-AD27-C5AC03EA9504}" type="slidenum">
              <a:rPr lang="en-US" smtClean="0"/>
              <a:t>‹#›</a:t>
            </a:fld>
            <a:endParaRPr lang="en-US"/>
          </a:p>
        </p:txBody>
      </p:sp>
    </p:spTree>
    <p:extLst>
      <p:ext uri="{BB962C8B-B14F-4D97-AF65-F5344CB8AC3E}">
        <p14:creationId xmlns:p14="http://schemas.microsoft.com/office/powerpoint/2010/main" val="3549641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FABAFE-ED36-41BA-9469-37C8DB53C5D0}"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E2A25-2344-4F65-AD27-C5AC03EA9504}" type="slidenum">
              <a:rPr lang="en-US" smtClean="0"/>
              <a:t>‹#›</a:t>
            </a:fld>
            <a:endParaRPr lang="en-US"/>
          </a:p>
        </p:txBody>
      </p:sp>
    </p:spTree>
    <p:extLst>
      <p:ext uri="{BB962C8B-B14F-4D97-AF65-F5344CB8AC3E}">
        <p14:creationId xmlns:p14="http://schemas.microsoft.com/office/powerpoint/2010/main" val="77637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FABAFE-ED36-41BA-9469-37C8DB53C5D0}"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E2A25-2344-4F65-AD27-C5AC03EA9504}" type="slidenum">
              <a:rPr lang="en-US" smtClean="0"/>
              <a:t>‹#›</a:t>
            </a:fld>
            <a:endParaRPr lang="en-US"/>
          </a:p>
        </p:txBody>
      </p:sp>
    </p:spTree>
    <p:extLst>
      <p:ext uri="{BB962C8B-B14F-4D97-AF65-F5344CB8AC3E}">
        <p14:creationId xmlns:p14="http://schemas.microsoft.com/office/powerpoint/2010/main" val="1916642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FABAFE-ED36-41BA-9469-37C8DB53C5D0}"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E2A25-2344-4F65-AD27-C5AC03EA9504}" type="slidenum">
              <a:rPr lang="en-US" smtClean="0"/>
              <a:t>‹#›</a:t>
            </a:fld>
            <a:endParaRPr lang="en-US"/>
          </a:p>
        </p:txBody>
      </p:sp>
    </p:spTree>
    <p:extLst>
      <p:ext uri="{BB962C8B-B14F-4D97-AF65-F5344CB8AC3E}">
        <p14:creationId xmlns:p14="http://schemas.microsoft.com/office/powerpoint/2010/main" val="3063431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FABAFE-ED36-41BA-9469-37C8DB53C5D0}"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E2A25-2344-4F65-AD27-C5AC03EA9504}" type="slidenum">
              <a:rPr lang="en-US" smtClean="0"/>
              <a:t>‹#›</a:t>
            </a:fld>
            <a:endParaRPr lang="en-US"/>
          </a:p>
        </p:txBody>
      </p:sp>
    </p:spTree>
    <p:extLst>
      <p:ext uri="{BB962C8B-B14F-4D97-AF65-F5344CB8AC3E}">
        <p14:creationId xmlns:p14="http://schemas.microsoft.com/office/powerpoint/2010/main" val="2038276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FABAFE-ED36-41BA-9469-37C8DB53C5D0}" type="datetimeFigureOut">
              <a:rPr lang="en-US" smtClean="0"/>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CE2A25-2344-4F65-AD27-C5AC03EA9504}" type="slidenum">
              <a:rPr lang="en-US" smtClean="0"/>
              <a:t>‹#›</a:t>
            </a:fld>
            <a:endParaRPr lang="en-US"/>
          </a:p>
        </p:txBody>
      </p:sp>
    </p:spTree>
    <p:extLst>
      <p:ext uri="{BB962C8B-B14F-4D97-AF65-F5344CB8AC3E}">
        <p14:creationId xmlns:p14="http://schemas.microsoft.com/office/powerpoint/2010/main" val="2608957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FABAFE-ED36-41BA-9469-37C8DB53C5D0}" type="datetimeFigureOut">
              <a:rPr lang="en-US" smtClean="0"/>
              <a:t>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CE2A25-2344-4F65-AD27-C5AC03EA9504}" type="slidenum">
              <a:rPr lang="en-US" smtClean="0"/>
              <a:t>‹#›</a:t>
            </a:fld>
            <a:endParaRPr lang="en-US"/>
          </a:p>
        </p:txBody>
      </p:sp>
    </p:spTree>
    <p:extLst>
      <p:ext uri="{BB962C8B-B14F-4D97-AF65-F5344CB8AC3E}">
        <p14:creationId xmlns:p14="http://schemas.microsoft.com/office/powerpoint/2010/main" val="1627481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8FABAFE-ED36-41BA-9469-37C8DB53C5D0}" type="datetimeFigureOut">
              <a:rPr lang="en-US" smtClean="0"/>
              <a:t>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CE2A25-2344-4F65-AD27-C5AC03EA9504}" type="slidenum">
              <a:rPr lang="en-US" smtClean="0"/>
              <a:t>‹#›</a:t>
            </a:fld>
            <a:endParaRPr lang="en-US"/>
          </a:p>
        </p:txBody>
      </p:sp>
    </p:spTree>
    <p:extLst>
      <p:ext uri="{BB962C8B-B14F-4D97-AF65-F5344CB8AC3E}">
        <p14:creationId xmlns:p14="http://schemas.microsoft.com/office/powerpoint/2010/main" val="723975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FABAFE-ED36-41BA-9469-37C8DB53C5D0}" type="datetimeFigureOut">
              <a:rPr lang="en-US" smtClean="0"/>
              <a:t>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CE2A25-2344-4F65-AD27-C5AC03EA9504}" type="slidenum">
              <a:rPr lang="en-US" smtClean="0"/>
              <a:t>‹#›</a:t>
            </a:fld>
            <a:endParaRPr lang="en-US"/>
          </a:p>
        </p:txBody>
      </p:sp>
    </p:spTree>
    <p:extLst>
      <p:ext uri="{BB962C8B-B14F-4D97-AF65-F5344CB8AC3E}">
        <p14:creationId xmlns:p14="http://schemas.microsoft.com/office/powerpoint/2010/main" val="197670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FABAFE-ED36-41BA-9469-37C8DB53C5D0}" type="datetimeFigureOut">
              <a:rPr lang="en-US" smtClean="0"/>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CE2A25-2344-4F65-AD27-C5AC03EA9504}" type="slidenum">
              <a:rPr lang="en-US" smtClean="0"/>
              <a:t>‹#›</a:t>
            </a:fld>
            <a:endParaRPr lang="en-US"/>
          </a:p>
        </p:txBody>
      </p:sp>
    </p:spTree>
    <p:extLst>
      <p:ext uri="{BB962C8B-B14F-4D97-AF65-F5344CB8AC3E}">
        <p14:creationId xmlns:p14="http://schemas.microsoft.com/office/powerpoint/2010/main" val="47216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FABAFE-ED36-41BA-9469-37C8DB53C5D0}" type="datetimeFigureOut">
              <a:rPr lang="en-US" smtClean="0"/>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CE2A25-2344-4F65-AD27-C5AC03EA9504}" type="slidenum">
              <a:rPr lang="en-US" smtClean="0"/>
              <a:t>‹#›</a:t>
            </a:fld>
            <a:endParaRPr lang="en-US"/>
          </a:p>
        </p:txBody>
      </p:sp>
    </p:spTree>
    <p:extLst>
      <p:ext uri="{BB962C8B-B14F-4D97-AF65-F5344CB8AC3E}">
        <p14:creationId xmlns:p14="http://schemas.microsoft.com/office/powerpoint/2010/main" val="2416910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FABAFE-ED36-41BA-9469-37C8DB53C5D0}" type="datetimeFigureOut">
              <a:rPr lang="en-US" smtClean="0"/>
              <a:t>2/3/2024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CE2A25-2344-4F65-AD27-C5AC03EA9504}" type="slidenum">
              <a:rPr lang="en-US" smtClean="0"/>
              <a:t>‹#›</a:t>
            </a:fld>
            <a:endParaRPr lang="en-US"/>
          </a:p>
        </p:txBody>
      </p:sp>
    </p:spTree>
    <p:extLst>
      <p:ext uri="{BB962C8B-B14F-4D97-AF65-F5344CB8AC3E}">
        <p14:creationId xmlns:p14="http://schemas.microsoft.com/office/powerpoint/2010/main" val="33647735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05891" y="1736437"/>
            <a:ext cx="5698836" cy="1200329"/>
          </a:xfrm>
          <a:prstGeom prst="rect">
            <a:avLst/>
          </a:prstGeom>
          <a:noFill/>
        </p:spPr>
        <p:txBody>
          <a:bodyPr wrap="square" rtlCol="0">
            <a:spAutoFit/>
          </a:bodyPr>
          <a:lstStyle/>
          <a:p>
            <a:pPr algn="ctr"/>
            <a:r>
              <a:rPr lang="en-US" sz="3600" b="1" dirty="0" smtClean="0">
                <a:latin typeface="Imprint MT Shadow" panose="04020605060303030202" pitchFamily="82" charset="0"/>
              </a:rPr>
              <a:t>ML project</a:t>
            </a:r>
          </a:p>
          <a:p>
            <a:pPr algn="ctr"/>
            <a:r>
              <a:rPr lang="en-US" sz="3600" b="1" dirty="0" smtClean="0">
                <a:latin typeface="Imprint MT Shadow" panose="04020605060303030202" pitchFamily="82" charset="0"/>
              </a:rPr>
              <a:t>COVID-19 Diagnosis.</a:t>
            </a:r>
            <a:endParaRPr lang="en-US" sz="3600" b="1" dirty="0">
              <a:latin typeface="Imprint MT Shadow" panose="04020605060303030202" pitchFamily="82" charset="0"/>
            </a:endParaRPr>
          </a:p>
        </p:txBody>
      </p:sp>
      <p:sp>
        <p:nvSpPr>
          <p:cNvPr id="5" name="TextBox 4"/>
          <p:cNvSpPr txBox="1"/>
          <p:nvPr/>
        </p:nvSpPr>
        <p:spPr>
          <a:xfrm>
            <a:off x="6733310" y="4821382"/>
            <a:ext cx="3519054" cy="1015663"/>
          </a:xfrm>
          <a:prstGeom prst="rect">
            <a:avLst/>
          </a:prstGeom>
          <a:noFill/>
        </p:spPr>
        <p:txBody>
          <a:bodyPr wrap="square" rtlCol="0">
            <a:spAutoFit/>
          </a:bodyPr>
          <a:lstStyle/>
          <a:p>
            <a:r>
              <a:rPr lang="en-US" sz="2000" b="1" dirty="0" smtClean="0">
                <a:solidFill>
                  <a:schemeClr val="tx1">
                    <a:lumMod val="95000"/>
                    <a:lumOff val="5000"/>
                  </a:schemeClr>
                </a:solidFill>
                <a:latin typeface="Imprint MT Shadow" panose="04020605060303030202" pitchFamily="82" charset="0"/>
              </a:rPr>
              <a:t>Group members:</a:t>
            </a:r>
          </a:p>
          <a:p>
            <a:r>
              <a:rPr lang="en-US" sz="2000" b="1" dirty="0" smtClean="0">
                <a:solidFill>
                  <a:schemeClr val="tx1">
                    <a:lumMod val="95000"/>
                    <a:lumOff val="5000"/>
                  </a:schemeClr>
                </a:solidFill>
                <a:latin typeface="Imprint MT Shadow" panose="04020605060303030202" pitchFamily="82" charset="0"/>
              </a:rPr>
              <a:t>Razan </a:t>
            </a:r>
            <a:r>
              <a:rPr lang="en-US" sz="2000" b="1" dirty="0" err="1" smtClean="0">
                <a:solidFill>
                  <a:schemeClr val="tx1">
                    <a:lumMod val="95000"/>
                    <a:lumOff val="5000"/>
                  </a:schemeClr>
                </a:solidFill>
                <a:latin typeface="Imprint MT Shadow" panose="04020605060303030202" pitchFamily="82" charset="0"/>
              </a:rPr>
              <a:t>Abdalrahman</a:t>
            </a:r>
            <a:r>
              <a:rPr lang="en-US" sz="2000" b="1" dirty="0" smtClean="0">
                <a:solidFill>
                  <a:schemeClr val="tx1">
                    <a:lumMod val="95000"/>
                    <a:lumOff val="5000"/>
                  </a:schemeClr>
                </a:solidFill>
                <a:latin typeface="Imprint MT Shadow" panose="04020605060303030202" pitchFamily="82" charset="0"/>
              </a:rPr>
              <a:t>.</a:t>
            </a:r>
          </a:p>
          <a:p>
            <a:r>
              <a:rPr lang="en-US" sz="2000" b="1" dirty="0" smtClean="0">
                <a:solidFill>
                  <a:schemeClr val="tx1">
                    <a:lumMod val="95000"/>
                    <a:lumOff val="5000"/>
                  </a:schemeClr>
                </a:solidFill>
                <a:latin typeface="Imprint MT Shadow" panose="04020605060303030202" pitchFamily="82" charset="0"/>
              </a:rPr>
              <a:t>Lana </a:t>
            </a:r>
            <a:r>
              <a:rPr lang="en-US" sz="2000" b="1" dirty="0" err="1" smtClean="0">
                <a:solidFill>
                  <a:schemeClr val="tx1">
                    <a:lumMod val="95000"/>
                    <a:lumOff val="5000"/>
                  </a:schemeClr>
                </a:solidFill>
                <a:latin typeface="Imprint MT Shadow" panose="04020605060303030202" pitchFamily="82" charset="0"/>
              </a:rPr>
              <a:t>Hamayel</a:t>
            </a:r>
            <a:r>
              <a:rPr lang="en-US" sz="2000" b="1" dirty="0" smtClean="0">
                <a:solidFill>
                  <a:schemeClr val="tx1">
                    <a:lumMod val="95000"/>
                    <a:lumOff val="5000"/>
                  </a:schemeClr>
                </a:solidFill>
                <a:latin typeface="Imprint MT Shadow" panose="04020605060303030202" pitchFamily="82" charset="0"/>
              </a:rPr>
              <a:t>.</a:t>
            </a:r>
            <a:endParaRPr lang="en-US" sz="2000" b="1" dirty="0">
              <a:solidFill>
                <a:schemeClr val="tx1">
                  <a:lumMod val="95000"/>
                  <a:lumOff val="5000"/>
                </a:schemeClr>
              </a:solidFill>
              <a:latin typeface="Imprint MT Shadow" panose="04020605060303030202" pitchFamily="82" charset="0"/>
            </a:endParaRPr>
          </a:p>
        </p:txBody>
      </p:sp>
      <p:sp>
        <p:nvSpPr>
          <p:cNvPr id="6" name="TextBox 5"/>
          <p:cNvSpPr txBox="1"/>
          <p:nvPr/>
        </p:nvSpPr>
        <p:spPr>
          <a:xfrm>
            <a:off x="1089891" y="4975270"/>
            <a:ext cx="3325091" cy="707886"/>
          </a:xfrm>
          <a:prstGeom prst="rect">
            <a:avLst/>
          </a:prstGeom>
          <a:noFill/>
        </p:spPr>
        <p:txBody>
          <a:bodyPr wrap="square" rtlCol="0">
            <a:spAutoFit/>
          </a:bodyPr>
          <a:lstStyle/>
          <a:p>
            <a:r>
              <a:rPr lang="en-US" sz="2000" b="1" dirty="0" smtClean="0">
                <a:solidFill>
                  <a:schemeClr val="tx1">
                    <a:lumMod val="95000"/>
                    <a:lumOff val="5000"/>
                  </a:schemeClr>
                </a:solidFill>
                <a:latin typeface="Imprint MT Shadow" panose="04020605060303030202" pitchFamily="82" charset="0"/>
                <a:cs typeface="Arabic Typesetting" panose="03020402040406030203" pitchFamily="66" charset="-78"/>
              </a:rPr>
              <a:t>Under the supervision of:</a:t>
            </a:r>
          </a:p>
          <a:p>
            <a:r>
              <a:rPr lang="en-US" sz="2000" b="1" dirty="0" smtClean="0">
                <a:solidFill>
                  <a:schemeClr val="tx1">
                    <a:lumMod val="95000"/>
                    <a:lumOff val="5000"/>
                  </a:schemeClr>
                </a:solidFill>
                <a:latin typeface="Imprint MT Shadow" panose="04020605060303030202" pitchFamily="82" charset="0"/>
                <a:cs typeface="Arabic Typesetting" panose="03020402040406030203" pitchFamily="66" charset="-78"/>
              </a:rPr>
              <a:t> Dr. Adnan </a:t>
            </a:r>
            <a:r>
              <a:rPr lang="en-US" sz="2000" b="1" dirty="0" err="1" smtClean="0">
                <a:solidFill>
                  <a:schemeClr val="tx1">
                    <a:lumMod val="95000"/>
                    <a:lumOff val="5000"/>
                  </a:schemeClr>
                </a:solidFill>
                <a:latin typeface="Imprint MT Shadow" panose="04020605060303030202" pitchFamily="82" charset="0"/>
                <a:cs typeface="Arabic Typesetting" panose="03020402040406030203" pitchFamily="66" charset="-78"/>
              </a:rPr>
              <a:t>Yahya</a:t>
            </a:r>
            <a:r>
              <a:rPr lang="en-US" sz="2000" b="1" dirty="0" smtClean="0">
                <a:solidFill>
                  <a:schemeClr val="tx1">
                    <a:lumMod val="95000"/>
                    <a:lumOff val="5000"/>
                  </a:schemeClr>
                </a:solidFill>
                <a:latin typeface="Imprint MT Shadow" panose="04020605060303030202" pitchFamily="82" charset="0"/>
                <a:cs typeface="Arabic Typesetting" panose="03020402040406030203" pitchFamily="66" charset="-78"/>
              </a:rPr>
              <a:t>.</a:t>
            </a:r>
          </a:p>
        </p:txBody>
      </p:sp>
    </p:spTree>
    <p:extLst>
      <p:ext uri="{BB962C8B-B14F-4D97-AF65-F5344CB8AC3E}">
        <p14:creationId xmlns:p14="http://schemas.microsoft.com/office/powerpoint/2010/main" val="1935747743"/>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circle(in)">
                                      <p:cBhvr>
                                        <p:cTn id="10" dur="2000"/>
                                        <p:tgtEl>
                                          <p:spTgt spid="4">
                                            <p:txEl>
                                              <p:pRg st="1" end="1"/>
                                            </p:txEl>
                                          </p:spTgt>
                                        </p:tgtEl>
                                      </p:cBhvr>
                                    </p:animEffect>
                                  </p:childTnLst>
                                </p:cTn>
                              </p:par>
                            </p:childTnLst>
                          </p:cTn>
                        </p:par>
                        <p:par>
                          <p:cTn id="11" fill="hold">
                            <p:stCondLst>
                              <p:cond delay="2000"/>
                            </p:stCondLst>
                            <p:childTnLst>
                              <p:par>
                                <p:cTn id="12" presetID="42" presetClass="entr" presetSubtype="0" fill="hold" nodeType="after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1000"/>
                                        <p:tgtEl>
                                          <p:spTgt spid="6">
                                            <p:txEl>
                                              <p:pRg st="1" end="1"/>
                                            </p:txEl>
                                          </p:spTgt>
                                        </p:tgtEl>
                                      </p:cBhvr>
                                    </p:animEffect>
                                    <p:anim calcmode="lin" valueType="num">
                                      <p:cBhvr>
                                        <p:cTn id="2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fade">
                                      <p:cBhvr>
                                        <p:cTn id="25" dur="1000"/>
                                        <p:tgtEl>
                                          <p:spTgt spid="5">
                                            <p:txEl>
                                              <p:pRg st="0" end="0"/>
                                            </p:txEl>
                                          </p:spTgt>
                                        </p:tgtEl>
                                      </p:cBhvr>
                                    </p:animEffect>
                                    <p:anim calcmode="lin" valueType="num">
                                      <p:cBhvr>
                                        <p:cTn id="26"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0" end="0"/>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animEffect transition="in" filter="fade">
                                      <p:cBhvr>
                                        <p:cTn id="30" dur="1000"/>
                                        <p:tgtEl>
                                          <p:spTgt spid="5">
                                            <p:txEl>
                                              <p:pRg st="1" end="1"/>
                                            </p:txEl>
                                          </p:spTgt>
                                        </p:tgtEl>
                                      </p:cBhvr>
                                    </p:animEffect>
                                    <p:anim calcmode="lin" valueType="num">
                                      <p:cBhvr>
                                        <p:cTn id="31"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32" dur="1000" fill="hold"/>
                                        <p:tgtEl>
                                          <p:spTgt spid="5">
                                            <p:txEl>
                                              <p:pRg st="1" end="1"/>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Effect transition="in" filter="fade">
                                      <p:cBhvr>
                                        <p:cTn id="35" dur="1000"/>
                                        <p:tgtEl>
                                          <p:spTgt spid="5">
                                            <p:txEl>
                                              <p:pRg st="2" end="2"/>
                                            </p:txEl>
                                          </p:spTgt>
                                        </p:tgtEl>
                                      </p:cBhvr>
                                    </p:animEffect>
                                    <p:anim calcmode="lin" valueType="num">
                                      <p:cBhvr>
                                        <p:cTn id="36"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8764" y="323273"/>
            <a:ext cx="8599054" cy="923330"/>
          </a:xfrm>
          <a:prstGeom prst="rect">
            <a:avLst/>
          </a:prstGeom>
          <a:noFill/>
        </p:spPr>
        <p:txBody>
          <a:bodyPr wrap="square" rtlCol="0">
            <a:spAutoFit/>
          </a:bodyPr>
          <a:lstStyle/>
          <a:p>
            <a:pPr marL="285750" indent="-285750">
              <a:buFont typeface="Wingdings" panose="05000000000000000000" pitchFamily="2" charset="2"/>
              <a:buChar char="v"/>
            </a:pPr>
            <a:r>
              <a:rPr lang="en-US" u="sng" dirty="0" smtClean="0">
                <a:solidFill>
                  <a:srgbClr val="C00000"/>
                </a:solidFill>
                <a:latin typeface="Times New Roman" panose="02020603050405020304" pitchFamily="18" charset="0"/>
                <a:cs typeface="Times New Roman" panose="02020603050405020304" pitchFamily="18" charset="0"/>
              </a:rPr>
              <a:t>Results from WEKA tool:</a:t>
            </a:r>
          </a:p>
          <a:p>
            <a:pPr marL="285750" indent="-285750">
              <a:buFont typeface="Wingdings" panose="05000000000000000000" pitchFamily="2" charset="2"/>
              <a:buChar char="v"/>
            </a:pPr>
            <a:endParaRPr lang="en-US" dirty="0" smtClean="0"/>
          </a:p>
          <a:p>
            <a:endParaRPr lang="en-US" dirty="0"/>
          </a:p>
        </p:txBody>
      </p:sp>
      <p:pic>
        <p:nvPicPr>
          <p:cNvPr id="3" name="Picture 2"/>
          <p:cNvPicPr>
            <a:picLocks noChangeAspect="1"/>
          </p:cNvPicPr>
          <p:nvPr/>
        </p:nvPicPr>
        <p:blipFill>
          <a:blip r:embed="rId2"/>
          <a:stretch>
            <a:fillRect/>
          </a:stretch>
        </p:blipFill>
        <p:spPr>
          <a:xfrm>
            <a:off x="775855" y="1246603"/>
            <a:ext cx="8044872" cy="49723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p:cNvSpPr txBox="1"/>
          <p:nvPr/>
        </p:nvSpPr>
        <p:spPr>
          <a:xfrm>
            <a:off x="2660073" y="886354"/>
            <a:ext cx="3786909" cy="369332"/>
          </a:xfrm>
          <a:prstGeom prst="rect">
            <a:avLst/>
          </a:prstGeom>
          <a:noFill/>
        </p:spPr>
        <p:txBody>
          <a:bodyPr wrap="square" rtlCol="0">
            <a:spAutoFit/>
          </a:bodyPr>
          <a:lstStyle/>
          <a:p>
            <a:pPr algn="ctr"/>
            <a:r>
              <a:rPr lang="en-US" i="1" dirty="0" smtClean="0">
                <a:latin typeface="Times New Roman" panose="02020603050405020304" pitchFamily="18" charset="0"/>
                <a:cs typeface="Times New Roman" panose="02020603050405020304" pitchFamily="18" charset="0"/>
              </a:rPr>
              <a:t>Decision tree results</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49401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1000"/>
                                        <p:tgtEl>
                                          <p:spTgt spid="2">
                                            <p:txEl>
                                              <p:pRg st="0" end="0"/>
                                            </p:txEl>
                                          </p:spTgt>
                                        </p:tgtEl>
                                      </p:cBhvr>
                                    </p:animEffect>
                                    <p:anim calcmode="lin" valueType="num">
                                      <p:cBhvr>
                                        <p:cTn id="14"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1000"/>
                                        <p:tgtEl>
                                          <p:spTgt spid="4">
                                            <p:txEl>
                                              <p:pRg st="0" end="0"/>
                                            </p:txEl>
                                          </p:spTgt>
                                        </p:tgtEl>
                                      </p:cBhvr>
                                    </p:animEffect>
                                    <p:anim calcmode="lin" valueType="num">
                                      <p:cBhvr>
                                        <p:cTn id="2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1000"/>
                                        <p:tgtEl>
                                          <p:spTgt spid="3"/>
                                        </p:tgtEl>
                                      </p:cBhvr>
                                    </p:animEffect>
                                    <p:anim calcmode="lin" valueType="num">
                                      <p:cBhvr>
                                        <p:cTn id="26" dur="1000" fill="hold"/>
                                        <p:tgtEl>
                                          <p:spTgt spid="3"/>
                                        </p:tgtEl>
                                        <p:attrNameLst>
                                          <p:attrName>ppt_x</p:attrName>
                                        </p:attrNameLst>
                                      </p:cBhvr>
                                      <p:tavLst>
                                        <p:tav tm="0">
                                          <p:val>
                                            <p:strVal val="#ppt_x"/>
                                          </p:val>
                                        </p:tav>
                                        <p:tav tm="100000">
                                          <p:val>
                                            <p:strVal val="#ppt_x"/>
                                          </p:val>
                                        </p:tav>
                                      </p:tavLst>
                                    </p:anim>
                                    <p:anim calcmode="lin" valueType="num">
                                      <p:cBhvr>
                                        <p:cTn id="2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37309" y="342900"/>
            <a:ext cx="8220364" cy="53189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67677715"/>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98619" y="147446"/>
            <a:ext cx="3786909" cy="369332"/>
          </a:xfrm>
          <a:prstGeom prst="rect">
            <a:avLst/>
          </a:prstGeom>
          <a:noFill/>
        </p:spPr>
        <p:txBody>
          <a:bodyPr wrap="square" rtlCol="0">
            <a:spAutoFit/>
          </a:bodyPr>
          <a:lstStyle/>
          <a:p>
            <a:pPr algn="ctr"/>
            <a:r>
              <a:rPr lang="en-US" i="1" dirty="0" smtClean="0">
                <a:latin typeface="Times New Roman" panose="02020603050405020304" pitchFamily="18" charset="0"/>
                <a:cs typeface="Times New Roman" panose="02020603050405020304" pitchFamily="18" charset="0"/>
              </a:rPr>
              <a:t>ANN results</a:t>
            </a:r>
            <a:endParaRPr lang="en-US" i="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858983" y="655323"/>
            <a:ext cx="8323703" cy="4849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6700813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3855" y="2198254"/>
            <a:ext cx="6391563" cy="1754326"/>
          </a:xfrm>
          <a:prstGeom prst="rect">
            <a:avLst/>
          </a:prstGeom>
          <a:noFill/>
        </p:spPr>
        <p:txBody>
          <a:bodyPr wrap="square" rtlCol="0">
            <a:spAutoFit/>
          </a:bodyPr>
          <a:lstStyle/>
          <a:p>
            <a:pPr algn="ctr"/>
            <a:r>
              <a:rPr lang="en-US" sz="5400" dirty="0" smtClean="0">
                <a:latin typeface="Imprint MT Shadow" panose="04020605060303030202" pitchFamily="82" charset="0"/>
              </a:rPr>
              <a:t>Thanks for listening </a:t>
            </a:r>
          </a:p>
          <a:p>
            <a:pPr algn="ctr"/>
            <a:r>
              <a:rPr lang="en-US" sz="5400" dirty="0" smtClean="0">
                <a:latin typeface="Imprint MT Shadow" panose="04020605060303030202" pitchFamily="82" charset="0"/>
              </a:rPr>
              <a:t>Hope you enjoy </a:t>
            </a:r>
            <a:endParaRPr lang="en-US" sz="5400" dirty="0">
              <a:latin typeface="Imprint MT Shadow" panose="04020605060303030202" pitchFamily="82" charset="0"/>
            </a:endParaRPr>
          </a:p>
        </p:txBody>
      </p:sp>
    </p:spTree>
    <p:extLst>
      <p:ext uri="{BB962C8B-B14F-4D97-AF65-F5344CB8AC3E}">
        <p14:creationId xmlns:p14="http://schemas.microsoft.com/office/powerpoint/2010/main" val="1834860397"/>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1127" y="397164"/>
            <a:ext cx="2927928" cy="400110"/>
          </a:xfrm>
          <a:prstGeom prst="rect">
            <a:avLst/>
          </a:prstGeom>
          <a:noFill/>
        </p:spPr>
        <p:txBody>
          <a:bodyPr wrap="square" rtlCol="0">
            <a:spAutoFit/>
          </a:bodyPr>
          <a:lstStyle/>
          <a:p>
            <a:pPr marL="285750" indent="-285750">
              <a:buFont typeface="Wingdings" panose="05000000000000000000" pitchFamily="2" charset="2"/>
              <a:buChar char="q"/>
            </a:pPr>
            <a:r>
              <a:rPr lang="en-US" sz="2000" b="1" dirty="0" smtClean="0">
                <a:solidFill>
                  <a:srgbClr val="002060"/>
                </a:solidFill>
                <a:latin typeface="Times New Roman" panose="02020603050405020304" pitchFamily="18" charset="0"/>
                <a:cs typeface="Times New Roman" panose="02020603050405020304" pitchFamily="18" charset="0"/>
              </a:rPr>
              <a:t>Project description.</a:t>
            </a:r>
            <a:endParaRPr lang="en-US" sz="2000" b="1" dirty="0">
              <a:solidFill>
                <a:srgbClr val="00206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591127" y="1348509"/>
            <a:ext cx="8275782" cy="4191981"/>
          </a:xfrm>
          <a:prstGeom prst="rect">
            <a:avLst/>
          </a:prstGeom>
          <a:noFill/>
        </p:spPr>
        <p:txBody>
          <a:bodyPr wrap="square" rtlCol="0">
            <a:sp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The main objective of this project was to create software that could accurately diagnose Covid-19 by utilizing available information. The initial phase involved organizing medical data, and then we delved into computer techniques such as decision trees and artificial neural networks (ANN). To assess the performance of the method, specific datasets were used, presented in a standardized tabular format with established metrics. We carefully selected a Python-compatible tool for this purpose, and the effectiveness of the system was tested using different amounts of data or for diagnosing other diseases, which served as an added contribution.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1927064"/>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1000"/>
                                        <p:tgtEl>
                                          <p:spTgt spid="5">
                                            <p:txEl>
                                              <p:pRg st="0" end="0"/>
                                            </p:txEl>
                                          </p:spTgt>
                                        </p:tgtEl>
                                      </p:cBhvr>
                                    </p:animEffect>
                                    <p:anim calcmode="lin" valueType="num">
                                      <p:cBhvr>
                                        <p:cTn id="14"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2248" y="381061"/>
            <a:ext cx="1700145" cy="369332"/>
          </a:xfrm>
          <a:prstGeom prst="rect">
            <a:avLst/>
          </a:prstGeom>
        </p:spPr>
        <p:txBody>
          <a:bodyPr wrap="none">
            <a:spAutoFit/>
          </a:bodyPr>
          <a:lstStyle/>
          <a:p>
            <a:pPr marL="285750" indent="-285750">
              <a:buFont typeface="Wingdings" panose="05000000000000000000" pitchFamily="2" charset="2"/>
              <a:buChar char="q"/>
            </a:pPr>
            <a:r>
              <a:rPr lang="en-US" b="1" dirty="0" smtClean="0">
                <a:solidFill>
                  <a:srgbClr val="002060"/>
                </a:solidFill>
                <a:latin typeface="Times New Roman" panose="02020603050405020304" pitchFamily="18" charset="0"/>
                <a:cs typeface="Times New Roman" panose="02020603050405020304" pitchFamily="18" charset="0"/>
              </a:rPr>
              <a:t>Source data.</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672248" y="750393"/>
            <a:ext cx="8497454" cy="2862322"/>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Despite making several attempts, it was not possible to obtain a dataset from the medical center in Ramallah due to concerns about patient privacy. Consequently, inquiries were made to understand the procedures they follow in determining whether a patient has COVID or not. As an alternative, a dataset was generated, incorporating information gathered from the medical center. This dataset comprises details </a:t>
            </a:r>
            <a:r>
              <a:rPr lang="en-US" sz="2000" dirty="0" smtClean="0">
                <a:latin typeface="Times New Roman" panose="02020603050405020304" pitchFamily="18" charset="0"/>
                <a:cs typeface="Times New Roman" panose="02020603050405020304" pitchFamily="18" charset="0"/>
              </a:rPr>
              <a:t>such as:</a:t>
            </a:r>
            <a:endParaRPr lang="en-US" sz="2000" dirty="0">
              <a:latin typeface="Times New Roman" panose="02020603050405020304" pitchFamily="18" charset="0"/>
              <a:cs typeface="Times New Roman" panose="02020603050405020304" pitchFamily="18" charset="0"/>
            </a:endParaRPr>
          </a:p>
        </p:txBody>
      </p:sp>
      <p:sp>
        <p:nvSpPr>
          <p:cNvPr id="4" name="Rounded Rectangle 3"/>
          <p:cNvSpPr/>
          <p:nvPr/>
        </p:nvSpPr>
        <p:spPr>
          <a:xfrm>
            <a:off x="521431" y="3816736"/>
            <a:ext cx="1764145" cy="415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imes New Roman" panose="02020603050405020304" pitchFamily="18" charset="0"/>
                <a:cs typeface="Times New Roman" panose="02020603050405020304" pitchFamily="18" charset="0"/>
              </a:rPr>
              <a:t>Patient_ID</a:t>
            </a:r>
            <a:endParaRPr lang="en-US"/>
          </a:p>
        </p:txBody>
      </p:sp>
      <p:sp>
        <p:nvSpPr>
          <p:cNvPr id="5" name="Rounded Rectangle 4"/>
          <p:cNvSpPr/>
          <p:nvPr/>
        </p:nvSpPr>
        <p:spPr>
          <a:xfrm>
            <a:off x="1999680" y="4450310"/>
            <a:ext cx="1764145" cy="415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Age</a:t>
            </a:r>
            <a:endParaRPr lang="en-US" dirty="0"/>
          </a:p>
        </p:txBody>
      </p:sp>
      <p:sp>
        <p:nvSpPr>
          <p:cNvPr id="6" name="Rounded Rectangle 5"/>
          <p:cNvSpPr/>
          <p:nvPr/>
        </p:nvSpPr>
        <p:spPr>
          <a:xfrm>
            <a:off x="3485046" y="3776364"/>
            <a:ext cx="1764145" cy="415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imes New Roman" panose="02020603050405020304" pitchFamily="18" charset="0"/>
                <a:cs typeface="Times New Roman" panose="02020603050405020304" pitchFamily="18" charset="0"/>
              </a:rPr>
              <a:t>Gender</a:t>
            </a:r>
            <a:endParaRPr lang="en-US" dirty="0"/>
          </a:p>
        </p:txBody>
      </p:sp>
      <p:sp>
        <p:nvSpPr>
          <p:cNvPr id="7" name="Rounded Rectangle 6"/>
          <p:cNvSpPr/>
          <p:nvPr/>
        </p:nvSpPr>
        <p:spPr>
          <a:xfrm>
            <a:off x="5074377" y="4388957"/>
            <a:ext cx="1764145" cy="415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Location</a:t>
            </a:r>
            <a:endParaRPr lang="en-US" dirty="0"/>
          </a:p>
        </p:txBody>
      </p:sp>
      <p:sp>
        <p:nvSpPr>
          <p:cNvPr id="8" name="Rounded Rectangle 7"/>
          <p:cNvSpPr/>
          <p:nvPr/>
        </p:nvSpPr>
        <p:spPr>
          <a:xfrm>
            <a:off x="6448661" y="3714162"/>
            <a:ext cx="1764145" cy="415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Fever</a:t>
            </a:r>
            <a:endParaRPr lang="en-US" dirty="0"/>
          </a:p>
        </p:txBody>
      </p:sp>
      <p:sp>
        <p:nvSpPr>
          <p:cNvPr id="9" name="Rounded Rectangle 8"/>
          <p:cNvSpPr/>
          <p:nvPr/>
        </p:nvSpPr>
        <p:spPr>
          <a:xfrm>
            <a:off x="425193" y="5079846"/>
            <a:ext cx="1764145" cy="415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Cough</a:t>
            </a:r>
            <a:endParaRPr lang="en-US" dirty="0"/>
          </a:p>
        </p:txBody>
      </p:sp>
      <p:sp>
        <p:nvSpPr>
          <p:cNvPr id="10" name="Rounded Rectangle 9"/>
          <p:cNvSpPr/>
          <p:nvPr/>
        </p:nvSpPr>
        <p:spPr>
          <a:xfrm>
            <a:off x="6448660" y="5079846"/>
            <a:ext cx="2144189" cy="415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Times New Roman" panose="02020603050405020304" pitchFamily="18" charset="0"/>
                <a:cs typeface="Times New Roman" panose="02020603050405020304" pitchFamily="18" charset="0"/>
              </a:rPr>
              <a:t>Shortness_of_Breath</a:t>
            </a:r>
            <a:endParaRPr lang="en-US" dirty="0"/>
          </a:p>
        </p:txBody>
      </p:sp>
      <p:sp>
        <p:nvSpPr>
          <p:cNvPr id="11" name="Rounded Rectangle 10"/>
          <p:cNvSpPr/>
          <p:nvPr/>
        </p:nvSpPr>
        <p:spPr>
          <a:xfrm>
            <a:off x="3683003" y="5060415"/>
            <a:ext cx="1764145" cy="415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Fatigue</a:t>
            </a:r>
            <a:endParaRPr lang="en-US" dirty="0"/>
          </a:p>
        </p:txBody>
      </p:sp>
      <p:sp>
        <p:nvSpPr>
          <p:cNvPr id="12" name="Rounded Rectangle 11"/>
          <p:cNvSpPr/>
          <p:nvPr/>
        </p:nvSpPr>
        <p:spPr>
          <a:xfrm>
            <a:off x="1748281" y="5699503"/>
            <a:ext cx="3172694" cy="415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Times New Roman" panose="02020603050405020304" pitchFamily="18" charset="0"/>
                <a:cs typeface="Times New Roman" panose="02020603050405020304" pitchFamily="18" charset="0"/>
              </a:rPr>
              <a:t>Loss_of_Taste_or_Smell</a:t>
            </a:r>
            <a:endParaRPr lang="en-US" dirty="0"/>
          </a:p>
        </p:txBody>
      </p:sp>
      <p:sp>
        <p:nvSpPr>
          <p:cNvPr id="13" name="Rounded Rectangle 12"/>
          <p:cNvSpPr/>
          <p:nvPr/>
        </p:nvSpPr>
        <p:spPr>
          <a:xfrm>
            <a:off x="5688596" y="5664865"/>
            <a:ext cx="1764145" cy="415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Diabetes</a:t>
            </a:r>
            <a:endParaRPr lang="en-US" dirty="0"/>
          </a:p>
        </p:txBody>
      </p:sp>
      <p:sp>
        <p:nvSpPr>
          <p:cNvPr id="14" name="Rounded Rectangle 13"/>
          <p:cNvSpPr/>
          <p:nvPr/>
        </p:nvSpPr>
        <p:spPr>
          <a:xfrm>
            <a:off x="7710777" y="4362753"/>
            <a:ext cx="1764145" cy="415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Hypertension</a:t>
            </a:r>
            <a:endParaRPr lang="en-US" dirty="0"/>
          </a:p>
        </p:txBody>
      </p:sp>
      <p:sp>
        <p:nvSpPr>
          <p:cNvPr id="15" name="Rounded Rectangle 14"/>
          <p:cNvSpPr/>
          <p:nvPr/>
        </p:nvSpPr>
        <p:spPr>
          <a:xfrm>
            <a:off x="4177097" y="6284522"/>
            <a:ext cx="2144189" cy="415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Times New Roman" panose="02020603050405020304" pitchFamily="18" charset="0"/>
                <a:cs typeface="Times New Roman" panose="02020603050405020304" pitchFamily="18" charset="0"/>
              </a:rPr>
              <a:t>COVID_Test_Result</a:t>
            </a:r>
            <a:endParaRPr lang="en-US" dirty="0"/>
          </a:p>
        </p:txBody>
      </p:sp>
    </p:spTree>
    <p:extLst>
      <p:ext uri="{BB962C8B-B14F-4D97-AF65-F5344CB8AC3E}">
        <p14:creationId xmlns:p14="http://schemas.microsoft.com/office/powerpoint/2010/main" val="3289207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arn(inVertical)">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arn(inVertical)">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barn(inVertical)">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barn(inVertical)">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barn(inVertical)">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barn(inVertical)">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barn(inVertical)">
                                      <p:cBhvr>
                                        <p:cTn id="55" dur="500"/>
                                        <p:tgtEl>
                                          <p:spTgt spid="11"/>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grpId="0" nodeType="click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barn(inVertical)">
                                      <p:cBhvr>
                                        <p:cTn id="60" dur="500"/>
                                        <p:tgtEl>
                                          <p:spTgt spid="10"/>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barn(inVertical)">
                                      <p:cBhvr>
                                        <p:cTn id="65" dur="500"/>
                                        <p:tgtEl>
                                          <p:spTgt spid="12"/>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ntr" presetSubtype="21" fill="hold" grpId="0" nodeType="clickEffect">
                                  <p:stCondLst>
                                    <p:cond delay="0"/>
                                  </p:stCondLst>
                                  <p:childTnLst>
                                    <p:set>
                                      <p:cBhvr>
                                        <p:cTn id="69" dur="1" fill="hold">
                                          <p:stCondLst>
                                            <p:cond delay="0"/>
                                          </p:stCondLst>
                                        </p:cTn>
                                        <p:tgtEl>
                                          <p:spTgt spid="13"/>
                                        </p:tgtEl>
                                        <p:attrNameLst>
                                          <p:attrName>style.visibility</p:attrName>
                                        </p:attrNameLst>
                                      </p:cBhvr>
                                      <p:to>
                                        <p:strVal val="visible"/>
                                      </p:to>
                                    </p:set>
                                    <p:animEffect transition="in" filter="barn(inVertical)">
                                      <p:cBhvr>
                                        <p:cTn id="70" dur="500"/>
                                        <p:tgtEl>
                                          <p:spTgt spid="13"/>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grpId="0" nodeType="click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barn(inVertical)">
                                      <p:cBhvr>
                                        <p:cTn id="7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838188706"/>
              </p:ext>
            </p:extLst>
          </p:nvPr>
        </p:nvGraphicFramePr>
        <p:xfrm>
          <a:off x="221673" y="1163783"/>
          <a:ext cx="9319491" cy="4128652"/>
        </p:xfrm>
        <a:graphic>
          <a:graphicData uri="http://schemas.openxmlformats.org/drawingml/2006/table">
            <a:tbl>
              <a:tblPr firstRow="1" bandRow="1">
                <a:tableStyleId>{5C22544A-7EE6-4342-B048-85BDC9FD1C3A}</a:tableStyleId>
              </a:tblPr>
              <a:tblGrid>
                <a:gridCol w="776624"/>
                <a:gridCol w="448900"/>
                <a:gridCol w="612764"/>
                <a:gridCol w="722512"/>
                <a:gridCol w="548744"/>
                <a:gridCol w="585326"/>
                <a:gridCol w="1181930"/>
                <a:gridCol w="729526"/>
                <a:gridCol w="1210110"/>
                <a:gridCol w="674256"/>
                <a:gridCol w="942109"/>
                <a:gridCol w="886690"/>
              </a:tblGrid>
              <a:tr h="1032163">
                <a:tc>
                  <a:txBody>
                    <a:bodyPr/>
                    <a:lstStyle/>
                    <a:p>
                      <a:pPr algn="ctr"/>
                      <a:r>
                        <a:rPr lang="en-US" sz="1000" b="1" dirty="0" err="1" smtClean="0">
                          <a:latin typeface="Times New Roman" panose="02020603050405020304" pitchFamily="18" charset="0"/>
                          <a:cs typeface="Times New Roman" panose="02020603050405020304" pitchFamily="18" charset="0"/>
                        </a:rPr>
                        <a:t>Patient_ID</a:t>
                      </a:r>
                      <a:endParaRPr lang="en-US"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smtClean="0">
                          <a:latin typeface="Times New Roman" panose="02020603050405020304" pitchFamily="18" charset="0"/>
                          <a:cs typeface="Times New Roman" panose="02020603050405020304" pitchFamily="18" charset="0"/>
                        </a:rPr>
                        <a:t>Age</a:t>
                      </a:r>
                      <a:endParaRPr lang="en-US"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smtClean="0">
                          <a:latin typeface="Times New Roman" panose="02020603050405020304" pitchFamily="18" charset="0"/>
                          <a:cs typeface="Times New Roman" panose="02020603050405020304" pitchFamily="18" charset="0"/>
                        </a:rPr>
                        <a:t>Gender</a:t>
                      </a:r>
                      <a:endParaRPr lang="en-US"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smtClean="0">
                          <a:latin typeface="Times New Roman" panose="02020603050405020304" pitchFamily="18" charset="0"/>
                          <a:cs typeface="Times New Roman" panose="02020603050405020304" pitchFamily="18" charset="0"/>
                        </a:rPr>
                        <a:t>Location</a:t>
                      </a:r>
                      <a:endParaRPr lang="en-US"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smtClean="0">
                          <a:latin typeface="Times New Roman" panose="02020603050405020304" pitchFamily="18" charset="0"/>
                          <a:cs typeface="Times New Roman" panose="02020603050405020304" pitchFamily="18" charset="0"/>
                        </a:rPr>
                        <a:t>Fever</a:t>
                      </a:r>
                      <a:endParaRPr lang="en-US"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smtClean="0">
                          <a:latin typeface="Times New Roman" panose="02020603050405020304" pitchFamily="18" charset="0"/>
                          <a:cs typeface="Times New Roman" panose="02020603050405020304" pitchFamily="18" charset="0"/>
                        </a:rPr>
                        <a:t>Cough</a:t>
                      </a:r>
                      <a:endParaRPr lang="en-US"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err="1" smtClean="0">
                          <a:latin typeface="Times New Roman" panose="02020603050405020304" pitchFamily="18" charset="0"/>
                          <a:cs typeface="Times New Roman" panose="02020603050405020304" pitchFamily="18" charset="0"/>
                        </a:rPr>
                        <a:t>Shortness_of</a:t>
                      </a:r>
                      <a:r>
                        <a:rPr lang="en-US" sz="1000" b="1" dirty="0" smtClean="0">
                          <a:latin typeface="Times New Roman" panose="02020603050405020304" pitchFamily="18" charset="0"/>
                          <a:cs typeface="Times New Roman" panose="02020603050405020304" pitchFamily="18" charset="0"/>
                        </a:rPr>
                        <a:t>_</a:t>
                      </a:r>
                    </a:p>
                    <a:p>
                      <a:pPr algn="ctr"/>
                      <a:r>
                        <a:rPr lang="en-US" sz="1000" b="1" dirty="0" smtClean="0">
                          <a:latin typeface="Times New Roman" panose="02020603050405020304" pitchFamily="18" charset="0"/>
                          <a:cs typeface="Times New Roman" panose="02020603050405020304" pitchFamily="18" charset="0"/>
                        </a:rPr>
                        <a:t>Breath</a:t>
                      </a:r>
                      <a:endParaRPr lang="en-US"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smtClean="0">
                          <a:latin typeface="Times New Roman" panose="02020603050405020304" pitchFamily="18" charset="0"/>
                          <a:cs typeface="Times New Roman" panose="02020603050405020304" pitchFamily="18" charset="0"/>
                        </a:rPr>
                        <a:t>Fatigue</a:t>
                      </a:r>
                      <a:endParaRPr lang="en-US"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err="1" smtClean="0">
                          <a:latin typeface="Times New Roman" panose="02020603050405020304" pitchFamily="18" charset="0"/>
                          <a:cs typeface="Times New Roman" panose="02020603050405020304" pitchFamily="18" charset="0"/>
                        </a:rPr>
                        <a:t>Loss_of_Taste_or</a:t>
                      </a:r>
                      <a:r>
                        <a:rPr lang="en-US" sz="1000" b="1" dirty="0" smtClean="0">
                          <a:latin typeface="Times New Roman" panose="02020603050405020304" pitchFamily="18" charset="0"/>
                          <a:cs typeface="Times New Roman" panose="02020603050405020304" pitchFamily="18" charset="0"/>
                        </a:rPr>
                        <a:t>_</a:t>
                      </a:r>
                    </a:p>
                    <a:p>
                      <a:pPr algn="ctr"/>
                      <a:r>
                        <a:rPr lang="en-US" sz="1000" b="1" dirty="0" smtClean="0">
                          <a:latin typeface="Times New Roman" panose="02020603050405020304" pitchFamily="18" charset="0"/>
                          <a:cs typeface="Times New Roman" panose="02020603050405020304" pitchFamily="18" charset="0"/>
                        </a:rPr>
                        <a:t>Smell</a:t>
                      </a:r>
                      <a:endParaRPr lang="en-US"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smtClean="0">
                          <a:latin typeface="Times New Roman" panose="02020603050405020304" pitchFamily="18" charset="0"/>
                          <a:cs typeface="Times New Roman" panose="02020603050405020304" pitchFamily="18" charset="0"/>
                        </a:rPr>
                        <a:t>Diabetes</a:t>
                      </a:r>
                      <a:endParaRPr lang="en-US"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smtClean="0">
                          <a:latin typeface="Times New Roman" panose="02020603050405020304" pitchFamily="18" charset="0"/>
                          <a:cs typeface="Times New Roman" panose="02020603050405020304" pitchFamily="18" charset="0"/>
                        </a:rPr>
                        <a:t>Hypertension</a:t>
                      </a:r>
                      <a:endParaRPr lang="en-US"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smtClean="0">
                          <a:latin typeface="Times New Roman" panose="02020603050405020304" pitchFamily="18" charset="0"/>
                          <a:cs typeface="Times New Roman" panose="02020603050405020304" pitchFamily="18" charset="0"/>
                        </a:rPr>
                        <a:t>COVID_</a:t>
                      </a:r>
                    </a:p>
                    <a:p>
                      <a:pPr algn="ctr"/>
                      <a:r>
                        <a:rPr lang="en-US" sz="1000" b="1" dirty="0" err="1" smtClean="0">
                          <a:latin typeface="Times New Roman" panose="02020603050405020304" pitchFamily="18" charset="0"/>
                          <a:cs typeface="Times New Roman" panose="02020603050405020304" pitchFamily="18" charset="0"/>
                        </a:rPr>
                        <a:t>Test_Result</a:t>
                      </a:r>
                      <a:endParaRPr lang="en-US" sz="1000" b="1" dirty="0">
                        <a:latin typeface="Times New Roman" panose="02020603050405020304" pitchFamily="18" charset="0"/>
                        <a:cs typeface="Times New Roman" panose="02020603050405020304" pitchFamily="18" charset="0"/>
                      </a:endParaRPr>
                    </a:p>
                  </a:txBody>
                  <a:tcPr/>
                </a:tc>
              </a:tr>
              <a:tr h="1032163">
                <a:tc>
                  <a:txBody>
                    <a:bodyPr/>
                    <a:lstStyle/>
                    <a:p>
                      <a:pPr algn="ctr"/>
                      <a:r>
                        <a:rPr lang="en-US" sz="1000" b="1" dirty="0" smtClean="0">
                          <a:latin typeface="Times New Roman" panose="02020603050405020304" pitchFamily="18" charset="0"/>
                          <a:cs typeface="Times New Roman" panose="02020603050405020304" pitchFamily="18" charset="0"/>
                        </a:rPr>
                        <a:t>1200044</a:t>
                      </a:r>
                      <a:endParaRPr lang="en-US"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smtClean="0">
                          <a:latin typeface="Times New Roman" panose="02020603050405020304" pitchFamily="18" charset="0"/>
                          <a:cs typeface="Times New Roman" panose="02020603050405020304" pitchFamily="18" charset="0"/>
                        </a:rPr>
                        <a:t>43</a:t>
                      </a:r>
                      <a:endParaRPr lang="en-US"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smtClean="0">
                          <a:latin typeface="Times New Roman" panose="02020603050405020304" pitchFamily="18" charset="0"/>
                          <a:cs typeface="Times New Roman" panose="02020603050405020304" pitchFamily="18" charset="0"/>
                        </a:rPr>
                        <a:t>Male</a:t>
                      </a:r>
                      <a:endParaRPr lang="en-US"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smtClean="0">
                          <a:latin typeface="Times New Roman" panose="02020603050405020304" pitchFamily="18" charset="0"/>
                          <a:cs typeface="Times New Roman" panose="02020603050405020304" pitchFamily="18" charset="0"/>
                        </a:rPr>
                        <a:t>Ramallah</a:t>
                      </a:r>
                      <a:endParaRPr lang="en-US"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smtClean="0">
                          <a:latin typeface="Times New Roman" panose="02020603050405020304" pitchFamily="18" charset="0"/>
                          <a:cs typeface="Times New Roman" panose="02020603050405020304" pitchFamily="18" charset="0"/>
                        </a:rPr>
                        <a:t>Yes</a:t>
                      </a:r>
                      <a:endParaRPr lang="en-US"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smtClean="0">
                          <a:latin typeface="Times New Roman" panose="02020603050405020304" pitchFamily="18" charset="0"/>
                          <a:cs typeface="Times New Roman" panose="02020603050405020304" pitchFamily="18" charset="0"/>
                        </a:rPr>
                        <a:t>Yes</a:t>
                      </a:r>
                      <a:endParaRPr lang="en-US"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smtClean="0">
                          <a:latin typeface="Times New Roman" panose="02020603050405020304" pitchFamily="18" charset="0"/>
                          <a:cs typeface="Times New Roman" panose="02020603050405020304" pitchFamily="18" charset="0"/>
                        </a:rPr>
                        <a:t>Yes</a:t>
                      </a:r>
                      <a:endParaRPr lang="en-US"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smtClean="0">
                          <a:latin typeface="Times New Roman" panose="02020603050405020304" pitchFamily="18" charset="0"/>
                          <a:cs typeface="Times New Roman" panose="02020603050405020304" pitchFamily="18" charset="0"/>
                        </a:rPr>
                        <a:t>No</a:t>
                      </a:r>
                      <a:endParaRPr lang="en-US"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smtClean="0">
                          <a:latin typeface="Times New Roman" panose="02020603050405020304" pitchFamily="18" charset="0"/>
                          <a:cs typeface="Times New Roman" panose="02020603050405020304" pitchFamily="18" charset="0"/>
                        </a:rPr>
                        <a:t>Yes</a:t>
                      </a:r>
                      <a:endParaRPr lang="en-US"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smtClean="0">
                          <a:latin typeface="Times New Roman" panose="02020603050405020304" pitchFamily="18" charset="0"/>
                          <a:cs typeface="Times New Roman" panose="02020603050405020304" pitchFamily="18" charset="0"/>
                        </a:rPr>
                        <a:t>Yes</a:t>
                      </a:r>
                      <a:endParaRPr lang="en-US"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smtClean="0">
                          <a:latin typeface="Times New Roman" panose="02020603050405020304" pitchFamily="18" charset="0"/>
                          <a:cs typeface="Times New Roman" panose="02020603050405020304" pitchFamily="18" charset="0"/>
                        </a:rPr>
                        <a:t>Yes</a:t>
                      </a:r>
                      <a:endParaRPr lang="en-US"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smtClean="0">
                          <a:latin typeface="Times New Roman" panose="02020603050405020304" pitchFamily="18" charset="0"/>
                          <a:cs typeface="Times New Roman" panose="02020603050405020304" pitchFamily="18" charset="0"/>
                        </a:rPr>
                        <a:t>Negative</a:t>
                      </a:r>
                      <a:endParaRPr lang="en-US" sz="1000" b="1" dirty="0">
                        <a:latin typeface="Times New Roman" panose="02020603050405020304" pitchFamily="18" charset="0"/>
                        <a:cs typeface="Times New Roman" panose="02020603050405020304" pitchFamily="18" charset="0"/>
                      </a:endParaRPr>
                    </a:p>
                  </a:txBody>
                  <a:tcPr/>
                </a:tc>
              </a:tr>
              <a:tr h="1032163">
                <a:tc>
                  <a:txBody>
                    <a:bodyPr/>
                    <a:lstStyle/>
                    <a:p>
                      <a:pPr algn="ctr"/>
                      <a:r>
                        <a:rPr lang="en-US" sz="1000" b="1" dirty="0" smtClean="0">
                          <a:latin typeface="Times New Roman" panose="02020603050405020304" pitchFamily="18" charset="0"/>
                          <a:cs typeface="Times New Roman" panose="02020603050405020304" pitchFamily="18" charset="0"/>
                        </a:rPr>
                        <a:t>1200045</a:t>
                      </a:r>
                      <a:endParaRPr lang="en-US"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smtClean="0">
                          <a:latin typeface="Times New Roman" panose="02020603050405020304" pitchFamily="18" charset="0"/>
                          <a:cs typeface="Times New Roman" panose="02020603050405020304" pitchFamily="18" charset="0"/>
                        </a:rPr>
                        <a:t>21</a:t>
                      </a:r>
                      <a:endParaRPr lang="en-US"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smtClean="0">
                          <a:latin typeface="Times New Roman" panose="02020603050405020304" pitchFamily="18" charset="0"/>
                          <a:cs typeface="Times New Roman" panose="02020603050405020304" pitchFamily="18" charset="0"/>
                        </a:rPr>
                        <a:t>Female</a:t>
                      </a:r>
                      <a:endParaRPr lang="en-US"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err="1" smtClean="0">
                          <a:latin typeface="Times New Roman" panose="02020603050405020304" pitchFamily="18" charset="0"/>
                          <a:cs typeface="Times New Roman" panose="02020603050405020304" pitchFamily="18" charset="0"/>
                        </a:rPr>
                        <a:t>Al_Bireh</a:t>
                      </a:r>
                      <a:endParaRPr lang="en-US"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smtClean="0">
                          <a:latin typeface="Times New Roman" panose="02020603050405020304" pitchFamily="18" charset="0"/>
                          <a:cs typeface="Times New Roman" panose="02020603050405020304" pitchFamily="18" charset="0"/>
                        </a:rPr>
                        <a:t>Yes</a:t>
                      </a:r>
                      <a:endParaRPr lang="en-US"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smtClean="0">
                          <a:latin typeface="Times New Roman" panose="02020603050405020304" pitchFamily="18" charset="0"/>
                          <a:cs typeface="Times New Roman" panose="02020603050405020304" pitchFamily="18" charset="0"/>
                        </a:rPr>
                        <a:t>Yes</a:t>
                      </a:r>
                      <a:endParaRPr lang="en-US"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smtClean="0">
                          <a:latin typeface="Times New Roman" panose="02020603050405020304" pitchFamily="18" charset="0"/>
                          <a:cs typeface="Times New Roman" panose="02020603050405020304" pitchFamily="18" charset="0"/>
                        </a:rPr>
                        <a:t>Yes</a:t>
                      </a:r>
                      <a:endParaRPr lang="en-US"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smtClean="0">
                          <a:latin typeface="Times New Roman" panose="02020603050405020304" pitchFamily="18" charset="0"/>
                          <a:cs typeface="Times New Roman" panose="02020603050405020304" pitchFamily="18" charset="0"/>
                        </a:rPr>
                        <a:t>Yes</a:t>
                      </a:r>
                      <a:endParaRPr lang="en-US"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smtClean="0">
                          <a:latin typeface="Times New Roman" panose="02020603050405020304" pitchFamily="18" charset="0"/>
                          <a:cs typeface="Times New Roman" panose="02020603050405020304" pitchFamily="18" charset="0"/>
                        </a:rPr>
                        <a:t>No</a:t>
                      </a:r>
                      <a:endParaRPr lang="en-US"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smtClean="0">
                          <a:latin typeface="Times New Roman" panose="02020603050405020304" pitchFamily="18" charset="0"/>
                          <a:cs typeface="Times New Roman" panose="02020603050405020304" pitchFamily="18" charset="0"/>
                        </a:rPr>
                        <a:t>Yes</a:t>
                      </a:r>
                      <a:endParaRPr lang="en-US"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smtClean="0">
                          <a:latin typeface="Times New Roman" panose="02020603050405020304" pitchFamily="18" charset="0"/>
                          <a:cs typeface="Times New Roman" panose="02020603050405020304" pitchFamily="18" charset="0"/>
                        </a:rPr>
                        <a:t>Yes</a:t>
                      </a:r>
                      <a:endParaRPr lang="en-US"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smtClean="0">
                          <a:latin typeface="Times New Roman" panose="02020603050405020304" pitchFamily="18" charset="0"/>
                          <a:cs typeface="Times New Roman" panose="02020603050405020304" pitchFamily="18" charset="0"/>
                        </a:rPr>
                        <a:t>Positive </a:t>
                      </a:r>
                      <a:endParaRPr lang="en-US" sz="1000" b="1" dirty="0">
                        <a:latin typeface="Times New Roman" panose="02020603050405020304" pitchFamily="18" charset="0"/>
                        <a:cs typeface="Times New Roman" panose="02020603050405020304" pitchFamily="18" charset="0"/>
                      </a:endParaRPr>
                    </a:p>
                  </a:txBody>
                  <a:tcPr/>
                </a:tc>
              </a:tr>
              <a:tr h="1032163">
                <a:tc>
                  <a:txBody>
                    <a:bodyPr/>
                    <a:lstStyle/>
                    <a:p>
                      <a:pPr algn="ctr"/>
                      <a:r>
                        <a:rPr lang="en-US" sz="1000" b="1" dirty="0" smtClean="0">
                          <a:latin typeface="Times New Roman" panose="02020603050405020304" pitchFamily="18" charset="0"/>
                          <a:cs typeface="Times New Roman" panose="02020603050405020304" pitchFamily="18" charset="0"/>
                        </a:rPr>
                        <a:t>1200046</a:t>
                      </a:r>
                      <a:endParaRPr lang="en-US"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smtClean="0">
                          <a:latin typeface="Times New Roman" panose="02020603050405020304" pitchFamily="18" charset="0"/>
                          <a:cs typeface="Times New Roman" panose="02020603050405020304" pitchFamily="18" charset="0"/>
                        </a:rPr>
                        <a:t>32</a:t>
                      </a:r>
                      <a:endParaRPr lang="en-US"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smtClean="0">
                          <a:latin typeface="Times New Roman" panose="02020603050405020304" pitchFamily="18" charset="0"/>
                          <a:cs typeface="Times New Roman" panose="02020603050405020304" pitchFamily="18" charset="0"/>
                        </a:rPr>
                        <a:t>Male</a:t>
                      </a:r>
                      <a:endParaRPr lang="en-US"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err="1" smtClean="0">
                          <a:latin typeface="Times New Roman" panose="02020603050405020304" pitchFamily="18" charset="0"/>
                          <a:cs typeface="Times New Roman" panose="02020603050405020304" pitchFamily="18" charset="0"/>
                        </a:rPr>
                        <a:t>Beituni</a:t>
                      </a:r>
                      <a:endParaRPr lang="en-US"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smtClean="0">
                          <a:latin typeface="Times New Roman" panose="02020603050405020304" pitchFamily="18" charset="0"/>
                          <a:cs typeface="Times New Roman" panose="02020603050405020304" pitchFamily="18" charset="0"/>
                        </a:rPr>
                        <a:t>Yes</a:t>
                      </a:r>
                      <a:endParaRPr lang="en-US"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smtClean="0">
                          <a:latin typeface="Times New Roman" panose="02020603050405020304" pitchFamily="18" charset="0"/>
                          <a:cs typeface="Times New Roman" panose="02020603050405020304" pitchFamily="18" charset="0"/>
                        </a:rPr>
                        <a:t>Yes</a:t>
                      </a:r>
                      <a:endParaRPr lang="en-US"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smtClean="0">
                          <a:latin typeface="Times New Roman" panose="02020603050405020304" pitchFamily="18" charset="0"/>
                          <a:cs typeface="Times New Roman" panose="02020603050405020304" pitchFamily="18" charset="0"/>
                        </a:rPr>
                        <a:t>Yes</a:t>
                      </a:r>
                      <a:endParaRPr lang="en-US"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smtClean="0">
                          <a:latin typeface="Times New Roman" panose="02020603050405020304" pitchFamily="18" charset="0"/>
                          <a:cs typeface="Times New Roman" panose="02020603050405020304" pitchFamily="18" charset="0"/>
                        </a:rPr>
                        <a:t>Yes</a:t>
                      </a:r>
                      <a:endParaRPr lang="en-US"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smtClean="0">
                          <a:latin typeface="Times New Roman" panose="02020603050405020304" pitchFamily="18" charset="0"/>
                          <a:cs typeface="Times New Roman" panose="02020603050405020304" pitchFamily="18" charset="0"/>
                        </a:rPr>
                        <a:t>Yes</a:t>
                      </a:r>
                      <a:endParaRPr lang="en-US"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smtClean="0">
                          <a:latin typeface="Times New Roman" panose="02020603050405020304" pitchFamily="18" charset="0"/>
                          <a:cs typeface="Times New Roman" panose="02020603050405020304" pitchFamily="18" charset="0"/>
                        </a:rPr>
                        <a:t>Yes</a:t>
                      </a:r>
                      <a:endParaRPr lang="en-US"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smtClean="0">
                          <a:latin typeface="Times New Roman" panose="02020603050405020304" pitchFamily="18" charset="0"/>
                          <a:cs typeface="Times New Roman" panose="02020603050405020304" pitchFamily="18" charset="0"/>
                        </a:rPr>
                        <a:t>No</a:t>
                      </a:r>
                      <a:endParaRPr lang="en-US" sz="1000" b="1" dirty="0">
                        <a:latin typeface="Times New Roman" panose="02020603050405020304" pitchFamily="18" charset="0"/>
                        <a:cs typeface="Times New Roman" panose="02020603050405020304" pitchFamily="18" charset="0"/>
                      </a:endParaRPr>
                    </a:p>
                  </a:txBody>
                  <a:tcPr/>
                </a:tc>
                <a:tc>
                  <a:txBody>
                    <a:bodyPr/>
                    <a:lstStyle/>
                    <a:p>
                      <a:pPr algn="ctr"/>
                      <a:r>
                        <a:rPr lang="en-US" sz="1000" b="1" dirty="0" err="1" smtClean="0">
                          <a:latin typeface="Times New Roman" panose="02020603050405020304" pitchFamily="18" charset="0"/>
                          <a:cs typeface="Times New Roman" panose="02020603050405020304" pitchFamily="18" charset="0"/>
                        </a:rPr>
                        <a:t>Negaive</a:t>
                      </a:r>
                      <a:endParaRPr lang="en-US" sz="1000" b="1"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677909053"/>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72248" y="381061"/>
            <a:ext cx="2435282" cy="369332"/>
          </a:xfrm>
          <a:prstGeom prst="rect">
            <a:avLst/>
          </a:prstGeom>
        </p:spPr>
        <p:txBody>
          <a:bodyPr wrap="none">
            <a:spAutoFit/>
          </a:bodyPr>
          <a:lstStyle/>
          <a:p>
            <a:pPr marL="285750" indent="-285750">
              <a:buFont typeface="Wingdings" panose="05000000000000000000" pitchFamily="2" charset="2"/>
              <a:buChar char="q"/>
            </a:pPr>
            <a:r>
              <a:rPr lang="en-US" b="1" dirty="0" smtClean="0">
                <a:solidFill>
                  <a:srgbClr val="002060"/>
                </a:solidFill>
                <a:latin typeface="Times New Roman" panose="02020603050405020304" pitchFamily="18" charset="0"/>
                <a:cs typeface="Times New Roman" panose="02020603050405020304" pitchFamily="18" charset="0"/>
              </a:rPr>
              <a:t>Algorithms utilized.</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785091" y="923636"/>
            <a:ext cx="8183418" cy="5016758"/>
          </a:xfrm>
          <a:prstGeom prst="rect">
            <a:avLst/>
          </a:prstGeom>
          <a:noFill/>
        </p:spPr>
        <p:txBody>
          <a:bodyPr wrap="square" rtlCol="0">
            <a:spAutoFit/>
          </a:bodyPr>
          <a:lstStyle/>
          <a:p>
            <a:pPr algn="just">
              <a:lnSpc>
                <a:spcPct val="200000"/>
              </a:lnSpc>
            </a:pPr>
            <a:r>
              <a:rPr lang="en-US" sz="1600" dirty="0">
                <a:latin typeface="Times New Roman" panose="02020603050405020304" pitchFamily="18" charset="0"/>
                <a:cs typeface="Times New Roman" panose="02020603050405020304" pitchFamily="18" charset="0"/>
              </a:rPr>
              <a:t>In our effort to predict </a:t>
            </a:r>
            <a:r>
              <a:rPr lang="en-US" sz="1600" dirty="0" smtClean="0">
                <a:latin typeface="Times New Roman" panose="02020603050405020304" pitchFamily="18" charset="0"/>
                <a:cs typeface="Times New Roman" panose="02020603050405020304" pitchFamily="18" charset="0"/>
              </a:rPr>
              <a:t>Covid-19 result, </a:t>
            </a:r>
            <a:r>
              <a:rPr lang="en-US" sz="1600" dirty="0">
                <a:latin typeface="Times New Roman" panose="02020603050405020304" pitchFamily="18" charset="0"/>
                <a:cs typeface="Times New Roman" panose="02020603050405020304" pitchFamily="18" charset="0"/>
              </a:rPr>
              <a:t>we employed both Artificial Neural Networks (ANN) and Decision Trees. </a:t>
            </a:r>
          </a:p>
          <a:p>
            <a:pPr marL="285750" indent="-285750" algn="just">
              <a:lnSpc>
                <a:spcPct val="20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The </a:t>
            </a:r>
            <a:r>
              <a:rPr lang="en-US" sz="1600" b="1" dirty="0">
                <a:solidFill>
                  <a:srgbClr val="C00000"/>
                </a:solidFill>
                <a:latin typeface="Times New Roman" panose="02020603050405020304" pitchFamily="18" charset="0"/>
                <a:cs typeface="Times New Roman" panose="02020603050405020304" pitchFamily="18" charset="0"/>
              </a:rPr>
              <a:t>Artificial Neural Network</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algorithm, inspired by the human brain's neural structure, is a powerful machine learning model capable of complex pattern recognition. It consists of interconnected nodes (neurons) organized in layers, enabling it to learn intricate relationships in data. </a:t>
            </a:r>
            <a:endParaRPr lang="en-US" sz="1600" dirty="0" smtClean="0">
              <a:latin typeface="Times New Roman" panose="02020603050405020304" pitchFamily="18" charset="0"/>
              <a:cs typeface="Times New Roman" panose="02020603050405020304" pitchFamily="18" charset="0"/>
            </a:endParaRPr>
          </a:p>
          <a:p>
            <a:pPr marL="285750" indent="-285750" algn="just">
              <a:lnSpc>
                <a:spcPct val="200000"/>
              </a:lnSpc>
              <a:buFont typeface="Courier New" panose="02070309020205020404" pitchFamily="49" charset="0"/>
              <a:buChar char="o"/>
            </a:pPr>
            <a:r>
              <a:rPr lang="en-US" sz="1600" dirty="0" smtClean="0">
                <a:latin typeface="Times New Roman" panose="02020603050405020304" pitchFamily="18" charset="0"/>
                <a:cs typeface="Times New Roman" panose="02020603050405020304" pitchFamily="18" charset="0"/>
              </a:rPr>
              <a:t>On the other hand, </a:t>
            </a:r>
            <a:r>
              <a:rPr lang="en-US" sz="1600" b="1" dirty="0" smtClean="0">
                <a:solidFill>
                  <a:srgbClr val="C00000"/>
                </a:solidFill>
                <a:latin typeface="Times New Roman" panose="02020603050405020304" pitchFamily="18" charset="0"/>
                <a:cs typeface="Times New Roman" panose="02020603050405020304" pitchFamily="18" charset="0"/>
              </a:rPr>
              <a:t>Decision Trees</a:t>
            </a:r>
            <a:r>
              <a:rPr lang="en-US" sz="1600" dirty="0" smtClean="0">
                <a:solidFill>
                  <a:srgbClr val="C00000"/>
                </a:solidFill>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are a tree-like model that makes decisions based on features at each node. It recursively splits the data into subsets, making it particularly effective for classification tasks. By combining these two approaches, we aimed to enhance the accuracy and robustness of our Covid-19 prediction model.</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566462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1000"/>
                                        <p:tgtEl>
                                          <p:spTgt spid="4">
                                            <p:txEl>
                                              <p:pRg st="1" end="1"/>
                                            </p:txEl>
                                          </p:spTgt>
                                        </p:tgtEl>
                                      </p:cBhvr>
                                    </p:animEffect>
                                    <p:anim calcmode="lin" valueType="num">
                                      <p:cBhvr>
                                        <p:cTn id="21"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1000"/>
                                        <p:tgtEl>
                                          <p:spTgt spid="4">
                                            <p:txEl>
                                              <p:pRg st="2" end="2"/>
                                            </p:txEl>
                                          </p:spTgt>
                                        </p:tgtEl>
                                      </p:cBhvr>
                                    </p:animEffect>
                                    <p:anim calcmode="lin" valueType="num">
                                      <p:cBhvr>
                                        <p:cTn id="2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928" y="270225"/>
            <a:ext cx="2653290" cy="369332"/>
          </a:xfrm>
          <a:prstGeom prst="rect">
            <a:avLst/>
          </a:prstGeom>
        </p:spPr>
        <p:txBody>
          <a:bodyPr wrap="none">
            <a:spAutoFit/>
          </a:bodyPr>
          <a:lstStyle/>
          <a:p>
            <a:pPr marL="285750" indent="-285750">
              <a:buFont typeface="Wingdings" panose="05000000000000000000" pitchFamily="2" charset="2"/>
              <a:buChar char="q"/>
            </a:pPr>
            <a:r>
              <a:rPr lang="en-US" b="1" dirty="0" smtClean="0">
                <a:solidFill>
                  <a:srgbClr val="002060"/>
                </a:solidFill>
                <a:latin typeface="Times New Roman" panose="02020603050405020304" pitchFamily="18" charset="0"/>
                <a:cs typeface="Times New Roman" panose="02020603050405020304" pitchFamily="18" charset="0"/>
              </a:rPr>
              <a:t>Code implementation</a:t>
            </a:r>
            <a:r>
              <a:rPr lang="en-US" b="1" dirty="0" smtClean="0">
                <a:solidFill>
                  <a:srgbClr val="002060"/>
                </a:solidFill>
                <a:latin typeface="Times New Roman" panose="02020603050405020304" pitchFamily="18" charset="0"/>
                <a:cs typeface="Times New Roman" panose="02020603050405020304" pitchFamily="18" charset="0"/>
              </a:rPr>
              <a:t>.</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461819" y="639557"/>
            <a:ext cx="8469745" cy="5859361"/>
          </a:xfrm>
          <a:prstGeom prst="rect">
            <a:avLst/>
          </a:prstGeom>
          <a:noFill/>
        </p:spPr>
        <p:txBody>
          <a:bodyPr wrap="square" rtlCol="0">
            <a:spAutoFit/>
          </a:bodyPr>
          <a:lstStyle/>
          <a:p>
            <a:pPr marL="285750" indent="-285750" algn="just">
              <a:lnSpc>
                <a:spcPct val="150000"/>
              </a:lnSpc>
              <a:buFont typeface="Courier New" panose="02070309020205020404" pitchFamily="49" charset="0"/>
              <a:buChar char="o"/>
            </a:pPr>
            <a:r>
              <a:rPr kumimoji="0" lang="en-US" altLang="en-US"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This Python script integrates machine learning models for COVID-19 analysis and prediction using Decision Trees and Artificial Neural Networks (ANN). It begins by importing necessary libraries, such as pandas and </a:t>
            </a:r>
            <a:r>
              <a:rPr kumimoji="0" lang="en-US" altLang="en-US" i="0" u="none" strike="noStrike" cap="none" normalizeH="0" baseline="0" dirty="0" err="1"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scikit</a:t>
            </a:r>
            <a:r>
              <a:rPr kumimoji="0" lang="en-US" altLang="en-US"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-learn, and sets up functions for data preprocessing and model evaluation. The dataset is loaded from a CSV file, categorical columns are encoded numerically, and the data is split into training and testing sets. Two classifiers, a Decision Tree (</a:t>
            </a:r>
            <a:r>
              <a:rPr kumimoji="0" lang="en-US" altLang="en-US" i="0" u="none" strike="noStrike" cap="none" normalizeH="0" baseline="0" dirty="0" err="1"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decision_tree_classifier</a:t>
            </a:r>
            <a:r>
              <a:rPr kumimoji="0" lang="en-US" altLang="en-US"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and an ANN (</a:t>
            </a:r>
            <a:r>
              <a:rPr kumimoji="0" lang="en-US" altLang="en-US" i="0" u="none" strike="noStrike" cap="none" normalizeH="0" baseline="0" dirty="0" err="1"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ann_classifier</a:t>
            </a:r>
            <a:r>
              <a:rPr kumimoji="0" lang="en-US" altLang="en-US"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are then created and trained on the respective datasets.</a:t>
            </a:r>
          </a:p>
          <a:p>
            <a:pPr marL="285750" indent="-285750" algn="just">
              <a:lnSpc>
                <a:spcPct val="150000"/>
              </a:lnSpc>
              <a:buFont typeface="Courier New" panose="02070309020205020404" pitchFamily="49" charset="0"/>
              <a:buChar char="o"/>
            </a:pPr>
            <a:endParaRPr kumimoji="0" lang="en-US" altLang="en-US" i="0" u="none" strike="noStrike" cap="none" normalizeH="0" baseline="0" dirty="0" smtClean="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Courier New" panose="02070309020205020404" pitchFamily="49" charset="0"/>
              <a:buChar char="o"/>
            </a:pPr>
            <a:r>
              <a:rPr lang="en-US" b="1" dirty="0" smtClean="0">
                <a:solidFill>
                  <a:srgbClr val="C00000"/>
                </a:solidFill>
                <a:latin typeface="Times New Roman" panose="02020603050405020304" pitchFamily="18" charset="0"/>
                <a:cs typeface="Times New Roman" panose="02020603050405020304" pitchFamily="18" charset="0"/>
              </a:rPr>
              <a:t>As further step: </a:t>
            </a:r>
            <a:r>
              <a:rPr lang="en-US" dirty="0">
                <a:latin typeface="Times New Roman" panose="02020603050405020304" pitchFamily="18" charset="0"/>
                <a:cs typeface="Times New Roman" panose="02020603050405020304" pitchFamily="18" charset="0"/>
              </a:rPr>
              <a:t>The script includes machine learning models using Decision Trees and Artificial Neural Networks (ANN) for COVID-19 analysis. It employs a graphical user interface (GUI) to predict COVID-19 results based on user-input data. The entered information is processed, and predictions are generated using both the ANN algorithm and Decision Tree model. The results are then displayed in the GUI, enhancing user interaction and providing insights into the COVID-19 prediction outcomes</a:t>
            </a:r>
            <a:r>
              <a:rPr lang="en-US" dirty="0"/>
              <a:t>.</a:t>
            </a:r>
            <a:endParaRPr lang="en-US"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66738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fade">
                                      <p:cBhvr>
                                        <p:cTn id="13" dur="1000"/>
                                        <p:tgtEl>
                                          <p:spTgt spid="10">
                                            <p:txEl>
                                              <p:pRg st="0" end="0"/>
                                            </p:txEl>
                                          </p:spTgt>
                                        </p:tgtEl>
                                      </p:cBhvr>
                                    </p:animEffect>
                                    <p:anim calcmode="lin" valueType="num">
                                      <p:cBhvr>
                                        <p:cTn id="14"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Effect transition="in" filter="fade">
                                      <p:cBhvr>
                                        <p:cTn id="20" dur="1000"/>
                                        <p:tgtEl>
                                          <p:spTgt spid="10">
                                            <p:txEl>
                                              <p:pRg st="2" end="2"/>
                                            </p:txEl>
                                          </p:spTgt>
                                        </p:tgtEl>
                                      </p:cBhvr>
                                    </p:animEffect>
                                    <p:anim calcmode="lin" valueType="num">
                                      <p:cBhvr>
                                        <p:cTn id="21"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9818" y="840509"/>
            <a:ext cx="7010400" cy="1845185"/>
          </a:xfrm>
          <a:prstGeom prst="rect">
            <a:avLst/>
          </a:prstGeom>
          <a:noFill/>
        </p:spPr>
        <p:txBody>
          <a:bodyPr wrap="square" rtlCol="0">
            <a:spAutoFit/>
          </a:bodyPr>
          <a:lstStyle/>
          <a:p>
            <a:pPr marL="285750" indent="-285750" algn="just">
              <a:lnSpc>
                <a:spcPct val="200000"/>
              </a:lnSpc>
              <a:buFont typeface="Courier New" panose="02070309020205020404" pitchFamily="49" charset="0"/>
              <a:buChar char="o"/>
            </a:pPr>
            <a:r>
              <a:rPr lang="en-US" sz="2000" b="1" dirty="0" smtClean="0">
                <a:solidFill>
                  <a:srgbClr val="C00000"/>
                </a:solidFill>
                <a:latin typeface="Times New Roman" panose="02020603050405020304" pitchFamily="18" charset="0"/>
                <a:cs typeface="Times New Roman" panose="02020603050405020304" pitchFamily="18" charset="0"/>
              </a:rPr>
              <a:t>As </a:t>
            </a:r>
            <a:r>
              <a:rPr lang="en-US" sz="2000" b="1" dirty="0">
                <a:solidFill>
                  <a:srgbClr val="C00000"/>
                </a:solidFill>
                <a:latin typeface="Times New Roman" panose="02020603050405020304" pitchFamily="18" charset="0"/>
                <a:cs typeface="Times New Roman" panose="02020603050405020304" pitchFamily="18" charset="0"/>
              </a:rPr>
              <a:t>an additional step, </a:t>
            </a:r>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utilized the WEKA learning tool to perform calculations on the dataset, including measures like accuracy and </a:t>
            </a:r>
            <a:r>
              <a:rPr lang="en-US" sz="2000" dirty="0" smtClean="0">
                <a:latin typeface="Times New Roman" panose="02020603050405020304" pitchFamily="18" charset="0"/>
                <a:cs typeface="Times New Roman" panose="02020603050405020304" pitchFamily="18" charset="0"/>
              </a:rPr>
              <a:t>precision</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etc..</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6331634"/>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7928" y="270225"/>
            <a:ext cx="1249060" cy="369332"/>
          </a:xfrm>
          <a:prstGeom prst="rect">
            <a:avLst/>
          </a:prstGeom>
        </p:spPr>
        <p:txBody>
          <a:bodyPr wrap="none">
            <a:spAutoFit/>
          </a:bodyPr>
          <a:lstStyle/>
          <a:p>
            <a:pPr marL="285750" indent="-285750">
              <a:buFont typeface="Wingdings" panose="05000000000000000000" pitchFamily="2" charset="2"/>
              <a:buChar char="q"/>
            </a:pPr>
            <a:r>
              <a:rPr lang="en-US" b="1" dirty="0" smtClean="0">
                <a:solidFill>
                  <a:srgbClr val="002060"/>
                </a:solidFill>
                <a:latin typeface="Times New Roman" panose="02020603050405020304" pitchFamily="18" charset="0"/>
                <a:cs typeface="Times New Roman" panose="02020603050405020304" pitchFamily="18" charset="0"/>
              </a:rPr>
              <a:t>Results.</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498764" y="960582"/>
            <a:ext cx="8599054" cy="923330"/>
          </a:xfrm>
          <a:prstGeom prst="rect">
            <a:avLst/>
          </a:prstGeom>
          <a:noFill/>
        </p:spPr>
        <p:txBody>
          <a:bodyPr wrap="square" rtlCol="0">
            <a:spAutoFit/>
          </a:bodyPr>
          <a:lstStyle/>
          <a:p>
            <a:pPr marL="285750" indent="-285750">
              <a:buFont typeface="Wingdings" panose="05000000000000000000" pitchFamily="2" charset="2"/>
              <a:buChar char="v"/>
            </a:pPr>
            <a:r>
              <a:rPr lang="en-US" u="sng" dirty="0" smtClean="0">
                <a:solidFill>
                  <a:srgbClr val="C00000"/>
                </a:solidFill>
                <a:latin typeface="Times New Roman" panose="02020603050405020304" pitchFamily="18" charset="0"/>
                <a:cs typeface="Times New Roman" panose="02020603050405020304" pitchFamily="18" charset="0"/>
              </a:rPr>
              <a:t>Results from the python code:</a:t>
            </a:r>
          </a:p>
          <a:p>
            <a:pPr marL="285750" indent="-285750">
              <a:buFont typeface="Wingdings" panose="05000000000000000000" pitchFamily="2" charset="2"/>
              <a:buChar char="v"/>
            </a:pPr>
            <a:endParaRPr lang="en-US" dirty="0" smtClean="0"/>
          </a:p>
          <a:p>
            <a:endParaRPr lang="en-US" dirty="0"/>
          </a:p>
        </p:txBody>
      </p:sp>
      <p:pic>
        <p:nvPicPr>
          <p:cNvPr id="5" name="Picture 4"/>
          <p:cNvPicPr>
            <a:picLocks noChangeAspect="1"/>
          </p:cNvPicPr>
          <p:nvPr/>
        </p:nvPicPr>
        <p:blipFill>
          <a:blip r:embed="rId2"/>
          <a:stretch>
            <a:fillRect/>
          </a:stretch>
        </p:blipFill>
        <p:spPr>
          <a:xfrm>
            <a:off x="656164" y="1864164"/>
            <a:ext cx="3791145" cy="31307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3"/>
          <a:stretch>
            <a:fillRect/>
          </a:stretch>
        </p:blipFill>
        <p:spPr>
          <a:xfrm>
            <a:off x="5287622" y="960582"/>
            <a:ext cx="3810196" cy="21591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Right Arrow 13"/>
          <p:cNvSpPr/>
          <p:nvPr/>
        </p:nvSpPr>
        <p:spPr>
          <a:xfrm>
            <a:off x="4604709" y="2544464"/>
            <a:ext cx="591127" cy="3786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4604709" y="3962400"/>
            <a:ext cx="595364" cy="3694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5281272" y="3252299"/>
            <a:ext cx="3816546" cy="21591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0608563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1000"/>
                                        <p:tgtEl>
                                          <p:spTgt spid="6"/>
                                        </p:tgtEl>
                                      </p:cBhvr>
                                    </p:animEffect>
                                    <p:anim calcmode="lin" valueType="num">
                                      <p:cBhvr>
                                        <p:cTn id="34" dur="1000" fill="hold"/>
                                        <p:tgtEl>
                                          <p:spTgt spid="6"/>
                                        </p:tgtEl>
                                        <p:attrNameLst>
                                          <p:attrName>ppt_x</p:attrName>
                                        </p:attrNameLst>
                                      </p:cBhvr>
                                      <p:tavLst>
                                        <p:tav tm="0">
                                          <p:val>
                                            <p:strVal val="#ppt_x"/>
                                          </p:val>
                                        </p:tav>
                                        <p:tav tm="100000">
                                          <p:val>
                                            <p:strVal val="#ppt_x"/>
                                          </p:val>
                                        </p:tav>
                                      </p:tavLst>
                                    </p:anim>
                                    <p:anim calcmode="lin" valueType="num">
                                      <p:cBhvr>
                                        <p:cTn id="3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anim calcmode="lin" valueType="num">
                                      <p:cBhvr>
                                        <p:cTn id="41" dur="1000" fill="hold"/>
                                        <p:tgtEl>
                                          <p:spTgt spid="15"/>
                                        </p:tgtEl>
                                        <p:attrNameLst>
                                          <p:attrName>ppt_x</p:attrName>
                                        </p:attrNameLst>
                                      </p:cBhvr>
                                      <p:tavLst>
                                        <p:tav tm="0">
                                          <p:val>
                                            <p:strVal val="#ppt_x"/>
                                          </p:val>
                                        </p:tav>
                                        <p:tav tm="100000">
                                          <p:val>
                                            <p:strVal val="#ppt_x"/>
                                          </p:val>
                                        </p:tav>
                                      </p:tavLst>
                                    </p:anim>
                                    <p:anim calcmode="lin" valueType="num">
                                      <p:cBhvr>
                                        <p:cTn id="4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1000"/>
                                        <p:tgtEl>
                                          <p:spTgt spid="16"/>
                                        </p:tgtEl>
                                      </p:cBhvr>
                                    </p:animEffect>
                                    <p:anim calcmode="lin" valueType="num">
                                      <p:cBhvr>
                                        <p:cTn id="48" dur="1000" fill="hold"/>
                                        <p:tgtEl>
                                          <p:spTgt spid="16"/>
                                        </p:tgtEl>
                                        <p:attrNameLst>
                                          <p:attrName>ppt_x</p:attrName>
                                        </p:attrNameLst>
                                      </p:cBhvr>
                                      <p:tavLst>
                                        <p:tav tm="0">
                                          <p:val>
                                            <p:strVal val="#ppt_x"/>
                                          </p:val>
                                        </p:tav>
                                        <p:tav tm="100000">
                                          <p:val>
                                            <p:strVal val="#ppt_x"/>
                                          </p:val>
                                        </p:tav>
                                      </p:tavLst>
                                    </p:anim>
                                    <p:anim calcmode="lin" valueType="num">
                                      <p:cBhvr>
                                        <p:cTn id="4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382" y="240146"/>
            <a:ext cx="4738254"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Predict result for new patient:</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371064" y="840090"/>
            <a:ext cx="4762745" cy="50485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p:cNvPicPr>
            <a:picLocks noChangeAspect="1"/>
          </p:cNvPicPr>
          <p:nvPr/>
        </p:nvPicPr>
        <p:blipFill>
          <a:blip r:embed="rId3"/>
          <a:stretch>
            <a:fillRect/>
          </a:stretch>
        </p:blipFill>
        <p:spPr>
          <a:xfrm>
            <a:off x="5840747" y="2449325"/>
            <a:ext cx="3835597" cy="16637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ight Arrow 6"/>
          <p:cNvSpPr/>
          <p:nvPr/>
        </p:nvSpPr>
        <p:spPr>
          <a:xfrm>
            <a:off x="5347855" y="3281218"/>
            <a:ext cx="369454" cy="2193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785400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105</TotalTime>
  <Words>641</Words>
  <Application>Microsoft Office PowerPoint</Application>
  <PresentationFormat>Widescreen</PresentationFormat>
  <Paragraphs>91</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Arabic Typesetting</vt:lpstr>
      <vt:lpstr>Arial</vt:lpstr>
      <vt:lpstr>Courier New</vt:lpstr>
      <vt:lpstr>Imprint MT Shadow</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16</cp:revision>
  <dcterms:created xsi:type="dcterms:W3CDTF">2024-02-03T16:47:20Z</dcterms:created>
  <dcterms:modified xsi:type="dcterms:W3CDTF">2024-02-03T18:32:47Z</dcterms:modified>
</cp:coreProperties>
</file>