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81" r:id="rId5"/>
    <p:sldId id="271" r:id="rId6"/>
    <p:sldId id="257" r:id="rId7"/>
    <p:sldId id="272" r:id="rId8"/>
    <p:sldId id="273" r:id="rId9"/>
    <p:sldId id="274" r:id="rId10"/>
    <p:sldId id="275" r:id="rId11"/>
    <p:sldId id="276" r:id="rId12"/>
    <p:sldId id="277" r:id="rId13"/>
    <p:sldId id="278" r:id="rId14"/>
    <p:sldId id="279" r:id="rId15"/>
    <p:sldId id="280"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072BA0-26ED-47FA-B73D-61317E0AD52E}" v="1319" dt="2022-02-16T19:23:40.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94656"/>
  </p:normalViewPr>
  <p:slideViewPr>
    <p:cSldViewPr snapToGrid="0">
      <p:cViewPr varScale="1">
        <p:scale>
          <a:sx n="69" d="100"/>
          <a:sy n="69" d="100"/>
        </p:scale>
        <p:origin x="4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r Rehman Shahid" userId="d2551f3f-8a94-4be5-b319-d7fb6c3b8fb7" providerId="ADAL" clId="{22072BA0-26ED-47FA-B73D-61317E0AD52E}"/>
    <pc:docChg chg="undo redo custSel mod addSld delSld modSld sldOrd">
      <pc:chgData name="Abdur Rehman Shahid" userId="d2551f3f-8a94-4be5-b319-d7fb6c3b8fb7" providerId="ADAL" clId="{22072BA0-26ED-47FA-B73D-61317E0AD52E}" dt="2022-02-16T19:31:49.995" v="3995" actId="20577"/>
      <pc:docMkLst>
        <pc:docMk/>
      </pc:docMkLst>
      <pc:sldChg chg="modSp mod">
        <pc:chgData name="Abdur Rehman Shahid" userId="d2551f3f-8a94-4be5-b319-d7fb6c3b8fb7" providerId="ADAL" clId="{22072BA0-26ED-47FA-B73D-61317E0AD52E}" dt="2022-02-16T19:21:03.722" v="2803" actId="20577"/>
        <pc:sldMkLst>
          <pc:docMk/>
          <pc:sldMk cId="109857222" sldId="256"/>
        </pc:sldMkLst>
        <pc:spChg chg="mod">
          <ac:chgData name="Abdur Rehman Shahid" userId="d2551f3f-8a94-4be5-b319-d7fb6c3b8fb7" providerId="ADAL" clId="{22072BA0-26ED-47FA-B73D-61317E0AD52E}" dt="2022-02-16T19:21:03.722" v="2803" actId="20577"/>
          <ac:spMkLst>
            <pc:docMk/>
            <pc:sldMk cId="109857222" sldId="256"/>
            <ac:spMk id="11" creationId="{00CC22B5-8500-2C45-91DE-A596A6DF1C3B}"/>
          </ac:spMkLst>
        </pc:spChg>
      </pc:sldChg>
      <pc:sldChg chg="modSp mod">
        <pc:chgData name="Abdur Rehman Shahid" userId="d2551f3f-8a94-4be5-b319-d7fb6c3b8fb7" providerId="ADAL" clId="{22072BA0-26ED-47FA-B73D-61317E0AD52E}" dt="2022-02-16T19:21:45.425" v="2820" actId="20577"/>
        <pc:sldMkLst>
          <pc:docMk/>
          <pc:sldMk cId="116821060" sldId="268"/>
        </pc:sldMkLst>
        <pc:spChg chg="mod">
          <ac:chgData name="Abdur Rehman Shahid" userId="d2551f3f-8a94-4be5-b319-d7fb6c3b8fb7" providerId="ADAL" clId="{22072BA0-26ED-47FA-B73D-61317E0AD52E}" dt="2022-02-16T19:21:45.425" v="2820" actId="20577"/>
          <ac:spMkLst>
            <pc:docMk/>
            <pc:sldMk cId="116821060" sldId="268"/>
            <ac:spMk id="2" creationId="{E8B8F26E-9345-4747-9094-972E38700A17}"/>
          </ac:spMkLst>
        </pc:spChg>
      </pc:sldChg>
      <pc:sldChg chg="del">
        <pc:chgData name="Abdur Rehman Shahid" userId="d2551f3f-8a94-4be5-b319-d7fb6c3b8fb7" providerId="ADAL" clId="{22072BA0-26ED-47FA-B73D-61317E0AD52E}" dt="2022-02-16T19:21:12.114" v="2804" actId="47"/>
        <pc:sldMkLst>
          <pc:docMk/>
          <pc:sldMk cId="1235206964" sldId="269"/>
        </pc:sldMkLst>
      </pc:sldChg>
      <pc:sldChg chg="modSp mod">
        <pc:chgData name="Abdur Rehman Shahid" userId="d2551f3f-8a94-4be5-b319-d7fb6c3b8fb7" providerId="ADAL" clId="{22072BA0-26ED-47FA-B73D-61317E0AD52E}" dt="2022-02-16T19:31:49.995" v="3995" actId="20577"/>
        <pc:sldMkLst>
          <pc:docMk/>
          <pc:sldMk cId="599939045" sldId="271"/>
        </pc:sldMkLst>
        <pc:spChg chg="mod">
          <ac:chgData name="Abdur Rehman Shahid" userId="d2551f3f-8a94-4be5-b319-d7fb6c3b8fb7" providerId="ADAL" clId="{22072BA0-26ED-47FA-B73D-61317E0AD52E}" dt="2022-02-16T19:31:49.995" v="3995" actId="20577"/>
          <ac:spMkLst>
            <pc:docMk/>
            <pc:sldMk cId="599939045" sldId="271"/>
            <ac:spMk id="5" creationId="{83EBECCB-4800-4D52-8D57-C2B286EF4E9A}"/>
          </ac:spMkLst>
        </pc:spChg>
      </pc:sldChg>
      <pc:sldChg chg="modSp mod">
        <pc:chgData name="Abdur Rehman Shahid" userId="d2551f3f-8a94-4be5-b319-d7fb6c3b8fb7" providerId="ADAL" clId="{22072BA0-26ED-47FA-B73D-61317E0AD52E}" dt="2022-02-16T19:14:15.470" v="2558" actId="20577"/>
        <pc:sldMkLst>
          <pc:docMk/>
          <pc:sldMk cId="1389184798" sldId="274"/>
        </pc:sldMkLst>
        <pc:spChg chg="mod">
          <ac:chgData name="Abdur Rehman Shahid" userId="d2551f3f-8a94-4be5-b319-d7fb6c3b8fb7" providerId="ADAL" clId="{22072BA0-26ED-47FA-B73D-61317E0AD52E}" dt="2022-02-16T19:14:10.689" v="2553" actId="20577"/>
          <ac:spMkLst>
            <pc:docMk/>
            <pc:sldMk cId="1389184798" sldId="274"/>
            <ac:spMk id="6" creationId="{C526CBCB-8ADA-0E48-96D7-11EEE40222DD}"/>
          </ac:spMkLst>
        </pc:spChg>
        <pc:spChg chg="mod">
          <ac:chgData name="Abdur Rehman Shahid" userId="d2551f3f-8a94-4be5-b319-d7fb6c3b8fb7" providerId="ADAL" clId="{22072BA0-26ED-47FA-B73D-61317E0AD52E}" dt="2022-02-16T19:14:15.470" v="2558" actId="20577"/>
          <ac:spMkLst>
            <pc:docMk/>
            <pc:sldMk cId="1389184798" sldId="274"/>
            <ac:spMk id="13" creationId="{0769A971-DF88-4022-A151-3C2ADBE6F2B0}"/>
          </ac:spMkLst>
        </pc:spChg>
      </pc:sldChg>
      <pc:sldChg chg="delSp modSp add mod">
        <pc:chgData name="Abdur Rehman Shahid" userId="d2551f3f-8a94-4be5-b319-d7fb6c3b8fb7" providerId="ADAL" clId="{22072BA0-26ED-47FA-B73D-61317E0AD52E}" dt="2022-02-16T18:26:14.670" v="766" actId="14100"/>
        <pc:sldMkLst>
          <pc:docMk/>
          <pc:sldMk cId="907773153" sldId="275"/>
        </pc:sldMkLst>
        <pc:spChg chg="mod">
          <ac:chgData name="Abdur Rehman Shahid" userId="d2551f3f-8a94-4be5-b319-d7fb6c3b8fb7" providerId="ADAL" clId="{22072BA0-26ED-47FA-B73D-61317E0AD52E}" dt="2022-02-16T18:22:29.428" v="307" actId="20577"/>
          <ac:spMkLst>
            <pc:docMk/>
            <pc:sldMk cId="907773153" sldId="275"/>
            <ac:spMk id="6" creationId="{C526CBCB-8ADA-0E48-96D7-11EEE40222DD}"/>
          </ac:spMkLst>
        </pc:spChg>
        <pc:spChg chg="mod">
          <ac:chgData name="Abdur Rehman Shahid" userId="d2551f3f-8a94-4be5-b319-d7fb6c3b8fb7" providerId="ADAL" clId="{22072BA0-26ED-47FA-B73D-61317E0AD52E}" dt="2022-02-16T18:26:14.670" v="766" actId="14100"/>
          <ac:spMkLst>
            <pc:docMk/>
            <pc:sldMk cId="907773153" sldId="275"/>
            <ac:spMk id="13" creationId="{0769A971-DF88-4022-A151-3C2ADBE6F2B0}"/>
          </ac:spMkLst>
        </pc:spChg>
        <pc:picChg chg="del">
          <ac:chgData name="Abdur Rehman Shahid" userId="d2551f3f-8a94-4be5-b319-d7fb6c3b8fb7" providerId="ADAL" clId="{22072BA0-26ED-47FA-B73D-61317E0AD52E}" dt="2022-02-16T18:26:09.804" v="765" actId="478"/>
          <ac:picMkLst>
            <pc:docMk/>
            <pc:sldMk cId="907773153" sldId="275"/>
            <ac:picMk id="3" creationId="{0BF3CF37-3AEB-4EAF-9A04-96E71833D737}"/>
          </ac:picMkLst>
        </pc:picChg>
        <pc:picChg chg="del">
          <ac:chgData name="Abdur Rehman Shahid" userId="d2551f3f-8a94-4be5-b319-d7fb6c3b8fb7" providerId="ADAL" clId="{22072BA0-26ED-47FA-B73D-61317E0AD52E}" dt="2022-02-16T18:26:09.804" v="765" actId="478"/>
          <ac:picMkLst>
            <pc:docMk/>
            <pc:sldMk cId="907773153" sldId="275"/>
            <ac:picMk id="8" creationId="{E45691AA-5A9A-4109-BE6B-1B3BF38E9FCF}"/>
          </ac:picMkLst>
        </pc:picChg>
      </pc:sldChg>
      <pc:sldChg chg="addSp delSp modSp add mod ord">
        <pc:chgData name="Abdur Rehman Shahid" userId="d2551f3f-8a94-4be5-b319-d7fb6c3b8fb7" providerId="ADAL" clId="{22072BA0-26ED-47FA-B73D-61317E0AD52E}" dt="2022-02-16T18:30:36.189" v="1141" actId="20577"/>
        <pc:sldMkLst>
          <pc:docMk/>
          <pc:sldMk cId="2219741229" sldId="276"/>
        </pc:sldMkLst>
        <pc:spChg chg="mod">
          <ac:chgData name="Abdur Rehman Shahid" userId="d2551f3f-8a94-4be5-b319-d7fb6c3b8fb7" providerId="ADAL" clId="{22072BA0-26ED-47FA-B73D-61317E0AD52E}" dt="2022-02-16T18:26:39.594" v="783" actId="20577"/>
          <ac:spMkLst>
            <pc:docMk/>
            <pc:sldMk cId="2219741229" sldId="276"/>
            <ac:spMk id="6" creationId="{C526CBCB-8ADA-0E48-96D7-11EEE40222DD}"/>
          </ac:spMkLst>
        </pc:spChg>
        <pc:spChg chg="add del">
          <ac:chgData name="Abdur Rehman Shahid" userId="d2551f3f-8a94-4be5-b319-d7fb6c3b8fb7" providerId="ADAL" clId="{22072BA0-26ED-47FA-B73D-61317E0AD52E}" dt="2022-02-16T18:27:27.577" v="790" actId="26606"/>
          <ac:spMkLst>
            <pc:docMk/>
            <pc:sldMk cId="2219741229" sldId="276"/>
            <ac:spMk id="13" creationId="{0769A971-DF88-4022-A151-3C2ADBE6F2B0}"/>
          </ac:spMkLst>
        </pc:spChg>
        <pc:graphicFrameChg chg="add del">
          <ac:chgData name="Abdur Rehman Shahid" userId="d2551f3f-8a94-4be5-b319-d7fb6c3b8fb7" providerId="ADAL" clId="{22072BA0-26ED-47FA-B73D-61317E0AD52E}" dt="2022-02-16T18:27:27.448" v="789" actId="26606"/>
          <ac:graphicFrameMkLst>
            <pc:docMk/>
            <pc:sldMk cId="2219741229" sldId="276"/>
            <ac:graphicFrameMk id="15" creationId="{D52E55EA-FA11-4811-BE99-DF1DA4CBF404}"/>
          </ac:graphicFrameMkLst>
        </pc:graphicFrameChg>
        <pc:graphicFrameChg chg="add mod">
          <ac:chgData name="Abdur Rehman Shahid" userId="d2551f3f-8a94-4be5-b319-d7fb6c3b8fb7" providerId="ADAL" clId="{22072BA0-26ED-47FA-B73D-61317E0AD52E}" dt="2022-02-16T18:30:36.189" v="1141" actId="20577"/>
          <ac:graphicFrameMkLst>
            <pc:docMk/>
            <pc:sldMk cId="2219741229" sldId="276"/>
            <ac:graphicFrameMk id="17" creationId="{3695D976-B867-4EE7-AEAF-A7C7675008C2}"/>
          </ac:graphicFrameMkLst>
        </pc:graphicFrameChg>
        <pc:picChg chg="del">
          <ac:chgData name="Abdur Rehman Shahid" userId="d2551f3f-8a94-4be5-b319-d7fb6c3b8fb7" providerId="ADAL" clId="{22072BA0-26ED-47FA-B73D-61317E0AD52E}" dt="2022-02-16T18:26:42.829" v="784" actId="478"/>
          <ac:picMkLst>
            <pc:docMk/>
            <pc:sldMk cId="2219741229" sldId="276"/>
            <ac:picMk id="3" creationId="{0BF3CF37-3AEB-4EAF-9A04-96E71833D737}"/>
          </ac:picMkLst>
        </pc:picChg>
        <pc:picChg chg="add mod">
          <ac:chgData name="Abdur Rehman Shahid" userId="d2551f3f-8a94-4be5-b319-d7fb6c3b8fb7" providerId="ADAL" clId="{22072BA0-26ED-47FA-B73D-61317E0AD52E}" dt="2022-02-16T18:27:02.778" v="787" actId="14100"/>
          <ac:picMkLst>
            <pc:docMk/>
            <pc:sldMk cId="2219741229" sldId="276"/>
            <ac:picMk id="5" creationId="{76414A62-9C38-467F-9AD3-48890C10F41F}"/>
          </ac:picMkLst>
        </pc:picChg>
        <pc:picChg chg="del">
          <ac:chgData name="Abdur Rehman Shahid" userId="d2551f3f-8a94-4be5-b319-d7fb6c3b8fb7" providerId="ADAL" clId="{22072BA0-26ED-47FA-B73D-61317E0AD52E}" dt="2022-02-16T18:26:42.829" v="784" actId="478"/>
          <ac:picMkLst>
            <pc:docMk/>
            <pc:sldMk cId="2219741229" sldId="276"/>
            <ac:picMk id="8" creationId="{E45691AA-5A9A-4109-BE6B-1B3BF38E9FCF}"/>
          </ac:picMkLst>
        </pc:picChg>
      </pc:sldChg>
      <pc:sldChg chg="addSp delSp modSp add mod ord">
        <pc:chgData name="Abdur Rehman Shahid" userId="d2551f3f-8a94-4be5-b319-d7fb6c3b8fb7" providerId="ADAL" clId="{22072BA0-26ED-47FA-B73D-61317E0AD52E}" dt="2022-02-16T18:40:39.397" v="1875" actId="20577"/>
        <pc:sldMkLst>
          <pc:docMk/>
          <pc:sldMk cId="1497098927" sldId="277"/>
        </pc:sldMkLst>
        <pc:spChg chg="mod">
          <ac:chgData name="Abdur Rehman Shahid" userId="d2551f3f-8a94-4be5-b319-d7fb6c3b8fb7" providerId="ADAL" clId="{22072BA0-26ED-47FA-B73D-61317E0AD52E}" dt="2022-02-16T18:40:39.397" v="1875" actId="20577"/>
          <ac:spMkLst>
            <pc:docMk/>
            <pc:sldMk cId="1497098927" sldId="277"/>
            <ac:spMk id="6" creationId="{C526CBCB-8ADA-0E48-96D7-11EEE40222DD}"/>
          </ac:spMkLst>
        </pc:spChg>
        <pc:spChg chg="del">
          <ac:chgData name="Abdur Rehman Shahid" userId="d2551f3f-8a94-4be5-b319-d7fb6c3b8fb7" providerId="ADAL" clId="{22072BA0-26ED-47FA-B73D-61317E0AD52E}" dt="2022-02-16T18:34:33.365" v="1156" actId="26606"/>
          <ac:spMkLst>
            <pc:docMk/>
            <pc:sldMk cId="1497098927" sldId="277"/>
            <ac:spMk id="13" creationId="{0769A971-DF88-4022-A151-3C2ADBE6F2B0}"/>
          </ac:spMkLst>
        </pc:spChg>
        <pc:graphicFrameChg chg="add mod modGraphic">
          <ac:chgData name="Abdur Rehman Shahid" userId="d2551f3f-8a94-4be5-b319-d7fb6c3b8fb7" providerId="ADAL" clId="{22072BA0-26ED-47FA-B73D-61317E0AD52E}" dt="2022-02-16T18:39:55.616" v="1779" actId="403"/>
          <ac:graphicFrameMkLst>
            <pc:docMk/>
            <pc:sldMk cId="1497098927" sldId="277"/>
            <ac:graphicFrameMk id="15" creationId="{5E5CD763-99F3-4A2D-9FFB-E81004AAB9D0}"/>
          </ac:graphicFrameMkLst>
        </pc:graphicFrameChg>
        <pc:picChg chg="del">
          <ac:chgData name="Abdur Rehman Shahid" userId="d2551f3f-8a94-4be5-b319-d7fb6c3b8fb7" providerId="ADAL" clId="{22072BA0-26ED-47FA-B73D-61317E0AD52E}" dt="2022-02-16T18:32:56.034" v="1151" actId="478"/>
          <ac:picMkLst>
            <pc:docMk/>
            <pc:sldMk cId="1497098927" sldId="277"/>
            <ac:picMk id="3" creationId="{0BF3CF37-3AEB-4EAF-9A04-96E71833D737}"/>
          </ac:picMkLst>
        </pc:picChg>
        <pc:picChg chg="add mod">
          <ac:chgData name="Abdur Rehman Shahid" userId="d2551f3f-8a94-4be5-b319-d7fb6c3b8fb7" providerId="ADAL" clId="{22072BA0-26ED-47FA-B73D-61317E0AD52E}" dt="2022-02-16T18:34:37.554" v="1157" actId="1076"/>
          <ac:picMkLst>
            <pc:docMk/>
            <pc:sldMk cId="1497098927" sldId="277"/>
            <ac:picMk id="5" creationId="{4283E6A3-C05A-4B85-BB4F-7DF7AEE5B69C}"/>
          </ac:picMkLst>
        </pc:picChg>
        <pc:picChg chg="del">
          <ac:chgData name="Abdur Rehman Shahid" userId="d2551f3f-8a94-4be5-b319-d7fb6c3b8fb7" providerId="ADAL" clId="{22072BA0-26ED-47FA-B73D-61317E0AD52E}" dt="2022-02-16T18:32:56.034" v="1151" actId="478"/>
          <ac:picMkLst>
            <pc:docMk/>
            <pc:sldMk cId="1497098927" sldId="277"/>
            <ac:picMk id="8" creationId="{E45691AA-5A9A-4109-BE6B-1B3BF38E9FCF}"/>
          </ac:picMkLst>
        </pc:picChg>
        <pc:picChg chg="add mod">
          <ac:chgData name="Abdur Rehman Shahid" userId="d2551f3f-8a94-4be5-b319-d7fb6c3b8fb7" providerId="ADAL" clId="{22072BA0-26ED-47FA-B73D-61317E0AD52E}" dt="2022-02-16T18:34:40.204" v="1158" actId="1076"/>
          <ac:picMkLst>
            <pc:docMk/>
            <pc:sldMk cId="1497098927" sldId="277"/>
            <ac:picMk id="9" creationId="{4172BE5A-4CA0-4545-9E99-38F6C22F614F}"/>
          </ac:picMkLst>
        </pc:picChg>
      </pc:sldChg>
      <pc:sldChg chg="addSp delSp modSp add mod ord">
        <pc:chgData name="Abdur Rehman Shahid" userId="d2551f3f-8a94-4be5-b319-d7fb6c3b8fb7" providerId="ADAL" clId="{22072BA0-26ED-47FA-B73D-61317E0AD52E}" dt="2022-02-16T18:55:15.397" v="2269" actId="20577"/>
        <pc:sldMkLst>
          <pc:docMk/>
          <pc:sldMk cId="1266824013" sldId="278"/>
        </pc:sldMkLst>
        <pc:spChg chg="mod">
          <ac:chgData name="Abdur Rehman Shahid" userId="d2551f3f-8a94-4be5-b319-d7fb6c3b8fb7" providerId="ADAL" clId="{22072BA0-26ED-47FA-B73D-61317E0AD52E}" dt="2022-02-16T18:55:15.397" v="2269" actId="20577"/>
          <ac:spMkLst>
            <pc:docMk/>
            <pc:sldMk cId="1266824013" sldId="278"/>
            <ac:spMk id="6" creationId="{C526CBCB-8ADA-0E48-96D7-11EEE40222DD}"/>
          </ac:spMkLst>
        </pc:spChg>
        <pc:graphicFrameChg chg="mod modGraphic">
          <ac:chgData name="Abdur Rehman Shahid" userId="d2551f3f-8a94-4be5-b319-d7fb6c3b8fb7" providerId="ADAL" clId="{22072BA0-26ED-47FA-B73D-61317E0AD52E}" dt="2022-02-16T18:52:22.514" v="2254" actId="403"/>
          <ac:graphicFrameMkLst>
            <pc:docMk/>
            <pc:sldMk cId="1266824013" sldId="278"/>
            <ac:graphicFrameMk id="17" creationId="{3695D976-B867-4EE7-AEAF-A7C7675008C2}"/>
          </ac:graphicFrameMkLst>
        </pc:graphicFrameChg>
        <pc:picChg chg="add mod">
          <ac:chgData name="Abdur Rehman Shahid" userId="d2551f3f-8a94-4be5-b319-d7fb6c3b8fb7" providerId="ADAL" clId="{22072BA0-26ED-47FA-B73D-61317E0AD52E}" dt="2022-02-16T18:53:15.022" v="2256" actId="1076"/>
          <ac:picMkLst>
            <pc:docMk/>
            <pc:sldMk cId="1266824013" sldId="278"/>
            <ac:picMk id="3" creationId="{A4EAF588-6CEA-483D-A9AD-3F7075D5A281}"/>
          </ac:picMkLst>
        </pc:picChg>
        <pc:picChg chg="del">
          <ac:chgData name="Abdur Rehman Shahid" userId="d2551f3f-8a94-4be5-b319-d7fb6c3b8fb7" providerId="ADAL" clId="{22072BA0-26ED-47FA-B73D-61317E0AD52E}" dt="2022-02-16T18:41:20.804" v="1879" actId="478"/>
          <ac:picMkLst>
            <pc:docMk/>
            <pc:sldMk cId="1266824013" sldId="278"/>
            <ac:picMk id="5" creationId="{76414A62-9C38-467F-9AD3-48890C10F41F}"/>
          </ac:picMkLst>
        </pc:picChg>
      </pc:sldChg>
      <pc:sldChg chg="addSp delSp modSp add mod ord">
        <pc:chgData name="Abdur Rehman Shahid" userId="d2551f3f-8a94-4be5-b319-d7fb6c3b8fb7" providerId="ADAL" clId="{22072BA0-26ED-47FA-B73D-61317E0AD52E}" dt="2022-02-16T19:11:59.965" v="2473" actId="20577"/>
        <pc:sldMkLst>
          <pc:docMk/>
          <pc:sldMk cId="633223989" sldId="279"/>
        </pc:sldMkLst>
        <pc:spChg chg="add mod">
          <ac:chgData name="Abdur Rehman Shahid" userId="d2551f3f-8a94-4be5-b319-d7fb6c3b8fb7" providerId="ADAL" clId="{22072BA0-26ED-47FA-B73D-61317E0AD52E}" dt="2022-02-16T19:04:42.007" v="2351" actId="313"/>
          <ac:spMkLst>
            <pc:docMk/>
            <pc:sldMk cId="633223989" sldId="279"/>
            <ac:spMk id="2" creationId="{3E4E1942-4CD3-4AC8-9BBC-7AC376A2EFD8}"/>
          </ac:spMkLst>
        </pc:spChg>
        <pc:spChg chg="mod">
          <ac:chgData name="Abdur Rehman Shahid" userId="d2551f3f-8a94-4be5-b319-d7fb6c3b8fb7" providerId="ADAL" clId="{22072BA0-26ED-47FA-B73D-61317E0AD52E}" dt="2022-02-16T19:11:59.965" v="2473" actId="20577"/>
          <ac:spMkLst>
            <pc:docMk/>
            <pc:sldMk cId="633223989" sldId="279"/>
            <ac:spMk id="6" creationId="{C526CBCB-8ADA-0E48-96D7-11EEE40222DD}"/>
          </ac:spMkLst>
        </pc:spChg>
        <pc:graphicFrameChg chg="del">
          <ac:chgData name="Abdur Rehman Shahid" userId="d2551f3f-8a94-4be5-b319-d7fb6c3b8fb7" providerId="ADAL" clId="{22072BA0-26ED-47FA-B73D-61317E0AD52E}" dt="2022-02-16T19:02:04.639" v="2273" actId="478"/>
          <ac:graphicFrameMkLst>
            <pc:docMk/>
            <pc:sldMk cId="633223989" sldId="279"/>
            <ac:graphicFrameMk id="15" creationId="{5E5CD763-99F3-4A2D-9FFB-E81004AAB9D0}"/>
          </ac:graphicFrameMkLst>
        </pc:graphicFrameChg>
        <pc:picChg chg="del">
          <ac:chgData name="Abdur Rehman Shahid" userId="d2551f3f-8a94-4be5-b319-d7fb6c3b8fb7" providerId="ADAL" clId="{22072BA0-26ED-47FA-B73D-61317E0AD52E}" dt="2022-02-16T19:03:00.532" v="2309" actId="478"/>
          <ac:picMkLst>
            <pc:docMk/>
            <pc:sldMk cId="633223989" sldId="279"/>
            <ac:picMk id="5" creationId="{4283E6A3-C05A-4B85-BB4F-7DF7AEE5B69C}"/>
          </ac:picMkLst>
        </pc:picChg>
        <pc:picChg chg="del">
          <ac:chgData name="Abdur Rehman Shahid" userId="d2551f3f-8a94-4be5-b319-d7fb6c3b8fb7" providerId="ADAL" clId="{22072BA0-26ED-47FA-B73D-61317E0AD52E}" dt="2022-02-16T19:03:00.532" v="2309" actId="478"/>
          <ac:picMkLst>
            <pc:docMk/>
            <pc:sldMk cId="633223989" sldId="279"/>
            <ac:picMk id="9" creationId="{4172BE5A-4CA0-4545-9E99-38F6C22F614F}"/>
          </ac:picMkLst>
        </pc:picChg>
      </pc:sldChg>
      <pc:sldChg chg="modSp add mod">
        <pc:chgData name="Abdur Rehman Shahid" userId="d2551f3f-8a94-4be5-b319-d7fb6c3b8fb7" providerId="ADAL" clId="{22072BA0-26ED-47FA-B73D-61317E0AD52E}" dt="2022-02-16T19:12:23.170" v="2505" actId="20577"/>
        <pc:sldMkLst>
          <pc:docMk/>
          <pc:sldMk cId="3143575449" sldId="280"/>
        </pc:sldMkLst>
        <pc:spChg chg="mod">
          <ac:chgData name="Abdur Rehman Shahid" userId="d2551f3f-8a94-4be5-b319-d7fb6c3b8fb7" providerId="ADAL" clId="{22072BA0-26ED-47FA-B73D-61317E0AD52E}" dt="2022-02-16T19:11:31.641" v="2469" actId="20577"/>
          <ac:spMkLst>
            <pc:docMk/>
            <pc:sldMk cId="3143575449" sldId="280"/>
            <ac:spMk id="2" creationId="{3E4E1942-4CD3-4AC8-9BBC-7AC376A2EFD8}"/>
          </ac:spMkLst>
        </pc:spChg>
        <pc:spChg chg="mod">
          <ac:chgData name="Abdur Rehman Shahid" userId="d2551f3f-8a94-4be5-b319-d7fb6c3b8fb7" providerId="ADAL" clId="{22072BA0-26ED-47FA-B73D-61317E0AD52E}" dt="2022-02-16T19:12:23.170" v="2505" actId="20577"/>
          <ac:spMkLst>
            <pc:docMk/>
            <pc:sldMk cId="3143575449" sldId="280"/>
            <ac:spMk id="6" creationId="{C526CBCB-8ADA-0E48-96D7-11EEE40222DD}"/>
          </ac:spMkLst>
        </pc:spChg>
      </pc:sldChg>
      <pc:sldChg chg="addSp delSp modSp add mod ord">
        <pc:chgData name="Abdur Rehman Shahid" userId="d2551f3f-8a94-4be5-b319-d7fb6c3b8fb7" providerId="ADAL" clId="{22072BA0-26ED-47FA-B73D-61317E0AD52E}" dt="2022-02-16T19:31:19.507" v="3967" actId="20577"/>
        <pc:sldMkLst>
          <pc:docMk/>
          <pc:sldMk cId="3102486416" sldId="281"/>
        </pc:sldMkLst>
        <pc:spChg chg="add mod">
          <ac:chgData name="Abdur Rehman Shahid" userId="d2551f3f-8a94-4be5-b319-d7fb6c3b8fb7" providerId="ADAL" clId="{22072BA0-26ED-47FA-B73D-61317E0AD52E}" dt="2022-02-16T19:31:19.507" v="3967" actId="20577"/>
          <ac:spMkLst>
            <pc:docMk/>
            <pc:sldMk cId="3102486416" sldId="281"/>
            <ac:spMk id="2" creationId="{65D30BE7-0222-490D-969C-4F3B275E620B}"/>
          </ac:spMkLst>
        </pc:spChg>
        <pc:spChg chg="mod">
          <ac:chgData name="Abdur Rehman Shahid" userId="d2551f3f-8a94-4be5-b319-d7fb6c3b8fb7" providerId="ADAL" clId="{22072BA0-26ED-47FA-B73D-61317E0AD52E}" dt="2022-02-16T19:24:44.383" v="3017" actId="20577"/>
          <ac:spMkLst>
            <pc:docMk/>
            <pc:sldMk cId="3102486416" sldId="281"/>
            <ac:spMk id="6" creationId="{C526CBCB-8ADA-0E48-96D7-11EEE40222DD}"/>
          </ac:spMkLst>
        </pc:spChg>
        <pc:spChg chg="del mod">
          <ac:chgData name="Abdur Rehman Shahid" userId="d2551f3f-8a94-4be5-b319-d7fb6c3b8fb7" providerId="ADAL" clId="{22072BA0-26ED-47FA-B73D-61317E0AD52E}" dt="2022-02-16T19:23:09.353" v="2838"/>
          <ac:spMkLst>
            <pc:docMk/>
            <pc:sldMk cId="3102486416" sldId="281"/>
            <ac:spMk id="13" creationId="{0769A971-DF88-4022-A151-3C2ADBE6F2B0}"/>
          </ac:spMkLst>
        </pc:spChg>
        <pc:picChg chg="del">
          <ac:chgData name="Abdur Rehman Shahid" userId="d2551f3f-8a94-4be5-b319-d7fb6c3b8fb7" providerId="ADAL" clId="{22072BA0-26ED-47FA-B73D-61317E0AD52E}" dt="2022-02-16T19:23:22.887" v="2839" actId="478"/>
          <ac:picMkLst>
            <pc:docMk/>
            <pc:sldMk cId="3102486416" sldId="281"/>
            <ac:picMk id="12" creationId="{B3AF3DDB-8BAD-4028-B8FB-AA536E59D0C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06E98-146D-4E17-AEA2-F9444AB2E78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C92C02-0B1C-44C8-9A9C-1267F1C57043}">
      <dgm:prSet/>
      <dgm:spPr/>
      <dgm:t>
        <a:bodyPr/>
        <a:lstStyle/>
        <a:p>
          <a:pPr>
            <a:lnSpc>
              <a:spcPct val="100000"/>
            </a:lnSpc>
          </a:pPr>
          <a:r>
            <a:rPr lang="en-US" dirty="0"/>
            <a:t>The</a:t>
          </a:r>
          <a:r>
            <a:rPr lang="en-US" baseline="0" dirty="0"/>
            <a:t> plot to the right gives us an idea of the usage of resources by the companies under question</a:t>
          </a:r>
          <a:endParaRPr lang="en-US" dirty="0"/>
        </a:p>
      </dgm:t>
    </dgm:pt>
    <dgm:pt modelId="{10123CA7-8D1C-4C94-8326-3815B8183760}" type="parTrans" cxnId="{91A4FB8D-6536-4BE8-A047-39C6B5129ED6}">
      <dgm:prSet/>
      <dgm:spPr/>
      <dgm:t>
        <a:bodyPr/>
        <a:lstStyle/>
        <a:p>
          <a:endParaRPr lang="en-US"/>
        </a:p>
      </dgm:t>
    </dgm:pt>
    <dgm:pt modelId="{0895DC8A-DF19-4922-91FB-A40BCB6206F0}" type="sibTrans" cxnId="{91A4FB8D-6536-4BE8-A047-39C6B5129ED6}">
      <dgm:prSet/>
      <dgm:spPr/>
      <dgm:t>
        <a:bodyPr/>
        <a:lstStyle/>
        <a:p>
          <a:endParaRPr lang="en-US"/>
        </a:p>
      </dgm:t>
    </dgm:pt>
    <dgm:pt modelId="{79589D09-D7C4-4948-875C-BD1BD6338B2A}">
      <dgm:prSet/>
      <dgm:spPr/>
      <dgm:t>
        <a:bodyPr/>
        <a:lstStyle/>
        <a:p>
          <a:pPr>
            <a:lnSpc>
              <a:spcPct val="100000"/>
            </a:lnSpc>
          </a:pPr>
          <a:r>
            <a:rPr lang="en-US" dirty="0"/>
            <a:t>Pink Cab seems to utilize resources more efficiently </a:t>
          </a:r>
        </a:p>
      </dgm:t>
    </dgm:pt>
    <dgm:pt modelId="{5DB16F43-3D5A-460D-8D84-F855DBE90966}" type="parTrans" cxnId="{BFB5D8D2-E174-49D2-9CE4-E0ADBC4B4236}">
      <dgm:prSet/>
      <dgm:spPr/>
      <dgm:t>
        <a:bodyPr/>
        <a:lstStyle/>
        <a:p>
          <a:endParaRPr lang="en-US"/>
        </a:p>
      </dgm:t>
    </dgm:pt>
    <dgm:pt modelId="{30B87B91-0182-4972-B066-E553C248B9FC}" type="sibTrans" cxnId="{BFB5D8D2-E174-49D2-9CE4-E0ADBC4B4236}">
      <dgm:prSet/>
      <dgm:spPr/>
      <dgm:t>
        <a:bodyPr/>
        <a:lstStyle/>
        <a:p>
          <a:endParaRPr lang="en-US"/>
        </a:p>
      </dgm:t>
    </dgm:pt>
    <dgm:pt modelId="{44939242-0184-4091-A007-5635D8F70B74}">
      <dgm:prSet/>
      <dgm:spPr/>
      <dgm:t>
        <a:bodyPr/>
        <a:lstStyle/>
        <a:p>
          <a:pPr>
            <a:lnSpc>
              <a:spcPct val="100000"/>
            </a:lnSpc>
          </a:pPr>
          <a:r>
            <a:rPr lang="en-US" dirty="0"/>
            <a:t>This plot indicates that Pink Cab would be a valid investment. However, the Profit plot in the following slide would love to differ.  </a:t>
          </a:r>
        </a:p>
      </dgm:t>
    </dgm:pt>
    <dgm:pt modelId="{21B8E623-3525-4B1A-B636-F9AB83C5E3F9}" type="parTrans" cxnId="{18CBFD2D-9C2F-468A-A527-9953F0A9E7F2}">
      <dgm:prSet/>
      <dgm:spPr/>
      <dgm:t>
        <a:bodyPr/>
        <a:lstStyle/>
        <a:p>
          <a:endParaRPr lang="en-US"/>
        </a:p>
      </dgm:t>
    </dgm:pt>
    <dgm:pt modelId="{4D750C2E-7165-44AC-8D5E-01B141EB387D}" type="sibTrans" cxnId="{18CBFD2D-9C2F-468A-A527-9953F0A9E7F2}">
      <dgm:prSet/>
      <dgm:spPr/>
      <dgm:t>
        <a:bodyPr/>
        <a:lstStyle/>
        <a:p>
          <a:endParaRPr lang="en-US"/>
        </a:p>
      </dgm:t>
    </dgm:pt>
    <dgm:pt modelId="{868B63D8-6E17-4941-8762-1DAD2495C22A}" type="pres">
      <dgm:prSet presAssocID="{9EF06E98-146D-4E17-AEA2-F9444AB2E789}" presName="root" presStyleCnt="0">
        <dgm:presLayoutVars>
          <dgm:dir/>
          <dgm:resizeHandles val="exact"/>
        </dgm:presLayoutVars>
      </dgm:prSet>
      <dgm:spPr/>
    </dgm:pt>
    <dgm:pt modelId="{F76FAD75-1E1E-434A-9612-831053200A9A}" type="pres">
      <dgm:prSet presAssocID="{D6C92C02-0B1C-44C8-9A9C-1267F1C57043}" presName="compNode" presStyleCnt="0"/>
      <dgm:spPr/>
    </dgm:pt>
    <dgm:pt modelId="{035BF9FD-AF09-483B-990C-41F68276F624}" type="pres">
      <dgm:prSet presAssocID="{D6C92C02-0B1C-44C8-9A9C-1267F1C57043}" presName="bgRect" presStyleLbl="bgShp" presStyleIdx="0" presStyleCnt="3"/>
      <dgm:spPr/>
    </dgm:pt>
    <dgm:pt modelId="{7F6E7467-2CA3-4242-B050-4AF8B0AD33A6}" type="pres">
      <dgm:prSet presAssocID="{D6C92C02-0B1C-44C8-9A9C-1267F1C570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923FF3AA-CDC0-4B21-97E8-AAA90E114059}" type="pres">
      <dgm:prSet presAssocID="{D6C92C02-0B1C-44C8-9A9C-1267F1C57043}" presName="spaceRect" presStyleCnt="0"/>
      <dgm:spPr/>
    </dgm:pt>
    <dgm:pt modelId="{2F9EB317-E9AF-40EB-8BAD-2E2A8AB40188}" type="pres">
      <dgm:prSet presAssocID="{D6C92C02-0B1C-44C8-9A9C-1267F1C57043}" presName="parTx" presStyleLbl="revTx" presStyleIdx="0" presStyleCnt="3">
        <dgm:presLayoutVars>
          <dgm:chMax val="0"/>
          <dgm:chPref val="0"/>
        </dgm:presLayoutVars>
      </dgm:prSet>
      <dgm:spPr/>
    </dgm:pt>
    <dgm:pt modelId="{83DBA1DB-9A15-4329-A219-6A3BFD230907}" type="pres">
      <dgm:prSet presAssocID="{0895DC8A-DF19-4922-91FB-A40BCB6206F0}" presName="sibTrans" presStyleCnt="0"/>
      <dgm:spPr/>
    </dgm:pt>
    <dgm:pt modelId="{F13E165A-A3C8-48AB-960C-076679E6A180}" type="pres">
      <dgm:prSet presAssocID="{79589D09-D7C4-4948-875C-BD1BD6338B2A}" presName="compNode" presStyleCnt="0"/>
      <dgm:spPr/>
    </dgm:pt>
    <dgm:pt modelId="{550FAC31-2331-40C2-A16C-764A83DA4FF4}" type="pres">
      <dgm:prSet presAssocID="{79589D09-D7C4-4948-875C-BD1BD6338B2A}" presName="bgRect" presStyleLbl="bgShp" presStyleIdx="1" presStyleCnt="3"/>
      <dgm:spPr/>
    </dgm:pt>
    <dgm:pt modelId="{4A2B664B-8E58-4DDE-9DB7-B4F4858698A4}" type="pres">
      <dgm:prSet presAssocID="{79589D09-D7C4-4948-875C-BD1BD6338B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E63A4020-2A13-45D0-8CC7-B9E3E653B55C}" type="pres">
      <dgm:prSet presAssocID="{79589D09-D7C4-4948-875C-BD1BD6338B2A}" presName="spaceRect" presStyleCnt="0"/>
      <dgm:spPr/>
    </dgm:pt>
    <dgm:pt modelId="{4E7DEBA0-A9A0-4AFC-8E3A-F9F32C4D61F8}" type="pres">
      <dgm:prSet presAssocID="{79589D09-D7C4-4948-875C-BD1BD6338B2A}" presName="parTx" presStyleLbl="revTx" presStyleIdx="1" presStyleCnt="3">
        <dgm:presLayoutVars>
          <dgm:chMax val="0"/>
          <dgm:chPref val="0"/>
        </dgm:presLayoutVars>
      </dgm:prSet>
      <dgm:spPr/>
    </dgm:pt>
    <dgm:pt modelId="{9547173A-8C0C-4A95-9271-63D22422CE11}" type="pres">
      <dgm:prSet presAssocID="{30B87B91-0182-4972-B066-E553C248B9FC}" presName="sibTrans" presStyleCnt="0"/>
      <dgm:spPr/>
    </dgm:pt>
    <dgm:pt modelId="{3D83E67F-3D87-476D-B544-DDB8DEE05972}" type="pres">
      <dgm:prSet presAssocID="{44939242-0184-4091-A007-5635D8F70B74}" presName="compNode" presStyleCnt="0"/>
      <dgm:spPr/>
    </dgm:pt>
    <dgm:pt modelId="{076BD475-F025-4DDE-893C-2BA425D97378}" type="pres">
      <dgm:prSet presAssocID="{44939242-0184-4091-A007-5635D8F70B74}" presName="bgRect" presStyleLbl="bgShp" presStyleIdx="2" presStyleCnt="3"/>
      <dgm:spPr/>
    </dgm:pt>
    <dgm:pt modelId="{88B475C2-6D92-49A7-9917-901EF3D31D96}" type="pres">
      <dgm:prSet presAssocID="{44939242-0184-4091-A007-5635D8F70B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08D8FE19-C669-404E-81F7-C07B306830D3}" type="pres">
      <dgm:prSet presAssocID="{44939242-0184-4091-A007-5635D8F70B74}" presName="spaceRect" presStyleCnt="0"/>
      <dgm:spPr/>
    </dgm:pt>
    <dgm:pt modelId="{C945E457-53AC-4F18-B784-6BB5A2F2301E}" type="pres">
      <dgm:prSet presAssocID="{44939242-0184-4091-A007-5635D8F70B74}" presName="parTx" presStyleLbl="revTx" presStyleIdx="2" presStyleCnt="3">
        <dgm:presLayoutVars>
          <dgm:chMax val="0"/>
          <dgm:chPref val="0"/>
        </dgm:presLayoutVars>
      </dgm:prSet>
      <dgm:spPr/>
    </dgm:pt>
  </dgm:ptLst>
  <dgm:cxnLst>
    <dgm:cxn modelId="{18CBFD2D-9C2F-468A-A527-9953F0A9E7F2}" srcId="{9EF06E98-146D-4E17-AEA2-F9444AB2E789}" destId="{44939242-0184-4091-A007-5635D8F70B74}" srcOrd="2" destOrd="0" parTransId="{21B8E623-3525-4B1A-B636-F9AB83C5E3F9}" sibTransId="{4D750C2E-7165-44AC-8D5E-01B141EB387D}"/>
    <dgm:cxn modelId="{8D7B453F-E6A2-49F4-9170-01D03CF99C0D}" type="presOf" srcId="{D6C92C02-0B1C-44C8-9A9C-1267F1C57043}" destId="{2F9EB317-E9AF-40EB-8BAD-2E2A8AB40188}" srcOrd="0" destOrd="0" presId="urn:microsoft.com/office/officeart/2018/2/layout/IconVerticalSolidList"/>
    <dgm:cxn modelId="{DA98B951-131B-4570-A01A-564087A5A29A}" type="presOf" srcId="{9EF06E98-146D-4E17-AEA2-F9444AB2E789}" destId="{868B63D8-6E17-4941-8762-1DAD2495C22A}" srcOrd="0" destOrd="0" presId="urn:microsoft.com/office/officeart/2018/2/layout/IconVerticalSolidList"/>
    <dgm:cxn modelId="{91A4FB8D-6536-4BE8-A047-39C6B5129ED6}" srcId="{9EF06E98-146D-4E17-AEA2-F9444AB2E789}" destId="{D6C92C02-0B1C-44C8-9A9C-1267F1C57043}" srcOrd="0" destOrd="0" parTransId="{10123CA7-8D1C-4C94-8326-3815B8183760}" sibTransId="{0895DC8A-DF19-4922-91FB-A40BCB6206F0}"/>
    <dgm:cxn modelId="{BFB5D8D2-E174-49D2-9CE4-E0ADBC4B4236}" srcId="{9EF06E98-146D-4E17-AEA2-F9444AB2E789}" destId="{79589D09-D7C4-4948-875C-BD1BD6338B2A}" srcOrd="1" destOrd="0" parTransId="{5DB16F43-3D5A-460D-8D84-F855DBE90966}" sibTransId="{30B87B91-0182-4972-B066-E553C248B9FC}"/>
    <dgm:cxn modelId="{D5AFE3E6-E02B-48E2-A82D-3E7AE5932A42}" type="presOf" srcId="{44939242-0184-4091-A007-5635D8F70B74}" destId="{C945E457-53AC-4F18-B784-6BB5A2F2301E}" srcOrd="0" destOrd="0" presId="urn:microsoft.com/office/officeart/2018/2/layout/IconVerticalSolidList"/>
    <dgm:cxn modelId="{E88A57FB-414F-4CD1-9D9B-504B3B5704C3}" type="presOf" srcId="{79589D09-D7C4-4948-875C-BD1BD6338B2A}" destId="{4E7DEBA0-A9A0-4AFC-8E3A-F9F32C4D61F8}" srcOrd="0" destOrd="0" presId="urn:microsoft.com/office/officeart/2018/2/layout/IconVerticalSolidList"/>
    <dgm:cxn modelId="{D59E29E1-904E-4305-A16D-94BD9FCFEBD5}" type="presParOf" srcId="{868B63D8-6E17-4941-8762-1DAD2495C22A}" destId="{F76FAD75-1E1E-434A-9612-831053200A9A}" srcOrd="0" destOrd="0" presId="urn:microsoft.com/office/officeart/2018/2/layout/IconVerticalSolidList"/>
    <dgm:cxn modelId="{E01D3847-5A8D-4372-B4C4-F0168DA57D33}" type="presParOf" srcId="{F76FAD75-1E1E-434A-9612-831053200A9A}" destId="{035BF9FD-AF09-483B-990C-41F68276F624}" srcOrd="0" destOrd="0" presId="urn:microsoft.com/office/officeart/2018/2/layout/IconVerticalSolidList"/>
    <dgm:cxn modelId="{6A697F8D-7411-480F-8539-A07107A4BA49}" type="presParOf" srcId="{F76FAD75-1E1E-434A-9612-831053200A9A}" destId="{7F6E7467-2CA3-4242-B050-4AF8B0AD33A6}" srcOrd="1" destOrd="0" presId="urn:microsoft.com/office/officeart/2018/2/layout/IconVerticalSolidList"/>
    <dgm:cxn modelId="{B2C5124D-82BC-4702-84BE-E627C0F91229}" type="presParOf" srcId="{F76FAD75-1E1E-434A-9612-831053200A9A}" destId="{923FF3AA-CDC0-4B21-97E8-AAA90E114059}" srcOrd="2" destOrd="0" presId="urn:microsoft.com/office/officeart/2018/2/layout/IconVerticalSolidList"/>
    <dgm:cxn modelId="{FEEFCBA4-F178-46F7-A918-C3B529F2CE14}" type="presParOf" srcId="{F76FAD75-1E1E-434A-9612-831053200A9A}" destId="{2F9EB317-E9AF-40EB-8BAD-2E2A8AB40188}" srcOrd="3" destOrd="0" presId="urn:microsoft.com/office/officeart/2018/2/layout/IconVerticalSolidList"/>
    <dgm:cxn modelId="{15F74745-E535-4DA7-8A3B-85C467A79A7D}" type="presParOf" srcId="{868B63D8-6E17-4941-8762-1DAD2495C22A}" destId="{83DBA1DB-9A15-4329-A219-6A3BFD230907}" srcOrd="1" destOrd="0" presId="urn:microsoft.com/office/officeart/2018/2/layout/IconVerticalSolidList"/>
    <dgm:cxn modelId="{307E48DF-9B83-4FC6-9096-AE24A8B83AB6}" type="presParOf" srcId="{868B63D8-6E17-4941-8762-1DAD2495C22A}" destId="{F13E165A-A3C8-48AB-960C-076679E6A180}" srcOrd="2" destOrd="0" presId="urn:microsoft.com/office/officeart/2018/2/layout/IconVerticalSolidList"/>
    <dgm:cxn modelId="{29ED853D-3921-479B-9B7E-371BEAA96AEA}" type="presParOf" srcId="{F13E165A-A3C8-48AB-960C-076679E6A180}" destId="{550FAC31-2331-40C2-A16C-764A83DA4FF4}" srcOrd="0" destOrd="0" presId="urn:microsoft.com/office/officeart/2018/2/layout/IconVerticalSolidList"/>
    <dgm:cxn modelId="{32CEF7CA-A66B-4ADE-8A92-27C672BF70D6}" type="presParOf" srcId="{F13E165A-A3C8-48AB-960C-076679E6A180}" destId="{4A2B664B-8E58-4DDE-9DB7-B4F4858698A4}" srcOrd="1" destOrd="0" presId="urn:microsoft.com/office/officeart/2018/2/layout/IconVerticalSolidList"/>
    <dgm:cxn modelId="{9190F7CC-FAD0-462D-A04F-75880E5301D1}" type="presParOf" srcId="{F13E165A-A3C8-48AB-960C-076679E6A180}" destId="{E63A4020-2A13-45D0-8CC7-B9E3E653B55C}" srcOrd="2" destOrd="0" presId="urn:microsoft.com/office/officeart/2018/2/layout/IconVerticalSolidList"/>
    <dgm:cxn modelId="{C4D126B5-9B8B-42C6-ABF5-B79F08B4ECC4}" type="presParOf" srcId="{F13E165A-A3C8-48AB-960C-076679E6A180}" destId="{4E7DEBA0-A9A0-4AFC-8E3A-F9F32C4D61F8}" srcOrd="3" destOrd="0" presId="urn:microsoft.com/office/officeart/2018/2/layout/IconVerticalSolidList"/>
    <dgm:cxn modelId="{69F2B0B1-7773-4899-A964-D9244070B06B}" type="presParOf" srcId="{868B63D8-6E17-4941-8762-1DAD2495C22A}" destId="{9547173A-8C0C-4A95-9271-63D22422CE11}" srcOrd="3" destOrd="0" presId="urn:microsoft.com/office/officeart/2018/2/layout/IconVerticalSolidList"/>
    <dgm:cxn modelId="{009D34E7-7DEE-42E5-A24F-D5B78B021245}" type="presParOf" srcId="{868B63D8-6E17-4941-8762-1DAD2495C22A}" destId="{3D83E67F-3D87-476D-B544-DDB8DEE05972}" srcOrd="4" destOrd="0" presId="urn:microsoft.com/office/officeart/2018/2/layout/IconVerticalSolidList"/>
    <dgm:cxn modelId="{2ED7960E-FE27-4C44-9A3F-F83F1B2D682C}" type="presParOf" srcId="{3D83E67F-3D87-476D-B544-DDB8DEE05972}" destId="{076BD475-F025-4DDE-893C-2BA425D97378}" srcOrd="0" destOrd="0" presId="urn:microsoft.com/office/officeart/2018/2/layout/IconVerticalSolidList"/>
    <dgm:cxn modelId="{BCC937E2-DB24-40C1-B61A-F0A4C7FA89AB}" type="presParOf" srcId="{3D83E67F-3D87-476D-B544-DDB8DEE05972}" destId="{88B475C2-6D92-49A7-9917-901EF3D31D96}" srcOrd="1" destOrd="0" presId="urn:microsoft.com/office/officeart/2018/2/layout/IconVerticalSolidList"/>
    <dgm:cxn modelId="{6CD874F6-F2DC-4D13-B375-1EDA770B2B29}" type="presParOf" srcId="{3D83E67F-3D87-476D-B544-DDB8DEE05972}" destId="{08D8FE19-C669-404E-81F7-C07B306830D3}" srcOrd="2" destOrd="0" presId="urn:microsoft.com/office/officeart/2018/2/layout/IconVerticalSolidList"/>
    <dgm:cxn modelId="{C6805487-99FB-4287-96F8-A30AF228BD1E}" type="presParOf" srcId="{3D83E67F-3D87-476D-B544-DDB8DEE05972}" destId="{C945E457-53AC-4F18-B784-6BB5A2F230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8688C5-F6F7-4BFC-8EDE-03EB8193AAD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94BE15F-7915-4C8F-A786-7E4D37F180A9}">
      <dgm:prSet custT="1"/>
      <dgm:spPr/>
      <dgm:t>
        <a:bodyPr/>
        <a:lstStyle/>
        <a:p>
          <a:pPr>
            <a:lnSpc>
              <a:spcPct val="100000"/>
            </a:lnSpc>
          </a:pPr>
          <a:r>
            <a:rPr lang="en-US" sz="1400" dirty="0"/>
            <a:t>The</a:t>
          </a:r>
          <a:r>
            <a:rPr lang="en-US" sz="1400" baseline="0" dirty="0"/>
            <a:t> plots to our right indicate the profit distribution between the two companies. </a:t>
          </a:r>
          <a:endParaRPr lang="en-US" sz="1400" dirty="0"/>
        </a:p>
      </dgm:t>
    </dgm:pt>
    <dgm:pt modelId="{C9B5576C-8A6D-44B8-849B-FA9BC66F4E2C}" type="parTrans" cxnId="{057268FA-6333-4DDF-BE20-4B3B8D058A54}">
      <dgm:prSet/>
      <dgm:spPr/>
      <dgm:t>
        <a:bodyPr/>
        <a:lstStyle/>
        <a:p>
          <a:endParaRPr lang="en-US"/>
        </a:p>
      </dgm:t>
    </dgm:pt>
    <dgm:pt modelId="{42331113-D6A0-4A4B-8DC1-8B1E9677A639}" type="sibTrans" cxnId="{057268FA-6333-4DDF-BE20-4B3B8D058A54}">
      <dgm:prSet/>
      <dgm:spPr/>
      <dgm:t>
        <a:bodyPr/>
        <a:lstStyle/>
        <a:p>
          <a:endParaRPr lang="en-US"/>
        </a:p>
      </dgm:t>
    </dgm:pt>
    <dgm:pt modelId="{7AD34302-99DB-4A72-9CBE-0B1B8CC5C62C}">
      <dgm:prSet custT="1"/>
      <dgm:spPr/>
      <dgm:t>
        <a:bodyPr/>
        <a:lstStyle/>
        <a:p>
          <a:pPr>
            <a:lnSpc>
              <a:spcPct val="100000"/>
            </a:lnSpc>
          </a:pPr>
          <a:r>
            <a:rPr lang="en-US" sz="1400" dirty="0"/>
            <a:t>We can spot that Yellow Cab is far more profitable compared to the Pink Cab. This analysis though does not go sound with the Cost of Travel plot, we get a very good idea of </a:t>
          </a:r>
          <a:r>
            <a:rPr lang="en-US" sz="1600" dirty="0"/>
            <a:t>which</a:t>
          </a:r>
          <a:r>
            <a:rPr lang="en-US" sz="1400" dirty="0"/>
            <a:t> company can be a valid investment. </a:t>
          </a:r>
        </a:p>
        <a:p>
          <a:pPr>
            <a:lnSpc>
              <a:spcPct val="100000"/>
            </a:lnSpc>
          </a:pPr>
          <a:endParaRPr lang="en-US" sz="1400" dirty="0"/>
        </a:p>
      </dgm:t>
    </dgm:pt>
    <dgm:pt modelId="{44521A1E-AAA3-4ABD-9412-38F3F00DCBAB}" type="parTrans" cxnId="{82A330C4-F2D4-49DA-B576-26636C23626F}">
      <dgm:prSet/>
      <dgm:spPr/>
      <dgm:t>
        <a:bodyPr/>
        <a:lstStyle/>
        <a:p>
          <a:endParaRPr lang="en-US"/>
        </a:p>
      </dgm:t>
    </dgm:pt>
    <dgm:pt modelId="{36E86524-1825-4FC9-9827-A719BB24A6C1}" type="sibTrans" cxnId="{82A330C4-F2D4-49DA-B576-26636C23626F}">
      <dgm:prSet/>
      <dgm:spPr/>
      <dgm:t>
        <a:bodyPr/>
        <a:lstStyle/>
        <a:p>
          <a:endParaRPr lang="en-US"/>
        </a:p>
      </dgm:t>
    </dgm:pt>
    <dgm:pt modelId="{4F64C092-ECED-4E5F-A9B8-AE67E396C844}">
      <dgm:prSet custT="1"/>
      <dgm:spPr/>
      <dgm:t>
        <a:bodyPr/>
        <a:lstStyle/>
        <a:p>
          <a:pPr>
            <a:lnSpc>
              <a:spcPct val="100000"/>
            </a:lnSpc>
          </a:pPr>
          <a:r>
            <a:rPr lang="en-US" sz="1400" dirty="0"/>
            <a:t>The</a:t>
          </a:r>
          <a:r>
            <a:rPr lang="en-US" sz="1400" baseline="0" dirty="0"/>
            <a:t> plot to the top right indicates Total Profit for the two companies while the one below indicates the average profit for each company per trip according to the data provided. </a:t>
          </a:r>
          <a:endParaRPr lang="en-US" sz="1400" dirty="0"/>
        </a:p>
      </dgm:t>
    </dgm:pt>
    <dgm:pt modelId="{D9C502A0-F79C-449B-9EB8-393C78004447}" type="parTrans" cxnId="{7B99C1E2-D38F-4647-BC5B-6DDB40A0ECD2}">
      <dgm:prSet/>
      <dgm:spPr/>
      <dgm:t>
        <a:bodyPr/>
        <a:lstStyle/>
        <a:p>
          <a:endParaRPr lang="en-US"/>
        </a:p>
      </dgm:t>
    </dgm:pt>
    <dgm:pt modelId="{DAEFA9EA-ACA0-41FB-96B1-8BFF1527F689}" type="sibTrans" cxnId="{7B99C1E2-D38F-4647-BC5B-6DDB40A0ECD2}">
      <dgm:prSet/>
      <dgm:spPr/>
      <dgm:t>
        <a:bodyPr/>
        <a:lstStyle/>
        <a:p>
          <a:endParaRPr lang="en-US"/>
        </a:p>
      </dgm:t>
    </dgm:pt>
    <dgm:pt modelId="{8ABA4B25-4714-4205-84B4-EFB05B8EC085}" type="pres">
      <dgm:prSet presAssocID="{628688C5-F6F7-4BFC-8EDE-03EB8193AAD9}" presName="root" presStyleCnt="0">
        <dgm:presLayoutVars>
          <dgm:dir/>
          <dgm:resizeHandles val="exact"/>
        </dgm:presLayoutVars>
      </dgm:prSet>
      <dgm:spPr/>
    </dgm:pt>
    <dgm:pt modelId="{11738E43-4E22-4323-AFB1-B1B2357B5437}" type="pres">
      <dgm:prSet presAssocID="{A94BE15F-7915-4C8F-A786-7E4D37F180A9}" presName="compNode" presStyleCnt="0"/>
      <dgm:spPr/>
    </dgm:pt>
    <dgm:pt modelId="{2E3FE233-21FE-43FC-9020-0014C98E8BEE}" type="pres">
      <dgm:prSet presAssocID="{A94BE15F-7915-4C8F-A786-7E4D37F180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5771BC20-59A7-4009-BAB2-2D54358145B2}" type="pres">
      <dgm:prSet presAssocID="{A94BE15F-7915-4C8F-A786-7E4D37F180A9}" presName="spaceRect" presStyleCnt="0"/>
      <dgm:spPr/>
    </dgm:pt>
    <dgm:pt modelId="{C8C201CD-3A6D-4D5D-9804-498F04E13599}" type="pres">
      <dgm:prSet presAssocID="{A94BE15F-7915-4C8F-A786-7E4D37F180A9}" presName="textRect" presStyleLbl="revTx" presStyleIdx="0" presStyleCnt="3" custScaleX="121579" custScaleY="122946">
        <dgm:presLayoutVars>
          <dgm:chMax val="1"/>
          <dgm:chPref val="1"/>
        </dgm:presLayoutVars>
      </dgm:prSet>
      <dgm:spPr/>
    </dgm:pt>
    <dgm:pt modelId="{F75269C4-94D3-4B78-AA55-639283CED5D8}" type="pres">
      <dgm:prSet presAssocID="{42331113-D6A0-4A4B-8DC1-8B1E9677A639}" presName="sibTrans" presStyleCnt="0"/>
      <dgm:spPr/>
    </dgm:pt>
    <dgm:pt modelId="{6D1965DC-D615-4139-883F-4BE994D07634}" type="pres">
      <dgm:prSet presAssocID="{7AD34302-99DB-4A72-9CBE-0B1B8CC5C62C}" presName="compNode" presStyleCnt="0"/>
      <dgm:spPr/>
    </dgm:pt>
    <dgm:pt modelId="{91460AF5-F86F-4353-8EC1-880EA5184DCB}" type="pres">
      <dgm:prSet presAssocID="{7AD34302-99DB-4A72-9CBE-0B1B8CC5C6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FBDC37BB-36B5-480C-A6CA-7584868686C2}" type="pres">
      <dgm:prSet presAssocID="{7AD34302-99DB-4A72-9CBE-0B1B8CC5C62C}" presName="spaceRect" presStyleCnt="0"/>
      <dgm:spPr/>
    </dgm:pt>
    <dgm:pt modelId="{513DCB74-CFAE-49C0-921F-2AB6E95C60D9}" type="pres">
      <dgm:prSet presAssocID="{7AD34302-99DB-4A72-9CBE-0B1B8CC5C62C}" presName="textRect" presStyleLbl="revTx" presStyleIdx="1" presStyleCnt="3" custScaleX="136240" custScaleY="129543">
        <dgm:presLayoutVars>
          <dgm:chMax val="1"/>
          <dgm:chPref val="1"/>
        </dgm:presLayoutVars>
      </dgm:prSet>
      <dgm:spPr/>
    </dgm:pt>
    <dgm:pt modelId="{DEC2CF4D-5FF7-444E-9886-1CBFF7FA2BFC}" type="pres">
      <dgm:prSet presAssocID="{36E86524-1825-4FC9-9827-A719BB24A6C1}" presName="sibTrans" presStyleCnt="0"/>
      <dgm:spPr/>
    </dgm:pt>
    <dgm:pt modelId="{A4F92D6E-8A20-4C00-B212-D008DB542492}" type="pres">
      <dgm:prSet presAssocID="{4F64C092-ECED-4E5F-A9B8-AE67E396C844}" presName="compNode" presStyleCnt="0"/>
      <dgm:spPr/>
    </dgm:pt>
    <dgm:pt modelId="{13F57C90-A0AD-455B-8164-4785D0160615}" type="pres">
      <dgm:prSet presAssocID="{4F64C092-ECED-4E5F-A9B8-AE67E396C8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A97F0749-6C0B-48C8-BC96-9D56CEF66FD3}" type="pres">
      <dgm:prSet presAssocID="{4F64C092-ECED-4E5F-A9B8-AE67E396C844}" presName="spaceRect" presStyleCnt="0"/>
      <dgm:spPr/>
    </dgm:pt>
    <dgm:pt modelId="{1F0C56B3-F1D3-4419-86CC-75DBDDE1C463}" type="pres">
      <dgm:prSet presAssocID="{4F64C092-ECED-4E5F-A9B8-AE67E396C844}" presName="textRect" presStyleLbl="revTx" presStyleIdx="2" presStyleCnt="3" custScaleX="126936" custScaleY="139570">
        <dgm:presLayoutVars>
          <dgm:chMax val="1"/>
          <dgm:chPref val="1"/>
        </dgm:presLayoutVars>
      </dgm:prSet>
      <dgm:spPr/>
    </dgm:pt>
  </dgm:ptLst>
  <dgm:cxnLst>
    <dgm:cxn modelId="{623F220F-3D70-43B7-AC03-DC743245DD3D}" type="presOf" srcId="{A94BE15F-7915-4C8F-A786-7E4D37F180A9}" destId="{C8C201CD-3A6D-4D5D-9804-498F04E13599}" srcOrd="0" destOrd="0" presId="urn:microsoft.com/office/officeart/2018/2/layout/IconLabelList"/>
    <dgm:cxn modelId="{707B65A2-C3AA-4131-90D0-EBB2BAD31984}" type="presOf" srcId="{628688C5-F6F7-4BFC-8EDE-03EB8193AAD9}" destId="{8ABA4B25-4714-4205-84B4-EFB05B8EC085}" srcOrd="0" destOrd="0" presId="urn:microsoft.com/office/officeart/2018/2/layout/IconLabelList"/>
    <dgm:cxn modelId="{213DB9A8-0442-4BD0-813E-C630F4515DBC}" type="presOf" srcId="{7AD34302-99DB-4A72-9CBE-0B1B8CC5C62C}" destId="{513DCB74-CFAE-49C0-921F-2AB6E95C60D9}" srcOrd="0" destOrd="0" presId="urn:microsoft.com/office/officeart/2018/2/layout/IconLabelList"/>
    <dgm:cxn modelId="{82A330C4-F2D4-49DA-B576-26636C23626F}" srcId="{628688C5-F6F7-4BFC-8EDE-03EB8193AAD9}" destId="{7AD34302-99DB-4A72-9CBE-0B1B8CC5C62C}" srcOrd="1" destOrd="0" parTransId="{44521A1E-AAA3-4ABD-9412-38F3F00DCBAB}" sibTransId="{36E86524-1825-4FC9-9827-A719BB24A6C1}"/>
    <dgm:cxn modelId="{7B99C1E2-D38F-4647-BC5B-6DDB40A0ECD2}" srcId="{628688C5-F6F7-4BFC-8EDE-03EB8193AAD9}" destId="{4F64C092-ECED-4E5F-A9B8-AE67E396C844}" srcOrd="2" destOrd="0" parTransId="{D9C502A0-F79C-449B-9EB8-393C78004447}" sibTransId="{DAEFA9EA-ACA0-41FB-96B1-8BFF1527F689}"/>
    <dgm:cxn modelId="{03257FE3-CCCB-4E87-8C82-75E3238A8FC4}" type="presOf" srcId="{4F64C092-ECED-4E5F-A9B8-AE67E396C844}" destId="{1F0C56B3-F1D3-4419-86CC-75DBDDE1C463}" srcOrd="0" destOrd="0" presId="urn:microsoft.com/office/officeart/2018/2/layout/IconLabelList"/>
    <dgm:cxn modelId="{057268FA-6333-4DDF-BE20-4B3B8D058A54}" srcId="{628688C5-F6F7-4BFC-8EDE-03EB8193AAD9}" destId="{A94BE15F-7915-4C8F-A786-7E4D37F180A9}" srcOrd="0" destOrd="0" parTransId="{C9B5576C-8A6D-44B8-849B-FA9BC66F4E2C}" sibTransId="{42331113-D6A0-4A4B-8DC1-8B1E9677A639}"/>
    <dgm:cxn modelId="{55C3860A-D082-4C90-AB5A-5576C96BB395}" type="presParOf" srcId="{8ABA4B25-4714-4205-84B4-EFB05B8EC085}" destId="{11738E43-4E22-4323-AFB1-B1B2357B5437}" srcOrd="0" destOrd="0" presId="urn:microsoft.com/office/officeart/2018/2/layout/IconLabelList"/>
    <dgm:cxn modelId="{3F1C6F3D-E1AD-4FA2-93D2-143288E99727}" type="presParOf" srcId="{11738E43-4E22-4323-AFB1-B1B2357B5437}" destId="{2E3FE233-21FE-43FC-9020-0014C98E8BEE}" srcOrd="0" destOrd="0" presId="urn:microsoft.com/office/officeart/2018/2/layout/IconLabelList"/>
    <dgm:cxn modelId="{8F5476DE-7284-4DA3-B8DD-FA5FEBF3D942}" type="presParOf" srcId="{11738E43-4E22-4323-AFB1-B1B2357B5437}" destId="{5771BC20-59A7-4009-BAB2-2D54358145B2}" srcOrd="1" destOrd="0" presId="urn:microsoft.com/office/officeart/2018/2/layout/IconLabelList"/>
    <dgm:cxn modelId="{AA9F8613-5F58-4157-83A7-770F9F1005C1}" type="presParOf" srcId="{11738E43-4E22-4323-AFB1-B1B2357B5437}" destId="{C8C201CD-3A6D-4D5D-9804-498F04E13599}" srcOrd="2" destOrd="0" presId="urn:microsoft.com/office/officeart/2018/2/layout/IconLabelList"/>
    <dgm:cxn modelId="{E9B55CA2-D959-47B8-BFC3-8EC162F9E561}" type="presParOf" srcId="{8ABA4B25-4714-4205-84B4-EFB05B8EC085}" destId="{F75269C4-94D3-4B78-AA55-639283CED5D8}" srcOrd="1" destOrd="0" presId="urn:microsoft.com/office/officeart/2018/2/layout/IconLabelList"/>
    <dgm:cxn modelId="{DED12812-E39C-48AC-80EB-3F564B69AA5B}" type="presParOf" srcId="{8ABA4B25-4714-4205-84B4-EFB05B8EC085}" destId="{6D1965DC-D615-4139-883F-4BE994D07634}" srcOrd="2" destOrd="0" presId="urn:microsoft.com/office/officeart/2018/2/layout/IconLabelList"/>
    <dgm:cxn modelId="{12EC5789-5C87-4F9A-A34D-7852031A044B}" type="presParOf" srcId="{6D1965DC-D615-4139-883F-4BE994D07634}" destId="{91460AF5-F86F-4353-8EC1-880EA5184DCB}" srcOrd="0" destOrd="0" presId="urn:microsoft.com/office/officeart/2018/2/layout/IconLabelList"/>
    <dgm:cxn modelId="{CB4D8C17-7BDD-499B-853C-6D62CCDE26D8}" type="presParOf" srcId="{6D1965DC-D615-4139-883F-4BE994D07634}" destId="{FBDC37BB-36B5-480C-A6CA-7584868686C2}" srcOrd="1" destOrd="0" presId="urn:microsoft.com/office/officeart/2018/2/layout/IconLabelList"/>
    <dgm:cxn modelId="{21E382C3-24CD-44EA-BCFA-4F2A9B3C1A29}" type="presParOf" srcId="{6D1965DC-D615-4139-883F-4BE994D07634}" destId="{513DCB74-CFAE-49C0-921F-2AB6E95C60D9}" srcOrd="2" destOrd="0" presId="urn:microsoft.com/office/officeart/2018/2/layout/IconLabelList"/>
    <dgm:cxn modelId="{ACA7E8A3-9E17-461E-B94A-AFB571B7E332}" type="presParOf" srcId="{8ABA4B25-4714-4205-84B4-EFB05B8EC085}" destId="{DEC2CF4D-5FF7-444E-9886-1CBFF7FA2BFC}" srcOrd="3" destOrd="0" presId="urn:microsoft.com/office/officeart/2018/2/layout/IconLabelList"/>
    <dgm:cxn modelId="{5A9C2B74-7585-4311-9FF7-C04B0F8A5226}" type="presParOf" srcId="{8ABA4B25-4714-4205-84B4-EFB05B8EC085}" destId="{A4F92D6E-8A20-4C00-B212-D008DB542492}" srcOrd="4" destOrd="0" presId="urn:microsoft.com/office/officeart/2018/2/layout/IconLabelList"/>
    <dgm:cxn modelId="{2F7AC2C3-43C6-4A0E-AA71-3C39AD10B22D}" type="presParOf" srcId="{A4F92D6E-8A20-4C00-B212-D008DB542492}" destId="{13F57C90-A0AD-455B-8164-4785D0160615}" srcOrd="0" destOrd="0" presId="urn:microsoft.com/office/officeart/2018/2/layout/IconLabelList"/>
    <dgm:cxn modelId="{63A933D7-FD1C-4CB4-9136-053E27CD4C1D}" type="presParOf" srcId="{A4F92D6E-8A20-4C00-B212-D008DB542492}" destId="{A97F0749-6C0B-48C8-BC96-9D56CEF66FD3}" srcOrd="1" destOrd="0" presId="urn:microsoft.com/office/officeart/2018/2/layout/IconLabelList"/>
    <dgm:cxn modelId="{DF8E8269-30DB-4873-B089-5C318D6CDA17}" type="presParOf" srcId="{A4F92D6E-8A20-4C00-B212-D008DB542492}" destId="{1F0C56B3-F1D3-4419-86CC-75DBDDE1C463}"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F06E98-146D-4E17-AEA2-F9444AB2E78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6C92C02-0B1C-44C8-9A9C-1267F1C57043}">
      <dgm:prSet custT="1"/>
      <dgm:spPr/>
      <dgm:t>
        <a:bodyPr/>
        <a:lstStyle/>
        <a:p>
          <a:pPr>
            <a:lnSpc>
              <a:spcPct val="100000"/>
            </a:lnSpc>
          </a:pPr>
          <a:r>
            <a:rPr lang="en-US" sz="1600" dirty="0"/>
            <a:t>Analysis performed in this plot tells us on how much each company’s cab travelled </a:t>
          </a:r>
        </a:p>
      </dgm:t>
    </dgm:pt>
    <dgm:pt modelId="{10123CA7-8D1C-4C94-8326-3815B8183760}" type="parTrans" cxnId="{91A4FB8D-6536-4BE8-A047-39C6B5129ED6}">
      <dgm:prSet/>
      <dgm:spPr/>
      <dgm:t>
        <a:bodyPr/>
        <a:lstStyle/>
        <a:p>
          <a:endParaRPr lang="en-US"/>
        </a:p>
      </dgm:t>
    </dgm:pt>
    <dgm:pt modelId="{0895DC8A-DF19-4922-91FB-A40BCB6206F0}" type="sibTrans" cxnId="{91A4FB8D-6536-4BE8-A047-39C6B5129ED6}">
      <dgm:prSet/>
      <dgm:spPr/>
      <dgm:t>
        <a:bodyPr/>
        <a:lstStyle/>
        <a:p>
          <a:endParaRPr lang="en-US"/>
        </a:p>
      </dgm:t>
    </dgm:pt>
    <dgm:pt modelId="{79589D09-D7C4-4948-875C-BD1BD6338B2A}">
      <dgm:prSet custT="1"/>
      <dgm:spPr/>
      <dgm:t>
        <a:bodyPr/>
        <a:lstStyle/>
        <a:p>
          <a:pPr>
            <a:lnSpc>
              <a:spcPct val="100000"/>
            </a:lnSpc>
          </a:pPr>
          <a:r>
            <a:rPr lang="en-US" sz="1600" dirty="0"/>
            <a:t>It</a:t>
          </a:r>
          <a:r>
            <a:rPr lang="en-US" sz="1600" baseline="0" dirty="0"/>
            <a:t> can be easily spotted that Yellow Cab travelled more compared to Pink Cab. Wherein Yellow Cab surpassed Pink Cab in number of trips for almost every KM bracket. </a:t>
          </a:r>
          <a:endParaRPr lang="en-US" sz="1600" dirty="0"/>
        </a:p>
      </dgm:t>
    </dgm:pt>
    <dgm:pt modelId="{5DB16F43-3D5A-460D-8D84-F855DBE90966}" type="parTrans" cxnId="{BFB5D8D2-E174-49D2-9CE4-E0ADBC4B4236}">
      <dgm:prSet/>
      <dgm:spPr/>
      <dgm:t>
        <a:bodyPr/>
        <a:lstStyle/>
        <a:p>
          <a:endParaRPr lang="en-US"/>
        </a:p>
      </dgm:t>
    </dgm:pt>
    <dgm:pt modelId="{30B87B91-0182-4972-B066-E553C248B9FC}" type="sibTrans" cxnId="{BFB5D8D2-E174-49D2-9CE4-E0ADBC4B4236}">
      <dgm:prSet/>
      <dgm:spPr/>
      <dgm:t>
        <a:bodyPr/>
        <a:lstStyle/>
        <a:p>
          <a:endParaRPr lang="en-US"/>
        </a:p>
      </dgm:t>
    </dgm:pt>
    <dgm:pt modelId="{9EBB89BA-BAF2-4586-B96E-7F45063414D0}" type="pres">
      <dgm:prSet presAssocID="{9EF06E98-146D-4E17-AEA2-F9444AB2E789}" presName="root" presStyleCnt="0">
        <dgm:presLayoutVars>
          <dgm:dir/>
          <dgm:resizeHandles val="exact"/>
        </dgm:presLayoutVars>
      </dgm:prSet>
      <dgm:spPr/>
    </dgm:pt>
    <dgm:pt modelId="{68C545DD-0478-4C5C-AFBE-AE7AA2F09B74}" type="pres">
      <dgm:prSet presAssocID="{D6C92C02-0B1C-44C8-9A9C-1267F1C57043}" presName="compNode" presStyleCnt="0"/>
      <dgm:spPr/>
    </dgm:pt>
    <dgm:pt modelId="{F5427B89-F398-4AF3-A0D8-9126A9512FEB}" type="pres">
      <dgm:prSet presAssocID="{D6C92C02-0B1C-44C8-9A9C-1267F1C5704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B0000057-8416-4A9D-904B-8C505154455A}" type="pres">
      <dgm:prSet presAssocID="{D6C92C02-0B1C-44C8-9A9C-1267F1C57043}" presName="spaceRect" presStyleCnt="0"/>
      <dgm:spPr/>
    </dgm:pt>
    <dgm:pt modelId="{39F185F9-0F84-4E52-BB70-11F6D4F4EDEB}" type="pres">
      <dgm:prSet presAssocID="{D6C92C02-0B1C-44C8-9A9C-1267F1C57043}" presName="textRect" presStyleLbl="revTx" presStyleIdx="0" presStyleCnt="2">
        <dgm:presLayoutVars>
          <dgm:chMax val="1"/>
          <dgm:chPref val="1"/>
        </dgm:presLayoutVars>
      </dgm:prSet>
      <dgm:spPr/>
    </dgm:pt>
    <dgm:pt modelId="{9E6E3E3C-4DC6-45B3-89B9-B02DBEEE72FB}" type="pres">
      <dgm:prSet presAssocID="{0895DC8A-DF19-4922-91FB-A40BCB6206F0}" presName="sibTrans" presStyleCnt="0"/>
      <dgm:spPr/>
    </dgm:pt>
    <dgm:pt modelId="{B7B079E3-73F7-409E-8E4B-E3508823A92C}" type="pres">
      <dgm:prSet presAssocID="{79589D09-D7C4-4948-875C-BD1BD6338B2A}" presName="compNode" presStyleCnt="0"/>
      <dgm:spPr/>
    </dgm:pt>
    <dgm:pt modelId="{E6D5F378-F0D1-484F-949D-A2D116789FA0}" type="pres">
      <dgm:prSet presAssocID="{79589D09-D7C4-4948-875C-BD1BD6338B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8F431609-4393-4CC4-8FAC-0AA7C82ADAFD}" type="pres">
      <dgm:prSet presAssocID="{79589D09-D7C4-4948-875C-BD1BD6338B2A}" presName="spaceRect" presStyleCnt="0"/>
      <dgm:spPr/>
    </dgm:pt>
    <dgm:pt modelId="{CC9ABF76-6A6C-4114-9873-7B90B6005A64}" type="pres">
      <dgm:prSet presAssocID="{79589D09-D7C4-4948-875C-BD1BD6338B2A}" presName="textRect" presStyleLbl="revTx" presStyleIdx="1" presStyleCnt="2">
        <dgm:presLayoutVars>
          <dgm:chMax val="1"/>
          <dgm:chPref val="1"/>
        </dgm:presLayoutVars>
      </dgm:prSet>
      <dgm:spPr/>
    </dgm:pt>
  </dgm:ptLst>
  <dgm:cxnLst>
    <dgm:cxn modelId="{C134DF5F-F0F1-426A-BDB4-0F6F0271DD65}" type="presOf" srcId="{D6C92C02-0B1C-44C8-9A9C-1267F1C57043}" destId="{39F185F9-0F84-4E52-BB70-11F6D4F4EDEB}" srcOrd="0" destOrd="0" presId="urn:microsoft.com/office/officeart/2018/2/layout/IconLabelList"/>
    <dgm:cxn modelId="{3B06208D-5608-4BD2-A071-3F3D5202B919}" type="presOf" srcId="{79589D09-D7C4-4948-875C-BD1BD6338B2A}" destId="{CC9ABF76-6A6C-4114-9873-7B90B6005A64}" srcOrd="0" destOrd="0" presId="urn:microsoft.com/office/officeart/2018/2/layout/IconLabelList"/>
    <dgm:cxn modelId="{91A4FB8D-6536-4BE8-A047-39C6B5129ED6}" srcId="{9EF06E98-146D-4E17-AEA2-F9444AB2E789}" destId="{D6C92C02-0B1C-44C8-9A9C-1267F1C57043}" srcOrd="0" destOrd="0" parTransId="{10123CA7-8D1C-4C94-8326-3815B8183760}" sibTransId="{0895DC8A-DF19-4922-91FB-A40BCB6206F0}"/>
    <dgm:cxn modelId="{BFB5D8D2-E174-49D2-9CE4-E0ADBC4B4236}" srcId="{9EF06E98-146D-4E17-AEA2-F9444AB2E789}" destId="{79589D09-D7C4-4948-875C-BD1BD6338B2A}" srcOrd="1" destOrd="0" parTransId="{5DB16F43-3D5A-460D-8D84-F855DBE90966}" sibTransId="{30B87B91-0182-4972-B066-E553C248B9FC}"/>
    <dgm:cxn modelId="{3FA4A4E5-6BFF-4619-ACDA-33FC0C6C4FFA}" type="presOf" srcId="{9EF06E98-146D-4E17-AEA2-F9444AB2E789}" destId="{9EBB89BA-BAF2-4586-B96E-7F45063414D0}" srcOrd="0" destOrd="0" presId="urn:microsoft.com/office/officeart/2018/2/layout/IconLabelList"/>
    <dgm:cxn modelId="{39FE3708-1999-4792-9855-BFA4392DA5AA}" type="presParOf" srcId="{9EBB89BA-BAF2-4586-B96E-7F45063414D0}" destId="{68C545DD-0478-4C5C-AFBE-AE7AA2F09B74}" srcOrd="0" destOrd="0" presId="urn:microsoft.com/office/officeart/2018/2/layout/IconLabelList"/>
    <dgm:cxn modelId="{E39D2A5E-57E7-4DFF-A137-F3960C930267}" type="presParOf" srcId="{68C545DD-0478-4C5C-AFBE-AE7AA2F09B74}" destId="{F5427B89-F398-4AF3-A0D8-9126A9512FEB}" srcOrd="0" destOrd="0" presId="urn:microsoft.com/office/officeart/2018/2/layout/IconLabelList"/>
    <dgm:cxn modelId="{CBB472B9-5D39-4A2B-AFBD-F9CD01984B2D}" type="presParOf" srcId="{68C545DD-0478-4C5C-AFBE-AE7AA2F09B74}" destId="{B0000057-8416-4A9D-904B-8C505154455A}" srcOrd="1" destOrd="0" presId="urn:microsoft.com/office/officeart/2018/2/layout/IconLabelList"/>
    <dgm:cxn modelId="{0B8AFD89-0C1D-4404-996F-77DEBBA43348}" type="presParOf" srcId="{68C545DD-0478-4C5C-AFBE-AE7AA2F09B74}" destId="{39F185F9-0F84-4E52-BB70-11F6D4F4EDEB}" srcOrd="2" destOrd="0" presId="urn:microsoft.com/office/officeart/2018/2/layout/IconLabelList"/>
    <dgm:cxn modelId="{FC7EF6A8-D1AE-4188-8A71-CDF7207F707F}" type="presParOf" srcId="{9EBB89BA-BAF2-4586-B96E-7F45063414D0}" destId="{9E6E3E3C-4DC6-45B3-89B9-B02DBEEE72FB}" srcOrd="1" destOrd="0" presId="urn:microsoft.com/office/officeart/2018/2/layout/IconLabelList"/>
    <dgm:cxn modelId="{677322A0-EEC2-4105-ACBA-F65AA9381246}" type="presParOf" srcId="{9EBB89BA-BAF2-4586-B96E-7F45063414D0}" destId="{B7B079E3-73F7-409E-8E4B-E3508823A92C}" srcOrd="2" destOrd="0" presId="urn:microsoft.com/office/officeart/2018/2/layout/IconLabelList"/>
    <dgm:cxn modelId="{AA21BDCE-AF51-42B3-B301-29EC14458188}" type="presParOf" srcId="{B7B079E3-73F7-409E-8E4B-E3508823A92C}" destId="{E6D5F378-F0D1-484F-949D-A2D116789FA0}" srcOrd="0" destOrd="0" presId="urn:microsoft.com/office/officeart/2018/2/layout/IconLabelList"/>
    <dgm:cxn modelId="{3FADF637-6AD6-4BF4-8CB9-3AA6F763ADE5}" type="presParOf" srcId="{B7B079E3-73F7-409E-8E4B-E3508823A92C}" destId="{8F431609-4393-4CC4-8FAC-0AA7C82ADAFD}" srcOrd="1" destOrd="0" presId="urn:microsoft.com/office/officeart/2018/2/layout/IconLabelList"/>
    <dgm:cxn modelId="{8AB98C8D-7485-4913-B187-9275A7B7E2C5}" type="presParOf" srcId="{B7B079E3-73F7-409E-8E4B-E3508823A92C}" destId="{CC9ABF76-6A6C-4114-9873-7B90B6005A6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BF9FD-AF09-483B-990C-41F68276F624}">
      <dsp:nvSpPr>
        <dsp:cNvPr id="0" name=""/>
        <dsp:cNvSpPr/>
      </dsp:nvSpPr>
      <dsp:spPr>
        <a:xfrm>
          <a:off x="0" y="424"/>
          <a:ext cx="7077176" cy="9934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E7467-2CA3-4242-B050-4AF8B0AD33A6}">
      <dsp:nvSpPr>
        <dsp:cNvPr id="0" name=""/>
        <dsp:cNvSpPr/>
      </dsp:nvSpPr>
      <dsp:spPr>
        <a:xfrm>
          <a:off x="300514" y="223947"/>
          <a:ext cx="546389" cy="546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EB317-E9AF-40EB-8BAD-2E2A8AB40188}">
      <dsp:nvSpPr>
        <dsp:cNvPr id="0" name=""/>
        <dsp:cNvSpPr/>
      </dsp:nvSpPr>
      <dsp:spPr>
        <a:xfrm>
          <a:off x="1147418" y="424"/>
          <a:ext cx="5929757" cy="993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39" tIns="105139" rIns="105139" bIns="105139" numCol="1" spcCol="1270" anchor="ctr" anchorCtr="0">
          <a:noAutofit/>
        </a:bodyPr>
        <a:lstStyle/>
        <a:p>
          <a:pPr marL="0" lvl="0" indent="0" algn="l" defTabSz="711200">
            <a:lnSpc>
              <a:spcPct val="100000"/>
            </a:lnSpc>
            <a:spcBef>
              <a:spcPct val="0"/>
            </a:spcBef>
            <a:spcAft>
              <a:spcPct val="35000"/>
            </a:spcAft>
            <a:buNone/>
          </a:pPr>
          <a:r>
            <a:rPr lang="en-US" sz="1600" kern="1200" dirty="0"/>
            <a:t>The</a:t>
          </a:r>
          <a:r>
            <a:rPr lang="en-US" sz="1600" kern="1200" baseline="0" dirty="0"/>
            <a:t> plot to the right gives us an idea of the usage of resources by the companies under question</a:t>
          </a:r>
          <a:endParaRPr lang="en-US" sz="1600" kern="1200" dirty="0"/>
        </a:p>
      </dsp:txBody>
      <dsp:txXfrm>
        <a:off x="1147418" y="424"/>
        <a:ext cx="5929757" cy="993435"/>
      </dsp:txXfrm>
    </dsp:sp>
    <dsp:sp modelId="{550FAC31-2331-40C2-A16C-764A83DA4FF4}">
      <dsp:nvSpPr>
        <dsp:cNvPr id="0" name=""/>
        <dsp:cNvSpPr/>
      </dsp:nvSpPr>
      <dsp:spPr>
        <a:xfrm>
          <a:off x="0" y="1242219"/>
          <a:ext cx="7077176" cy="9934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2B664B-8E58-4DDE-9DB7-B4F4858698A4}">
      <dsp:nvSpPr>
        <dsp:cNvPr id="0" name=""/>
        <dsp:cNvSpPr/>
      </dsp:nvSpPr>
      <dsp:spPr>
        <a:xfrm>
          <a:off x="300514" y="1465742"/>
          <a:ext cx="546389" cy="546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DEBA0-A9A0-4AFC-8E3A-F9F32C4D61F8}">
      <dsp:nvSpPr>
        <dsp:cNvPr id="0" name=""/>
        <dsp:cNvSpPr/>
      </dsp:nvSpPr>
      <dsp:spPr>
        <a:xfrm>
          <a:off x="1147418" y="1242219"/>
          <a:ext cx="5929757" cy="993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39" tIns="105139" rIns="105139" bIns="105139" numCol="1" spcCol="1270" anchor="ctr" anchorCtr="0">
          <a:noAutofit/>
        </a:bodyPr>
        <a:lstStyle/>
        <a:p>
          <a:pPr marL="0" lvl="0" indent="0" algn="l" defTabSz="711200">
            <a:lnSpc>
              <a:spcPct val="100000"/>
            </a:lnSpc>
            <a:spcBef>
              <a:spcPct val="0"/>
            </a:spcBef>
            <a:spcAft>
              <a:spcPct val="35000"/>
            </a:spcAft>
            <a:buNone/>
          </a:pPr>
          <a:r>
            <a:rPr lang="en-US" sz="1600" kern="1200" dirty="0"/>
            <a:t>Pink Cab seems to utilize resources more efficiently </a:t>
          </a:r>
        </a:p>
      </dsp:txBody>
      <dsp:txXfrm>
        <a:off x="1147418" y="1242219"/>
        <a:ext cx="5929757" cy="993435"/>
      </dsp:txXfrm>
    </dsp:sp>
    <dsp:sp modelId="{076BD475-F025-4DDE-893C-2BA425D97378}">
      <dsp:nvSpPr>
        <dsp:cNvPr id="0" name=""/>
        <dsp:cNvSpPr/>
      </dsp:nvSpPr>
      <dsp:spPr>
        <a:xfrm>
          <a:off x="0" y="2484014"/>
          <a:ext cx="7077176" cy="9934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475C2-6D92-49A7-9917-901EF3D31D96}">
      <dsp:nvSpPr>
        <dsp:cNvPr id="0" name=""/>
        <dsp:cNvSpPr/>
      </dsp:nvSpPr>
      <dsp:spPr>
        <a:xfrm>
          <a:off x="300514" y="2707537"/>
          <a:ext cx="546389" cy="546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45E457-53AC-4F18-B784-6BB5A2F2301E}">
      <dsp:nvSpPr>
        <dsp:cNvPr id="0" name=""/>
        <dsp:cNvSpPr/>
      </dsp:nvSpPr>
      <dsp:spPr>
        <a:xfrm>
          <a:off x="1147418" y="2484014"/>
          <a:ext cx="5929757" cy="993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39" tIns="105139" rIns="105139" bIns="105139" numCol="1" spcCol="1270" anchor="ctr" anchorCtr="0">
          <a:noAutofit/>
        </a:bodyPr>
        <a:lstStyle/>
        <a:p>
          <a:pPr marL="0" lvl="0" indent="0" algn="l" defTabSz="711200">
            <a:lnSpc>
              <a:spcPct val="100000"/>
            </a:lnSpc>
            <a:spcBef>
              <a:spcPct val="0"/>
            </a:spcBef>
            <a:spcAft>
              <a:spcPct val="35000"/>
            </a:spcAft>
            <a:buNone/>
          </a:pPr>
          <a:r>
            <a:rPr lang="en-US" sz="1600" kern="1200" dirty="0"/>
            <a:t>This plot indicates that Pink Cab would be a valid investment. However, the Profit plot in the following slide would love to differ.  </a:t>
          </a:r>
        </a:p>
      </dsp:txBody>
      <dsp:txXfrm>
        <a:off x="1147418" y="2484014"/>
        <a:ext cx="5929757" cy="9934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FE233-21FE-43FC-9020-0014C98E8BEE}">
      <dsp:nvSpPr>
        <dsp:cNvPr id="0" name=""/>
        <dsp:cNvSpPr/>
      </dsp:nvSpPr>
      <dsp:spPr>
        <a:xfrm>
          <a:off x="845362" y="86055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C201CD-3A6D-4D5D-9804-498F04E13599}">
      <dsp:nvSpPr>
        <dsp:cNvPr id="0" name=""/>
        <dsp:cNvSpPr/>
      </dsp:nvSpPr>
      <dsp:spPr>
        <a:xfrm>
          <a:off x="156151" y="1877384"/>
          <a:ext cx="2188422" cy="1268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The</a:t>
          </a:r>
          <a:r>
            <a:rPr lang="en-US" sz="1400" kern="1200" baseline="0" dirty="0"/>
            <a:t> plots to our right indicate the profit distribution between the two companies. </a:t>
          </a:r>
          <a:endParaRPr lang="en-US" sz="1400" kern="1200" dirty="0"/>
        </a:p>
      </dsp:txBody>
      <dsp:txXfrm>
        <a:off x="156151" y="1877384"/>
        <a:ext cx="2188422" cy="1268015"/>
      </dsp:txXfrm>
    </dsp:sp>
    <dsp:sp modelId="{91460AF5-F86F-4353-8EC1-880EA5184DCB}">
      <dsp:nvSpPr>
        <dsp:cNvPr id="0" name=""/>
        <dsp:cNvSpPr/>
      </dsp:nvSpPr>
      <dsp:spPr>
        <a:xfrm>
          <a:off x="3480734" y="84354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3DCB74-CFAE-49C0-921F-2AB6E95C60D9}">
      <dsp:nvSpPr>
        <dsp:cNvPr id="0" name=""/>
        <dsp:cNvSpPr/>
      </dsp:nvSpPr>
      <dsp:spPr>
        <a:xfrm>
          <a:off x="2659574" y="1826355"/>
          <a:ext cx="2452320" cy="1336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We can spot that Yellow Cab is far more profitable compared to the Pink Cab. This analysis though does not go sound with the Cost of Travel plot, we get a very good idea of </a:t>
          </a:r>
          <a:r>
            <a:rPr lang="en-US" sz="1600" kern="1200" dirty="0"/>
            <a:t>which</a:t>
          </a:r>
          <a:r>
            <a:rPr lang="en-US" sz="1400" kern="1200" dirty="0"/>
            <a:t> company can be a valid investment. </a:t>
          </a:r>
        </a:p>
        <a:p>
          <a:pPr marL="0" lvl="0" indent="0" algn="ctr" defTabSz="622300">
            <a:lnSpc>
              <a:spcPct val="100000"/>
            </a:lnSpc>
            <a:spcBef>
              <a:spcPct val="0"/>
            </a:spcBef>
            <a:spcAft>
              <a:spcPct val="35000"/>
            </a:spcAft>
            <a:buNone/>
          </a:pPr>
          <a:endParaRPr lang="en-US" sz="1400" kern="1200" dirty="0"/>
        </a:p>
      </dsp:txBody>
      <dsp:txXfrm>
        <a:off x="2659574" y="1826355"/>
        <a:ext cx="2452320" cy="1336054"/>
      </dsp:txXfrm>
    </dsp:sp>
    <dsp:sp modelId="{13F57C90-A0AD-455B-8164-4785D0160615}">
      <dsp:nvSpPr>
        <dsp:cNvPr id="0" name=""/>
        <dsp:cNvSpPr/>
      </dsp:nvSpPr>
      <dsp:spPr>
        <a:xfrm>
          <a:off x="6164318" y="81769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0C56B3-F1D3-4419-86CC-75DBDDE1C463}">
      <dsp:nvSpPr>
        <dsp:cNvPr id="0" name=""/>
        <dsp:cNvSpPr/>
      </dsp:nvSpPr>
      <dsp:spPr>
        <a:xfrm>
          <a:off x="5426894" y="1748794"/>
          <a:ext cx="2284848" cy="1439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The</a:t>
          </a:r>
          <a:r>
            <a:rPr lang="en-US" sz="1400" kern="1200" baseline="0" dirty="0"/>
            <a:t> plot to the top right indicates Total Profit for the two companies while the one below indicates the average profit for each company per trip according to the data provided. </a:t>
          </a:r>
          <a:endParaRPr lang="en-US" sz="1400" kern="1200" dirty="0"/>
        </a:p>
      </dsp:txBody>
      <dsp:txXfrm>
        <a:off x="5426894" y="1748794"/>
        <a:ext cx="2284848" cy="14394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27B89-F398-4AF3-A0D8-9126A9512FEB}">
      <dsp:nvSpPr>
        <dsp:cNvPr id="0" name=""/>
        <dsp:cNvSpPr/>
      </dsp:nvSpPr>
      <dsp:spPr>
        <a:xfrm>
          <a:off x="942493" y="346601"/>
          <a:ext cx="1518750" cy="151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F185F9-0F84-4E52-BB70-11F6D4F4EDEB}">
      <dsp:nvSpPr>
        <dsp:cNvPr id="0" name=""/>
        <dsp:cNvSpPr/>
      </dsp:nvSpPr>
      <dsp:spPr>
        <a:xfrm>
          <a:off x="14368" y="2353954"/>
          <a:ext cx="3375000" cy="1249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Analysis performed in this plot tells us on how much each company’s cab travelled </a:t>
          </a:r>
        </a:p>
      </dsp:txBody>
      <dsp:txXfrm>
        <a:off x="14368" y="2353954"/>
        <a:ext cx="3375000" cy="1249980"/>
      </dsp:txXfrm>
    </dsp:sp>
    <dsp:sp modelId="{E6D5F378-F0D1-484F-949D-A2D116789FA0}">
      <dsp:nvSpPr>
        <dsp:cNvPr id="0" name=""/>
        <dsp:cNvSpPr/>
      </dsp:nvSpPr>
      <dsp:spPr>
        <a:xfrm>
          <a:off x="4908118" y="346601"/>
          <a:ext cx="1518750" cy="151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9ABF76-6A6C-4114-9873-7B90B6005A64}">
      <dsp:nvSpPr>
        <dsp:cNvPr id="0" name=""/>
        <dsp:cNvSpPr/>
      </dsp:nvSpPr>
      <dsp:spPr>
        <a:xfrm>
          <a:off x="3979993" y="2353954"/>
          <a:ext cx="3375000" cy="1249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It</a:t>
          </a:r>
          <a:r>
            <a:rPr lang="en-US" sz="1600" kern="1200" baseline="0" dirty="0"/>
            <a:t> can be easily spotted that Yellow Cab travelled more compared to Pink Cab. Wherein Yellow Cab surpassed Pink Cab in number of trips for almost every KM bracket. </a:t>
          </a:r>
          <a:endParaRPr lang="en-US" sz="1600" kern="1200" dirty="0"/>
        </a:p>
      </dsp:txBody>
      <dsp:txXfrm>
        <a:off x="3979993" y="2353954"/>
        <a:ext cx="3375000" cy="12499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png"/><Relationship Id="rId7" Type="http://schemas.openxmlformats.org/officeDocument/2006/relationships/diagramColors" Target="../diagrams/colors2.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Cab Data Analysis</a:t>
            </a:r>
          </a:p>
          <a:p>
            <a:endParaRPr lang="en-US" sz="4000" dirty="0"/>
          </a:p>
          <a:p>
            <a:r>
              <a:rPr lang="en-US" sz="2800" b="1" dirty="0"/>
              <a:t>16</a:t>
            </a:r>
            <a:r>
              <a:rPr lang="en-US" sz="2800" b="1" baseline="30000" dirty="0"/>
              <a:t>th</a:t>
            </a:r>
            <a:r>
              <a:rPr lang="en-US" sz="2800" b="1" dirty="0"/>
              <a:t> February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Continuation </a:t>
            </a:r>
          </a:p>
        </p:txBody>
      </p:sp>
      <p:sp>
        <p:nvSpPr>
          <p:cNvPr id="13" name="TextBox 12">
            <a:extLst>
              <a:ext uri="{FF2B5EF4-FFF2-40B4-BE49-F238E27FC236}">
                <a16:creationId xmlns:a16="http://schemas.microsoft.com/office/drawing/2014/main" id="{0769A971-DF88-4022-A151-3C2ADBE6F2B0}"/>
              </a:ext>
            </a:extLst>
          </p:cNvPr>
          <p:cNvSpPr txBox="1"/>
          <p:nvPr/>
        </p:nvSpPr>
        <p:spPr>
          <a:xfrm>
            <a:off x="294500" y="1937646"/>
            <a:ext cx="10872263"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analysis and questions answered in the previous slides are more geared toward the general things our investors should focus on after buying a company.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However, we yet haven’t provided analysis on which company our investors should invest in.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following slides will include plots in which we try to guide our investors on which company they should aim at bidding for. </a:t>
            </a:r>
          </a:p>
        </p:txBody>
      </p:sp>
    </p:spTree>
    <p:extLst>
      <p:ext uri="{BB962C8B-B14F-4D97-AF65-F5344CB8AC3E}">
        <p14:creationId xmlns:p14="http://schemas.microsoft.com/office/powerpoint/2010/main" val="90777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Cost of Travel</a:t>
            </a:r>
          </a:p>
        </p:txBody>
      </p:sp>
      <p:pic>
        <p:nvPicPr>
          <p:cNvPr id="5" name="Picture 4">
            <a:extLst>
              <a:ext uri="{FF2B5EF4-FFF2-40B4-BE49-F238E27FC236}">
                <a16:creationId xmlns:a16="http://schemas.microsoft.com/office/drawing/2014/main" id="{76414A62-9C38-467F-9AD3-48890C10F41F}"/>
              </a:ext>
            </a:extLst>
          </p:cNvPr>
          <p:cNvPicPr>
            <a:picLocks noChangeAspect="1"/>
          </p:cNvPicPr>
          <p:nvPr/>
        </p:nvPicPr>
        <p:blipFill>
          <a:blip r:embed="rId2"/>
          <a:stretch>
            <a:fillRect/>
          </a:stretch>
        </p:blipFill>
        <p:spPr>
          <a:xfrm>
            <a:off x="8174078" y="1566253"/>
            <a:ext cx="3891768" cy="2562402"/>
          </a:xfrm>
          <a:prstGeom prst="rect">
            <a:avLst/>
          </a:prstGeom>
        </p:spPr>
      </p:pic>
      <p:graphicFrame>
        <p:nvGraphicFramePr>
          <p:cNvPr id="17" name="TextBox 12">
            <a:extLst>
              <a:ext uri="{FF2B5EF4-FFF2-40B4-BE49-F238E27FC236}">
                <a16:creationId xmlns:a16="http://schemas.microsoft.com/office/drawing/2014/main" id="{3695D976-B867-4EE7-AEAF-A7C7675008C2}"/>
              </a:ext>
            </a:extLst>
          </p:cNvPr>
          <p:cNvGraphicFramePr/>
          <p:nvPr>
            <p:extLst>
              <p:ext uri="{D42A27DB-BD31-4B8C-83A1-F6EECF244321}">
                <p14:modId xmlns:p14="http://schemas.microsoft.com/office/powerpoint/2010/main" val="1563313274"/>
              </p:ext>
            </p:extLst>
          </p:nvPr>
        </p:nvGraphicFramePr>
        <p:xfrm>
          <a:off x="294501" y="1937646"/>
          <a:ext cx="7077176" cy="3477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974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Comparison between the two Companies</a:t>
            </a:r>
          </a:p>
        </p:txBody>
      </p:sp>
      <p:pic>
        <p:nvPicPr>
          <p:cNvPr id="5" name="Picture 4">
            <a:extLst>
              <a:ext uri="{FF2B5EF4-FFF2-40B4-BE49-F238E27FC236}">
                <a16:creationId xmlns:a16="http://schemas.microsoft.com/office/drawing/2014/main" id="{4283E6A3-C05A-4B85-BB4F-7DF7AEE5B69C}"/>
              </a:ext>
            </a:extLst>
          </p:cNvPr>
          <p:cNvPicPr>
            <a:picLocks noChangeAspect="1"/>
          </p:cNvPicPr>
          <p:nvPr/>
        </p:nvPicPr>
        <p:blipFill>
          <a:blip r:embed="rId2"/>
          <a:stretch>
            <a:fillRect/>
          </a:stretch>
        </p:blipFill>
        <p:spPr>
          <a:xfrm>
            <a:off x="8533922" y="1371600"/>
            <a:ext cx="3553321" cy="2562583"/>
          </a:xfrm>
          <a:prstGeom prst="rect">
            <a:avLst/>
          </a:prstGeom>
        </p:spPr>
      </p:pic>
      <p:pic>
        <p:nvPicPr>
          <p:cNvPr id="9" name="Picture 8">
            <a:extLst>
              <a:ext uri="{FF2B5EF4-FFF2-40B4-BE49-F238E27FC236}">
                <a16:creationId xmlns:a16="http://schemas.microsoft.com/office/drawing/2014/main" id="{4172BE5A-4CA0-4545-9E99-38F6C22F614F}"/>
              </a:ext>
            </a:extLst>
          </p:cNvPr>
          <p:cNvPicPr>
            <a:picLocks noChangeAspect="1"/>
          </p:cNvPicPr>
          <p:nvPr/>
        </p:nvPicPr>
        <p:blipFill>
          <a:blip r:embed="rId3"/>
          <a:stretch>
            <a:fillRect/>
          </a:stretch>
        </p:blipFill>
        <p:spPr>
          <a:xfrm>
            <a:off x="8267152" y="4205108"/>
            <a:ext cx="3924848" cy="2562583"/>
          </a:xfrm>
          <a:prstGeom prst="rect">
            <a:avLst/>
          </a:prstGeom>
        </p:spPr>
      </p:pic>
      <p:graphicFrame>
        <p:nvGraphicFramePr>
          <p:cNvPr id="15" name="TextBox 12">
            <a:extLst>
              <a:ext uri="{FF2B5EF4-FFF2-40B4-BE49-F238E27FC236}">
                <a16:creationId xmlns:a16="http://schemas.microsoft.com/office/drawing/2014/main" id="{5E5CD763-99F3-4A2D-9FFB-E81004AAB9D0}"/>
              </a:ext>
            </a:extLst>
          </p:cNvPr>
          <p:cNvGraphicFramePr/>
          <p:nvPr>
            <p:extLst>
              <p:ext uri="{D42A27DB-BD31-4B8C-83A1-F6EECF244321}">
                <p14:modId xmlns:p14="http://schemas.microsoft.com/office/powerpoint/2010/main" val="1491011570"/>
              </p:ext>
            </p:extLst>
          </p:nvPr>
        </p:nvGraphicFramePr>
        <p:xfrm>
          <a:off x="294501" y="1937646"/>
          <a:ext cx="7867894" cy="40059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9709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KM Travelled </a:t>
            </a:r>
          </a:p>
        </p:txBody>
      </p:sp>
      <p:graphicFrame>
        <p:nvGraphicFramePr>
          <p:cNvPr id="17" name="TextBox 12">
            <a:extLst>
              <a:ext uri="{FF2B5EF4-FFF2-40B4-BE49-F238E27FC236}">
                <a16:creationId xmlns:a16="http://schemas.microsoft.com/office/drawing/2014/main" id="{3695D976-B867-4EE7-AEAF-A7C7675008C2}"/>
              </a:ext>
            </a:extLst>
          </p:cNvPr>
          <p:cNvGraphicFramePr/>
          <p:nvPr>
            <p:extLst>
              <p:ext uri="{D42A27DB-BD31-4B8C-83A1-F6EECF244321}">
                <p14:modId xmlns:p14="http://schemas.microsoft.com/office/powerpoint/2010/main" val="249408126"/>
              </p:ext>
            </p:extLst>
          </p:nvPr>
        </p:nvGraphicFramePr>
        <p:xfrm>
          <a:off x="294501" y="1937646"/>
          <a:ext cx="7369362" cy="3950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4EAF588-6CEA-483D-A9AD-3F7075D5A281}"/>
              </a:ext>
            </a:extLst>
          </p:cNvPr>
          <p:cNvPicPr>
            <a:picLocks noChangeAspect="1"/>
          </p:cNvPicPr>
          <p:nvPr/>
        </p:nvPicPr>
        <p:blipFill>
          <a:blip r:embed="rId7"/>
          <a:stretch>
            <a:fillRect/>
          </a:stretch>
        </p:blipFill>
        <p:spPr>
          <a:xfrm>
            <a:off x="7663863" y="2432986"/>
            <a:ext cx="4528137" cy="2959855"/>
          </a:xfrm>
          <a:prstGeom prst="rect">
            <a:avLst/>
          </a:prstGeom>
        </p:spPr>
      </p:pic>
    </p:spTree>
    <p:extLst>
      <p:ext uri="{BB962C8B-B14F-4D97-AF65-F5344CB8AC3E}">
        <p14:creationId xmlns:p14="http://schemas.microsoft.com/office/powerpoint/2010/main" val="126682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Comparison between the two Companies</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Which Company to choose?</a:t>
            </a:r>
          </a:p>
        </p:txBody>
      </p:sp>
      <p:sp>
        <p:nvSpPr>
          <p:cNvPr id="2" name="TextBox 1">
            <a:extLst>
              <a:ext uri="{FF2B5EF4-FFF2-40B4-BE49-F238E27FC236}">
                <a16:creationId xmlns:a16="http://schemas.microsoft.com/office/drawing/2014/main" id="{3E4E1942-4CD3-4AC8-9BBC-7AC376A2EFD8}"/>
              </a:ext>
            </a:extLst>
          </p:cNvPr>
          <p:cNvSpPr txBox="1"/>
          <p:nvPr/>
        </p:nvSpPr>
        <p:spPr>
          <a:xfrm>
            <a:off x="623455" y="1981200"/>
            <a:ext cx="1073034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After exploring all the hypothesis shown above, I would recommend investors to invest their money in Yellow Cab despite the high cost of travel</a:t>
            </a:r>
          </a:p>
          <a:p>
            <a:pPr marL="285750" indent="-285750">
              <a:buFont typeface="Arial" panose="020B0604020202020204" pitchFamily="34" charset="0"/>
              <a:buChar char="•"/>
            </a:pPr>
            <a:r>
              <a:rPr lang="en-US" dirty="0"/>
              <a:t>They carry massive profit margin compared to their competitor</a:t>
            </a:r>
          </a:p>
          <a:p>
            <a:pPr marL="285750" indent="-285750">
              <a:buFont typeface="Arial" panose="020B0604020202020204" pitchFamily="34" charset="0"/>
              <a:buChar char="•"/>
            </a:pPr>
            <a:r>
              <a:rPr lang="en-US" dirty="0"/>
              <a:t>By the plots in the previous slide, we can also infer that Yellow cab is used more than Pink cab. Which is why investors will end up generating more return on investment </a:t>
            </a:r>
          </a:p>
          <a:p>
            <a:pPr marL="285750" indent="-285750">
              <a:buFont typeface="Arial" panose="020B0604020202020204" pitchFamily="34" charset="0"/>
              <a:buChar char="•"/>
            </a:pPr>
            <a:r>
              <a:rPr lang="en-US" dirty="0"/>
              <a:t>We also inferred that more people pay by card, however this does not negate the usage of cash by users. Massive population of users use cash whcih is why it will also have to be catered  </a:t>
            </a:r>
          </a:p>
        </p:txBody>
      </p:sp>
    </p:spTree>
    <p:extLst>
      <p:ext uri="{BB962C8B-B14F-4D97-AF65-F5344CB8AC3E}">
        <p14:creationId xmlns:p14="http://schemas.microsoft.com/office/powerpoint/2010/main" val="63322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Comparison between the two Companies</a:t>
            </a:r>
            <a:br>
              <a:rPr lang="en-US" sz="3500" b="1" dirty="0">
                <a:solidFill>
                  <a:schemeClr val="accent2"/>
                </a:solidFill>
                <a:latin typeface="Calibri" panose="020F0502020204030204" pitchFamily="34" charset="0"/>
                <a:cs typeface="Calibri" panose="020F0502020204030204" pitchFamily="34" charset="0"/>
              </a:rPr>
            </a:br>
            <a:r>
              <a:rPr lang="en-US" sz="3500" b="1" dirty="0">
                <a:solidFill>
                  <a:schemeClr val="accent2"/>
                </a:solidFill>
                <a:latin typeface="Calibri" panose="020F0502020204030204" pitchFamily="34" charset="0"/>
                <a:cs typeface="Calibri" panose="020F0502020204030204" pitchFamily="34" charset="0"/>
              </a:rPr>
              <a:t>Where to focus post purchasing?</a:t>
            </a:r>
          </a:p>
        </p:txBody>
      </p:sp>
      <p:sp>
        <p:nvSpPr>
          <p:cNvPr id="2" name="TextBox 1">
            <a:extLst>
              <a:ext uri="{FF2B5EF4-FFF2-40B4-BE49-F238E27FC236}">
                <a16:creationId xmlns:a16="http://schemas.microsoft.com/office/drawing/2014/main" id="{3E4E1942-4CD3-4AC8-9BBC-7AC376A2EFD8}"/>
              </a:ext>
            </a:extLst>
          </p:cNvPr>
          <p:cNvSpPr txBox="1"/>
          <p:nvPr/>
        </p:nvSpPr>
        <p:spPr>
          <a:xfrm>
            <a:off x="623455" y="1981200"/>
            <a:ext cx="1073034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also saw which cities were possibly the most populated from whcih we inferred New York was the most populated while others were somewhat close</a:t>
            </a:r>
          </a:p>
          <a:p>
            <a:pPr marL="285750" indent="-285750">
              <a:buFont typeface="Arial" panose="020B0604020202020204" pitchFamily="34" charset="0"/>
              <a:buChar char="•"/>
            </a:pPr>
            <a:r>
              <a:rPr lang="en-US" dirty="0"/>
              <a:t>However, when we saw total profits for each city, we got to know that cities like Boston and Silicon Valley despite lower population ended up yielding profits greater than cities with high population</a:t>
            </a:r>
          </a:p>
          <a:p>
            <a:pPr marL="285750" indent="-285750">
              <a:buFont typeface="Arial" panose="020B0604020202020204" pitchFamily="34" charset="0"/>
              <a:buChar char="•"/>
            </a:pPr>
            <a:r>
              <a:rPr lang="en-US" dirty="0"/>
              <a:t>Therefore, we would recommend investors to put their money in Yellow cab and focus on cities like New York, Chicago, Los Angeles, Washington DC, Silicon Valley, San Diego and Boston MA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43575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The End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44099" y="389044"/>
            <a:ext cx="6858004" cy="6079916"/>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Our executives have lately been interested in the cab market in the US. However, since the market is divided between two cab companies, our executives have been restricted from investing. We therefore have performed EDA (Exploratory Data Analysis) which should provide our stakeholders a more clear perspective.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42004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 and Background</a:t>
            </a:r>
          </a:p>
        </p:txBody>
      </p:sp>
      <p:sp>
        <p:nvSpPr>
          <p:cNvPr id="2" name="TextBox 1">
            <a:extLst>
              <a:ext uri="{FF2B5EF4-FFF2-40B4-BE49-F238E27FC236}">
                <a16:creationId xmlns:a16="http://schemas.microsoft.com/office/drawing/2014/main" id="{65D30BE7-0222-490D-969C-4F3B275E620B}"/>
              </a:ext>
            </a:extLst>
          </p:cNvPr>
          <p:cNvSpPr txBox="1"/>
          <p:nvPr/>
        </p:nvSpPr>
        <p:spPr>
          <a:xfrm>
            <a:off x="720436" y="1759527"/>
            <a:ext cx="105156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Cab industry has remarkably grown in the past 3 years which is getting our executives in XYZ to invest in the market</a:t>
            </a:r>
          </a:p>
          <a:p>
            <a:pPr marL="285750" indent="-285750">
              <a:buFont typeface="Arial" panose="020B0604020202020204" pitchFamily="34" charset="0"/>
              <a:buChar char="•"/>
            </a:pPr>
            <a:r>
              <a:rPr lang="en-US" dirty="0"/>
              <a:t>Yellow and Pink Cab have been old players in the cab market, wherein each have operated in different states for the past 10 years.</a:t>
            </a:r>
          </a:p>
          <a:p>
            <a:pPr marL="285750" indent="-285750">
              <a:buFont typeface="Arial" panose="020B0604020202020204" pitchFamily="34" charset="0"/>
              <a:buChar char="•"/>
            </a:pPr>
            <a:r>
              <a:rPr lang="en-US" dirty="0"/>
              <a:t>These companies however blew in the past 3 years with the online cab hailing services.</a:t>
            </a:r>
          </a:p>
          <a:p>
            <a:pPr marL="285750" indent="-285750">
              <a:buFont typeface="Arial" panose="020B0604020202020204" pitchFamily="34" charset="0"/>
              <a:buChar char="•"/>
            </a:pPr>
            <a:r>
              <a:rPr lang="en-US" dirty="0"/>
              <a:t>Our cab market currently seems fresh and young with lots of growth potential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divided our analysis in two parts</a:t>
            </a:r>
          </a:p>
          <a:p>
            <a:pPr marL="285750" indent="-285750">
              <a:buFont typeface="Arial" panose="020B0604020202020204" pitchFamily="34" charset="0"/>
              <a:buChar char="•"/>
            </a:pPr>
            <a:r>
              <a:rPr lang="en-US" dirty="0"/>
              <a:t>The first part involves us of performing analysis on where its best for our company to operate. </a:t>
            </a:r>
          </a:p>
          <a:p>
            <a:pPr marL="285750" indent="-285750">
              <a:buFont typeface="Arial" panose="020B0604020202020204" pitchFamily="34" charset="0"/>
              <a:buChar char="•"/>
            </a:pPr>
            <a:r>
              <a:rPr lang="en-US" dirty="0"/>
              <a:t>We analyzed this by comparing Population, Ages, and Income of our target Audience</a:t>
            </a:r>
          </a:p>
          <a:p>
            <a:pPr marL="285750" indent="-285750">
              <a:buFont typeface="Arial" panose="020B0604020202020204" pitchFamily="34" charset="0"/>
              <a:buChar char="•"/>
            </a:pPr>
            <a:r>
              <a:rPr lang="en-US" dirty="0"/>
              <a:t>The second part focuses more on company specific analysis. Where we look at which company generated more profit, travelled more often etc.</a:t>
            </a:r>
          </a:p>
        </p:txBody>
      </p:sp>
    </p:spTree>
    <p:extLst>
      <p:ext uri="{BB962C8B-B14F-4D97-AF65-F5344CB8AC3E}">
        <p14:creationId xmlns:p14="http://schemas.microsoft.com/office/powerpoint/2010/main" val="310248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83EBECCB-4800-4D52-8D57-C2B286EF4E9A}"/>
              </a:ext>
            </a:extLst>
          </p:cNvPr>
          <p:cNvSpPr txBox="1"/>
          <p:nvPr/>
        </p:nvSpPr>
        <p:spPr>
          <a:xfrm>
            <a:off x="7088130" y="1228397"/>
            <a:ext cx="4469317" cy="4832092"/>
          </a:xfrm>
          <a:prstGeom prst="rect">
            <a:avLst/>
          </a:prstGeom>
          <a:noFill/>
        </p:spPr>
        <p:txBody>
          <a:bodyPr wrap="square" rtlCol="0">
            <a:spAutoFit/>
          </a:bodyPr>
          <a:lstStyle/>
          <a:p>
            <a:pPr marL="342900" indent="-342900">
              <a:buFont typeface="+mj-lt"/>
              <a:buAutoNum type="arabicPeriod"/>
            </a:pPr>
            <a:r>
              <a:rPr lang="en-US" sz="2800" dirty="0">
                <a:solidFill>
                  <a:schemeClr val="accent2">
                    <a:lumMod val="75000"/>
                  </a:schemeClr>
                </a:solidFill>
              </a:rPr>
              <a:t>Population Analysis</a:t>
            </a:r>
          </a:p>
          <a:p>
            <a:pPr marL="342900" indent="-342900">
              <a:buFont typeface="+mj-lt"/>
              <a:buAutoNum type="arabicPeriod"/>
            </a:pPr>
            <a:r>
              <a:rPr lang="en-US" sz="2800" dirty="0">
                <a:solidFill>
                  <a:schemeClr val="accent2">
                    <a:lumMod val="75000"/>
                  </a:schemeClr>
                </a:solidFill>
              </a:rPr>
              <a:t>Profit per City</a:t>
            </a:r>
          </a:p>
          <a:p>
            <a:pPr marL="342900" indent="-342900">
              <a:buFont typeface="+mj-lt"/>
              <a:buAutoNum type="arabicPeriod"/>
            </a:pPr>
            <a:r>
              <a:rPr lang="en-US" sz="2800" dirty="0">
                <a:solidFill>
                  <a:schemeClr val="accent2">
                    <a:lumMod val="75000"/>
                  </a:schemeClr>
                </a:solidFill>
              </a:rPr>
              <a:t>Card or Cash</a:t>
            </a:r>
          </a:p>
          <a:p>
            <a:pPr marL="342900" indent="-342900">
              <a:buFont typeface="+mj-lt"/>
              <a:buAutoNum type="arabicPeriod"/>
            </a:pPr>
            <a:r>
              <a:rPr lang="en-US" sz="2800" dirty="0">
                <a:solidFill>
                  <a:schemeClr val="accent2">
                    <a:lumMod val="75000"/>
                  </a:schemeClr>
                </a:solidFill>
              </a:rPr>
              <a:t>Age of Customers paying by Cash and Card</a:t>
            </a:r>
          </a:p>
          <a:p>
            <a:pPr marL="342900" indent="-342900">
              <a:buFont typeface="+mj-lt"/>
              <a:buAutoNum type="arabicPeriod"/>
            </a:pPr>
            <a:r>
              <a:rPr lang="en-US" sz="2800" dirty="0">
                <a:solidFill>
                  <a:schemeClr val="accent2">
                    <a:lumMod val="75000"/>
                  </a:schemeClr>
                </a:solidFill>
              </a:rPr>
              <a:t>Cost of Travel</a:t>
            </a:r>
          </a:p>
          <a:p>
            <a:pPr marL="342900" indent="-342900">
              <a:buFont typeface="+mj-lt"/>
              <a:buAutoNum type="arabicPeriod"/>
            </a:pPr>
            <a:r>
              <a:rPr lang="en-US" sz="2800" dirty="0">
                <a:solidFill>
                  <a:schemeClr val="accent2">
                    <a:lumMod val="75000"/>
                  </a:schemeClr>
                </a:solidFill>
              </a:rPr>
              <a:t>Profit Comparison between two Companies</a:t>
            </a:r>
          </a:p>
          <a:p>
            <a:pPr marL="342900" indent="-342900">
              <a:buFont typeface="+mj-lt"/>
              <a:buAutoNum type="arabicPeriod"/>
            </a:pPr>
            <a:r>
              <a:rPr lang="en-US" sz="2800" dirty="0">
                <a:solidFill>
                  <a:schemeClr val="accent2">
                    <a:lumMod val="75000"/>
                  </a:schemeClr>
                </a:solidFill>
              </a:rPr>
              <a:t>Total KM Travelled</a:t>
            </a:r>
          </a:p>
          <a:p>
            <a:pPr marL="342900" indent="-342900">
              <a:buFont typeface="+mj-lt"/>
              <a:buAutoNum type="arabicPeriod"/>
            </a:pPr>
            <a:r>
              <a:rPr lang="en-US" sz="2800" dirty="0">
                <a:solidFill>
                  <a:schemeClr val="accent2">
                    <a:lumMod val="75000"/>
                  </a:schemeClr>
                </a:solidFill>
              </a:rPr>
              <a:t>EDA Summary and Conclusion</a:t>
            </a:r>
          </a:p>
        </p:txBody>
      </p:sp>
    </p:spTree>
    <p:extLst>
      <p:ext uri="{BB962C8B-B14F-4D97-AF65-F5344CB8AC3E}">
        <p14:creationId xmlns:p14="http://schemas.microsoft.com/office/powerpoint/2010/main" val="59993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Population Analysis</a:t>
            </a:r>
          </a:p>
        </p:txBody>
      </p:sp>
      <p:pic>
        <p:nvPicPr>
          <p:cNvPr id="12" name="Picture 11">
            <a:extLst>
              <a:ext uri="{FF2B5EF4-FFF2-40B4-BE49-F238E27FC236}">
                <a16:creationId xmlns:a16="http://schemas.microsoft.com/office/drawing/2014/main" id="{B3AF3DDB-8BAD-4028-B8FB-AA536E59D0C3}"/>
              </a:ext>
            </a:extLst>
          </p:cNvPr>
          <p:cNvPicPr>
            <a:picLocks noChangeAspect="1"/>
          </p:cNvPicPr>
          <p:nvPr/>
        </p:nvPicPr>
        <p:blipFill>
          <a:blip r:embed="rId2"/>
          <a:stretch>
            <a:fillRect/>
          </a:stretch>
        </p:blipFill>
        <p:spPr>
          <a:xfrm>
            <a:off x="7371677" y="1540492"/>
            <a:ext cx="4820323" cy="2705478"/>
          </a:xfrm>
          <a:prstGeom prst="rect">
            <a:avLst/>
          </a:prstGeom>
        </p:spPr>
      </p:pic>
      <p:sp>
        <p:nvSpPr>
          <p:cNvPr id="13" name="TextBox 12">
            <a:extLst>
              <a:ext uri="{FF2B5EF4-FFF2-40B4-BE49-F238E27FC236}">
                <a16:creationId xmlns:a16="http://schemas.microsoft.com/office/drawing/2014/main" id="{0769A971-DF88-4022-A151-3C2ADBE6F2B0}"/>
              </a:ext>
            </a:extLst>
          </p:cNvPr>
          <p:cNvSpPr txBox="1"/>
          <p:nvPr/>
        </p:nvSpPr>
        <p:spPr>
          <a:xfrm>
            <a:off x="294501" y="1937646"/>
            <a:ext cx="7077176"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We began by performing an analysis of population for the cities our investors were interested in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By the graph to our right we can see cities like New York, Chicago, Los Angeles, Miami, Silicon Valley, Orange County and others should prove to be viable investments for our investors.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This is mainly because of the large population they carry hence, the probability for obtaining viable customers from these cities is higher.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Per City</a:t>
            </a:r>
          </a:p>
        </p:txBody>
      </p:sp>
      <p:sp>
        <p:nvSpPr>
          <p:cNvPr id="13" name="TextBox 12">
            <a:extLst>
              <a:ext uri="{FF2B5EF4-FFF2-40B4-BE49-F238E27FC236}">
                <a16:creationId xmlns:a16="http://schemas.microsoft.com/office/drawing/2014/main" id="{0769A971-DF88-4022-A151-3C2ADBE6F2B0}"/>
              </a:ext>
            </a:extLst>
          </p:cNvPr>
          <p:cNvSpPr txBox="1"/>
          <p:nvPr/>
        </p:nvSpPr>
        <p:spPr>
          <a:xfrm>
            <a:off x="294501" y="1937646"/>
            <a:ext cx="7077176"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If we were to follow the analysis done on the previous slide wherein, we discovered that cities like New York, Chicago, Los Angeles, Miami, Silicon Valley and Orange County were the ones with most populous, we would’ve recommended these cities.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However, with the graph of Profit per City this wouldn’t seem like a valid recommendation.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Cities like Boston MA which had the least population of all cities ended up generating profits greater than cities like Austin which had a higher population.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top cities according to profit would be New York, Chicago, Los Angeles, Washington DC, Silicon Valley, San Diego and Boston MA.</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4A8CC98-DE52-4F49-AC45-882098808740}"/>
              </a:ext>
            </a:extLst>
          </p:cNvPr>
          <p:cNvPicPr>
            <a:picLocks noChangeAspect="1"/>
          </p:cNvPicPr>
          <p:nvPr/>
        </p:nvPicPr>
        <p:blipFill rotWithShape="1">
          <a:blip r:embed="rId2"/>
          <a:srcRect l="7485" r="8507"/>
          <a:stretch/>
        </p:blipFill>
        <p:spPr>
          <a:xfrm>
            <a:off x="7727964" y="1417637"/>
            <a:ext cx="4169535" cy="2772162"/>
          </a:xfrm>
          <a:prstGeom prst="rect">
            <a:avLst/>
          </a:prstGeom>
        </p:spPr>
      </p:pic>
    </p:spTree>
    <p:extLst>
      <p:ext uri="{BB962C8B-B14F-4D97-AF65-F5344CB8AC3E}">
        <p14:creationId xmlns:p14="http://schemas.microsoft.com/office/powerpoint/2010/main" val="61436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Card or Cash</a:t>
            </a:r>
          </a:p>
        </p:txBody>
      </p:sp>
      <p:sp>
        <p:nvSpPr>
          <p:cNvPr id="13" name="TextBox 12">
            <a:extLst>
              <a:ext uri="{FF2B5EF4-FFF2-40B4-BE49-F238E27FC236}">
                <a16:creationId xmlns:a16="http://schemas.microsoft.com/office/drawing/2014/main" id="{0769A971-DF88-4022-A151-3C2ADBE6F2B0}"/>
              </a:ext>
            </a:extLst>
          </p:cNvPr>
          <p:cNvSpPr txBox="1"/>
          <p:nvPr/>
        </p:nvSpPr>
        <p:spPr>
          <a:xfrm>
            <a:off x="294501" y="1937646"/>
            <a:ext cx="7077176"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Customers don’t always carry cash do they?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Well the practice seems to be more common than we think</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According to the data provided customers used Card 1.5x more often than cash.</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This makes acceptances of all bank Card payments a valid concern for our investors.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We’ll want to make sure that our app ensures acceptance of all banking services available in the US.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D67FBD4-6A20-4C02-B2DA-3029C1A75153}"/>
              </a:ext>
            </a:extLst>
          </p:cNvPr>
          <p:cNvPicPr>
            <a:picLocks noChangeAspect="1"/>
          </p:cNvPicPr>
          <p:nvPr/>
        </p:nvPicPr>
        <p:blipFill>
          <a:blip r:embed="rId2"/>
          <a:stretch>
            <a:fillRect/>
          </a:stretch>
        </p:blipFill>
        <p:spPr>
          <a:xfrm>
            <a:off x="7967376" y="1744477"/>
            <a:ext cx="4105848" cy="2657846"/>
          </a:xfrm>
          <a:prstGeom prst="rect">
            <a:avLst/>
          </a:prstGeom>
        </p:spPr>
      </p:pic>
    </p:spTree>
    <p:extLst>
      <p:ext uri="{BB962C8B-B14F-4D97-AF65-F5344CB8AC3E}">
        <p14:creationId xmlns:p14="http://schemas.microsoft.com/office/powerpoint/2010/main" val="1988463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Ages of Customers Paying by Cash and Card</a:t>
            </a:r>
          </a:p>
        </p:txBody>
      </p:sp>
      <p:sp>
        <p:nvSpPr>
          <p:cNvPr id="13" name="TextBox 12">
            <a:extLst>
              <a:ext uri="{FF2B5EF4-FFF2-40B4-BE49-F238E27FC236}">
                <a16:creationId xmlns:a16="http://schemas.microsoft.com/office/drawing/2014/main" id="{0769A971-DF88-4022-A151-3C2ADBE6F2B0}"/>
              </a:ext>
            </a:extLst>
          </p:cNvPr>
          <p:cNvSpPr txBox="1"/>
          <p:nvPr/>
        </p:nvSpPr>
        <p:spPr>
          <a:xfrm>
            <a:off x="294501" y="1937646"/>
            <a:ext cx="7077176"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plots to the right lets us get an average idea of the age of our base users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Our customers mainly lie in the 12-40 age bracket indicating they’re more likely to be using our cab services for work purposes which would require us to be punctual and on time.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Being punctual though is supposed to be something pre assumed by any company, however this analysis informs us on how improving algorithms for calculating distance can benefit us.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BF3CF37-3AEB-4EAF-9A04-96E71833D737}"/>
              </a:ext>
            </a:extLst>
          </p:cNvPr>
          <p:cNvPicPr>
            <a:picLocks noChangeAspect="1"/>
          </p:cNvPicPr>
          <p:nvPr/>
        </p:nvPicPr>
        <p:blipFill>
          <a:blip r:embed="rId2"/>
          <a:stretch>
            <a:fillRect/>
          </a:stretch>
        </p:blipFill>
        <p:spPr>
          <a:xfrm>
            <a:off x="7280794" y="1371600"/>
            <a:ext cx="4616705" cy="2952928"/>
          </a:xfrm>
          <a:prstGeom prst="rect">
            <a:avLst/>
          </a:prstGeom>
        </p:spPr>
      </p:pic>
      <p:pic>
        <p:nvPicPr>
          <p:cNvPr id="8" name="Picture 7">
            <a:extLst>
              <a:ext uri="{FF2B5EF4-FFF2-40B4-BE49-F238E27FC236}">
                <a16:creationId xmlns:a16="http://schemas.microsoft.com/office/drawing/2014/main" id="{E45691AA-5A9A-4109-BE6B-1B3BF38E9FCF}"/>
              </a:ext>
            </a:extLst>
          </p:cNvPr>
          <p:cNvPicPr>
            <a:picLocks noChangeAspect="1"/>
          </p:cNvPicPr>
          <p:nvPr/>
        </p:nvPicPr>
        <p:blipFill>
          <a:blip r:embed="rId3"/>
          <a:stretch>
            <a:fillRect/>
          </a:stretch>
        </p:blipFill>
        <p:spPr>
          <a:xfrm>
            <a:off x="7542221" y="4038045"/>
            <a:ext cx="4093849" cy="2773918"/>
          </a:xfrm>
          <a:prstGeom prst="rect">
            <a:avLst/>
          </a:prstGeom>
        </p:spPr>
      </p:pic>
    </p:spTree>
    <p:extLst>
      <p:ext uri="{BB962C8B-B14F-4D97-AF65-F5344CB8AC3E}">
        <p14:creationId xmlns:p14="http://schemas.microsoft.com/office/powerpoint/2010/main" val="13891847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otalTime>47</TotalTime>
  <Words>1140</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   Agenda</vt:lpstr>
      <vt:lpstr>   Problem Statement</vt:lpstr>
      <vt:lpstr>Approach and Background</vt:lpstr>
      <vt:lpstr>   Exploratory Data Analysis</vt:lpstr>
      <vt:lpstr>Population Analysis</vt:lpstr>
      <vt:lpstr>Profit Per City</vt:lpstr>
      <vt:lpstr>Card or Cash</vt:lpstr>
      <vt:lpstr>Ages of Customers Paying by Cash and Card</vt:lpstr>
      <vt:lpstr>Continuation </vt:lpstr>
      <vt:lpstr>Cost of Travel</vt:lpstr>
      <vt:lpstr>Profit Comparison between the two Companies</vt:lpstr>
      <vt:lpstr>KM Travelled </vt:lpstr>
      <vt:lpstr>Profit Comparison between the two Companies Which Company to choose?</vt:lpstr>
      <vt:lpstr>Profit Comparison between the two Companies Where to focus post purchasing?</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Abdur Rehman Shahid</dc:creator>
  <cp:lastModifiedBy>Abdur Rehman Shahid</cp:lastModifiedBy>
  <cp:revision>1</cp:revision>
  <dcterms:created xsi:type="dcterms:W3CDTF">2022-02-16T18:44:25Z</dcterms:created>
  <dcterms:modified xsi:type="dcterms:W3CDTF">2022-02-16T19:31:52Z</dcterms:modified>
</cp:coreProperties>
</file>