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272" r:id="rId5"/>
    <p:sldId id="386" r:id="rId6"/>
    <p:sldId id="261" r:id="rId7"/>
    <p:sldId id="329" r:id="rId8"/>
    <p:sldId id="369" r:id="rId9"/>
    <p:sldId id="381" r:id="rId10"/>
    <p:sldId id="370" r:id="rId11"/>
    <p:sldId id="371" r:id="rId12"/>
    <p:sldId id="372" r:id="rId13"/>
    <p:sldId id="373" r:id="rId14"/>
    <p:sldId id="374" r:id="rId15"/>
    <p:sldId id="375" r:id="rId16"/>
    <p:sldId id="376" r:id="rId17"/>
    <p:sldId id="377" r:id="rId18"/>
    <p:sldId id="378" r:id="rId19"/>
    <p:sldId id="379" r:id="rId20"/>
    <p:sldId id="385" r:id="rId21"/>
    <p:sldId id="383" r:id="rId22"/>
    <p:sldId id="384" r:id="rId23"/>
    <p:sldId id="380" r:id="rId24"/>
    <p:sldId id="260" r:id="rId25"/>
    <p:sldId id="387" r:id="rId26"/>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48" autoAdjust="0"/>
    <p:restoredTop sz="94660"/>
  </p:normalViewPr>
  <p:slideViewPr>
    <p:cSldViewPr snapToGrid="0">
      <p:cViewPr varScale="1">
        <p:scale>
          <a:sx n="93" d="100"/>
          <a:sy n="93" d="100"/>
        </p:scale>
        <p:origin x="90" y="96"/>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A57AB51-ED66-524A-9BA1-025FBC82C199}" type="slidenum">
              <a:rPr lang="en-US"/>
              <a:pPr/>
              <a:t>‹#›</a:t>
            </a:fld>
            <a:endParaRPr lang="en-US"/>
          </a:p>
        </p:txBody>
      </p:sp>
    </p:spTree>
    <p:extLst>
      <p:ext uri="{BB962C8B-B14F-4D97-AF65-F5344CB8AC3E}">
        <p14:creationId xmlns:p14="http://schemas.microsoft.com/office/powerpoint/2010/main" val="4106581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5FD26FE-C86C-2E46-8D6C-F7C4760E080D}" type="slidenum">
              <a:rPr lang="en-US"/>
              <a:pPr/>
              <a:t>‹#›</a:t>
            </a:fld>
            <a:endParaRPr lang="en-US"/>
          </a:p>
        </p:txBody>
      </p:sp>
    </p:spTree>
    <p:extLst>
      <p:ext uri="{BB962C8B-B14F-4D97-AF65-F5344CB8AC3E}">
        <p14:creationId xmlns:p14="http://schemas.microsoft.com/office/powerpoint/2010/main" val="17335776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1423229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141184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8" r:id="rId8"/>
    <p:sldLayoutId id="2147483743" r:id="rId9"/>
    <p:sldLayoutId id="2147483745" r:id="rId10"/>
    <p:sldLayoutId id="2147483747" r:id="rId11"/>
    <p:sldLayoutId id="2147483746" r:id="rId12"/>
    <p:sldLayoutId id="2147483744" r:id="rId13"/>
    <p:sldLayoutId id="2147483755" r:id="rId14"/>
    <p:sldLayoutId id="2147483756" r:id="rId15"/>
    <p:sldLayoutId id="2147483758" r:id="rId16"/>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 id="2147483757"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hyperlink" Target="https://medium.com/@raza.shan83" TargetMode="External"/><Relationship Id="rId2" Type="http://schemas.openxmlformats.org/officeDocument/2006/relationships/image" Target="../media/image8.jfif"/><Relationship Id="rId1" Type="http://schemas.openxmlformats.org/officeDocument/2006/relationships/slideLayout" Target="../slideLayouts/slideLayout2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www.linkedin.com/in/ehtisham-raza-0a547916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5821668" y="3070500"/>
            <a:ext cx="5610577" cy="923330"/>
          </a:xfrm>
          <a:prstGeom prst="rect">
            <a:avLst/>
          </a:prstGeom>
          <a:noFill/>
        </p:spPr>
        <p:txBody>
          <a:bodyPr wrap="square" rtlCol="0" anchor="ctr">
            <a:spAutoFit/>
          </a:bodyPr>
          <a:lstStyle/>
          <a:p>
            <a:r>
              <a:rPr lang="en-US" altLang="ko-KR" sz="5400" dirty="0">
                <a:solidFill>
                  <a:schemeClr val="bg1"/>
                </a:solidFill>
                <a:cs typeface="Arial" pitchFamily="34" charset="0"/>
              </a:rPr>
              <a:t>GENERATIVE AI</a:t>
            </a:r>
            <a:endParaRPr lang="ko-KR" altLang="en-US" sz="5400" dirty="0">
              <a:solidFill>
                <a:schemeClr val="bg1"/>
              </a:solidFill>
              <a:cs typeface="Arial" pitchFamily="34" charset="0"/>
            </a:endParaRP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361896" y="1498187"/>
            <a:ext cx="5389197" cy="3861625"/>
            <a:chOff x="2491486" y="2166705"/>
            <a:chExt cx="4786450" cy="3429727"/>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86205" y="2166705"/>
              <a:ext cx="2891731" cy="3429727"/>
              <a:chOff x="5276850" y="2457450"/>
              <a:chExt cx="1638300" cy="1943100"/>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sp>
        <p:nvSpPr>
          <p:cNvPr id="2" name="TextBox 1">
            <a:extLst>
              <a:ext uri="{FF2B5EF4-FFF2-40B4-BE49-F238E27FC236}">
                <a16:creationId xmlns:a16="http://schemas.microsoft.com/office/drawing/2014/main" id="{66D0AA2A-3D2B-A7E5-9DB1-918CD01A4EB1}"/>
              </a:ext>
            </a:extLst>
          </p:cNvPr>
          <p:cNvSpPr txBox="1"/>
          <p:nvPr/>
        </p:nvSpPr>
        <p:spPr>
          <a:xfrm>
            <a:off x="7343154" y="3785764"/>
            <a:ext cx="3914454" cy="369332"/>
          </a:xfrm>
          <a:prstGeom prst="rect">
            <a:avLst/>
          </a:prstGeom>
          <a:noFill/>
        </p:spPr>
        <p:txBody>
          <a:bodyPr wrap="square" rtlCol="0">
            <a:spAutoFit/>
          </a:bodyPr>
          <a:lstStyle/>
          <a:p>
            <a:r>
              <a:rPr lang="en-US" dirty="0">
                <a:solidFill>
                  <a:schemeClr val="bg1"/>
                </a:solidFill>
              </a:rPr>
              <a:t>Reshaping Future</a:t>
            </a:r>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646171" y="352935"/>
            <a:ext cx="9775991" cy="724247"/>
          </a:xfrm>
        </p:spPr>
        <p:txBody>
          <a:bodyPr/>
          <a:lstStyle/>
          <a:p>
            <a:r>
              <a:rPr lang="en-US" sz="4800" dirty="0"/>
              <a:t>EXAMPLES OF GENERATIVE AI</a:t>
            </a:r>
          </a:p>
        </p:txBody>
      </p:sp>
      <p:sp>
        <p:nvSpPr>
          <p:cNvPr id="46" name="TextBox 45">
            <a:extLst>
              <a:ext uri="{FF2B5EF4-FFF2-40B4-BE49-F238E27FC236}">
                <a16:creationId xmlns:a16="http://schemas.microsoft.com/office/drawing/2014/main" id="{2C1F8EA5-CEA9-836C-36C8-889DE6EC3EC0}"/>
              </a:ext>
            </a:extLst>
          </p:cNvPr>
          <p:cNvSpPr txBox="1"/>
          <p:nvPr/>
        </p:nvSpPr>
        <p:spPr>
          <a:xfrm>
            <a:off x="688368" y="1736333"/>
            <a:ext cx="9029536" cy="4001095"/>
          </a:xfrm>
          <a:prstGeom prst="rect">
            <a:avLst/>
          </a:prstGeom>
          <a:noFill/>
        </p:spPr>
        <p:txBody>
          <a:bodyPr wrap="square" rtlCol="0">
            <a:spAutoFit/>
          </a:bodyPr>
          <a:lstStyle/>
          <a:p>
            <a:r>
              <a:rPr lang="en-US" sz="2200" b="1" dirty="0"/>
              <a:t>Mid Journey for Image Generation</a:t>
            </a:r>
          </a:p>
          <a:p>
            <a:endParaRPr lang="en-US" sz="2200" b="1" dirty="0"/>
          </a:p>
          <a:p>
            <a:r>
              <a:rPr lang="en-US" sz="2200" b="1" dirty="0"/>
              <a:t>Input Prompt</a:t>
            </a:r>
          </a:p>
          <a:p>
            <a:r>
              <a:rPr lang="en-US" sz="2400" b="0" i="0" dirty="0">
                <a:solidFill>
                  <a:srgbClr val="3F4C5C"/>
                </a:solidFill>
                <a:effectLst/>
                <a:latin typeface="gilroy-regular"/>
              </a:rPr>
              <a:t>billboard ad design for a coffee shop, group of </a:t>
            </a:r>
          </a:p>
          <a:p>
            <a:r>
              <a:rPr lang="en-US" sz="2400" b="0" i="0" dirty="0">
                <a:solidFill>
                  <a:srgbClr val="3F4C5C"/>
                </a:solidFill>
                <a:effectLst/>
                <a:latin typeface="gilroy-regular"/>
              </a:rPr>
              <a:t>friends sitting in a coffee shop, warm daylight ambiance</a:t>
            </a:r>
          </a:p>
          <a:p>
            <a:endParaRPr lang="en-US" sz="2400" dirty="0">
              <a:solidFill>
                <a:srgbClr val="3F4C5C"/>
              </a:solidFill>
              <a:latin typeface="gilroy-regular"/>
            </a:endParaRPr>
          </a:p>
          <a:p>
            <a:endParaRPr lang="en-US" sz="2400" dirty="0">
              <a:solidFill>
                <a:srgbClr val="3F4C5C"/>
              </a:solidFill>
              <a:latin typeface="gilroy-regular"/>
            </a:endParaRPr>
          </a:p>
          <a:p>
            <a:endParaRPr lang="en-US" sz="2400" dirty="0">
              <a:solidFill>
                <a:srgbClr val="3F4C5C"/>
              </a:solidFill>
              <a:latin typeface="gilroy-regular"/>
            </a:endParaRPr>
          </a:p>
          <a:p>
            <a:r>
              <a:rPr lang="en-US" sz="2200" b="1" dirty="0"/>
              <a:t>Input Prompt</a:t>
            </a:r>
          </a:p>
          <a:p>
            <a:r>
              <a:rPr lang="en-US" sz="2400" b="0" i="0" dirty="0">
                <a:solidFill>
                  <a:srgbClr val="3F4C5C"/>
                </a:solidFill>
                <a:effectLst/>
                <a:latin typeface="gilroy-regular"/>
              </a:rPr>
              <a:t>AI-based art generators</a:t>
            </a:r>
          </a:p>
          <a:p>
            <a:endParaRPr lang="en-US" sz="2200" b="1" dirty="0"/>
          </a:p>
        </p:txBody>
      </p:sp>
      <p:pic>
        <p:nvPicPr>
          <p:cNvPr id="4" name="Picture 3">
            <a:extLst>
              <a:ext uri="{FF2B5EF4-FFF2-40B4-BE49-F238E27FC236}">
                <a16:creationId xmlns:a16="http://schemas.microsoft.com/office/drawing/2014/main" id="{DEF9EE85-AE11-B31E-9847-5D7EF048A9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797" y="2563537"/>
            <a:ext cx="1749107" cy="1730925"/>
          </a:xfrm>
          <a:prstGeom prst="rect">
            <a:avLst/>
          </a:prstGeom>
        </p:spPr>
      </p:pic>
      <p:pic>
        <p:nvPicPr>
          <p:cNvPr id="47" name="Picture 46">
            <a:extLst>
              <a:ext uri="{FF2B5EF4-FFF2-40B4-BE49-F238E27FC236}">
                <a16:creationId xmlns:a16="http://schemas.microsoft.com/office/drawing/2014/main" id="{2BD516C7-9641-B1FC-5C9E-7AFC0BF7C3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8797" y="4661936"/>
            <a:ext cx="1843129" cy="1843129"/>
          </a:xfrm>
          <a:prstGeom prst="rect">
            <a:avLst/>
          </a:prstGeom>
        </p:spPr>
      </p:pic>
    </p:spTree>
    <p:extLst>
      <p:ext uri="{BB962C8B-B14F-4D97-AF65-F5344CB8AC3E}">
        <p14:creationId xmlns:p14="http://schemas.microsoft.com/office/powerpoint/2010/main" val="3270676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646171" y="352935"/>
            <a:ext cx="9775991" cy="724247"/>
          </a:xfrm>
        </p:spPr>
        <p:txBody>
          <a:bodyPr/>
          <a:lstStyle/>
          <a:p>
            <a:r>
              <a:rPr lang="en-US" sz="4800" dirty="0"/>
              <a:t>EXAMPLES OF GENERATIVE AI</a:t>
            </a:r>
          </a:p>
        </p:txBody>
      </p:sp>
      <p:sp>
        <p:nvSpPr>
          <p:cNvPr id="46" name="TextBox 45">
            <a:extLst>
              <a:ext uri="{FF2B5EF4-FFF2-40B4-BE49-F238E27FC236}">
                <a16:creationId xmlns:a16="http://schemas.microsoft.com/office/drawing/2014/main" id="{2C1F8EA5-CEA9-836C-36C8-889DE6EC3EC0}"/>
              </a:ext>
            </a:extLst>
          </p:cNvPr>
          <p:cNvSpPr txBox="1"/>
          <p:nvPr/>
        </p:nvSpPr>
        <p:spPr>
          <a:xfrm>
            <a:off x="688368" y="1736333"/>
            <a:ext cx="9029536" cy="3231654"/>
          </a:xfrm>
          <a:prstGeom prst="rect">
            <a:avLst/>
          </a:prstGeom>
          <a:noFill/>
        </p:spPr>
        <p:txBody>
          <a:bodyPr wrap="square" rtlCol="0">
            <a:spAutoFit/>
          </a:bodyPr>
          <a:lstStyle/>
          <a:p>
            <a:r>
              <a:rPr lang="en-US" sz="2200" b="1" dirty="0"/>
              <a:t>ChatGPT for Text Generation</a:t>
            </a:r>
          </a:p>
          <a:p>
            <a:endParaRPr lang="en-US" sz="2200" b="1" dirty="0"/>
          </a:p>
          <a:p>
            <a:r>
              <a:rPr lang="en-US" sz="2200" b="1" dirty="0"/>
              <a:t>Input Prompt</a:t>
            </a:r>
          </a:p>
          <a:p>
            <a:r>
              <a:rPr lang="en-US" sz="2400" b="0" i="0" dirty="0">
                <a:effectLst/>
                <a:latin typeface="Söhne"/>
              </a:rPr>
              <a:t>give me a code for double linked list in python</a:t>
            </a:r>
            <a:endParaRPr lang="en-US" sz="2400" dirty="0">
              <a:latin typeface="gilroy-regular"/>
            </a:endParaRPr>
          </a:p>
          <a:p>
            <a:endParaRPr lang="en-US" sz="2400" dirty="0">
              <a:solidFill>
                <a:srgbClr val="3F4C5C"/>
              </a:solidFill>
              <a:latin typeface="gilroy-regular"/>
            </a:endParaRPr>
          </a:p>
          <a:p>
            <a:endParaRPr lang="en-US" sz="2400" dirty="0">
              <a:solidFill>
                <a:srgbClr val="3F4C5C"/>
              </a:solidFill>
              <a:latin typeface="gilroy-regular"/>
            </a:endParaRPr>
          </a:p>
          <a:p>
            <a:r>
              <a:rPr lang="en-US" sz="2200" b="1" dirty="0"/>
              <a:t>Input Prompt</a:t>
            </a:r>
          </a:p>
          <a:p>
            <a:r>
              <a:rPr lang="en-US" sz="2400" b="0" i="0" dirty="0">
                <a:effectLst/>
                <a:latin typeface="Söhne"/>
              </a:rPr>
              <a:t>write a blog on MLOPS</a:t>
            </a:r>
            <a:endParaRPr lang="en-US" sz="2200" b="1" dirty="0"/>
          </a:p>
          <a:p>
            <a:endParaRPr lang="en-US" sz="2200" b="1" dirty="0"/>
          </a:p>
        </p:txBody>
      </p:sp>
      <p:pic>
        <p:nvPicPr>
          <p:cNvPr id="5" name="Picture 4">
            <a:extLst>
              <a:ext uri="{FF2B5EF4-FFF2-40B4-BE49-F238E27FC236}">
                <a16:creationId xmlns:a16="http://schemas.microsoft.com/office/drawing/2014/main" id="{D10B446E-42E7-949C-0909-00B740A49540}"/>
              </a:ext>
            </a:extLst>
          </p:cNvPr>
          <p:cNvPicPr>
            <a:picLocks noChangeAspect="1"/>
          </p:cNvPicPr>
          <p:nvPr/>
        </p:nvPicPr>
        <p:blipFill>
          <a:blip r:embed="rId2"/>
          <a:stretch>
            <a:fillRect/>
          </a:stretch>
        </p:blipFill>
        <p:spPr>
          <a:xfrm>
            <a:off x="7457165" y="2068760"/>
            <a:ext cx="2422775" cy="2228246"/>
          </a:xfrm>
          <a:prstGeom prst="rect">
            <a:avLst/>
          </a:prstGeom>
        </p:spPr>
      </p:pic>
      <p:pic>
        <p:nvPicPr>
          <p:cNvPr id="7" name="Picture 6">
            <a:extLst>
              <a:ext uri="{FF2B5EF4-FFF2-40B4-BE49-F238E27FC236}">
                <a16:creationId xmlns:a16="http://schemas.microsoft.com/office/drawing/2014/main" id="{EC8013F4-42E1-F8D6-3BC5-01C7F2D42EFF}"/>
              </a:ext>
            </a:extLst>
          </p:cNvPr>
          <p:cNvPicPr>
            <a:picLocks noChangeAspect="1"/>
          </p:cNvPicPr>
          <p:nvPr/>
        </p:nvPicPr>
        <p:blipFill>
          <a:blip r:embed="rId3"/>
          <a:stretch>
            <a:fillRect/>
          </a:stretch>
        </p:blipFill>
        <p:spPr>
          <a:xfrm>
            <a:off x="6759645" y="4824202"/>
            <a:ext cx="4029173" cy="1605872"/>
          </a:xfrm>
          <a:prstGeom prst="rect">
            <a:avLst/>
          </a:prstGeom>
        </p:spPr>
      </p:pic>
    </p:spTree>
    <p:extLst>
      <p:ext uri="{BB962C8B-B14F-4D97-AF65-F5344CB8AC3E}">
        <p14:creationId xmlns:p14="http://schemas.microsoft.com/office/powerpoint/2010/main" val="2791639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767156" y="339509"/>
            <a:ext cx="10129570" cy="724247"/>
          </a:xfrm>
        </p:spPr>
        <p:txBody>
          <a:bodyPr/>
          <a:lstStyle/>
          <a:p>
            <a:r>
              <a:rPr lang="en-US" sz="4200" dirty="0"/>
              <a:t>ADVANTAGES OF GENERATIVE AI</a:t>
            </a:r>
          </a:p>
        </p:txBody>
      </p:sp>
      <p:grpSp>
        <p:nvGrpSpPr>
          <p:cNvPr id="6" name="Group 5">
            <a:extLst>
              <a:ext uri="{FF2B5EF4-FFF2-40B4-BE49-F238E27FC236}">
                <a16:creationId xmlns:a16="http://schemas.microsoft.com/office/drawing/2014/main" id="{84AA11E5-087E-391A-7A1B-3CB2C54EE4DA}"/>
              </a:ext>
            </a:extLst>
          </p:cNvPr>
          <p:cNvGrpSpPr/>
          <p:nvPr/>
        </p:nvGrpSpPr>
        <p:grpSpPr>
          <a:xfrm>
            <a:off x="9640025" y="2226134"/>
            <a:ext cx="1979431" cy="3296560"/>
            <a:chOff x="3832184" y="1890347"/>
            <a:chExt cx="2537664" cy="4226246"/>
          </a:xfrm>
        </p:grpSpPr>
        <p:grpSp>
          <p:nvGrpSpPr>
            <p:cNvPr id="7" name="Group 6">
              <a:extLst>
                <a:ext uri="{FF2B5EF4-FFF2-40B4-BE49-F238E27FC236}">
                  <a16:creationId xmlns:a16="http://schemas.microsoft.com/office/drawing/2014/main" id="{2D6BB5D2-E5FD-B447-A2BF-2DC5C591249A}"/>
                </a:ext>
              </a:extLst>
            </p:cNvPr>
            <p:cNvGrpSpPr/>
            <p:nvPr/>
          </p:nvGrpSpPr>
          <p:grpSpPr>
            <a:xfrm flipH="1">
              <a:off x="5217892" y="4482968"/>
              <a:ext cx="524487" cy="1633625"/>
              <a:chOff x="4327928" y="4494196"/>
              <a:chExt cx="619256" cy="1928803"/>
            </a:xfrm>
          </p:grpSpPr>
          <p:sp>
            <p:nvSpPr>
              <p:cNvPr id="41" name="Freeform: Shape 101">
                <a:extLst>
                  <a:ext uri="{FF2B5EF4-FFF2-40B4-BE49-F238E27FC236}">
                    <a16:creationId xmlns:a16="http://schemas.microsoft.com/office/drawing/2014/main" id="{6A99A9F2-5ABF-9D58-BFC5-6E0E685C2E33}"/>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2" name="Freeform: Shape 102">
                <a:extLst>
                  <a:ext uri="{FF2B5EF4-FFF2-40B4-BE49-F238E27FC236}">
                    <a16:creationId xmlns:a16="http://schemas.microsoft.com/office/drawing/2014/main" id="{46952E0D-CBFA-3CDB-0454-F38052993B36}"/>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3" name="Freeform: Shape 103">
                <a:extLst>
                  <a:ext uri="{FF2B5EF4-FFF2-40B4-BE49-F238E27FC236}">
                    <a16:creationId xmlns:a16="http://schemas.microsoft.com/office/drawing/2014/main" id="{94BDE5CF-E32F-0CBF-CBEA-4E898CB733E6}"/>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4" name="Freeform: Shape 104">
                <a:extLst>
                  <a:ext uri="{FF2B5EF4-FFF2-40B4-BE49-F238E27FC236}">
                    <a16:creationId xmlns:a16="http://schemas.microsoft.com/office/drawing/2014/main" id="{6F9E972A-5BB5-E1CE-E4A4-CC5E8F71856B}"/>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45" name="Freeform: Shape 105">
                <a:extLst>
                  <a:ext uri="{FF2B5EF4-FFF2-40B4-BE49-F238E27FC236}">
                    <a16:creationId xmlns:a16="http://schemas.microsoft.com/office/drawing/2014/main" id="{15C6ED3E-9C75-2D47-730F-CE3CF09D9807}"/>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8" name="Group 7">
              <a:extLst>
                <a:ext uri="{FF2B5EF4-FFF2-40B4-BE49-F238E27FC236}">
                  <a16:creationId xmlns:a16="http://schemas.microsoft.com/office/drawing/2014/main" id="{E810FF1D-9E82-E3BF-AB61-18350F763A57}"/>
                </a:ext>
              </a:extLst>
            </p:cNvPr>
            <p:cNvGrpSpPr/>
            <p:nvPr/>
          </p:nvGrpSpPr>
          <p:grpSpPr>
            <a:xfrm>
              <a:off x="4388356" y="4482968"/>
              <a:ext cx="524487" cy="1633625"/>
              <a:chOff x="4327928" y="4494196"/>
              <a:chExt cx="619256" cy="1928803"/>
            </a:xfrm>
          </p:grpSpPr>
          <p:sp>
            <p:nvSpPr>
              <p:cNvPr id="36" name="Freeform: Shape 96">
                <a:extLst>
                  <a:ext uri="{FF2B5EF4-FFF2-40B4-BE49-F238E27FC236}">
                    <a16:creationId xmlns:a16="http://schemas.microsoft.com/office/drawing/2014/main" id="{921B1B7E-970C-C51A-7992-96BBF2335376}"/>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7" name="Freeform: Shape 97">
                <a:extLst>
                  <a:ext uri="{FF2B5EF4-FFF2-40B4-BE49-F238E27FC236}">
                    <a16:creationId xmlns:a16="http://schemas.microsoft.com/office/drawing/2014/main" id="{57BDC598-18EA-5FA8-C3F6-35F2B953F580}"/>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8" name="Freeform: Shape 98">
                <a:extLst>
                  <a:ext uri="{FF2B5EF4-FFF2-40B4-BE49-F238E27FC236}">
                    <a16:creationId xmlns:a16="http://schemas.microsoft.com/office/drawing/2014/main" id="{43355B84-CE46-02F9-3869-2B40C078E66C}"/>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9" name="Freeform: Shape 99">
                <a:extLst>
                  <a:ext uri="{FF2B5EF4-FFF2-40B4-BE49-F238E27FC236}">
                    <a16:creationId xmlns:a16="http://schemas.microsoft.com/office/drawing/2014/main" id="{8FD89F6A-FC29-7475-D1CE-73B5D17F8AFF}"/>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40" name="Freeform: Shape 100">
                <a:extLst>
                  <a:ext uri="{FF2B5EF4-FFF2-40B4-BE49-F238E27FC236}">
                    <a16:creationId xmlns:a16="http://schemas.microsoft.com/office/drawing/2014/main" id="{6A4A0400-E21A-790B-90C2-90768285E961}"/>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9" name="Group 8">
              <a:extLst>
                <a:ext uri="{FF2B5EF4-FFF2-40B4-BE49-F238E27FC236}">
                  <a16:creationId xmlns:a16="http://schemas.microsoft.com/office/drawing/2014/main" id="{DAD0BC33-F7C5-81BE-A0D5-1ACBCA05A267}"/>
                </a:ext>
              </a:extLst>
            </p:cNvPr>
            <p:cNvGrpSpPr/>
            <p:nvPr/>
          </p:nvGrpSpPr>
          <p:grpSpPr>
            <a:xfrm>
              <a:off x="3832184" y="1890347"/>
              <a:ext cx="2537664" cy="2787165"/>
              <a:chOff x="5369718" y="2683668"/>
              <a:chExt cx="1452563" cy="1595377"/>
            </a:xfrm>
          </p:grpSpPr>
          <p:sp>
            <p:nvSpPr>
              <p:cNvPr id="10" name="Freeform: Shape 67">
                <a:extLst>
                  <a:ext uri="{FF2B5EF4-FFF2-40B4-BE49-F238E27FC236}">
                    <a16:creationId xmlns:a16="http://schemas.microsoft.com/office/drawing/2014/main" id="{BFA64B83-5607-6DC0-688F-A241038D3F5B}"/>
                  </a:ext>
                </a:extLst>
              </p:cNvPr>
              <p:cNvSpPr/>
              <p:nvPr/>
            </p:nvSpPr>
            <p:spPr>
              <a:xfrm>
                <a:off x="6075509" y="4015008"/>
                <a:ext cx="264037" cy="264037"/>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dirty="0"/>
              </a:p>
            </p:txBody>
          </p:sp>
          <p:sp>
            <p:nvSpPr>
              <p:cNvPr id="11" name="Freeform: Shape 68">
                <a:extLst>
                  <a:ext uri="{FF2B5EF4-FFF2-40B4-BE49-F238E27FC236}">
                    <a16:creationId xmlns:a16="http://schemas.microsoft.com/office/drawing/2014/main" id="{737DAEBF-9BE6-3B52-05B3-53AA438C90CC}"/>
                  </a:ext>
                </a:extLst>
              </p:cNvPr>
              <p:cNvSpPr/>
              <p:nvPr/>
            </p:nvSpPr>
            <p:spPr>
              <a:xfrm>
                <a:off x="5820521" y="4015008"/>
                <a:ext cx="264037" cy="264037"/>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2" name="Freeform: Shape 69">
                <a:extLst>
                  <a:ext uri="{FF2B5EF4-FFF2-40B4-BE49-F238E27FC236}">
                    <a16:creationId xmlns:a16="http://schemas.microsoft.com/office/drawing/2014/main" id="{93FD2EA2-ABB3-3B62-23D2-DF574EE4C447}"/>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a:p>
            </p:txBody>
          </p:sp>
          <p:sp>
            <p:nvSpPr>
              <p:cNvPr id="13" name="Freeform: Shape 70">
                <a:extLst>
                  <a:ext uri="{FF2B5EF4-FFF2-40B4-BE49-F238E27FC236}">
                    <a16:creationId xmlns:a16="http://schemas.microsoft.com/office/drawing/2014/main" id="{5B10A283-1E4E-296F-C100-0B557BF7660C}"/>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14" name="Freeform: Shape 71">
                <a:extLst>
                  <a:ext uri="{FF2B5EF4-FFF2-40B4-BE49-F238E27FC236}">
                    <a16:creationId xmlns:a16="http://schemas.microsoft.com/office/drawing/2014/main" id="{862472C8-D262-5B1A-9C58-98F42707AC3F}"/>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15" name="Freeform: Shape 72">
                <a:extLst>
                  <a:ext uri="{FF2B5EF4-FFF2-40B4-BE49-F238E27FC236}">
                    <a16:creationId xmlns:a16="http://schemas.microsoft.com/office/drawing/2014/main" id="{EE5C8882-0248-90AD-D25F-1F0077DDAC04}"/>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16" name="Freeform: Shape 73">
                <a:extLst>
                  <a:ext uri="{FF2B5EF4-FFF2-40B4-BE49-F238E27FC236}">
                    <a16:creationId xmlns:a16="http://schemas.microsoft.com/office/drawing/2014/main" id="{57745294-EBFC-CA92-D511-EB06EA6B0D6C}"/>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17" name="Freeform: Shape 74">
                <a:extLst>
                  <a:ext uri="{FF2B5EF4-FFF2-40B4-BE49-F238E27FC236}">
                    <a16:creationId xmlns:a16="http://schemas.microsoft.com/office/drawing/2014/main" id="{E532D64B-9718-BA5C-3642-32E14326E05A}"/>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18" name="Freeform: Shape 75">
                <a:extLst>
                  <a:ext uri="{FF2B5EF4-FFF2-40B4-BE49-F238E27FC236}">
                    <a16:creationId xmlns:a16="http://schemas.microsoft.com/office/drawing/2014/main" id="{94A9D7A6-C69C-0394-2206-A1E5974302DB}"/>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19" name="Freeform: Shape 76">
                <a:extLst>
                  <a:ext uri="{FF2B5EF4-FFF2-40B4-BE49-F238E27FC236}">
                    <a16:creationId xmlns:a16="http://schemas.microsoft.com/office/drawing/2014/main" id="{AC1CE72E-70DC-9913-A6AB-204676547E15}"/>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20" name="Freeform: Shape 77">
                <a:extLst>
                  <a:ext uri="{FF2B5EF4-FFF2-40B4-BE49-F238E27FC236}">
                    <a16:creationId xmlns:a16="http://schemas.microsoft.com/office/drawing/2014/main" id="{3ECF3AFB-EAE3-6BB9-F27D-623D33ABBB11}"/>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1" name="Freeform: Shape 78">
                <a:extLst>
                  <a:ext uri="{FF2B5EF4-FFF2-40B4-BE49-F238E27FC236}">
                    <a16:creationId xmlns:a16="http://schemas.microsoft.com/office/drawing/2014/main" id="{9413604C-1CC8-A3C0-D579-B1E7C8D878B7}"/>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2" name="Freeform: Shape 79">
                <a:extLst>
                  <a:ext uri="{FF2B5EF4-FFF2-40B4-BE49-F238E27FC236}">
                    <a16:creationId xmlns:a16="http://schemas.microsoft.com/office/drawing/2014/main" id="{D63903FB-ED52-664B-4740-7E67F6AAE3D1}"/>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3" name="Freeform: Shape 80">
                <a:extLst>
                  <a:ext uri="{FF2B5EF4-FFF2-40B4-BE49-F238E27FC236}">
                    <a16:creationId xmlns:a16="http://schemas.microsoft.com/office/drawing/2014/main" id="{AF752FC2-5E14-F5F3-6255-897A957B95C4}"/>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4" name="Freeform: Shape 81">
                <a:extLst>
                  <a:ext uri="{FF2B5EF4-FFF2-40B4-BE49-F238E27FC236}">
                    <a16:creationId xmlns:a16="http://schemas.microsoft.com/office/drawing/2014/main" id="{44F34880-DB09-136C-7142-7F77E4906481}"/>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5" name="Freeform: Shape 82">
                <a:extLst>
                  <a:ext uri="{FF2B5EF4-FFF2-40B4-BE49-F238E27FC236}">
                    <a16:creationId xmlns:a16="http://schemas.microsoft.com/office/drawing/2014/main" id="{D6D7359B-44E5-08E8-CEED-A558B73D653C}"/>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26" name="Freeform: Shape 86">
                <a:extLst>
                  <a:ext uri="{FF2B5EF4-FFF2-40B4-BE49-F238E27FC236}">
                    <a16:creationId xmlns:a16="http://schemas.microsoft.com/office/drawing/2014/main" id="{91130D78-365A-2001-0C19-F4AF846DCDD5}"/>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27" name="Freeform: Shape 87">
                <a:extLst>
                  <a:ext uri="{FF2B5EF4-FFF2-40B4-BE49-F238E27FC236}">
                    <a16:creationId xmlns:a16="http://schemas.microsoft.com/office/drawing/2014/main" id="{93AA5894-543B-6125-C7A1-8D7DBB776EE7}"/>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8" name="Freeform: Shape 88">
                <a:extLst>
                  <a:ext uri="{FF2B5EF4-FFF2-40B4-BE49-F238E27FC236}">
                    <a16:creationId xmlns:a16="http://schemas.microsoft.com/office/drawing/2014/main" id="{3F381F48-2563-06A5-532E-499F15A4A566}"/>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9" name="Freeform: Shape 89">
                <a:extLst>
                  <a:ext uri="{FF2B5EF4-FFF2-40B4-BE49-F238E27FC236}">
                    <a16:creationId xmlns:a16="http://schemas.microsoft.com/office/drawing/2014/main" id="{BC886347-DFAB-9E2C-42E1-98955EEB1EC1}"/>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30" name="Freeform: Shape 90">
                <a:extLst>
                  <a:ext uri="{FF2B5EF4-FFF2-40B4-BE49-F238E27FC236}">
                    <a16:creationId xmlns:a16="http://schemas.microsoft.com/office/drawing/2014/main" id="{68C86A40-927D-7C00-A4AE-0CB8F28F3C51}"/>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31" name="Freeform: Shape 91">
                <a:extLst>
                  <a:ext uri="{FF2B5EF4-FFF2-40B4-BE49-F238E27FC236}">
                    <a16:creationId xmlns:a16="http://schemas.microsoft.com/office/drawing/2014/main" id="{3475B001-79D5-823B-E2D8-236E0C892F5F}"/>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32" name="Freeform: Shape 92">
                <a:extLst>
                  <a:ext uri="{FF2B5EF4-FFF2-40B4-BE49-F238E27FC236}">
                    <a16:creationId xmlns:a16="http://schemas.microsoft.com/office/drawing/2014/main" id="{F55A6FEB-796B-B608-EA7A-0948A8AAC270}"/>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3" name="Freeform: Shape 93">
                <a:extLst>
                  <a:ext uri="{FF2B5EF4-FFF2-40B4-BE49-F238E27FC236}">
                    <a16:creationId xmlns:a16="http://schemas.microsoft.com/office/drawing/2014/main" id="{C72699F0-2BB0-5DE3-5566-15DB899C9530}"/>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4" name="Freeform: Shape 94">
                <a:extLst>
                  <a:ext uri="{FF2B5EF4-FFF2-40B4-BE49-F238E27FC236}">
                    <a16:creationId xmlns:a16="http://schemas.microsoft.com/office/drawing/2014/main" id="{3E56774C-E8E5-3178-FCE6-88C06D86714F}"/>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35" name="Freeform: Shape 95">
                <a:extLst>
                  <a:ext uri="{FF2B5EF4-FFF2-40B4-BE49-F238E27FC236}">
                    <a16:creationId xmlns:a16="http://schemas.microsoft.com/office/drawing/2014/main" id="{8286FD29-AA7B-1A30-F530-4D4709063D1C}"/>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grpSp>
      <p:sp>
        <p:nvSpPr>
          <p:cNvPr id="46" name="TextBox 45">
            <a:extLst>
              <a:ext uri="{FF2B5EF4-FFF2-40B4-BE49-F238E27FC236}">
                <a16:creationId xmlns:a16="http://schemas.microsoft.com/office/drawing/2014/main" id="{2C1F8EA5-CEA9-836C-36C8-889DE6EC3EC0}"/>
              </a:ext>
            </a:extLst>
          </p:cNvPr>
          <p:cNvSpPr txBox="1"/>
          <p:nvPr/>
        </p:nvSpPr>
        <p:spPr>
          <a:xfrm>
            <a:off x="694707" y="1812746"/>
            <a:ext cx="9029536" cy="3970318"/>
          </a:xfrm>
          <a:prstGeom prst="rect">
            <a:avLst/>
          </a:prstGeom>
          <a:noFill/>
        </p:spPr>
        <p:txBody>
          <a:bodyPr wrap="square" rtlCol="0">
            <a:spAutoFit/>
          </a:bodyPr>
          <a:lstStyle/>
          <a:p>
            <a:r>
              <a:rPr lang="en-US" b="1" dirty="0"/>
              <a:t>Boosts Creativity and Innovation</a:t>
            </a:r>
          </a:p>
          <a:p>
            <a:pPr marL="457200" indent="-457200">
              <a:buFont typeface="Arial" panose="020B0604020202020204" pitchFamily="34" charset="0"/>
              <a:buChar char="•"/>
            </a:pPr>
            <a:r>
              <a:rPr lang="en-US" dirty="0"/>
              <a:t>Analyzes vast amount of data to extract patterns and insights that can be used to create new and original concepts</a:t>
            </a:r>
          </a:p>
          <a:p>
            <a:pPr marL="457200" indent="-457200">
              <a:buFont typeface="Arial" panose="020B0604020202020204" pitchFamily="34" charset="0"/>
              <a:buChar char="•"/>
            </a:pPr>
            <a:r>
              <a:rPr lang="en-US" dirty="0"/>
              <a:t>Used in music and art to produce unique pieces</a:t>
            </a:r>
          </a:p>
          <a:p>
            <a:pPr marL="457200" indent="-457200">
              <a:buFont typeface="Arial" panose="020B0604020202020204" pitchFamily="34" charset="0"/>
              <a:buChar char="•"/>
            </a:pPr>
            <a:r>
              <a:rPr lang="en-US" dirty="0"/>
              <a:t>Generates new product designs or improve existing ones</a:t>
            </a:r>
          </a:p>
          <a:p>
            <a:endParaRPr lang="en-US" dirty="0"/>
          </a:p>
          <a:p>
            <a:r>
              <a:rPr lang="en-US" b="1" dirty="0"/>
              <a:t>Increases Production Efficiency</a:t>
            </a:r>
          </a:p>
          <a:p>
            <a:pPr marL="457200" indent="-457200">
              <a:buFont typeface="Arial" panose="020B0604020202020204" pitchFamily="34" charset="0"/>
              <a:buChar char="•"/>
            </a:pPr>
            <a:r>
              <a:rPr lang="en-US" dirty="0"/>
              <a:t>Automates many of the design and production processes</a:t>
            </a:r>
          </a:p>
          <a:p>
            <a:pPr marL="457200" indent="-457200">
              <a:buFont typeface="Arial" panose="020B0604020202020204" pitchFamily="34" charset="0"/>
              <a:buChar char="•"/>
            </a:pPr>
            <a:r>
              <a:rPr lang="en-US" dirty="0"/>
              <a:t>Reduces time and resources required to produce a product</a:t>
            </a:r>
          </a:p>
          <a:p>
            <a:pPr marL="457200" indent="-457200">
              <a:buAutoNum type="arabicPeriod"/>
            </a:pPr>
            <a:endParaRPr lang="en-US" dirty="0"/>
          </a:p>
          <a:p>
            <a:r>
              <a:rPr lang="en-US" b="1" dirty="0"/>
              <a:t>Provides cost-effectiveness benefits</a:t>
            </a:r>
          </a:p>
          <a:p>
            <a:pPr marL="457200" indent="-457200">
              <a:buFont typeface="Arial" panose="020B0604020202020204" pitchFamily="34" charset="0"/>
              <a:buChar char="•"/>
            </a:pPr>
            <a:r>
              <a:rPr lang="en-US" dirty="0"/>
              <a:t>Creates a large amount of original content quickly and efficiently</a:t>
            </a:r>
          </a:p>
          <a:p>
            <a:pPr marL="457200" indent="-457200">
              <a:buFont typeface="Arial" panose="020B0604020202020204" pitchFamily="34" charset="0"/>
              <a:buChar char="•"/>
            </a:pPr>
            <a:r>
              <a:rPr lang="en-US" dirty="0"/>
              <a:t>Reduces the need for a large team of writes, designers and artists</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603179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767156" y="339509"/>
            <a:ext cx="10129570" cy="724247"/>
          </a:xfrm>
        </p:spPr>
        <p:txBody>
          <a:bodyPr/>
          <a:lstStyle/>
          <a:p>
            <a:r>
              <a:rPr lang="en-US" sz="2500" dirty="0"/>
              <a:t>APPLICATIONS OF GENERATIVE AI CREATIVE INDUSTRIES</a:t>
            </a:r>
          </a:p>
        </p:txBody>
      </p:sp>
      <p:grpSp>
        <p:nvGrpSpPr>
          <p:cNvPr id="6" name="Group 5">
            <a:extLst>
              <a:ext uri="{FF2B5EF4-FFF2-40B4-BE49-F238E27FC236}">
                <a16:creationId xmlns:a16="http://schemas.microsoft.com/office/drawing/2014/main" id="{84AA11E5-087E-391A-7A1B-3CB2C54EE4DA}"/>
              </a:ext>
            </a:extLst>
          </p:cNvPr>
          <p:cNvGrpSpPr/>
          <p:nvPr/>
        </p:nvGrpSpPr>
        <p:grpSpPr>
          <a:xfrm>
            <a:off x="9640025" y="2226134"/>
            <a:ext cx="1979431" cy="3296560"/>
            <a:chOff x="3832184" y="1890347"/>
            <a:chExt cx="2537664" cy="4226246"/>
          </a:xfrm>
        </p:grpSpPr>
        <p:grpSp>
          <p:nvGrpSpPr>
            <p:cNvPr id="7" name="Group 6">
              <a:extLst>
                <a:ext uri="{FF2B5EF4-FFF2-40B4-BE49-F238E27FC236}">
                  <a16:creationId xmlns:a16="http://schemas.microsoft.com/office/drawing/2014/main" id="{2D6BB5D2-E5FD-B447-A2BF-2DC5C591249A}"/>
                </a:ext>
              </a:extLst>
            </p:cNvPr>
            <p:cNvGrpSpPr/>
            <p:nvPr/>
          </p:nvGrpSpPr>
          <p:grpSpPr>
            <a:xfrm flipH="1">
              <a:off x="5217892" y="4482968"/>
              <a:ext cx="524487" cy="1633625"/>
              <a:chOff x="4327928" y="4494196"/>
              <a:chExt cx="619256" cy="1928803"/>
            </a:xfrm>
          </p:grpSpPr>
          <p:sp>
            <p:nvSpPr>
              <p:cNvPr id="41" name="Freeform: Shape 101">
                <a:extLst>
                  <a:ext uri="{FF2B5EF4-FFF2-40B4-BE49-F238E27FC236}">
                    <a16:creationId xmlns:a16="http://schemas.microsoft.com/office/drawing/2014/main" id="{6A99A9F2-5ABF-9D58-BFC5-6E0E685C2E33}"/>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2" name="Freeform: Shape 102">
                <a:extLst>
                  <a:ext uri="{FF2B5EF4-FFF2-40B4-BE49-F238E27FC236}">
                    <a16:creationId xmlns:a16="http://schemas.microsoft.com/office/drawing/2014/main" id="{46952E0D-CBFA-3CDB-0454-F38052993B36}"/>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3" name="Freeform: Shape 103">
                <a:extLst>
                  <a:ext uri="{FF2B5EF4-FFF2-40B4-BE49-F238E27FC236}">
                    <a16:creationId xmlns:a16="http://schemas.microsoft.com/office/drawing/2014/main" id="{94BDE5CF-E32F-0CBF-CBEA-4E898CB733E6}"/>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4" name="Freeform: Shape 104">
                <a:extLst>
                  <a:ext uri="{FF2B5EF4-FFF2-40B4-BE49-F238E27FC236}">
                    <a16:creationId xmlns:a16="http://schemas.microsoft.com/office/drawing/2014/main" id="{6F9E972A-5BB5-E1CE-E4A4-CC5E8F71856B}"/>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45" name="Freeform: Shape 105">
                <a:extLst>
                  <a:ext uri="{FF2B5EF4-FFF2-40B4-BE49-F238E27FC236}">
                    <a16:creationId xmlns:a16="http://schemas.microsoft.com/office/drawing/2014/main" id="{15C6ED3E-9C75-2D47-730F-CE3CF09D9807}"/>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8" name="Group 7">
              <a:extLst>
                <a:ext uri="{FF2B5EF4-FFF2-40B4-BE49-F238E27FC236}">
                  <a16:creationId xmlns:a16="http://schemas.microsoft.com/office/drawing/2014/main" id="{E810FF1D-9E82-E3BF-AB61-18350F763A57}"/>
                </a:ext>
              </a:extLst>
            </p:cNvPr>
            <p:cNvGrpSpPr/>
            <p:nvPr/>
          </p:nvGrpSpPr>
          <p:grpSpPr>
            <a:xfrm>
              <a:off x="4388356" y="4482968"/>
              <a:ext cx="524487" cy="1633625"/>
              <a:chOff x="4327928" y="4494196"/>
              <a:chExt cx="619256" cy="1928803"/>
            </a:xfrm>
          </p:grpSpPr>
          <p:sp>
            <p:nvSpPr>
              <p:cNvPr id="36" name="Freeform: Shape 96">
                <a:extLst>
                  <a:ext uri="{FF2B5EF4-FFF2-40B4-BE49-F238E27FC236}">
                    <a16:creationId xmlns:a16="http://schemas.microsoft.com/office/drawing/2014/main" id="{921B1B7E-970C-C51A-7992-96BBF2335376}"/>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7" name="Freeform: Shape 97">
                <a:extLst>
                  <a:ext uri="{FF2B5EF4-FFF2-40B4-BE49-F238E27FC236}">
                    <a16:creationId xmlns:a16="http://schemas.microsoft.com/office/drawing/2014/main" id="{57BDC598-18EA-5FA8-C3F6-35F2B953F580}"/>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8" name="Freeform: Shape 98">
                <a:extLst>
                  <a:ext uri="{FF2B5EF4-FFF2-40B4-BE49-F238E27FC236}">
                    <a16:creationId xmlns:a16="http://schemas.microsoft.com/office/drawing/2014/main" id="{43355B84-CE46-02F9-3869-2B40C078E66C}"/>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9" name="Freeform: Shape 99">
                <a:extLst>
                  <a:ext uri="{FF2B5EF4-FFF2-40B4-BE49-F238E27FC236}">
                    <a16:creationId xmlns:a16="http://schemas.microsoft.com/office/drawing/2014/main" id="{8FD89F6A-FC29-7475-D1CE-73B5D17F8AFF}"/>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40" name="Freeform: Shape 100">
                <a:extLst>
                  <a:ext uri="{FF2B5EF4-FFF2-40B4-BE49-F238E27FC236}">
                    <a16:creationId xmlns:a16="http://schemas.microsoft.com/office/drawing/2014/main" id="{6A4A0400-E21A-790B-90C2-90768285E961}"/>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9" name="Group 8">
              <a:extLst>
                <a:ext uri="{FF2B5EF4-FFF2-40B4-BE49-F238E27FC236}">
                  <a16:creationId xmlns:a16="http://schemas.microsoft.com/office/drawing/2014/main" id="{DAD0BC33-F7C5-81BE-A0D5-1ACBCA05A267}"/>
                </a:ext>
              </a:extLst>
            </p:cNvPr>
            <p:cNvGrpSpPr/>
            <p:nvPr/>
          </p:nvGrpSpPr>
          <p:grpSpPr>
            <a:xfrm>
              <a:off x="3832184" y="1890347"/>
              <a:ext cx="2537664" cy="2787165"/>
              <a:chOff x="5369718" y="2683668"/>
              <a:chExt cx="1452563" cy="1595377"/>
            </a:xfrm>
          </p:grpSpPr>
          <p:sp>
            <p:nvSpPr>
              <p:cNvPr id="10" name="Freeform: Shape 67">
                <a:extLst>
                  <a:ext uri="{FF2B5EF4-FFF2-40B4-BE49-F238E27FC236}">
                    <a16:creationId xmlns:a16="http://schemas.microsoft.com/office/drawing/2014/main" id="{BFA64B83-5607-6DC0-688F-A241038D3F5B}"/>
                  </a:ext>
                </a:extLst>
              </p:cNvPr>
              <p:cNvSpPr/>
              <p:nvPr/>
            </p:nvSpPr>
            <p:spPr>
              <a:xfrm>
                <a:off x="6075509" y="4015008"/>
                <a:ext cx="264037" cy="264037"/>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dirty="0"/>
              </a:p>
            </p:txBody>
          </p:sp>
          <p:sp>
            <p:nvSpPr>
              <p:cNvPr id="11" name="Freeform: Shape 68">
                <a:extLst>
                  <a:ext uri="{FF2B5EF4-FFF2-40B4-BE49-F238E27FC236}">
                    <a16:creationId xmlns:a16="http://schemas.microsoft.com/office/drawing/2014/main" id="{737DAEBF-9BE6-3B52-05B3-53AA438C90CC}"/>
                  </a:ext>
                </a:extLst>
              </p:cNvPr>
              <p:cNvSpPr/>
              <p:nvPr/>
            </p:nvSpPr>
            <p:spPr>
              <a:xfrm>
                <a:off x="5820521" y="4015008"/>
                <a:ext cx="264037" cy="264037"/>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2" name="Freeform: Shape 69">
                <a:extLst>
                  <a:ext uri="{FF2B5EF4-FFF2-40B4-BE49-F238E27FC236}">
                    <a16:creationId xmlns:a16="http://schemas.microsoft.com/office/drawing/2014/main" id="{93FD2EA2-ABB3-3B62-23D2-DF574EE4C447}"/>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a:p>
            </p:txBody>
          </p:sp>
          <p:sp>
            <p:nvSpPr>
              <p:cNvPr id="13" name="Freeform: Shape 70">
                <a:extLst>
                  <a:ext uri="{FF2B5EF4-FFF2-40B4-BE49-F238E27FC236}">
                    <a16:creationId xmlns:a16="http://schemas.microsoft.com/office/drawing/2014/main" id="{5B10A283-1E4E-296F-C100-0B557BF7660C}"/>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14" name="Freeform: Shape 71">
                <a:extLst>
                  <a:ext uri="{FF2B5EF4-FFF2-40B4-BE49-F238E27FC236}">
                    <a16:creationId xmlns:a16="http://schemas.microsoft.com/office/drawing/2014/main" id="{862472C8-D262-5B1A-9C58-98F42707AC3F}"/>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15" name="Freeform: Shape 72">
                <a:extLst>
                  <a:ext uri="{FF2B5EF4-FFF2-40B4-BE49-F238E27FC236}">
                    <a16:creationId xmlns:a16="http://schemas.microsoft.com/office/drawing/2014/main" id="{EE5C8882-0248-90AD-D25F-1F0077DDAC04}"/>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16" name="Freeform: Shape 73">
                <a:extLst>
                  <a:ext uri="{FF2B5EF4-FFF2-40B4-BE49-F238E27FC236}">
                    <a16:creationId xmlns:a16="http://schemas.microsoft.com/office/drawing/2014/main" id="{57745294-EBFC-CA92-D511-EB06EA6B0D6C}"/>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17" name="Freeform: Shape 74">
                <a:extLst>
                  <a:ext uri="{FF2B5EF4-FFF2-40B4-BE49-F238E27FC236}">
                    <a16:creationId xmlns:a16="http://schemas.microsoft.com/office/drawing/2014/main" id="{E532D64B-9718-BA5C-3642-32E14326E05A}"/>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18" name="Freeform: Shape 75">
                <a:extLst>
                  <a:ext uri="{FF2B5EF4-FFF2-40B4-BE49-F238E27FC236}">
                    <a16:creationId xmlns:a16="http://schemas.microsoft.com/office/drawing/2014/main" id="{94A9D7A6-C69C-0394-2206-A1E5974302DB}"/>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19" name="Freeform: Shape 76">
                <a:extLst>
                  <a:ext uri="{FF2B5EF4-FFF2-40B4-BE49-F238E27FC236}">
                    <a16:creationId xmlns:a16="http://schemas.microsoft.com/office/drawing/2014/main" id="{AC1CE72E-70DC-9913-A6AB-204676547E15}"/>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20" name="Freeform: Shape 77">
                <a:extLst>
                  <a:ext uri="{FF2B5EF4-FFF2-40B4-BE49-F238E27FC236}">
                    <a16:creationId xmlns:a16="http://schemas.microsoft.com/office/drawing/2014/main" id="{3ECF3AFB-EAE3-6BB9-F27D-623D33ABBB11}"/>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1" name="Freeform: Shape 78">
                <a:extLst>
                  <a:ext uri="{FF2B5EF4-FFF2-40B4-BE49-F238E27FC236}">
                    <a16:creationId xmlns:a16="http://schemas.microsoft.com/office/drawing/2014/main" id="{9413604C-1CC8-A3C0-D579-B1E7C8D878B7}"/>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2" name="Freeform: Shape 79">
                <a:extLst>
                  <a:ext uri="{FF2B5EF4-FFF2-40B4-BE49-F238E27FC236}">
                    <a16:creationId xmlns:a16="http://schemas.microsoft.com/office/drawing/2014/main" id="{D63903FB-ED52-664B-4740-7E67F6AAE3D1}"/>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3" name="Freeform: Shape 80">
                <a:extLst>
                  <a:ext uri="{FF2B5EF4-FFF2-40B4-BE49-F238E27FC236}">
                    <a16:creationId xmlns:a16="http://schemas.microsoft.com/office/drawing/2014/main" id="{AF752FC2-5E14-F5F3-6255-897A957B95C4}"/>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4" name="Freeform: Shape 81">
                <a:extLst>
                  <a:ext uri="{FF2B5EF4-FFF2-40B4-BE49-F238E27FC236}">
                    <a16:creationId xmlns:a16="http://schemas.microsoft.com/office/drawing/2014/main" id="{44F34880-DB09-136C-7142-7F77E4906481}"/>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5" name="Freeform: Shape 82">
                <a:extLst>
                  <a:ext uri="{FF2B5EF4-FFF2-40B4-BE49-F238E27FC236}">
                    <a16:creationId xmlns:a16="http://schemas.microsoft.com/office/drawing/2014/main" id="{D6D7359B-44E5-08E8-CEED-A558B73D653C}"/>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26" name="Freeform: Shape 86">
                <a:extLst>
                  <a:ext uri="{FF2B5EF4-FFF2-40B4-BE49-F238E27FC236}">
                    <a16:creationId xmlns:a16="http://schemas.microsoft.com/office/drawing/2014/main" id="{91130D78-365A-2001-0C19-F4AF846DCDD5}"/>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27" name="Freeform: Shape 87">
                <a:extLst>
                  <a:ext uri="{FF2B5EF4-FFF2-40B4-BE49-F238E27FC236}">
                    <a16:creationId xmlns:a16="http://schemas.microsoft.com/office/drawing/2014/main" id="{93AA5894-543B-6125-C7A1-8D7DBB776EE7}"/>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8" name="Freeform: Shape 88">
                <a:extLst>
                  <a:ext uri="{FF2B5EF4-FFF2-40B4-BE49-F238E27FC236}">
                    <a16:creationId xmlns:a16="http://schemas.microsoft.com/office/drawing/2014/main" id="{3F381F48-2563-06A5-532E-499F15A4A566}"/>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9" name="Freeform: Shape 89">
                <a:extLst>
                  <a:ext uri="{FF2B5EF4-FFF2-40B4-BE49-F238E27FC236}">
                    <a16:creationId xmlns:a16="http://schemas.microsoft.com/office/drawing/2014/main" id="{BC886347-DFAB-9E2C-42E1-98955EEB1EC1}"/>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30" name="Freeform: Shape 90">
                <a:extLst>
                  <a:ext uri="{FF2B5EF4-FFF2-40B4-BE49-F238E27FC236}">
                    <a16:creationId xmlns:a16="http://schemas.microsoft.com/office/drawing/2014/main" id="{68C86A40-927D-7C00-A4AE-0CB8F28F3C51}"/>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31" name="Freeform: Shape 91">
                <a:extLst>
                  <a:ext uri="{FF2B5EF4-FFF2-40B4-BE49-F238E27FC236}">
                    <a16:creationId xmlns:a16="http://schemas.microsoft.com/office/drawing/2014/main" id="{3475B001-79D5-823B-E2D8-236E0C892F5F}"/>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32" name="Freeform: Shape 92">
                <a:extLst>
                  <a:ext uri="{FF2B5EF4-FFF2-40B4-BE49-F238E27FC236}">
                    <a16:creationId xmlns:a16="http://schemas.microsoft.com/office/drawing/2014/main" id="{F55A6FEB-796B-B608-EA7A-0948A8AAC270}"/>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3" name="Freeform: Shape 93">
                <a:extLst>
                  <a:ext uri="{FF2B5EF4-FFF2-40B4-BE49-F238E27FC236}">
                    <a16:creationId xmlns:a16="http://schemas.microsoft.com/office/drawing/2014/main" id="{C72699F0-2BB0-5DE3-5566-15DB899C9530}"/>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4" name="Freeform: Shape 94">
                <a:extLst>
                  <a:ext uri="{FF2B5EF4-FFF2-40B4-BE49-F238E27FC236}">
                    <a16:creationId xmlns:a16="http://schemas.microsoft.com/office/drawing/2014/main" id="{3E56774C-E8E5-3178-FCE6-88C06D86714F}"/>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35" name="Freeform: Shape 95">
                <a:extLst>
                  <a:ext uri="{FF2B5EF4-FFF2-40B4-BE49-F238E27FC236}">
                    <a16:creationId xmlns:a16="http://schemas.microsoft.com/office/drawing/2014/main" id="{8286FD29-AA7B-1A30-F530-4D4709063D1C}"/>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grpSp>
      <p:sp>
        <p:nvSpPr>
          <p:cNvPr id="2" name="TextBox 1">
            <a:extLst>
              <a:ext uri="{FF2B5EF4-FFF2-40B4-BE49-F238E27FC236}">
                <a16:creationId xmlns:a16="http://schemas.microsoft.com/office/drawing/2014/main" id="{4422F2D9-D3E6-F68F-9D0B-E5DAD6448C75}"/>
              </a:ext>
            </a:extLst>
          </p:cNvPr>
          <p:cNvSpPr txBox="1"/>
          <p:nvPr/>
        </p:nvSpPr>
        <p:spPr>
          <a:xfrm>
            <a:off x="729465" y="1797978"/>
            <a:ext cx="8434901" cy="3416320"/>
          </a:xfrm>
          <a:prstGeom prst="rect">
            <a:avLst/>
          </a:prstGeom>
          <a:noFill/>
        </p:spPr>
        <p:txBody>
          <a:bodyPr wrap="square" rtlCol="0">
            <a:spAutoFit/>
          </a:bodyPr>
          <a:lstStyle/>
          <a:p>
            <a:r>
              <a:rPr lang="en-US" dirty="0"/>
              <a:t>Generative Al applications are having a significant impact on the creative industries by offering new ways to generate art, music, and literature. Here are some of the ways in which creative industries are benefiting from generative Al:</a:t>
            </a:r>
          </a:p>
          <a:p>
            <a:endParaRPr lang="en-US" dirty="0"/>
          </a:p>
          <a:p>
            <a:endParaRPr lang="en-US" dirty="0"/>
          </a:p>
          <a:p>
            <a:pPr marL="285750" indent="-285750">
              <a:buFont typeface="Arial" panose="020B0604020202020204" pitchFamily="34" charset="0"/>
              <a:buChar char="•"/>
            </a:pPr>
            <a:r>
              <a:rPr lang="en-US" b="1" dirty="0"/>
              <a:t>Novelty</a:t>
            </a:r>
            <a:r>
              <a:rPr lang="en-US" dirty="0"/>
              <a:t>: creating novel artworks, music pieces or literature</a:t>
            </a:r>
          </a:p>
          <a:p>
            <a:pPr marL="285750" indent="-285750">
              <a:buFont typeface="Arial" panose="020B0604020202020204" pitchFamily="34" charset="0"/>
              <a:buChar char="•"/>
            </a:pPr>
            <a:r>
              <a:rPr lang="en-US" b="1" dirty="0"/>
              <a:t>Efficiency</a:t>
            </a:r>
            <a:r>
              <a:rPr lang="en-US" dirty="0"/>
              <a:t>: automate the creation process and generate new content quickly</a:t>
            </a:r>
          </a:p>
          <a:p>
            <a:pPr marL="285750" indent="-285750">
              <a:buFont typeface="Arial" panose="020B0604020202020204" pitchFamily="34" charset="0"/>
              <a:buChar char="•"/>
            </a:pPr>
            <a:r>
              <a:rPr lang="en-US" b="1" dirty="0"/>
              <a:t>Personalization</a:t>
            </a:r>
            <a:r>
              <a:rPr lang="en-US" dirty="0"/>
              <a:t>: creating content that is tailored to individuals, considering their preferences and interests</a:t>
            </a:r>
          </a:p>
          <a:p>
            <a:pPr marL="285750" indent="-285750">
              <a:buFont typeface="Arial" panose="020B0604020202020204" pitchFamily="34" charset="0"/>
              <a:buChar char="•"/>
            </a:pPr>
            <a:r>
              <a:rPr lang="en-US" b="1" dirty="0"/>
              <a:t>Collaboration</a:t>
            </a:r>
            <a:r>
              <a:rPr lang="en-US" dirty="0"/>
              <a:t>: facilitating collaboration between humans and machines</a:t>
            </a:r>
          </a:p>
          <a:p>
            <a:pPr marL="285750" indent="-285750">
              <a:buFont typeface="Arial" panose="020B0604020202020204" pitchFamily="34" charset="0"/>
              <a:buChar char="•"/>
            </a:pPr>
            <a:r>
              <a:rPr lang="en-US" b="1" dirty="0"/>
              <a:t>Exploration</a:t>
            </a:r>
            <a:r>
              <a:rPr lang="en-US" dirty="0"/>
              <a:t>: artists and creators explore new creative territories</a:t>
            </a:r>
          </a:p>
          <a:p>
            <a:pPr marL="285750" indent="-285750">
              <a:buFont typeface="Arial" panose="020B0604020202020204" pitchFamily="34" charset="0"/>
              <a:buChar char="•"/>
            </a:pPr>
            <a:r>
              <a:rPr lang="en-US" b="1" dirty="0"/>
              <a:t>Jobs</a:t>
            </a:r>
            <a:r>
              <a:rPr lang="en-US" dirty="0"/>
              <a:t>: prompt engineers - creative input generates creative output</a:t>
            </a:r>
          </a:p>
        </p:txBody>
      </p:sp>
    </p:spTree>
    <p:extLst>
      <p:ext uri="{BB962C8B-B14F-4D97-AF65-F5344CB8AC3E}">
        <p14:creationId xmlns:p14="http://schemas.microsoft.com/office/powerpoint/2010/main" val="1599318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458930" y="339509"/>
            <a:ext cx="10077396" cy="724247"/>
          </a:xfrm>
        </p:spPr>
        <p:txBody>
          <a:bodyPr/>
          <a:lstStyle/>
          <a:p>
            <a:r>
              <a:rPr lang="en-US" sz="2400" dirty="0"/>
              <a:t>APPLICATIONS OF GENERATIVE AI CREATIVE INDUSTRIES :ART</a:t>
            </a:r>
          </a:p>
        </p:txBody>
      </p:sp>
      <p:sp>
        <p:nvSpPr>
          <p:cNvPr id="2" name="TextBox 1">
            <a:extLst>
              <a:ext uri="{FF2B5EF4-FFF2-40B4-BE49-F238E27FC236}">
                <a16:creationId xmlns:a16="http://schemas.microsoft.com/office/drawing/2014/main" id="{4422F2D9-D3E6-F68F-9D0B-E5DAD6448C75}"/>
              </a:ext>
            </a:extLst>
          </p:cNvPr>
          <p:cNvSpPr txBox="1"/>
          <p:nvPr/>
        </p:nvSpPr>
        <p:spPr>
          <a:xfrm>
            <a:off x="729465" y="1797978"/>
            <a:ext cx="8434901" cy="2585323"/>
          </a:xfrm>
          <a:prstGeom prst="rect">
            <a:avLst/>
          </a:prstGeom>
          <a:noFill/>
        </p:spPr>
        <p:txBody>
          <a:bodyPr wrap="square" rtlCol="0">
            <a:spAutoFit/>
          </a:bodyPr>
          <a:lstStyle/>
          <a:p>
            <a:r>
              <a:rPr lang="en-US" dirty="0"/>
              <a:t>Generative Al is a supplementary tool that artists can use to explore new possibilities.</a:t>
            </a:r>
          </a:p>
          <a:p>
            <a:endParaRPr lang="en-US" dirty="0"/>
          </a:p>
          <a:p>
            <a:r>
              <a:rPr lang="en-US" b="1" dirty="0"/>
              <a:t>Digital Photography &amp; Images</a:t>
            </a:r>
          </a:p>
          <a:p>
            <a:pPr marL="285750" indent="-285750">
              <a:buFont typeface="Arial" panose="020B0604020202020204" pitchFamily="34" charset="0"/>
              <a:buChar char="•"/>
            </a:pPr>
            <a:r>
              <a:rPr lang="en-US" dirty="0" err="1"/>
              <a:t>Midjourney</a:t>
            </a:r>
            <a:endParaRPr lang="en-US" dirty="0"/>
          </a:p>
          <a:p>
            <a:r>
              <a:rPr lang="en-US" b="1" dirty="0"/>
              <a:t>Marketing &amp; Advertising</a:t>
            </a:r>
          </a:p>
          <a:p>
            <a:r>
              <a:rPr lang="en-US" dirty="0"/>
              <a:t>DALL-E 2 by </a:t>
            </a:r>
            <a:r>
              <a:rPr lang="en-US" dirty="0" err="1"/>
              <a:t>OpenAl</a:t>
            </a:r>
            <a:endParaRPr lang="en-US" dirty="0"/>
          </a:p>
          <a:p>
            <a:pPr marL="285750" indent="-285750">
              <a:buFont typeface="Arial" panose="020B0604020202020204" pitchFamily="34" charset="0"/>
              <a:buChar char="•"/>
            </a:pPr>
            <a:r>
              <a:rPr lang="en-US" dirty="0"/>
              <a:t>Enhance visualizations</a:t>
            </a:r>
          </a:p>
          <a:p>
            <a:pPr marL="285750" indent="-285750">
              <a:buFont typeface="Arial" panose="020B0604020202020204" pitchFamily="34" charset="0"/>
              <a:buChar char="•"/>
            </a:pPr>
            <a:r>
              <a:rPr lang="en-US" dirty="0"/>
              <a:t>Create new designs</a:t>
            </a:r>
          </a:p>
        </p:txBody>
      </p:sp>
      <p:pic>
        <p:nvPicPr>
          <p:cNvPr id="5" name="Picture 4">
            <a:extLst>
              <a:ext uri="{FF2B5EF4-FFF2-40B4-BE49-F238E27FC236}">
                <a16:creationId xmlns:a16="http://schemas.microsoft.com/office/drawing/2014/main" id="{E5DC6FA3-2486-3B83-3958-2B7C858E6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2897" y="2314575"/>
            <a:ext cx="4562475" cy="4543425"/>
          </a:xfrm>
          <a:prstGeom prst="rect">
            <a:avLst/>
          </a:prstGeom>
        </p:spPr>
      </p:pic>
    </p:spTree>
    <p:extLst>
      <p:ext uri="{BB962C8B-B14F-4D97-AF65-F5344CB8AC3E}">
        <p14:creationId xmlns:p14="http://schemas.microsoft.com/office/powerpoint/2010/main" val="292450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458930" y="339509"/>
            <a:ext cx="10077396" cy="724247"/>
          </a:xfrm>
        </p:spPr>
        <p:txBody>
          <a:bodyPr/>
          <a:lstStyle/>
          <a:p>
            <a:r>
              <a:rPr lang="en-US" sz="2300" dirty="0"/>
              <a:t>APPLICATIONS OF GENERATIVE AI CREATIVE INDUSTRIES :MUSIC</a:t>
            </a:r>
          </a:p>
        </p:txBody>
      </p:sp>
      <p:sp>
        <p:nvSpPr>
          <p:cNvPr id="2" name="TextBox 1">
            <a:extLst>
              <a:ext uri="{FF2B5EF4-FFF2-40B4-BE49-F238E27FC236}">
                <a16:creationId xmlns:a16="http://schemas.microsoft.com/office/drawing/2014/main" id="{4422F2D9-D3E6-F68F-9D0B-E5DAD6448C75}"/>
              </a:ext>
            </a:extLst>
          </p:cNvPr>
          <p:cNvSpPr txBox="1"/>
          <p:nvPr/>
        </p:nvSpPr>
        <p:spPr>
          <a:xfrm>
            <a:off x="708916" y="2034283"/>
            <a:ext cx="8434901"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a:t>Music Composition: </a:t>
            </a:r>
            <a:r>
              <a:rPr lang="en-US" dirty="0"/>
              <a:t>create original music pieces by analyzing existing music and generating new melodies and harmonies</a:t>
            </a:r>
          </a:p>
          <a:p>
            <a:pPr marL="285750" indent="-285750">
              <a:buFont typeface="Arial" panose="020B0604020202020204" pitchFamily="34" charset="0"/>
              <a:buChar char="•"/>
            </a:pPr>
            <a:r>
              <a:rPr lang="en-US" b="1" dirty="0"/>
              <a:t>Music Arrangement: </a:t>
            </a:r>
            <a:r>
              <a:rPr lang="en-US" dirty="0"/>
              <a:t>create arrangements of existing music pieces by generating new versions with different instruments, tempo, and other musical parameters</a:t>
            </a:r>
          </a:p>
          <a:p>
            <a:pPr marL="285750" indent="-285750">
              <a:buFont typeface="Arial" panose="020B0604020202020204" pitchFamily="34" charset="0"/>
              <a:buChar char="•"/>
            </a:pPr>
            <a:r>
              <a:rPr lang="en-US" b="1" dirty="0"/>
              <a:t>Music Production: </a:t>
            </a:r>
            <a:r>
              <a:rPr lang="en-US" dirty="0"/>
              <a:t>creating new sounds and textures  </a:t>
            </a:r>
          </a:p>
          <a:p>
            <a:r>
              <a:rPr lang="en-US" dirty="0"/>
              <a:t>      	</a:t>
            </a:r>
            <a:r>
              <a:rPr lang="en-US" dirty="0" err="1"/>
              <a:t>Amper</a:t>
            </a:r>
            <a:r>
              <a:rPr lang="en-US" dirty="0"/>
              <a:t> Music by Shutterstock</a:t>
            </a:r>
          </a:p>
          <a:p>
            <a:pPr marL="285750" indent="-285750">
              <a:buFont typeface="Arial" panose="020B0604020202020204" pitchFamily="34" charset="0"/>
              <a:buChar char="•"/>
            </a:pPr>
            <a:r>
              <a:rPr lang="en-US" b="1" dirty="0"/>
              <a:t>Music Recommendation: </a:t>
            </a:r>
            <a:r>
              <a:rPr lang="en-US" dirty="0"/>
              <a:t>recommendations based on the user's listening history and preferences.</a:t>
            </a:r>
          </a:p>
          <a:p>
            <a:r>
              <a:rPr lang="en-US" dirty="0"/>
              <a:t>	Spotify - AI DJ by </a:t>
            </a:r>
            <a:r>
              <a:rPr lang="en-US" dirty="0" err="1"/>
              <a:t>OpenAl</a:t>
            </a:r>
            <a:endParaRPr lang="en-US" dirty="0"/>
          </a:p>
          <a:p>
            <a:pPr marL="285750" indent="-285750">
              <a:buFont typeface="Arial" panose="020B0604020202020204" pitchFamily="34" charset="0"/>
              <a:buChar char="•"/>
            </a:pPr>
            <a:r>
              <a:rPr lang="en-US" b="1" dirty="0"/>
              <a:t>Music Visualization: </a:t>
            </a:r>
            <a:r>
              <a:rPr lang="en-US" dirty="0"/>
              <a:t>creating visual representations of music</a:t>
            </a:r>
          </a:p>
          <a:p>
            <a:pPr lvl="1"/>
            <a:r>
              <a:rPr lang="en-US" dirty="0"/>
              <a:t>	 WZRD</a:t>
            </a:r>
          </a:p>
        </p:txBody>
      </p:sp>
    </p:spTree>
    <p:extLst>
      <p:ext uri="{BB962C8B-B14F-4D97-AF65-F5344CB8AC3E}">
        <p14:creationId xmlns:p14="http://schemas.microsoft.com/office/powerpoint/2010/main" val="84502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458930" y="339509"/>
            <a:ext cx="10077396" cy="724247"/>
          </a:xfrm>
        </p:spPr>
        <p:txBody>
          <a:bodyPr/>
          <a:lstStyle/>
          <a:p>
            <a:r>
              <a:rPr lang="en-US" sz="2300" dirty="0"/>
              <a:t>APPLICATIONS OF GENERATIVE AI CREATIVE INDUSTRIES :LITERATURE</a:t>
            </a:r>
          </a:p>
        </p:txBody>
      </p:sp>
      <p:sp>
        <p:nvSpPr>
          <p:cNvPr id="2" name="TextBox 1">
            <a:extLst>
              <a:ext uri="{FF2B5EF4-FFF2-40B4-BE49-F238E27FC236}">
                <a16:creationId xmlns:a16="http://schemas.microsoft.com/office/drawing/2014/main" id="{4422F2D9-D3E6-F68F-9D0B-E5DAD6448C75}"/>
              </a:ext>
            </a:extLst>
          </p:cNvPr>
          <p:cNvSpPr txBox="1"/>
          <p:nvPr/>
        </p:nvSpPr>
        <p:spPr>
          <a:xfrm>
            <a:off x="719191" y="1828799"/>
            <a:ext cx="843490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Al language models such as GPT-4 are being used to assist human authors in writing books.</a:t>
            </a:r>
          </a:p>
          <a:p>
            <a:pPr marL="285750" indent="-285750">
              <a:buFont typeface="Arial" panose="020B0604020202020204" pitchFamily="34" charset="0"/>
              <a:buChar char="•"/>
            </a:pPr>
            <a:r>
              <a:rPr lang="en-US" dirty="0"/>
              <a:t>Platforms such as Boom and Copy.ai use Al to generate entire books or assist with various writing tasks.</a:t>
            </a:r>
          </a:p>
          <a:p>
            <a:pPr marL="285750" indent="-285750">
              <a:buFont typeface="Arial" panose="020B0604020202020204" pitchFamily="34" charset="0"/>
              <a:buChar char="•"/>
            </a:pPr>
            <a:r>
              <a:rPr lang="en-US" dirty="0"/>
              <a:t>The use of Al in writing provides a cost- effective and efficient way to produce books on demand.</a:t>
            </a:r>
          </a:p>
        </p:txBody>
      </p:sp>
    </p:spTree>
    <p:extLst>
      <p:ext uri="{BB962C8B-B14F-4D97-AF65-F5344CB8AC3E}">
        <p14:creationId xmlns:p14="http://schemas.microsoft.com/office/powerpoint/2010/main" val="1175224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458930" y="339509"/>
            <a:ext cx="10077396" cy="724247"/>
          </a:xfrm>
        </p:spPr>
        <p:txBody>
          <a:bodyPr/>
          <a:lstStyle/>
          <a:p>
            <a:r>
              <a:rPr lang="en-US" sz="2600" dirty="0"/>
              <a:t>APPLICATIONS OF GENERATIVE AI HEALTHCARE INDUSTRY</a:t>
            </a:r>
          </a:p>
        </p:txBody>
      </p:sp>
      <p:sp>
        <p:nvSpPr>
          <p:cNvPr id="2" name="TextBox 1">
            <a:extLst>
              <a:ext uri="{FF2B5EF4-FFF2-40B4-BE49-F238E27FC236}">
                <a16:creationId xmlns:a16="http://schemas.microsoft.com/office/drawing/2014/main" id="{4422F2D9-D3E6-F68F-9D0B-E5DAD6448C75}"/>
              </a:ext>
            </a:extLst>
          </p:cNvPr>
          <p:cNvSpPr txBox="1"/>
          <p:nvPr/>
        </p:nvSpPr>
        <p:spPr>
          <a:xfrm>
            <a:off x="719191" y="1828799"/>
            <a:ext cx="8434901" cy="3416320"/>
          </a:xfrm>
          <a:prstGeom prst="rect">
            <a:avLst/>
          </a:prstGeom>
          <a:noFill/>
        </p:spPr>
        <p:txBody>
          <a:bodyPr wrap="square" rtlCol="0">
            <a:spAutoFit/>
          </a:bodyPr>
          <a:lstStyle/>
          <a:p>
            <a:r>
              <a:rPr lang="en-US" dirty="0"/>
              <a:t>﻿</a:t>
            </a:r>
            <a:r>
              <a:rPr lang="en-US" b="1" dirty="0"/>
              <a:t>Drug Discovery</a:t>
            </a:r>
          </a:p>
          <a:p>
            <a:pPr marL="285750" indent="-285750">
              <a:buFont typeface="Arial" panose="020B0604020202020204" pitchFamily="34" charset="0"/>
              <a:buChar char="•"/>
            </a:pPr>
            <a:r>
              <a:rPr lang="en-US" dirty="0"/>
              <a:t>Generative Al is contributing to the research of rare diseases and future medicine</a:t>
            </a:r>
          </a:p>
          <a:p>
            <a:pPr marL="285750" indent="-285750">
              <a:buFont typeface="Arial" panose="020B0604020202020204" pitchFamily="34" charset="0"/>
              <a:buChar char="•"/>
            </a:pPr>
            <a:r>
              <a:rPr lang="en-US" dirty="0" err="1"/>
              <a:t>AlphaFold</a:t>
            </a:r>
            <a:r>
              <a:rPr lang="en-US" dirty="0"/>
              <a:t> - DeepMind's protein structure program successfully generated nearly all 200 million protein images that are known to exist</a:t>
            </a:r>
          </a:p>
          <a:p>
            <a:endParaRPr lang="en-US" dirty="0"/>
          </a:p>
          <a:p>
            <a:r>
              <a:rPr lang="en-US" b="1" dirty="0"/>
              <a:t>Medical Imaging Analysis</a:t>
            </a:r>
          </a:p>
          <a:p>
            <a:pPr marL="285750" indent="-285750">
              <a:buFont typeface="Arial" panose="020B0604020202020204" pitchFamily="34" charset="0"/>
              <a:buChar char="•"/>
            </a:pPr>
            <a:r>
              <a:rPr lang="en-US" dirty="0"/>
              <a:t>Al is a popular tool to predict lung cancer, breast cancer, prostate cancer and the regrowth of tumors</a:t>
            </a:r>
          </a:p>
          <a:p>
            <a:r>
              <a:rPr lang="en-US" dirty="0"/>
              <a:t>      Sybil - predicting lung cancer over 6 years in advance</a:t>
            </a:r>
          </a:p>
          <a:p>
            <a:pPr marL="285750" indent="-285750">
              <a:buFont typeface="Arial" panose="020B0604020202020204" pitchFamily="34" charset="0"/>
              <a:buChar char="•"/>
            </a:pPr>
            <a:r>
              <a:rPr lang="en-US" dirty="0"/>
              <a:t>Al is currently being tested on detecting early stages of breast cancer and maternity on mobile ultrasound devices</a:t>
            </a:r>
          </a:p>
        </p:txBody>
      </p:sp>
    </p:spTree>
    <p:extLst>
      <p:ext uri="{BB962C8B-B14F-4D97-AF65-F5344CB8AC3E}">
        <p14:creationId xmlns:p14="http://schemas.microsoft.com/office/powerpoint/2010/main" val="2248428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458930" y="339509"/>
            <a:ext cx="10077396" cy="724247"/>
          </a:xfrm>
        </p:spPr>
        <p:txBody>
          <a:bodyPr/>
          <a:lstStyle/>
          <a:p>
            <a:r>
              <a:rPr lang="en-US" sz="2600" dirty="0"/>
              <a:t>APPLICATIONS OF GENERATIVE AI HEALTHCARE INDUSTRY</a:t>
            </a:r>
          </a:p>
        </p:txBody>
      </p:sp>
      <p:sp>
        <p:nvSpPr>
          <p:cNvPr id="2" name="TextBox 1">
            <a:extLst>
              <a:ext uri="{FF2B5EF4-FFF2-40B4-BE49-F238E27FC236}">
                <a16:creationId xmlns:a16="http://schemas.microsoft.com/office/drawing/2014/main" id="{4422F2D9-D3E6-F68F-9D0B-E5DAD6448C75}"/>
              </a:ext>
            </a:extLst>
          </p:cNvPr>
          <p:cNvSpPr txBox="1"/>
          <p:nvPr/>
        </p:nvSpPr>
        <p:spPr>
          <a:xfrm>
            <a:off x="719191" y="1828799"/>
            <a:ext cx="10921429" cy="4247317"/>
          </a:xfrm>
          <a:prstGeom prst="rect">
            <a:avLst/>
          </a:prstGeom>
          <a:noFill/>
        </p:spPr>
        <p:txBody>
          <a:bodyPr wrap="square" rtlCol="0">
            <a:spAutoFit/>
          </a:bodyPr>
          <a:lstStyle/>
          <a:p>
            <a:pPr algn="l"/>
            <a:r>
              <a:rPr lang="en-US" b="1" i="0" dirty="0">
                <a:effectLst/>
                <a:latin typeface="Arial (Headings)"/>
              </a:rPr>
              <a:t>Personalized Medicine:</a:t>
            </a:r>
            <a:endParaRPr lang="en-US" b="0" i="0" dirty="0">
              <a:effectLst/>
              <a:latin typeface="Arial (Headings)"/>
            </a:endParaRPr>
          </a:p>
          <a:p>
            <a:pPr algn="l"/>
            <a:r>
              <a:rPr lang="en-US" b="1" i="0" dirty="0">
                <a:effectLst/>
                <a:latin typeface="Arial (Headings)"/>
              </a:rPr>
              <a:t>Genomic Data Analysis</a:t>
            </a:r>
            <a:r>
              <a:rPr lang="en-US" b="0" i="0" dirty="0">
                <a:effectLst/>
                <a:latin typeface="Arial (Headings)"/>
              </a:rPr>
              <a:t>: AI analyzes a patient's genetic data to personalize treatment plans, predict disease risks, and identify suitable drug options.</a:t>
            </a:r>
          </a:p>
          <a:p>
            <a:pPr algn="l"/>
            <a:r>
              <a:rPr lang="en-US" b="1" i="0" dirty="0">
                <a:effectLst/>
                <a:latin typeface="Arial (Headings)"/>
              </a:rPr>
              <a:t>Pharmacogenomics</a:t>
            </a:r>
            <a:r>
              <a:rPr lang="en-US" b="0" i="0" dirty="0">
                <a:effectLst/>
                <a:latin typeface="Arial (Headings)"/>
              </a:rPr>
              <a:t>: AI helps match medications to a patient's genetic makeup, optimizing drug efficacy and minimizing adverse reactions.</a:t>
            </a:r>
          </a:p>
          <a:p>
            <a:pPr algn="l">
              <a:buFont typeface="Arial" panose="020B0604020202020204" pitchFamily="34" charset="0"/>
              <a:buChar char="•"/>
            </a:pPr>
            <a:endParaRPr lang="en-US" dirty="0">
              <a:latin typeface="Arial (Headings)"/>
            </a:endParaRPr>
          </a:p>
          <a:p>
            <a:pPr algn="l"/>
            <a:r>
              <a:rPr lang="en-US" b="1" i="0" dirty="0">
                <a:effectLst/>
                <a:latin typeface="Arial (Headings)"/>
              </a:rPr>
              <a:t>Disease Diagnosis and Prediction:</a:t>
            </a:r>
            <a:endParaRPr lang="en-US" b="0" i="0" dirty="0">
              <a:effectLst/>
              <a:latin typeface="Arial (Headings)"/>
            </a:endParaRPr>
          </a:p>
          <a:p>
            <a:pPr algn="l"/>
            <a:r>
              <a:rPr lang="en-US" b="1" i="0" dirty="0">
                <a:effectLst/>
                <a:latin typeface="Arial (Headings)"/>
              </a:rPr>
              <a:t>Diabetes Management</a:t>
            </a:r>
            <a:r>
              <a:rPr lang="en-US" b="0" i="0" dirty="0">
                <a:effectLst/>
                <a:latin typeface="Arial (Headings)"/>
              </a:rPr>
              <a:t>: AI assists in continuous glucose monitoring and insulin dosing for diabetic patients, improving disease management.</a:t>
            </a:r>
          </a:p>
          <a:p>
            <a:pPr algn="l"/>
            <a:r>
              <a:rPr lang="en-US" b="1" i="0" dirty="0">
                <a:effectLst/>
                <a:latin typeface="Arial (Headings)"/>
              </a:rPr>
              <a:t>Alzheimer's Disease Prediction</a:t>
            </a:r>
            <a:r>
              <a:rPr lang="en-US" b="0" i="0" dirty="0">
                <a:effectLst/>
                <a:latin typeface="Arial (Headings)"/>
              </a:rPr>
              <a:t>: AI analyzes medical records and biomarkers to predict Alzheimer's disease in patients before symptoms manifest.</a:t>
            </a:r>
          </a:p>
          <a:p>
            <a:pPr algn="l"/>
            <a:endParaRPr lang="en-US" b="1" i="0" dirty="0">
              <a:effectLst/>
              <a:latin typeface="Arial (Headings)"/>
            </a:endParaRPr>
          </a:p>
          <a:p>
            <a:pPr algn="l"/>
            <a:r>
              <a:rPr lang="en-US" b="1" i="0" dirty="0">
                <a:effectLst/>
                <a:latin typeface="Arial (Headings)"/>
              </a:rPr>
              <a:t>Drug Side Effects Prediction:</a:t>
            </a:r>
            <a:endParaRPr lang="en-US" b="0" i="0" dirty="0">
              <a:effectLst/>
              <a:latin typeface="Arial (Headings)"/>
            </a:endParaRPr>
          </a:p>
          <a:p>
            <a:pPr algn="l"/>
            <a:r>
              <a:rPr lang="en-US" b="0" i="0" dirty="0">
                <a:effectLst/>
                <a:latin typeface="Arial (Headings)"/>
              </a:rPr>
              <a:t>AI models predict potential side effects and adverse reactions of drugs, enhancing medication safety.</a:t>
            </a:r>
          </a:p>
          <a:p>
            <a:pPr algn="l">
              <a:buFont typeface="Arial" panose="020B0604020202020204" pitchFamily="34" charset="0"/>
              <a:buChar char="•"/>
            </a:pPr>
            <a:endParaRPr lang="en-US" b="0" i="0" dirty="0">
              <a:effectLst/>
              <a:latin typeface="Arial (Headings)"/>
            </a:endParaRPr>
          </a:p>
        </p:txBody>
      </p:sp>
    </p:spTree>
    <p:extLst>
      <p:ext uri="{BB962C8B-B14F-4D97-AF65-F5344CB8AC3E}">
        <p14:creationId xmlns:p14="http://schemas.microsoft.com/office/powerpoint/2010/main" val="696932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366463" y="339509"/>
            <a:ext cx="10169863" cy="724247"/>
          </a:xfrm>
        </p:spPr>
        <p:txBody>
          <a:bodyPr/>
          <a:lstStyle/>
          <a:p>
            <a:r>
              <a:rPr lang="en-US" sz="2100" b="1" i="0" dirty="0">
                <a:effectLst/>
                <a:latin typeface="Arial (Body)"/>
              </a:rPr>
              <a:t>Transforming Unstructured Data into Clinical Protocols Using Generative AI</a:t>
            </a:r>
            <a:endParaRPr lang="en-US" sz="2100" dirty="0">
              <a:latin typeface="Arial (Body)"/>
            </a:endParaRPr>
          </a:p>
        </p:txBody>
      </p:sp>
      <p:sp>
        <p:nvSpPr>
          <p:cNvPr id="2" name="TextBox 1">
            <a:extLst>
              <a:ext uri="{FF2B5EF4-FFF2-40B4-BE49-F238E27FC236}">
                <a16:creationId xmlns:a16="http://schemas.microsoft.com/office/drawing/2014/main" id="{4422F2D9-D3E6-F68F-9D0B-E5DAD6448C75}"/>
              </a:ext>
            </a:extLst>
          </p:cNvPr>
          <p:cNvSpPr txBox="1"/>
          <p:nvPr/>
        </p:nvSpPr>
        <p:spPr>
          <a:xfrm>
            <a:off x="719191" y="1828799"/>
            <a:ext cx="11178283" cy="4247317"/>
          </a:xfrm>
          <a:prstGeom prst="rect">
            <a:avLst/>
          </a:prstGeom>
          <a:noFill/>
        </p:spPr>
        <p:txBody>
          <a:bodyPr wrap="square" rtlCol="0">
            <a:spAutoFit/>
          </a:bodyPr>
          <a:lstStyle/>
          <a:p>
            <a:pPr algn="l"/>
            <a:r>
              <a:rPr lang="en-US" b="0" i="0" dirty="0">
                <a:effectLst/>
                <a:latin typeface="Arial (Body)"/>
              </a:rPr>
              <a:t>Unstructured data, such as medical documents in PDF format, often contain valuable clinical insights buried within. Generative AI, we can unlock this untapped potential and streamline clinical protocol creation.</a:t>
            </a:r>
          </a:p>
          <a:p>
            <a:pPr algn="l"/>
            <a:endParaRPr lang="en-US" b="0" i="0" dirty="0">
              <a:effectLst/>
              <a:latin typeface="Arial (Body)"/>
            </a:endParaRPr>
          </a:p>
          <a:p>
            <a:pPr algn="l"/>
            <a:r>
              <a:rPr lang="en-US" b="1" i="0" dirty="0">
                <a:effectLst/>
                <a:latin typeface="Arial (Body)"/>
              </a:rPr>
              <a:t>Process Overview:</a:t>
            </a:r>
            <a:endParaRPr lang="en-US" b="0" i="0" dirty="0">
              <a:effectLst/>
              <a:latin typeface="Arial (Body)"/>
            </a:endParaRPr>
          </a:p>
          <a:p>
            <a:pPr algn="l"/>
            <a:r>
              <a:rPr lang="en-US" b="1" i="0" dirty="0">
                <a:effectLst/>
                <a:latin typeface="Arial (Body)"/>
              </a:rPr>
              <a:t>Data Collection:</a:t>
            </a:r>
            <a:r>
              <a:rPr lang="en-US" b="0" i="0" dirty="0">
                <a:effectLst/>
                <a:latin typeface="Arial (Body)"/>
              </a:rPr>
              <a:t> Gather diverse clinical documents, including PDFs.</a:t>
            </a:r>
          </a:p>
          <a:p>
            <a:pPr algn="l"/>
            <a:r>
              <a:rPr lang="en-US" b="1" i="0" dirty="0">
                <a:effectLst/>
                <a:latin typeface="Arial (Body)"/>
              </a:rPr>
              <a:t>Data Preprocessing:</a:t>
            </a:r>
            <a:r>
              <a:rPr lang="en-US" b="0" i="0" dirty="0">
                <a:effectLst/>
                <a:latin typeface="Arial (Body)"/>
              </a:rPr>
              <a:t> Extract and clean text content to remove formatting and noise.</a:t>
            </a:r>
          </a:p>
          <a:p>
            <a:pPr algn="l"/>
            <a:r>
              <a:rPr lang="en-US" b="1" i="0" dirty="0">
                <a:effectLst/>
                <a:latin typeface="Arial (Body)"/>
              </a:rPr>
              <a:t>AI Model Training:</a:t>
            </a:r>
            <a:r>
              <a:rPr lang="en-US" b="0" i="0" dirty="0">
                <a:effectLst/>
                <a:latin typeface="Arial (Body)"/>
              </a:rPr>
              <a:t> Train a Generative AI model on the preprocessed data.</a:t>
            </a:r>
          </a:p>
          <a:p>
            <a:pPr algn="l"/>
            <a:r>
              <a:rPr lang="en-US" b="1" i="0" dirty="0">
                <a:effectLst/>
                <a:latin typeface="Arial (Body)"/>
              </a:rPr>
              <a:t>Pattern Detection:</a:t>
            </a:r>
            <a:r>
              <a:rPr lang="en-US" b="0" i="0" dirty="0">
                <a:effectLst/>
                <a:latin typeface="Arial (Body)"/>
              </a:rPr>
              <a:t> Utilize the trained AI model to identify key patterns within the data.</a:t>
            </a:r>
          </a:p>
          <a:p>
            <a:pPr algn="l"/>
            <a:r>
              <a:rPr lang="en-US" b="1" i="0" dirty="0">
                <a:effectLst/>
                <a:latin typeface="Arial (Body)"/>
              </a:rPr>
              <a:t>Clinical Protocol Generation:</a:t>
            </a:r>
            <a:r>
              <a:rPr lang="en-US" b="0" i="0" dirty="0">
                <a:effectLst/>
                <a:latin typeface="Arial (Body)"/>
              </a:rPr>
              <a:t> Generate structured clinical protocols from the detected patterns.</a:t>
            </a:r>
          </a:p>
          <a:p>
            <a:pPr algn="l"/>
            <a:endParaRPr lang="en-US" b="0" i="0" dirty="0">
              <a:effectLst/>
              <a:latin typeface="Arial (Body)"/>
            </a:endParaRPr>
          </a:p>
          <a:p>
            <a:pPr algn="l"/>
            <a:r>
              <a:rPr lang="en-US" b="1" i="0" dirty="0">
                <a:effectLst/>
                <a:latin typeface="Arial (Body)"/>
              </a:rPr>
              <a:t>Benefits:</a:t>
            </a:r>
            <a:endParaRPr lang="en-US" b="0" i="0" dirty="0">
              <a:effectLst/>
              <a:latin typeface="Arial (Body)"/>
            </a:endParaRPr>
          </a:p>
          <a:p>
            <a:pPr algn="l"/>
            <a:r>
              <a:rPr lang="en-US" b="0" i="0" dirty="0">
                <a:effectLst/>
                <a:latin typeface="Arial (Body)"/>
              </a:rPr>
              <a:t>Efficient: Accelerates protocol creation by automating the extraction of relevant information.</a:t>
            </a:r>
          </a:p>
          <a:p>
            <a:pPr algn="l"/>
            <a:r>
              <a:rPr lang="en-US" b="0" i="0" dirty="0">
                <a:effectLst/>
                <a:latin typeface="Arial (Body)"/>
              </a:rPr>
              <a:t>Consistent: Ensures standardization and consistency in protocol development.</a:t>
            </a:r>
          </a:p>
          <a:p>
            <a:pPr algn="l"/>
            <a:r>
              <a:rPr lang="en-US" b="0" i="0" dirty="0">
                <a:effectLst/>
                <a:latin typeface="Arial (Body)"/>
              </a:rPr>
              <a:t>Data-Driven: Harnesses the power of data for evidence-based protocol creation.</a:t>
            </a:r>
          </a:p>
          <a:p>
            <a:pPr algn="l"/>
            <a:endParaRPr lang="en-US" b="0" i="0" dirty="0">
              <a:effectLst/>
              <a:latin typeface="Arial (Body)"/>
            </a:endParaRPr>
          </a:p>
        </p:txBody>
      </p:sp>
    </p:spTree>
    <p:extLst>
      <p:ext uri="{BB962C8B-B14F-4D97-AF65-F5344CB8AC3E}">
        <p14:creationId xmlns:p14="http://schemas.microsoft.com/office/powerpoint/2010/main" val="560440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raphic 4">
            <a:extLst>
              <a:ext uri="{FF2B5EF4-FFF2-40B4-BE49-F238E27FC236}">
                <a16:creationId xmlns:a16="http://schemas.microsoft.com/office/drawing/2014/main" id="{A108AA84-AC61-48B6-B660-8D2FBDF61916}"/>
              </a:ext>
            </a:extLst>
          </p:cNvPr>
          <p:cNvSpPr/>
          <p:nvPr/>
        </p:nvSpPr>
        <p:spPr>
          <a:xfrm rot="19505365">
            <a:off x="7177291" y="1098565"/>
            <a:ext cx="4481901" cy="4392262"/>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525" cap="flat">
            <a:noFill/>
            <a:prstDash val="solid"/>
            <a:miter/>
          </a:ln>
        </p:spPr>
        <p:txBody>
          <a:bodyPr rtlCol="0" anchor="ctr"/>
          <a:lstStyle/>
          <a:p>
            <a:endParaRPr lang="en-US"/>
          </a:p>
        </p:txBody>
      </p:sp>
      <p:sp>
        <p:nvSpPr>
          <p:cNvPr id="2" name="TextBox 1"/>
          <p:cNvSpPr txBox="1"/>
          <p:nvPr/>
        </p:nvSpPr>
        <p:spPr>
          <a:xfrm>
            <a:off x="717554" y="444784"/>
            <a:ext cx="6923766" cy="923330"/>
          </a:xfrm>
          <a:prstGeom prst="rect">
            <a:avLst/>
          </a:prstGeom>
          <a:noFill/>
        </p:spPr>
        <p:txBody>
          <a:bodyPr wrap="square" rtlCol="0" anchor="ctr">
            <a:spAutoFit/>
          </a:bodyPr>
          <a:lstStyle/>
          <a:p>
            <a:r>
              <a:rPr lang="en-US" altLang="ko-KR" sz="5400" dirty="0">
                <a:solidFill>
                  <a:schemeClr val="tx1">
                    <a:lumMod val="75000"/>
                    <a:lumOff val="25000"/>
                  </a:schemeClr>
                </a:solidFill>
                <a:cs typeface="Arial" pitchFamily="34" charset="0"/>
              </a:rPr>
              <a:t>Agenda</a:t>
            </a:r>
            <a:endParaRPr lang="ko-KR" altLang="en-US" sz="5400" dirty="0">
              <a:solidFill>
                <a:schemeClr val="tx1">
                  <a:lumMod val="75000"/>
                  <a:lumOff val="25000"/>
                </a:schemeClr>
              </a:solidFill>
              <a:cs typeface="Arial" pitchFamily="34" charset="0"/>
            </a:endParaRPr>
          </a:p>
        </p:txBody>
      </p:sp>
      <p:grpSp>
        <p:nvGrpSpPr>
          <p:cNvPr id="4" name="Group 3">
            <a:extLst>
              <a:ext uri="{FF2B5EF4-FFF2-40B4-BE49-F238E27FC236}">
                <a16:creationId xmlns:a16="http://schemas.microsoft.com/office/drawing/2014/main" id="{37F06B10-F2B9-45AE-BAEE-3A25BDC40F60}"/>
              </a:ext>
            </a:extLst>
          </p:cNvPr>
          <p:cNvGrpSpPr/>
          <p:nvPr/>
        </p:nvGrpSpPr>
        <p:grpSpPr>
          <a:xfrm>
            <a:off x="1773610" y="1650930"/>
            <a:ext cx="5290325" cy="625963"/>
            <a:chOff x="1941775" y="1789403"/>
            <a:chExt cx="5290325" cy="701496"/>
          </a:xfrm>
        </p:grpSpPr>
        <p:sp>
          <p:nvSpPr>
            <p:cNvPr id="8" name="TextBox 7"/>
            <p:cNvSpPr txBox="1"/>
            <p:nvPr/>
          </p:nvSpPr>
          <p:spPr>
            <a:xfrm>
              <a:off x="2724408" y="2213900"/>
              <a:ext cx="4507692"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9" name="TextBox 8"/>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Introduction</a:t>
              </a:r>
              <a:endParaRPr lang="ko-KR" altLang="en-US" sz="2700" b="1" dirty="0">
                <a:solidFill>
                  <a:schemeClr val="tx1">
                    <a:lumMod val="75000"/>
                    <a:lumOff val="25000"/>
                  </a:schemeClr>
                </a:solidFill>
                <a:cs typeface="Arial" pitchFamily="34" charset="0"/>
              </a:endParaRPr>
            </a:p>
          </p:txBody>
        </p:sp>
        <p:sp>
          <p:nvSpPr>
            <p:cNvPr id="7" name="TextBox 6"/>
            <p:cNvSpPr txBox="1"/>
            <p:nvPr/>
          </p:nvSpPr>
          <p:spPr>
            <a:xfrm>
              <a:off x="1941775" y="1794882"/>
              <a:ext cx="958096" cy="569109"/>
            </a:xfrm>
            <a:prstGeom prst="rect">
              <a:avLst/>
            </a:prstGeom>
            <a:noFill/>
          </p:spPr>
          <p:txBody>
            <a:bodyPr wrap="square" lIns="108000" rIns="108000" rtlCol="0">
              <a:spAutoFit/>
            </a:bodyPr>
            <a:lstStyle/>
            <a:p>
              <a:pPr algn="ctr"/>
              <a:r>
                <a:rPr lang="en-US" altLang="ko-KR" sz="2700" b="1" dirty="0">
                  <a:solidFill>
                    <a:schemeClr val="tx1">
                      <a:lumMod val="75000"/>
                      <a:lumOff val="25000"/>
                    </a:schemeClr>
                  </a:solidFill>
                  <a:cs typeface="Arial" pitchFamily="34" charset="0"/>
                </a:rPr>
                <a:t>1</a:t>
              </a:r>
              <a:endParaRPr lang="ko-KR" altLang="en-US" sz="2700" b="1" dirty="0">
                <a:solidFill>
                  <a:schemeClr val="tx1">
                    <a:lumMod val="75000"/>
                    <a:lumOff val="25000"/>
                  </a:schemeClr>
                </a:solidFill>
                <a:cs typeface="Arial" pitchFamily="34" charset="0"/>
              </a:endParaRPr>
            </a:p>
          </p:txBody>
        </p:sp>
      </p:grpSp>
      <p:grpSp>
        <p:nvGrpSpPr>
          <p:cNvPr id="17" name="Group 16">
            <a:extLst>
              <a:ext uri="{FF2B5EF4-FFF2-40B4-BE49-F238E27FC236}">
                <a16:creationId xmlns:a16="http://schemas.microsoft.com/office/drawing/2014/main" id="{48C572D2-FF82-4F09-A87C-3D3A60EF1C3D}"/>
              </a:ext>
            </a:extLst>
          </p:cNvPr>
          <p:cNvGrpSpPr/>
          <p:nvPr/>
        </p:nvGrpSpPr>
        <p:grpSpPr>
          <a:xfrm>
            <a:off x="1770501" y="2357263"/>
            <a:ext cx="5321028" cy="1165081"/>
            <a:chOff x="1911072" y="1325818"/>
            <a:chExt cx="5321028" cy="1165081"/>
          </a:xfrm>
        </p:grpSpPr>
        <p:sp>
          <p:nvSpPr>
            <p:cNvPr id="18" name="TextBox 17">
              <a:extLst>
                <a:ext uri="{FF2B5EF4-FFF2-40B4-BE49-F238E27FC236}">
                  <a16:creationId xmlns:a16="http://schemas.microsoft.com/office/drawing/2014/main" id="{4C6F8FA6-DB08-4060-9832-77D337D2BF55}"/>
                </a:ext>
              </a:extLst>
            </p:cNvPr>
            <p:cNvSpPr txBox="1"/>
            <p:nvPr/>
          </p:nvSpPr>
          <p:spPr>
            <a:xfrm>
              <a:off x="2724408" y="2213900"/>
              <a:ext cx="4507692"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4FCF8A9D-7E22-4279-8535-9C4F0258D7B9}"/>
                </a:ext>
              </a:extLst>
            </p:cNvPr>
            <p:cNvSpPr txBox="1"/>
            <p:nvPr/>
          </p:nvSpPr>
          <p:spPr>
            <a:xfrm>
              <a:off x="2654431" y="1325938"/>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How </a:t>
              </a:r>
              <a:r>
                <a:rPr lang="en-US" altLang="ko-KR" sz="2700" b="1" dirty="0" err="1">
                  <a:solidFill>
                    <a:schemeClr val="tx1">
                      <a:lumMod val="75000"/>
                      <a:lumOff val="25000"/>
                    </a:schemeClr>
                  </a:solidFill>
                  <a:cs typeface="Arial" pitchFamily="34" charset="0"/>
                </a:rPr>
                <a:t>GenAI</a:t>
              </a:r>
              <a:r>
                <a:rPr lang="en-US" altLang="ko-KR" sz="2700" b="1" dirty="0">
                  <a:solidFill>
                    <a:schemeClr val="tx1">
                      <a:lumMod val="75000"/>
                      <a:lumOff val="25000"/>
                    </a:schemeClr>
                  </a:solidFill>
                  <a:cs typeface="Arial" pitchFamily="34" charset="0"/>
                </a:rPr>
                <a:t> works?</a:t>
              </a:r>
              <a:endParaRPr lang="ko-KR" altLang="en-US" sz="27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3E6D74D0-F347-4E58-A9D8-7E9536FAAEC3}"/>
                </a:ext>
              </a:extLst>
            </p:cNvPr>
            <p:cNvSpPr txBox="1"/>
            <p:nvPr/>
          </p:nvSpPr>
          <p:spPr>
            <a:xfrm>
              <a:off x="1911072" y="1325818"/>
              <a:ext cx="958096" cy="507831"/>
            </a:xfrm>
            <a:prstGeom prst="rect">
              <a:avLst/>
            </a:prstGeom>
            <a:noFill/>
          </p:spPr>
          <p:txBody>
            <a:bodyPr wrap="square" lIns="108000" rIns="108000" rtlCol="0">
              <a:spAutoFit/>
            </a:bodyPr>
            <a:lstStyle/>
            <a:p>
              <a:pPr algn="ctr"/>
              <a:r>
                <a:rPr lang="en-US" altLang="ko-KR" sz="2700" b="1" dirty="0">
                  <a:solidFill>
                    <a:schemeClr val="tx1">
                      <a:lumMod val="75000"/>
                      <a:lumOff val="25000"/>
                    </a:schemeClr>
                  </a:solidFill>
                  <a:cs typeface="Arial" pitchFamily="34" charset="0"/>
                </a:rPr>
                <a:t>2</a:t>
              </a:r>
            </a:p>
          </p:txBody>
        </p:sp>
      </p:grpSp>
      <p:grpSp>
        <p:nvGrpSpPr>
          <p:cNvPr id="21" name="Group 20">
            <a:extLst>
              <a:ext uri="{FF2B5EF4-FFF2-40B4-BE49-F238E27FC236}">
                <a16:creationId xmlns:a16="http://schemas.microsoft.com/office/drawing/2014/main" id="{C66517ED-D341-498B-BF06-476933A43F6B}"/>
              </a:ext>
            </a:extLst>
          </p:cNvPr>
          <p:cNvGrpSpPr/>
          <p:nvPr/>
        </p:nvGrpSpPr>
        <p:grpSpPr>
          <a:xfrm>
            <a:off x="1762240" y="3133651"/>
            <a:ext cx="5284021" cy="793223"/>
            <a:chOff x="1948079" y="1697676"/>
            <a:chExt cx="5284021" cy="793223"/>
          </a:xfrm>
        </p:grpSpPr>
        <p:sp>
          <p:nvSpPr>
            <p:cNvPr id="22" name="TextBox 21">
              <a:extLst>
                <a:ext uri="{FF2B5EF4-FFF2-40B4-BE49-F238E27FC236}">
                  <a16:creationId xmlns:a16="http://schemas.microsoft.com/office/drawing/2014/main" id="{7DDE46A4-1F4F-419B-85C6-1ABD9A677D50}"/>
                </a:ext>
              </a:extLst>
            </p:cNvPr>
            <p:cNvSpPr txBox="1"/>
            <p:nvPr/>
          </p:nvSpPr>
          <p:spPr>
            <a:xfrm>
              <a:off x="2724408" y="2213900"/>
              <a:ext cx="4507692"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190EC436-1B46-49D9-A7E4-ADECB5E929DF}"/>
                </a:ext>
              </a:extLst>
            </p:cNvPr>
            <p:cNvSpPr txBox="1"/>
            <p:nvPr/>
          </p:nvSpPr>
          <p:spPr>
            <a:xfrm>
              <a:off x="2675849" y="1704704"/>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Examples of </a:t>
              </a:r>
              <a:r>
                <a:rPr lang="en-US" altLang="ko-KR" sz="2700" b="1" dirty="0" err="1">
                  <a:solidFill>
                    <a:schemeClr val="tx1">
                      <a:lumMod val="75000"/>
                      <a:lumOff val="25000"/>
                    </a:schemeClr>
                  </a:solidFill>
                  <a:cs typeface="Arial" pitchFamily="34" charset="0"/>
                </a:rPr>
                <a:t>GenAI</a:t>
              </a:r>
              <a:endParaRPr lang="ko-KR" altLang="en-US" sz="27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CF831A6C-272F-4BDD-8F88-4227AAB90FB2}"/>
                </a:ext>
              </a:extLst>
            </p:cNvPr>
            <p:cNvSpPr txBox="1"/>
            <p:nvPr/>
          </p:nvSpPr>
          <p:spPr>
            <a:xfrm>
              <a:off x="1948079" y="1697676"/>
              <a:ext cx="958096" cy="507831"/>
            </a:xfrm>
            <a:prstGeom prst="rect">
              <a:avLst/>
            </a:prstGeom>
            <a:noFill/>
          </p:spPr>
          <p:txBody>
            <a:bodyPr wrap="square" lIns="108000" rIns="108000" rtlCol="0">
              <a:spAutoFit/>
            </a:bodyPr>
            <a:lstStyle/>
            <a:p>
              <a:pPr algn="ctr"/>
              <a:r>
                <a:rPr lang="en-US" altLang="ko-KR" sz="2700" b="1" dirty="0">
                  <a:solidFill>
                    <a:schemeClr val="tx1">
                      <a:lumMod val="75000"/>
                      <a:lumOff val="25000"/>
                    </a:schemeClr>
                  </a:solidFill>
                  <a:cs typeface="Arial" pitchFamily="34" charset="0"/>
                </a:rPr>
                <a:t>3</a:t>
              </a:r>
              <a:endParaRPr lang="ko-KR" altLang="en-US" sz="2700" b="1" dirty="0">
                <a:solidFill>
                  <a:schemeClr val="tx1">
                    <a:lumMod val="75000"/>
                    <a:lumOff val="25000"/>
                  </a:schemeClr>
                </a:solidFill>
                <a:cs typeface="Arial" pitchFamily="34" charset="0"/>
              </a:endParaRPr>
            </a:p>
          </p:txBody>
        </p:sp>
      </p:grpSp>
      <p:sp>
        <p:nvSpPr>
          <p:cNvPr id="27" name="TextBox 26">
            <a:extLst>
              <a:ext uri="{FF2B5EF4-FFF2-40B4-BE49-F238E27FC236}">
                <a16:creationId xmlns:a16="http://schemas.microsoft.com/office/drawing/2014/main" id="{3DFCC804-6C1D-4C67-B274-1978635DA6F9}"/>
              </a:ext>
            </a:extLst>
          </p:cNvPr>
          <p:cNvSpPr txBox="1"/>
          <p:nvPr/>
        </p:nvSpPr>
        <p:spPr>
          <a:xfrm>
            <a:off x="2439871" y="4582987"/>
            <a:ext cx="5023485"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Applications of </a:t>
            </a:r>
            <a:r>
              <a:rPr lang="en-US" altLang="ko-KR" sz="2700" b="1" dirty="0" err="1">
                <a:solidFill>
                  <a:schemeClr val="tx1">
                    <a:lumMod val="75000"/>
                    <a:lumOff val="25000"/>
                  </a:schemeClr>
                </a:solidFill>
                <a:cs typeface="Arial" pitchFamily="34" charset="0"/>
              </a:rPr>
              <a:t>GenAI</a:t>
            </a:r>
            <a:endParaRPr lang="ko-KR" altLang="en-US" sz="27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7B7AC64B-48B2-4F4F-A626-7901145018C6}"/>
              </a:ext>
            </a:extLst>
          </p:cNvPr>
          <p:cNvSpPr txBox="1"/>
          <p:nvPr/>
        </p:nvSpPr>
        <p:spPr>
          <a:xfrm>
            <a:off x="1667250" y="4584910"/>
            <a:ext cx="1067726" cy="507831"/>
          </a:xfrm>
          <a:prstGeom prst="rect">
            <a:avLst/>
          </a:prstGeom>
          <a:noFill/>
        </p:spPr>
        <p:txBody>
          <a:bodyPr wrap="square" lIns="108000" rIns="108000" rtlCol="0">
            <a:spAutoFit/>
          </a:bodyPr>
          <a:lstStyle/>
          <a:p>
            <a:pPr algn="ctr"/>
            <a:r>
              <a:rPr lang="en-US" altLang="ko-KR" sz="2700" b="1" dirty="0">
                <a:solidFill>
                  <a:schemeClr val="tx1">
                    <a:lumMod val="75000"/>
                    <a:lumOff val="25000"/>
                  </a:schemeClr>
                </a:solidFill>
                <a:cs typeface="Arial" pitchFamily="34" charset="0"/>
              </a:rPr>
              <a:t>5</a:t>
            </a:r>
            <a:endParaRPr lang="ko-KR" altLang="en-US" sz="2700" b="1" dirty="0">
              <a:solidFill>
                <a:schemeClr val="tx1">
                  <a:lumMod val="75000"/>
                  <a:lumOff val="25000"/>
                </a:schemeClr>
              </a:solidFill>
              <a:cs typeface="Arial" pitchFamily="34" charset="0"/>
            </a:endParaRPr>
          </a:p>
        </p:txBody>
      </p:sp>
      <p:grpSp>
        <p:nvGrpSpPr>
          <p:cNvPr id="29" name="Graphic 421">
            <a:extLst>
              <a:ext uri="{FF2B5EF4-FFF2-40B4-BE49-F238E27FC236}">
                <a16:creationId xmlns:a16="http://schemas.microsoft.com/office/drawing/2014/main" id="{6BCD7C82-61F3-4BB0-91FA-83FBE23EC842}"/>
              </a:ext>
            </a:extLst>
          </p:cNvPr>
          <p:cNvGrpSpPr/>
          <p:nvPr/>
        </p:nvGrpSpPr>
        <p:grpSpPr>
          <a:xfrm flipH="1">
            <a:off x="7697676" y="601841"/>
            <a:ext cx="2882106" cy="5665072"/>
            <a:chOff x="4351496" y="0"/>
            <a:chExt cx="3489008" cy="6858000"/>
          </a:xfrm>
          <a:solidFill>
            <a:schemeClr val="accent1"/>
          </a:solidFill>
        </p:grpSpPr>
        <p:sp>
          <p:nvSpPr>
            <p:cNvPr id="30" name="Freeform: Shape 29">
              <a:extLst>
                <a:ext uri="{FF2B5EF4-FFF2-40B4-BE49-F238E27FC236}">
                  <a16:creationId xmlns:a16="http://schemas.microsoft.com/office/drawing/2014/main" id="{B6AA9452-93F9-4986-920A-621F202468B9}"/>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F785BC8-6E59-4D54-8868-D2C026836529}"/>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9931ACF-B3DB-40D4-9099-E1F3BAD63C43}"/>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0395B3F-651F-4464-B9AA-7AD8A0B22BE8}"/>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D38DB3B-A1DF-4C66-9800-51A1A729E797}"/>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619512B-CC39-42C6-8AEB-FC791A67882D}"/>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86A2C4F-A6AD-43E0-ADA9-CC65DEB654F9}"/>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EA18B00-CAE6-4FA8-9459-9A96A7BB093E}"/>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4A41D5B-71EC-4A91-A21C-976FCAB6BB9F}"/>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3B5CEB58-3CE8-42DD-BCFA-E62D1EC1EEF2}"/>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C4F23C1-B398-4EC1-8C62-94FED602E514}"/>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88BF47E-C1D6-42E3-93F4-1260871C6634}"/>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A3CCED5-ACCC-4224-8A31-981ED361536C}"/>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442BB3B-3F3A-4F96-8154-D97D396FC07E}"/>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E0FBDD4C-FBC7-4D39-9818-830DD62A2E81}"/>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88F7B84-B0EE-49E1-A0C1-379AB0B690D7}"/>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290045C-05E1-46DA-AA1C-A40512500E75}"/>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9F6F923-33C6-4996-B92E-D44CE50FF7AA}"/>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745BC79-8834-4155-929E-4B8C3FC73E92}"/>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15D5DBC-D9CF-42A7-9C5A-BDD96DEF0D78}"/>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1FB10C2-104D-4ED9-8D15-2999F73BEF1C}"/>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D7BAD07-EE32-4A60-B455-2FD98E15EF47}"/>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C0CA881-2B17-4542-A2F6-D5444C1FA64B}"/>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00D6F2F-E812-47C4-A346-B865DBFB79EE}"/>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0A760B8-576F-4E8D-9B1C-848B7FAF95FF}"/>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6219EB9-7A24-4125-9C58-5A6FC93C8EE4}"/>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8E84C9-6A7D-41C7-B2E8-D59F1A7FC34E}"/>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53D97F2-1F25-4E47-BA15-7CCF69E11D45}"/>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805C98D-2B3B-4CE2-A00F-A966748BBB14}"/>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33FBEAC-48C4-4B36-9F16-567371E7B2A2}"/>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C9D1ED6-9306-4FEB-A0AA-75ECEAE2D99E}"/>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A9E52B8-2C52-48C3-B0EC-237EA080FA3B}"/>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B3076B0-2B14-4960-BC15-5963663DCAF8}"/>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661B872-989F-453B-851E-B287DABC752C}"/>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7EEC082F-9DAA-491C-8E4A-C6ACA1CE540E}"/>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B17AE6D-7BAB-42BC-9A7A-6D78D64B09AF}"/>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389743D-34F9-427E-98FC-489C9DA872EA}"/>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4AB01A2-FF4B-43B6-87AE-8A9583EFD135}"/>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C5D2B8E-1AEE-41CC-AC21-2AE853A75D73}"/>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3F537E8-4DEA-42CD-9B7B-0DD233FF7C46}"/>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A0B99310-AA6B-4E45-9C9C-F390336B2DC1}"/>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F3B0CA10-1348-48DC-824A-A5810771623B}"/>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0194A77-CAFB-4628-9157-DE9BDBF20EF7}"/>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11DEB73-2217-4886-A408-177DF817D470}"/>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E84E001-D732-4F7A-B4A3-B95A83AB4B5A}"/>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1D31412-D580-4692-83CB-25B7D6A6B79B}"/>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FA29447-28DD-446D-B7CF-9805D08E2530}"/>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7065B92-1BCF-485E-ADE7-FF545CEACB74}"/>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65916B4-59A1-40C5-9064-97EC32922F9E}"/>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29D5B4F4-021B-4B8C-99E2-2C951BC058E9}"/>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57EE16C-1EB4-490E-9600-5597F2D02348}"/>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54597BF-7651-4BDE-9462-47555ADFE1CC}"/>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644B844-BFA4-4BA2-885F-488717A11293}"/>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1B47710A-C060-427E-A4A6-8695147AB602}"/>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309E8B9-7A23-48F1-972E-41D14EF2377F}"/>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DD831A6-73CE-46F7-AC28-01434107212C}"/>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98EBBB8-541F-4C32-9BF0-358D4B5062D5}"/>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CAD02BF9-D6DF-4CCD-B468-0B98CA360AC0}"/>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A5E27AEE-9DC1-482E-87F6-87DDFC2130C0}"/>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04AF9E81-427E-4B09-911B-2D3B58068E9F}"/>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1B93B6C-0F41-4823-A49A-EFBF62439D07}"/>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4563054D-9ED6-4B70-A3E8-9E53961C673C}"/>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C4ABA8C-6EA1-41DE-9198-7D885BCFE10D}"/>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D96B74-B0C6-4922-B818-4EA44B6DE999}"/>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7495E30-371C-4D94-A403-8B7CC9878B52}"/>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AD34DB05-022D-45BB-8183-3854356D4302}"/>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C1E5EB8-72CA-4E79-A871-BCED3BDCF18F}"/>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F37D9E5-B436-4034-AA21-471D7AD215D7}"/>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C68CB3-AE41-44E7-8CE2-A1EAE900B970}"/>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8477DF7-7EAD-44FE-A826-A545C81E0095}"/>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0D6C947-8CFD-4CAE-BE4A-ED7CEA165273}"/>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EECEAC2-C3ED-4252-ACB2-039B4060DE07}"/>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CA3FE07-9C8E-48D7-AC41-58BF91547E85}"/>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A1AA5974-22F5-441F-8BEC-DCABD05EF66B}"/>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7409D6B-FA0F-4E3A-A66E-8299D73774DA}"/>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5D2917D-94AF-474F-9CB8-0EE9E63C66E0}"/>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15FF3880-F90C-4AE9-BE0F-29F2ED6DF419}"/>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AE234A5-EDCD-41B6-9B1E-99AC1B1F8A03}"/>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1182860-C9D4-4CB2-BDC3-93206D34FDF7}"/>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1643274-A47C-4AE4-94B1-69F86748ED87}"/>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93BD9FC-2854-4C11-BBFA-64B97EA9711B}"/>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5F86265-B65B-4949-9AF5-67B5527295BF}"/>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E9000B0B-907A-4D6E-B7B8-1FA3CC38971D}"/>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86E3866-7DA3-4B5F-9E6F-A78FC3E7AFB3}"/>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1DF4F30-6495-4D5E-A4BE-90056031689C}"/>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794371E-73E9-47F0-9574-123EC51FF0A9}"/>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A6AF49A5-E056-4F5A-A396-CD8C534C0534}"/>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F82B30B-16E2-40E8-804F-4A3D8E012C80}"/>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801177A8-8F29-4F90-983F-7954B4A0FADA}"/>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E3CAF9E-97BC-4B07-90C9-6F5FACCA01EC}"/>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860ADE8-048B-45E9-83A4-07641B2DC160}"/>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841826D-5F05-45F8-9E8F-9B4F8EA0645C}"/>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EF504B2-0AC1-4031-9CEE-F4ADEE64650D}"/>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52ECB6B8-D0FB-4B3A-85D2-5EB45711624C}"/>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7AF0D1E-B17C-4CB3-B39A-B4D52910921D}"/>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D4CAB69-F865-4AEC-9E56-EF381C54F4FF}"/>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47D7093-59A7-4F6F-A8E1-EDA5D3305394}"/>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46041A8-34FF-40C0-BB9F-7DB0D0DDB63B}"/>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8B85F4C6-7F3A-415D-BE81-0061A791389B}"/>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9EDD5D4-6B3B-4E7C-B13B-854D02F7FCD0}"/>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6F52816E-2911-4943-BFC3-A90641622F2E}"/>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B54F7CC-53FF-4EA2-9650-EB08A07199BC}"/>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542E22D-0577-4F46-9536-47A063B5E12D}"/>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6CBF227F-30FE-4C14-8BEF-E2A3A6C5A1CD}"/>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65D33EC-2CC8-4171-93F7-89DCB7423770}"/>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24913BEC-24DB-4D8A-903F-019561EEE37B}"/>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ACEE0AD-8FAA-4BDA-AC66-527FF6E85294}"/>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45DA652-D00F-439B-95F6-54249C13407F}"/>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E751BDF0-18D5-41AE-99B1-909ABDF2D433}"/>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470FD8C-61CB-4D73-8B37-5E4566AF261A}"/>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BC573FF-6C53-4931-B5FC-B07870AF3B54}"/>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DD242230-E1D8-4F3B-A5CB-DE34BC6FB5D9}"/>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0D8A272-64F5-47FF-8324-1C56EEDD032E}"/>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D32B557-AEB4-44B4-A34C-F79B53BEACB0}"/>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8391559-A733-4FEC-9A73-B1280A648D78}"/>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A81C6A0-349E-4E20-8FB8-E3407A2E59AF}"/>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3065A0A9-0AEA-4315-82CE-04AC24ED16E8}"/>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B8D19E8F-2136-405A-A03C-759188F84274}"/>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20DCE24-4B8C-4886-BB19-C442258ADF46}"/>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E6817097-3E90-445E-9E5D-1676CA13CCA5}"/>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EA40582-762E-4DD1-BA45-9F92414DA73F}"/>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4A0AB94-CDA1-4F5A-AB0A-15082042AD21}"/>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CA41DE6-BE7A-42D2-9F61-D2FEA550714A}"/>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735E1704-6160-49F5-B5D7-CF725879224B}"/>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171AA1A-BAF6-47B4-AF51-EC15AC21A8D7}"/>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831A16C3-8B1F-4AE6-83E8-D376B1D0C059}"/>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247D7B7-B99C-4520-9370-2CB8C3A7778D}"/>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32231F3E-E0FA-4396-9FE7-103C0764BC0B}"/>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2339080-32D6-434C-BB04-C72D1F8BACB7}"/>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1173F82-0DBA-4E00-BFCF-FA03AE94FB63}"/>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2E2B55DC-C8CB-4D82-930A-A8F862313C36}"/>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BE2568D-7A1D-4FE2-BD80-4C09C13BCD1D}"/>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D038FFC3-AE8D-4C8C-8F88-E277B07FA21B}"/>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3306E64-AD2E-4DEE-A10C-24CBB67D9393}"/>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928CFA51-08D3-4EE2-97E5-1E970C2114EC}"/>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241E442B-1C51-4AD2-BAE4-2344A2A3E9DB}"/>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00264A1B-10C7-43C0-B5EF-98B352F1A1BC}"/>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6AFACF8-FDE5-47F7-B6FC-6644377AFA1E}"/>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A22CBF17-02A8-4693-A813-BBB876AC09FE}"/>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4526E482-A0F8-4489-A695-83FCF7BF2CED}"/>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C449549B-223A-4C64-9276-64B4990D3CD0}"/>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B9E53562-BBA3-4292-B46A-AE26DFC68960}"/>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E2F09D72-57D0-45A2-93A7-282F38D447B0}"/>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DFD8C764-DAAA-4CF6-8D30-EB0EC6FB4883}"/>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30D3826F-7EDC-457B-BB39-D61B93BC8C29}"/>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a:p>
          </p:txBody>
        </p:sp>
      </p:grpSp>
      <p:grpSp>
        <p:nvGrpSpPr>
          <p:cNvPr id="176" name="Group 175">
            <a:extLst>
              <a:ext uri="{FF2B5EF4-FFF2-40B4-BE49-F238E27FC236}">
                <a16:creationId xmlns:a16="http://schemas.microsoft.com/office/drawing/2014/main" id="{1DEE4032-D811-4C99-AE03-98362C887B64}"/>
              </a:ext>
            </a:extLst>
          </p:cNvPr>
          <p:cNvGrpSpPr/>
          <p:nvPr/>
        </p:nvGrpSpPr>
        <p:grpSpPr>
          <a:xfrm>
            <a:off x="1742053" y="3942019"/>
            <a:ext cx="5252351" cy="706288"/>
            <a:chOff x="1979749" y="1784611"/>
            <a:chExt cx="5252351" cy="706288"/>
          </a:xfrm>
        </p:grpSpPr>
        <p:sp>
          <p:nvSpPr>
            <p:cNvPr id="177" name="TextBox 176">
              <a:extLst>
                <a:ext uri="{FF2B5EF4-FFF2-40B4-BE49-F238E27FC236}">
                  <a16:creationId xmlns:a16="http://schemas.microsoft.com/office/drawing/2014/main" id="{1D9D096A-3B24-4BB9-A2CC-E0717D579571}"/>
                </a:ext>
              </a:extLst>
            </p:cNvPr>
            <p:cNvSpPr txBox="1"/>
            <p:nvPr/>
          </p:nvSpPr>
          <p:spPr>
            <a:xfrm>
              <a:off x="2724408" y="2213900"/>
              <a:ext cx="4507692"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178" name="TextBox 177">
              <a:extLst>
                <a:ext uri="{FF2B5EF4-FFF2-40B4-BE49-F238E27FC236}">
                  <a16:creationId xmlns:a16="http://schemas.microsoft.com/office/drawing/2014/main" id="{3DFCC804-6C1D-4C67-B274-1978635DA6F9}"/>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Advantages of </a:t>
              </a:r>
              <a:r>
                <a:rPr lang="en-US" altLang="ko-KR" sz="2700" b="1" dirty="0" err="1">
                  <a:solidFill>
                    <a:schemeClr val="tx1">
                      <a:lumMod val="75000"/>
                      <a:lumOff val="25000"/>
                    </a:schemeClr>
                  </a:solidFill>
                  <a:cs typeface="Arial" pitchFamily="34" charset="0"/>
                </a:rPr>
                <a:t>GenAI</a:t>
              </a:r>
              <a:endParaRPr lang="ko-KR" altLang="en-US" sz="2700" b="1" dirty="0">
                <a:solidFill>
                  <a:schemeClr val="tx1">
                    <a:lumMod val="75000"/>
                    <a:lumOff val="25000"/>
                  </a:schemeClr>
                </a:solidFill>
                <a:cs typeface="Arial" pitchFamily="34" charset="0"/>
              </a:endParaRPr>
            </a:p>
          </p:txBody>
        </p:sp>
        <p:sp>
          <p:nvSpPr>
            <p:cNvPr id="179" name="TextBox 178">
              <a:extLst>
                <a:ext uri="{FF2B5EF4-FFF2-40B4-BE49-F238E27FC236}">
                  <a16:creationId xmlns:a16="http://schemas.microsoft.com/office/drawing/2014/main" id="{7B7AC64B-48B2-4F4F-A626-7901145018C6}"/>
                </a:ext>
              </a:extLst>
            </p:cNvPr>
            <p:cNvSpPr txBox="1"/>
            <p:nvPr/>
          </p:nvSpPr>
          <p:spPr>
            <a:xfrm>
              <a:off x="1979749" y="1784611"/>
              <a:ext cx="958096" cy="507831"/>
            </a:xfrm>
            <a:prstGeom prst="rect">
              <a:avLst/>
            </a:prstGeom>
            <a:noFill/>
          </p:spPr>
          <p:txBody>
            <a:bodyPr wrap="square" lIns="108000" rIns="108000" rtlCol="0">
              <a:spAutoFit/>
            </a:bodyPr>
            <a:lstStyle/>
            <a:p>
              <a:pPr algn="ctr"/>
              <a:r>
                <a:rPr lang="en-US" altLang="ko-KR" sz="2700" b="1" dirty="0">
                  <a:solidFill>
                    <a:schemeClr val="tx1">
                      <a:lumMod val="75000"/>
                      <a:lumOff val="25000"/>
                    </a:schemeClr>
                  </a:solidFill>
                  <a:cs typeface="Arial" pitchFamily="34" charset="0"/>
                </a:rPr>
                <a:t>4</a:t>
              </a:r>
              <a:endParaRPr lang="ko-KR" altLang="en-US" sz="2700" b="1" dirty="0">
                <a:solidFill>
                  <a:schemeClr val="tx1">
                    <a:lumMod val="75000"/>
                    <a:lumOff val="25000"/>
                  </a:schemeClr>
                </a:solidFill>
                <a:cs typeface="Arial" pitchFamily="34" charset="0"/>
              </a:endParaRPr>
            </a:p>
          </p:txBody>
        </p:sp>
      </p:grpSp>
      <p:sp>
        <p:nvSpPr>
          <p:cNvPr id="3" name="TextBox 2">
            <a:extLst>
              <a:ext uri="{FF2B5EF4-FFF2-40B4-BE49-F238E27FC236}">
                <a16:creationId xmlns:a16="http://schemas.microsoft.com/office/drawing/2014/main" id="{CCF5ECB3-3830-CA26-293A-E7A60755AC99}"/>
              </a:ext>
            </a:extLst>
          </p:cNvPr>
          <p:cNvSpPr txBox="1"/>
          <p:nvPr/>
        </p:nvSpPr>
        <p:spPr>
          <a:xfrm>
            <a:off x="2416835" y="5365073"/>
            <a:ext cx="5023485"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Ethical Concerns of </a:t>
            </a:r>
            <a:r>
              <a:rPr lang="en-US" altLang="ko-KR" sz="2700" b="1" dirty="0" err="1">
                <a:solidFill>
                  <a:schemeClr val="tx1">
                    <a:lumMod val="75000"/>
                    <a:lumOff val="25000"/>
                  </a:schemeClr>
                </a:solidFill>
                <a:cs typeface="Arial" pitchFamily="34" charset="0"/>
              </a:rPr>
              <a:t>GenAI</a:t>
            </a:r>
            <a:endParaRPr lang="ko-KR" altLang="en-US" sz="2700" b="1" dirty="0">
              <a:solidFill>
                <a:schemeClr val="tx1">
                  <a:lumMod val="75000"/>
                  <a:lumOff val="25000"/>
                </a:schemeClr>
              </a:solidFill>
              <a:cs typeface="Arial" pitchFamily="34" charset="0"/>
            </a:endParaRPr>
          </a:p>
        </p:txBody>
      </p:sp>
      <p:sp>
        <p:nvSpPr>
          <p:cNvPr id="6" name="TextBox 5">
            <a:extLst>
              <a:ext uri="{FF2B5EF4-FFF2-40B4-BE49-F238E27FC236}">
                <a16:creationId xmlns:a16="http://schemas.microsoft.com/office/drawing/2014/main" id="{B733C243-D905-EEAD-C938-EA8576B9BCE8}"/>
              </a:ext>
            </a:extLst>
          </p:cNvPr>
          <p:cNvSpPr txBox="1"/>
          <p:nvPr/>
        </p:nvSpPr>
        <p:spPr>
          <a:xfrm>
            <a:off x="1680219" y="5330085"/>
            <a:ext cx="1067726" cy="507831"/>
          </a:xfrm>
          <a:prstGeom prst="rect">
            <a:avLst/>
          </a:prstGeom>
          <a:noFill/>
        </p:spPr>
        <p:txBody>
          <a:bodyPr wrap="square" lIns="108000" rIns="108000" rtlCol="0">
            <a:spAutoFit/>
          </a:bodyPr>
          <a:lstStyle/>
          <a:p>
            <a:pPr algn="ctr"/>
            <a:r>
              <a:rPr lang="en-US" altLang="ko-KR" sz="2700" b="1" dirty="0">
                <a:solidFill>
                  <a:schemeClr val="tx1">
                    <a:lumMod val="75000"/>
                    <a:lumOff val="25000"/>
                  </a:schemeClr>
                </a:solidFill>
                <a:cs typeface="Arial" pitchFamily="34" charset="0"/>
              </a:rPr>
              <a:t>6</a:t>
            </a:r>
            <a:endParaRPr lang="ko-KR" altLang="en-US" sz="27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092199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458930" y="339509"/>
            <a:ext cx="10077396" cy="724247"/>
          </a:xfrm>
        </p:spPr>
        <p:txBody>
          <a:bodyPr/>
          <a:lstStyle/>
          <a:p>
            <a:r>
              <a:rPr lang="en-US" sz="2100" b="1" i="0" dirty="0">
                <a:effectLst/>
                <a:latin typeface="Arial (Body)"/>
              </a:rPr>
              <a:t>Transforming Unstructured Data into Clinical Protocols Using Generative AI</a:t>
            </a:r>
            <a:endParaRPr lang="en-US" sz="2100" dirty="0">
              <a:latin typeface="Arial (Body)"/>
            </a:endParaRPr>
          </a:p>
        </p:txBody>
      </p:sp>
      <p:sp>
        <p:nvSpPr>
          <p:cNvPr id="2" name="TextBox 1">
            <a:extLst>
              <a:ext uri="{FF2B5EF4-FFF2-40B4-BE49-F238E27FC236}">
                <a16:creationId xmlns:a16="http://schemas.microsoft.com/office/drawing/2014/main" id="{4422F2D9-D3E6-F68F-9D0B-E5DAD6448C75}"/>
              </a:ext>
            </a:extLst>
          </p:cNvPr>
          <p:cNvSpPr txBox="1"/>
          <p:nvPr/>
        </p:nvSpPr>
        <p:spPr>
          <a:xfrm>
            <a:off x="719191" y="1828799"/>
            <a:ext cx="11178283" cy="2246769"/>
          </a:xfrm>
          <a:prstGeom prst="rect">
            <a:avLst/>
          </a:prstGeom>
          <a:noFill/>
        </p:spPr>
        <p:txBody>
          <a:bodyPr wrap="square" rtlCol="0">
            <a:spAutoFit/>
          </a:bodyPr>
          <a:lstStyle/>
          <a:p>
            <a:pPr algn="l"/>
            <a:r>
              <a:rPr lang="en-US" sz="2000" b="1" i="0" dirty="0">
                <a:effectLst/>
                <a:latin typeface="Arial (Body)"/>
              </a:rPr>
              <a:t>Applications:</a:t>
            </a:r>
            <a:endParaRPr lang="en-US" sz="2000" dirty="0">
              <a:latin typeface="Arial (Body)"/>
            </a:endParaRPr>
          </a:p>
          <a:p>
            <a:pPr algn="l"/>
            <a:r>
              <a:rPr lang="en-US" sz="2000" b="0" i="0" dirty="0">
                <a:effectLst/>
                <a:latin typeface="Arial (Body)"/>
              </a:rPr>
              <a:t>Creating treatment guidelines, surgical procedures, and patient care protocols.</a:t>
            </a:r>
          </a:p>
          <a:p>
            <a:pPr algn="l"/>
            <a:r>
              <a:rPr lang="en-US" sz="2000" b="0" i="0" dirty="0">
                <a:effectLst/>
                <a:latin typeface="Arial (Body)"/>
              </a:rPr>
              <a:t>Enhancing clinical decision support systems with AI-generated insights.</a:t>
            </a:r>
          </a:p>
          <a:p>
            <a:pPr algn="l"/>
            <a:endParaRPr lang="en-US" sz="2000" b="0" i="0" dirty="0">
              <a:effectLst/>
              <a:latin typeface="Arial (Body)"/>
            </a:endParaRPr>
          </a:p>
          <a:p>
            <a:pPr algn="l"/>
            <a:r>
              <a:rPr lang="en-US" sz="2000" b="1" i="0" dirty="0">
                <a:effectLst/>
                <a:latin typeface="Arial (Body)"/>
              </a:rPr>
              <a:t>Conclusion:</a:t>
            </a:r>
            <a:endParaRPr lang="en-US" sz="2000" dirty="0">
              <a:latin typeface="Arial (Body)"/>
            </a:endParaRPr>
          </a:p>
          <a:p>
            <a:pPr algn="l"/>
            <a:r>
              <a:rPr lang="en-US" sz="2000" b="0" i="0" dirty="0">
                <a:effectLst/>
                <a:latin typeface="Arial (Body)"/>
              </a:rPr>
              <a:t>Generative AI empowers healthcare professionals by transforming unstructured data into actionable clinical protocols, ultimately improving patient care and healthcare efficiency.</a:t>
            </a:r>
          </a:p>
        </p:txBody>
      </p:sp>
    </p:spTree>
    <p:extLst>
      <p:ext uri="{BB962C8B-B14F-4D97-AF65-F5344CB8AC3E}">
        <p14:creationId xmlns:p14="http://schemas.microsoft.com/office/powerpoint/2010/main" val="1703040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458930" y="339509"/>
            <a:ext cx="10077396" cy="724247"/>
          </a:xfrm>
        </p:spPr>
        <p:txBody>
          <a:bodyPr/>
          <a:lstStyle/>
          <a:p>
            <a:r>
              <a:rPr lang="en-US" sz="3500" dirty="0"/>
              <a:t>EHTICAL CONCERNS OF GENERATIVE AI</a:t>
            </a:r>
          </a:p>
        </p:txBody>
      </p:sp>
      <p:sp>
        <p:nvSpPr>
          <p:cNvPr id="2" name="TextBox 1">
            <a:extLst>
              <a:ext uri="{FF2B5EF4-FFF2-40B4-BE49-F238E27FC236}">
                <a16:creationId xmlns:a16="http://schemas.microsoft.com/office/drawing/2014/main" id="{4422F2D9-D3E6-F68F-9D0B-E5DAD6448C75}"/>
              </a:ext>
            </a:extLst>
          </p:cNvPr>
          <p:cNvSpPr txBox="1"/>
          <p:nvPr/>
        </p:nvSpPr>
        <p:spPr>
          <a:xfrm>
            <a:off x="719191" y="1828799"/>
            <a:ext cx="8434901" cy="3970318"/>
          </a:xfrm>
          <a:prstGeom prst="rect">
            <a:avLst/>
          </a:prstGeom>
          <a:noFill/>
        </p:spPr>
        <p:txBody>
          <a:bodyPr wrap="square" rtlCol="0">
            <a:spAutoFit/>
          </a:bodyPr>
          <a:lstStyle/>
          <a:p>
            <a:r>
              <a:rPr lang="en-US" dirty="0"/>
              <a:t>﻿</a:t>
            </a:r>
            <a:r>
              <a:rPr lang="en-US" b="1" dirty="0"/>
              <a:t>Employment Opportunities</a:t>
            </a:r>
          </a:p>
          <a:p>
            <a:endParaRPr lang="en-US" dirty="0"/>
          </a:p>
          <a:p>
            <a:pPr marL="285750" indent="-285750">
              <a:buFont typeface="Arial" panose="020B0604020202020204" pitchFamily="34" charset="0"/>
              <a:buChar char="•"/>
            </a:pPr>
            <a:r>
              <a:rPr lang="en-US" dirty="0"/>
              <a:t>Possible chance of Al automated tasks/processes displacing human capital     Customer service representatives</a:t>
            </a:r>
          </a:p>
          <a:p>
            <a:r>
              <a:rPr lang="en-US" dirty="0"/>
              <a:t>     Programmers since Al can generate codes</a:t>
            </a:r>
          </a:p>
          <a:p>
            <a:pPr marL="285750" indent="-285750">
              <a:buFont typeface="Arial" panose="020B0604020202020204" pitchFamily="34" charset="0"/>
              <a:buChar char="•"/>
            </a:pPr>
            <a:r>
              <a:rPr lang="en-US" dirty="0"/>
              <a:t>Deepfake harassment or defamation could depict them in a negative light</a:t>
            </a:r>
          </a:p>
          <a:p>
            <a:pPr marL="285750" indent="-285750">
              <a:buFont typeface="Arial" panose="020B0604020202020204" pitchFamily="34" charset="0"/>
              <a:buChar char="•"/>
            </a:pPr>
            <a:endParaRPr lang="en-US" dirty="0"/>
          </a:p>
          <a:p>
            <a:r>
              <a:rPr lang="en-US" b="1" dirty="0"/>
              <a:t>Effects on Personal Privacy</a:t>
            </a:r>
          </a:p>
          <a:p>
            <a:endParaRPr lang="en-US" b="1" dirty="0"/>
          </a:p>
          <a:p>
            <a:r>
              <a:rPr lang="en-US" dirty="0"/>
              <a:t>Can be used to create realistic and convincing social engineering attacks</a:t>
            </a:r>
          </a:p>
          <a:p>
            <a:pPr marL="285750" indent="-285750">
              <a:buFont typeface="Arial" panose="020B0604020202020204" pitchFamily="34" charset="0"/>
              <a:buChar char="•"/>
            </a:pPr>
            <a:r>
              <a:rPr lang="en-US" dirty="0"/>
              <a:t>Phishing emails and phone calls</a:t>
            </a:r>
          </a:p>
          <a:p>
            <a:pPr marL="285750" indent="-285750">
              <a:buFont typeface="Arial" panose="020B0604020202020204" pitchFamily="34" charset="0"/>
              <a:buChar char="•"/>
            </a:pPr>
            <a:r>
              <a:rPr lang="en-US" dirty="0"/>
              <a:t>Trick individuals into giving out sensitive information:</a:t>
            </a:r>
          </a:p>
          <a:p>
            <a:r>
              <a:rPr lang="en-US" dirty="0"/>
              <a:t>     Login credentials, financial information</a:t>
            </a:r>
          </a:p>
          <a:p>
            <a:pPr marL="285750" indent="-285750">
              <a:buFont typeface="Arial" panose="020B0604020202020204" pitchFamily="34" charset="0"/>
              <a:buChar char="•"/>
            </a:pPr>
            <a:r>
              <a:rPr lang="en-US" dirty="0"/>
              <a:t>Trick someone into downloading malware</a:t>
            </a:r>
          </a:p>
        </p:txBody>
      </p:sp>
    </p:spTree>
    <p:extLst>
      <p:ext uri="{BB962C8B-B14F-4D97-AF65-F5344CB8AC3E}">
        <p14:creationId xmlns:p14="http://schemas.microsoft.com/office/powerpoint/2010/main" val="1550550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4018546" y="2198388"/>
            <a:ext cx="4331369" cy="1898084"/>
          </a:xfrm>
          <a:prstGeom prst="rect">
            <a:avLst/>
          </a:prstGeom>
          <a:noFill/>
        </p:spPr>
        <p:txBody>
          <a:bodyPr wrap="square" rtlCol="0" anchor="ctr">
            <a:spAutoFit/>
          </a:bodyPr>
          <a:lstStyle/>
          <a:p>
            <a:pPr algn="ctr"/>
            <a:r>
              <a:rPr lang="en-US" altLang="ko-KR" sz="5867" dirty="0">
                <a:solidFill>
                  <a:schemeClr val="accent1">
                    <a:lumMod val="75000"/>
                  </a:schemeClr>
                </a:solidFill>
                <a:cs typeface="Arial" pitchFamily="34" charset="0"/>
              </a:rPr>
              <a:t>Any Questions?</a:t>
            </a:r>
            <a:endParaRPr lang="ko-KR" altLang="en-US" sz="5867" dirty="0">
              <a:solidFill>
                <a:schemeClr val="accent1">
                  <a:lumMod val="75000"/>
                </a:schemeClr>
              </a:solidFill>
              <a:cs typeface="Arial" pitchFamily="34" charset="0"/>
            </a:endParaRPr>
          </a:p>
        </p:txBody>
      </p:sp>
    </p:spTree>
    <p:extLst>
      <p:ext uri="{BB962C8B-B14F-4D97-AF65-F5344CB8AC3E}">
        <p14:creationId xmlns:p14="http://schemas.microsoft.com/office/powerpoint/2010/main" val="2582224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4018546" y="2649825"/>
            <a:ext cx="4331369" cy="995209"/>
          </a:xfrm>
          <a:prstGeom prst="rect">
            <a:avLst/>
          </a:prstGeom>
          <a:noFill/>
        </p:spPr>
        <p:txBody>
          <a:bodyPr wrap="square" rtlCol="0" anchor="ctr">
            <a:spAutoFit/>
          </a:bodyPr>
          <a:lstStyle/>
          <a:p>
            <a:pPr algn="ctr"/>
            <a:r>
              <a:rPr lang="en-US" altLang="ko-KR" sz="5867" dirty="0">
                <a:solidFill>
                  <a:schemeClr val="accent1">
                    <a:lumMod val="75000"/>
                  </a:schemeClr>
                </a:solidFill>
                <a:cs typeface="Arial" pitchFamily="34" charset="0"/>
              </a:rPr>
              <a:t>Thank You</a:t>
            </a:r>
            <a:endParaRPr lang="ko-KR" altLang="en-US" sz="5867" dirty="0">
              <a:solidFill>
                <a:schemeClr val="accent1">
                  <a:lumMod val="75000"/>
                </a:schemeClr>
              </a:solidFill>
              <a:cs typeface="Arial" pitchFamily="34" charset="0"/>
            </a:endParaRPr>
          </a:p>
        </p:txBody>
      </p:sp>
    </p:spTree>
    <p:extLst>
      <p:ext uri="{BB962C8B-B14F-4D97-AF65-F5344CB8AC3E}">
        <p14:creationId xmlns:p14="http://schemas.microsoft.com/office/powerpoint/2010/main" val="16935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a:extLst>
              <a:ext uri="{FF2B5EF4-FFF2-40B4-BE49-F238E27FC236}">
                <a16:creationId xmlns:a16="http://schemas.microsoft.com/office/drawing/2014/main" id="{23CD0142-183E-00C0-43B0-4248FC3DF8A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924" r="2924"/>
          <a:stretch>
            <a:fillRect/>
          </a:stretch>
        </p:blipFill>
        <p:spPr/>
      </p:pic>
      <p:sp>
        <p:nvSpPr>
          <p:cNvPr id="5" name="직사각형 5">
            <a:extLst>
              <a:ext uri="{FF2B5EF4-FFF2-40B4-BE49-F238E27FC236}">
                <a16:creationId xmlns:a16="http://schemas.microsoft.com/office/drawing/2014/main" id="{9B12EB73-F04B-4CAA-BAC8-3F7549A6FD09}"/>
              </a:ext>
            </a:extLst>
          </p:cNvPr>
          <p:cNvSpPr/>
          <p:nvPr/>
        </p:nvSpPr>
        <p:spPr>
          <a:xfrm>
            <a:off x="1032696" y="4652366"/>
            <a:ext cx="3741748" cy="523220"/>
          </a:xfrm>
          <a:prstGeom prst="rect">
            <a:avLst/>
          </a:prstGeom>
        </p:spPr>
        <p:txBody>
          <a:bodyPr wrap="square">
            <a:spAutoFit/>
          </a:bodyPr>
          <a:lstStyle/>
          <a:p>
            <a:r>
              <a:rPr lang="en-US" altLang="ko-KR" sz="1400" b="1" dirty="0"/>
              <a:t>AI/ML Engineer </a:t>
            </a:r>
          </a:p>
          <a:p>
            <a:r>
              <a:rPr lang="en-US" altLang="ko-KR" sz="1400" b="1" dirty="0"/>
              <a:t>Data Trainer &amp; Coach at </a:t>
            </a:r>
            <a:r>
              <a:rPr lang="en-US" altLang="ko-KR" sz="1400" b="1" dirty="0" err="1"/>
              <a:t>AnalystsHQ</a:t>
            </a:r>
            <a:endParaRPr lang="ko-KR" altLang="en-US" sz="1400" b="1" dirty="0"/>
          </a:p>
        </p:txBody>
      </p:sp>
      <p:sp>
        <p:nvSpPr>
          <p:cNvPr id="6" name="Rectangle 5">
            <a:extLst>
              <a:ext uri="{FF2B5EF4-FFF2-40B4-BE49-F238E27FC236}">
                <a16:creationId xmlns:a16="http://schemas.microsoft.com/office/drawing/2014/main" id="{B5CB40EE-856F-439D-9B72-930236BECFD5}"/>
              </a:ext>
            </a:extLst>
          </p:cNvPr>
          <p:cNvSpPr/>
          <p:nvPr/>
        </p:nvSpPr>
        <p:spPr>
          <a:xfrm>
            <a:off x="4667794" y="3013583"/>
            <a:ext cx="45719" cy="34205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27">
            <a:extLst>
              <a:ext uri="{FF2B5EF4-FFF2-40B4-BE49-F238E27FC236}">
                <a16:creationId xmlns:a16="http://schemas.microsoft.com/office/drawing/2014/main" id="{7D748DF4-F747-4160-923A-D01255962922}"/>
              </a:ext>
            </a:extLst>
          </p:cNvPr>
          <p:cNvSpPr txBox="1">
            <a:spLocks/>
          </p:cNvSpPr>
          <p:nvPr/>
        </p:nvSpPr>
        <p:spPr>
          <a:xfrm>
            <a:off x="5904315" y="3055882"/>
            <a:ext cx="5719452" cy="432048"/>
          </a:xfrm>
          <a:prstGeom prst="rect">
            <a:avLst/>
          </a:prstGeom>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400" dirty="0">
                <a:solidFill>
                  <a:schemeClr val="tx1">
                    <a:lumMod val="75000"/>
                    <a:lumOff val="25000"/>
                  </a:schemeClr>
                </a:solidFill>
              </a:rPr>
              <a:t>Ehtisham Raza</a:t>
            </a:r>
          </a:p>
        </p:txBody>
      </p:sp>
      <p:sp>
        <p:nvSpPr>
          <p:cNvPr id="14" name="직사각형 1">
            <a:extLst>
              <a:ext uri="{FF2B5EF4-FFF2-40B4-BE49-F238E27FC236}">
                <a16:creationId xmlns:a16="http://schemas.microsoft.com/office/drawing/2014/main" id="{340FA510-1236-492F-9E36-C54A8107DD30}"/>
              </a:ext>
            </a:extLst>
          </p:cNvPr>
          <p:cNvSpPr/>
          <p:nvPr/>
        </p:nvSpPr>
        <p:spPr>
          <a:xfrm>
            <a:off x="5904315" y="3453253"/>
            <a:ext cx="5719452" cy="738664"/>
          </a:xfrm>
          <a:prstGeom prst="rect">
            <a:avLst/>
          </a:prstGeom>
        </p:spPr>
        <p:txBody>
          <a:bodyPr wrap="square">
            <a:spAutoFit/>
          </a:bodyPr>
          <a:lstStyle/>
          <a:p>
            <a:r>
              <a:rPr lang="en-US" altLang="ko-KR" sz="1400" dirty="0"/>
              <a:t>I am AI/ML Engineer working in a FinTech having 3+ years of experience and solving financial problems using artificial intelligence and machine learning.</a:t>
            </a:r>
            <a:endParaRPr lang="ko-KR" altLang="en-US" sz="1400" dirty="0"/>
          </a:p>
        </p:txBody>
      </p:sp>
      <p:sp>
        <p:nvSpPr>
          <p:cNvPr id="15" name="Oval 14">
            <a:extLst>
              <a:ext uri="{FF2B5EF4-FFF2-40B4-BE49-F238E27FC236}">
                <a16:creationId xmlns:a16="http://schemas.microsoft.com/office/drawing/2014/main" id="{859F97B7-CF2E-49C8-B600-423428AF4DD6}"/>
              </a:ext>
            </a:extLst>
          </p:cNvPr>
          <p:cNvSpPr/>
          <p:nvPr/>
        </p:nvSpPr>
        <p:spPr>
          <a:xfrm>
            <a:off x="5074912" y="3282880"/>
            <a:ext cx="696686" cy="6966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5">
            <a:extLst>
              <a:ext uri="{FF2B5EF4-FFF2-40B4-BE49-F238E27FC236}">
                <a16:creationId xmlns:a16="http://schemas.microsoft.com/office/drawing/2014/main" id="{FDB0FFF3-248E-46C8-9AE3-C75A808CF107}"/>
              </a:ext>
            </a:extLst>
          </p:cNvPr>
          <p:cNvSpPr/>
          <p:nvPr/>
        </p:nvSpPr>
        <p:spPr>
          <a:xfrm flipH="1">
            <a:off x="5227414" y="3487690"/>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3" name="Picture Placeholder 2">
            <a:extLst>
              <a:ext uri="{FF2B5EF4-FFF2-40B4-BE49-F238E27FC236}">
                <a16:creationId xmlns:a16="http://schemas.microsoft.com/office/drawing/2014/main" id="{8756063D-1B41-17B5-FE5A-D77FF5BC36F3}"/>
              </a:ext>
            </a:extLst>
          </p:cNvPr>
          <p:cNvPicPr>
            <a:picLocks noGrp="1" noChangeAspect="1"/>
          </p:cNvPicPr>
          <p:nvPr>
            <p:ph type="pic" sz="quarter" idx="42"/>
          </p:nvPr>
        </p:nvPicPr>
        <p:blipFill>
          <a:blip r:embed="rId3" cstate="print">
            <a:extLst>
              <a:ext uri="{28A0092B-C50C-407E-A947-70E740481C1C}">
                <a14:useLocalDpi xmlns:a14="http://schemas.microsoft.com/office/drawing/2010/main" val="0"/>
              </a:ext>
            </a:extLst>
          </a:blip>
          <a:srcRect/>
          <a:stretch>
            <a:fillRect/>
          </a:stretch>
        </p:blipFill>
        <p:spPr/>
      </p:pic>
      <p:sp>
        <p:nvSpPr>
          <p:cNvPr id="30" name="Text Placeholder 27">
            <a:extLst>
              <a:ext uri="{FF2B5EF4-FFF2-40B4-BE49-F238E27FC236}">
                <a16:creationId xmlns:a16="http://schemas.microsoft.com/office/drawing/2014/main" id="{4924B696-9040-EA00-912A-D01271B065DF}"/>
              </a:ext>
            </a:extLst>
          </p:cNvPr>
          <p:cNvSpPr txBox="1">
            <a:spLocks/>
          </p:cNvSpPr>
          <p:nvPr/>
        </p:nvSpPr>
        <p:spPr>
          <a:xfrm>
            <a:off x="5904315" y="4248213"/>
            <a:ext cx="5719452" cy="432048"/>
          </a:xfrm>
          <a:prstGeom prst="rect">
            <a:avLst/>
          </a:prstGeom>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400" dirty="0">
                <a:solidFill>
                  <a:schemeClr val="tx1"/>
                </a:solidFill>
                <a:hlinkClick r:id="rId4">
                  <a:extLst>
                    <a:ext uri="{A12FA001-AC4F-418D-AE19-62706E023703}">
                      <ahyp:hlinkClr xmlns:ahyp="http://schemas.microsoft.com/office/drawing/2018/hyperlinkcolor" val="tx"/>
                    </a:ext>
                  </a:extLst>
                </a:hlinkClick>
              </a:rPr>
              <a:t>Ehtisham Raza</a:t>
            </a:r>
            <a:endParaRPr lang="en-US" altLang="ko-KR" sz="2400" dirty="0">
              <a:solidFill>
                <a:schemeClr val="tx1"/>
              </a:solidFill>
            </a:endParaRPr>
          </a:p>
        </p:txBody>
      </p:sp>
      <p:pic>
        <p:nvPicPr>
          <p:cNvPr id="32" name="Picture 31">
            <a:extLst>
              <a:ext uri="{FF2B5EF4-FFF2-40B4-BE49-F238E27FC236}">
                <a16:creationId xmlns:a16="http://schemas.microsoft.com/office/drawing/2014/main" id="{26B4A53F-8E72-9B4A-1BD5-8B337507F21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63593" y="4948909"/>
            <a:ext cx="608005" cy="519325"/>
          </a:xfrm>
          <a:prstGeom prst="rect">
            <a:avLst/>
          </a:prstGeom>
        </p:spPr>
      </p:pic>
      <p:pic>
        <p:nvPicPr>
          <p:cNvPr id="34" name="Picture 33">
            <a:extLst>
              <a:ext uri="{FF2B5EF4-FFF2-40B4-BE49-F238E27FC236}">
                <a16:creationId xmlns:a16="http://schemas.microsoft.com/office/drawing/2014/main" id="{BEF743B0-7EC5-8211-A923-D1BA0C71503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63593" y="4217020"/>
            <a:ext cx="519323" cy="519324"/>
          </a:xfrm>
          <a:prstGeom prst="rect">
            <a:avLst/>
          </a:prstGeom>
        </p:spPr>
      </p:pic>
      <p:sp>
        <p:nvSpPr>
          <p:cNvPr id="35" name="Text Placeholder 27">
            <a:extLst>
              <a:ext uri="{FF2B5EF4-FFF2-40B4-BE49-F238E27FC236}">
                <a16:creationId xmlns:a16="http://schemas.microsoft.com/office/drawing/2014/main" id="{C6A9BF49-FE95-730F-985D-51CF16E070AB}"/>
              </a:ext>
            </a:extLst>
          </p:cNvPr>
          <p:cNvSpPr txBox="1">
            <a:spLocks/>
          </p:cNvSpPr>
          <p:nvPr/>
        </p:nvSpPr>
        <p:spPr>
          <a:xfrm>
            <a:off x="5904315" y="5037244"/>
            <a:ext cx="5719452" cy="432048"/>
          </a:xfrm>
          <a:prstGeom prst="rect">
            <a:avLst/>
          </a:prstGeom>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400" dirty="0">
                <a:solidFill>
                  <a:schemeClr val="tx1"/>
                </a:solidFill>
                <a:hlinkClick r:id="rId7">
                  <a:extLst>
                    <a:ext uri="{A12FA001-AC4F-418D-AE19-62706E023703}">
                      <ahyp:hlinkClr xmlns:ahyp="http://schemas.microsoft.com/office/drawing/2018/hyperlinkcolor" val="tx"/>
                    </a:ext>
                  </a:extLst>
                </a:hlinkClick>
              </a:rPr>
              <a:t>Ehtisham Raza</a:t>
            </a:r>
            <a:endParaRPr lang="en-US" altLang="ko-KR" sz="2400" dirty="0">
              <a:solidFill>
                <a:schemeClr val="tx1"/>
              </a:solidFill>
            </a:endParaRPr>
          </a:p>
        </p:txBody>
      </p:sp>
    </p:spTree>
    <p:extLst>
      <p:ext uri="{BB962C8B-B14F-4D97-AF65-F5344CB8AC3E}">
        <p14:creationId xmlns:p14="http://schemas.microsoft.com/office/powerpoint/2010/main" val="2907491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6745705" y="2736039"/>
            <a:ext cx="5446295" cy="786882"/>
          </a:xfrm>
          <a:prstGeom prst="rect">
            <a:avLst/>
          </a:prstGeom>
          <a:noFill/>
        </p:spPr>
        <p:txBody>
          <a:bodyPr wrap="square" rtlCol="0" anchor="ctr">
            <a:spAutoFit/>
          </a:bodyPr>
          <a:lstStyle/>
          <a:p>
            <a:pPr>
              <a:lnSpc>
                <a:spcPts val="5400"/>
              </a:lnSpc>
            </a:pPr>
            <a:r>
              <a:rPr lang="en-US" altLang="ko-KR" sz="6000" dirty="0">
                <a:solidFill>
                  <a:schemeClr val="tx1">
                    <a:lumMod val="75000"/>
                    <a:lumOff val="25000"/>
                  </a:schemeClr>
                </a:solidFill>
                <a:cs typeface="Arial" pitchFamily="34" charset="0"/>
              </a:rPr>
              <a:t>Introduction</a:t>
            </a:r>
            <a:endParaRPr lang="ko-KR" altLang="en-US" sz="6000"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6785881" y="3981404"/>
            <a:ext cx="5446229" cy="379656"/>
          </a:xfrm>
          <a:prstGeom prst="rect">
            <a:avLst/>
          </a:prstGeom>
          <a:noFill/>
        </p:spPr>
        <p:txBody>
          <a:bodyPr wrap="square" rtlCol="0" anchor="ctr">
            <a:spAutoFit/>
          </a:bodyPr>
          <a:lstStyle/>
          <a:p>
            <a:r>
              <a:rPr lang="en-US" altLang="ko-KR" sz="1867" dirty="0">
                <a:solidFill>
                  <a:schemeClr val="tx1">
                    <a:lumMod val="75000"/>
                    <a:lumOff val="25000"/>
                  </a:schemeClr>
                </a:solidFill>
                <a:cs typeface="Arial" pitchFamily="34" charset="0"/>
              </a:rPr>
              <a:t>WHAT IS GENRERATIVE AI?</a:t>
            </a:r>
            <a:endParaRPr lang="ko-KR" altLang="en-US" sz="1867" dirty="0">
              <a:solidFill>
                <a:schemeClr val="tx1">
                  <a:lumMod val="75000"/>
                  <a:lumOff val="25000"/>
                </a:schemeClr>
              </a:solidFill>
              <a:cs typeface="Arial" pitchFamily="34" charset="0"/>
            </a:endParaRPr>
          </a:p>
        </p:txBody>
      </p:sp>
      <p:sp>
        <p:nvSpPr>
          <p:cNvPr id="153" name="Freeform: Shape 152">
            <a:extLst>
              <a:ext uri="{FF2B5EF4-FFF2-40B4-BE49-F238E27FC236}">
                <a16:creationId xmlns:a16="http://schemas.microsoft.com/office/drawing/2014/main" id="{F3B4A34E-C246-47F5-A863-109A43C0757D}"/>
              </a:ext>
            </a:extLst>
          </p:cNvPr>
          <p:cNvSpPr/>
          <p:nvPr/>
        </p:nvSpPr>
        <p:spPr>
          <a:xfrm>
            <a:off x="1598775" y="1948451"/>
            <a:ext cx="5086770" cy="3128874"/>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0588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WHAT IS GENERATIVE AI?</a:t>
            </a:r>
          </a:p>
        </p:txBody>
      </p:sp>
      <p:grpSp>
        <p:nvGrpSpPr>
          <p:cNvPr id="6" name="Group 5">
            <a:extLst>
              <a:ext uri="{FF2B5EF4-FFF2-40B4-BE49-F238E27FC236}">
                <a16:creationId xmlns:a16="http://schemas.microsoft.com/office/drawing/2014/main" id="{84AA11E5-087E-391A-7A1B-3CB2C54EE4DA}"/>
              </a:ext>
            </a:extLst>
          </p:cNvPr>
          <p:cNvGrpSpPr/>
          <p:nvPr/>
        </p:nvGrpSpPr>
        <p:grpSpPr>
          <a:xfrm>
            <a:off x="9640025" y="2226134"/>
            <a:ext cx="1979431" cy="3296560"/>
            <a:chOff x="3832184" y="1890347"/>
            <a:chExt cx="2537664" cy="4226246"/>
          </a:xfrm>
        </p:grpSpPr>
        <p:grpSp>
          <p:nvGrpSpPr>
            <p:cNvPr id="7" name="Group 6">
              <a:extLst>
                <a:ext uri="{FF2B5EF4-FFF2-40B4-BE49-F238E27FC236}">
                  <a16:creationId xmlns:a16="http://schemas.microsoft.com/office/drawing/2014/main" id="{2D6BB5D2-E5FD-B447-A2BF-2DC5C591249A}"/>
                </a:ext>
              </a:extLst>
            </p:cNvPr>
            <p:cNvGrpSpPr/>
            <p:nvPr/>
          </p:nvGrpSpPr>
          <p:grpSpPr>
            <a:xfrm flipH="1">
              <a:off x="5217892" y="4482968"/>
              <a:ext cx="524487" cy="1633625"/>
              <a:chOff x="4327928" y="4494196"/>
              <a:chExt cx="619256" cy="1928803"/>
            </a:xfrm>
          </p:grpSpPr>
          <p:sp>
            <p:nvSpPr>
              <p:cNvPr id="41" name="Freeform: Shape 101">
                <a:extLst>
                  <a:ext uri="{FF2B5EF4-FFF2-40B4-BE49-F238E27FC236}">
                    <a16:creationId xmlns:a16="http://schemas.microsoft.com/office/drawing/2014/main" id="{6A99A9F2-5ABF-9D58-BFC5-6E0E685C2E33}"/>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2" name="Freeform: Shape 102">
                <a:extLst>
                  <a:ext uri="{FF2B5EF4-FFF2-40B4-BE49-F238E27FC236}">
                    <a16:creationId xmlns:a16="http://schemas.microsoft.com/office/drawing/2014/main" id="{46952E0D-CBFA-3CDB-0454-F38052993B36}"/>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3" name="Freeform: Shape 103">
                <a:extLst>
                  <a:ext uri="{FF2B5EF4-FFF2-40B4-BE49-F238E27FC236}">
                    <a16:creationId xmlns:a16="http://schemas.microsoft.com/office/drawing/2014/main" id="{94BDE5CF-E32F-0CBF-CBEA-4E898CB733E6}"/>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4" name="Freeform: Shape 104">
                <a:extLst>
                  <a:ext uri="{FF2B5EF4-FFF2-40B4-BE49-F238E27FC236}">
                    <a16:creationId xmlns:a16="http://schemas.microsoft.com/office/drawing/2014/main" id="{6F9E972A-5BB5-E1CE-E4A4-CC5E8F71856B}"/>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45" name="Freeform: Shape 105">
                <a:extLst>
                  <a:ext uri="{FF2B5EF4-FFF2-40B4-BE49-F238E27FC236}">
                    <a16:creationId xmlns:a16="http://schemas.microsoft.com/office/drawing/2014/main" id="{15C6ED3E-9C75-2D47-730F-CE3CF09D9807}"/>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8" name="Group 7">
              <a:extLst>
                <a:ext uri="{FF2B5EF4-FFF2-40B4-BE49-F238E27FC236}">
                  <a16:creationId xmlns:a16="http://schemas.microsoft.com/office/drawing/2014/main" id="{E810FF1D-9E82-E3BF-AB61-18350F763A57}"/>
                </a:ext>
              </a:extLst>
            </p:cNvPr>
            <p:cNvGrpSpPr/>
            <p:nvPr/>
          </p:nvGrpSpPr>
          <p:grpSpPr>
            <a:xfrm>
              <a:off x="4388356" y="4482968"/>
              <a:ext cx="524487" cy="1633625"/>
              <a:chOff x="4327928" y="4494196"/>
              <a:chExt cx="619256" cy="1928803"/>
            </a:xfrm>
          </p:grpSpPr>
          <p:sp>
            <p:nvSpPr>
              <p:cNvPr id="36" name="Freeform: Shape 96">
                <a:extLst>
                  <a:ext uri="{FF2B5EF4-FFF2-40B4-BE49-F238E27FC236}">
                    <a16:creationId xmlns:a16="http://schemas.microsoft.com/office/drawing/2014/main" id="{921B1B7E-970C-C51A-7992-96BBF2335376}"/>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7" name="Freeform: Shape 97">
                <a:extLst>
                  <a:ext uri="{FF2B5EF4-FFF2-40B4-BE49-F238E27FC236}">
                    <a16:creationId xmlns:a16="http://schemas.microsoft.com/office/drawing/2014/main" id="{57BDC598-18EA-5FA8-C3F6-35F2B953F580}"/>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8" name="Freeform: Shape 98">
                <a:extLst>
                  <a:ext uri="{FF2B5EF4-FFF2-40B4-BE49-F238E27FC236}">
                    <a16:creationId xmlns:a16="http://schemas.microsoft.com/office/drawing/2014/main" id="{43355B84-CE46-02F9-3869-2B40C078E66C}"/>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9" name="Freeform: Shape 99">
                <a:extLst>
                  <a:ext uri="{FF2B5EF4-FFF2-40B4-BE49-F238E27FC236}">
                    <a16:creationId xmlns:a16="http://schemas.microsoft.com/office/drawing/2014/main" id="{8FD89F6A-FC29-7475-D1CE-73B5D17F8AFF}"/>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40" name="Freeform: Shape 100">
                <a:extLst>
                  <a:ext uri="{FF2B5EF4-FFF2-40B4-BE49-F238E27FC236}">
                    <a16:creationId xmlns:a16="http://schemas.microsoft.com/office/drawing/2014/main" id="{6A4A0400-E21A-790B-90C2-90768285E961}"/>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9" name="Group 8">
              <a:extLst>
                <a:ext uri="{FF2B5EF4-FFF2-40B4-BE49-F238E27FC236}">
                  <a16:creationId xmlns:a16="http://schemas.microsoft.com/office/drawing/2014/main" id="{DAD0BC33-F7C5-81BE-A0D5-1ACBCA05A267}"/>
                </a:ext>
              </a:extLst>
            </p:cNvPr>
            <p:cNvGrpSpPr/>
            <p:nvPr/>
          </p:nvGrpSpPr>
          <p:grpSpPr>
            <a:xfrm>
              <a:off x="3832184" y="1890347"/>
              <a:ext cx="2537664" cy="2787165"/>
              <a:chOff x="5369718" y="2683668"/>
              <a:chExt cx="1452563" cy="1595377"/>
            </a:xfrm>
          </p:grpSpPr>
          <p:sp>
            <p:nvSpPr>
              <p:cNvPr id="10" name="Freeform: Shape 67">
                <a:extLst>
                  <a:ext uri="{FF2B5EF4-FFF2-40B4-BE49-F238E27FC236}">
                    <a16:creationId xmlns:a16="http://schemas.microsoft.com/office/drawing/2014/main" id="{BFA64B83-5607-6DC0-688F-A241038D3F5B}"/>
                  </a:ext>
                </a:extLst>
              </p:cNvPr>
              <p:cNvSpPr/>
              <p:nvPr/>
            </p:nvSpPr>
            <p:spPr>
              <a:xfrm>
                <a:off x="6075509" y="4015008"/>
                <a:ext cx="264037" cy="264037"/>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dirty="0"/>
              </a:p>
            </p:txBody>
          </p:sp>
          <p:sp>
            <p:nvSpPr>
              <p:cNvPr id="11" name="Freeform: Shape 68">
                <a:extLst>
                  <a:ext uri="{FF2B5EF4-FFF2-40B4-BE49-F238E27FC236}">
                    <a16:creationId xmlns:a16="http://schemas.microsoft.com/office/drawing/2014/main" id="{737DAEBF-9BE6-3B52-05B3-53AA438C90CC}"/>
                  </a:ext>
                </a:extLst>
              </p:cNvPr>
              <p:cNvSpPr/>
              <p:nvPr/>
            </p:nvSpPr>
            <p:spPr>
              <a:xfrm>
                <a:off x="5820521" y="4015008"/>
                <a:ext cx="264037" cy="264037"/>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2" name="Freeform: Shape 69">
                <a:extLst>
                  <a:ext uri="{FF2B5EF4-FFF2-40B4-BE49-F238E27FC236}">
                    <a16:creationId xmlns:a16="http://schemas.microsoft.com/office/drawing/2014/main" id="{93FD2EA2-ABB3-3B62-23D2-DF574EE4C447}"/>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a:p>
            </p:txBody>
          </p:sp>
          <p:sp>
            <p:nvSpPr>
              <p:cNvPr id="13" name="Freeform: Shape 70">
                <a:extLst>
                  <a:ext uri="{FF2B5EF4-FFF2-40B4-BE49-F238E27FC236}">
                    <a16:creationId xmlns:a16="http://schemas.microsoft.com/office/drawing/2014/main" id="{5B10A283-1E4E-296F-C100-0B557BF7660C}"/>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14" name="Freeform: Shape 71">
                <a:extLst>
                  <a:ext uri="{FF2B5EF4-FFF2-40B4-BE49-F238E27FC236}">
                    <a16:creationId xmlns:a16="http://schemas.microsoft.com/office/drawing/2014/main" id="{862472C8-D262-5B1A-9C58-98F42707AC3F}"/>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15" name="Freeform: Shape 72">
                <a:extLst>
                  <a:ext uri="{FF2B5EF4-FFF2-40B4-BE49-F238E27FC236}">
                    <a16:creationId xmlns:a16="http://schemas.microsoft.com/office/drawing/2014/main" id="{EE5C8882-0248-90AD-D25F-1F0077DDAC04}"/>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16" name="Freeform: Shape 73">
                <a:extLst>
                  <a:ext uri="{FF2B5EF4-FFF2-40B4-BE49-F238E27FC236}">
                    <a16:creationId xmlns:a16="http://schemas.microsoft.com/office/drawing/2014/main" id="{57745294-EBFC-CA92-D511-EB06EA6B0D6C}"/>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17" name="Freeform: Shape 74">
                <a:extLst>
                  <a:ext uri="{FF2B5EF4-FFF2-40B4-BE49-F238E27FC236}">
                    <a16:creationId xmlns:a16="http://schemas.microsoft.com/office/drawing/2014/main" id="{E532D64B-9718-BA5C-3642-32E14326E05A}"/>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18" name="Freeform: Shape 75">
                <a:extLst>
                  <a:ext uri="{FF2B5EF4-FFF2-40B4-BE49-F238E27FC236}">
                    <a16:creationId xmlns:a16="http://schemas.microsoft.com/office/drawing/2014/main" id="{94A9D7A6-C69C-0394-2206-A1E5974302DB}"/>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19" name="Freeform: Shape 76">
                <a:extLst>
                  <a:ext uri="{FF2B5EF4-FFF2-40B4-BE49-F238E27FC236}">
                    <a16:creationId xmlns:a16="http://schemas.microsoft.com/office/drawing/2014/main" id="{AC1CE72E-70DC-9913-A6AB-204676547E15}"/>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20" name="Freeform: Shape 77">
                <a:extLst>
                  <a:ext uri="{FF2B5EF4-FFF2-40B4-BE49-F238E27FC236}">
                    <a16:creationId xmlns:a16="http://schemas.microsoft.com/office/drawing/2014/main" id="{3ECF3AFB-EAE3-6BB9-F27D-623D33ABBB11}"/>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1" name="Freeform: Shape 78">
                <a:extLst>
                  <a:ext uri="{FF2B5EF4-FFF2-40B4-BE49-F238E27FC236}">
                    <a16:creationId xmlns:a16="http://schemas.microsoft.com/office/drawing/2014/main" id="{9413604C-1CC8-A3C0-D579-B1E7C8D878B7}"/>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2" name="Freeform: Shape 79">
                <a:extLst>
                  <a:ext uri="{FF2B5EF4-FFF2-40B4-BE49-F238E27FC236}">
                    <a16:creationId xmlns:a16="http://schemas.microsoft.com/office/drawing/2014/main" id="{D63903FB-ED52-664B-4740-7E67F6AAE3D1}"/>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3" name="Freeform: Shape 80">
                <a:extLst>
                  <a:ext uri="{FF2B5EF4-FFF2-40B4-BE49-F238E27FC236}">
                    <a16:creationId xmlns:a16="http://schemas.microsoft.com/office/drawing/2014/main" id="{AF752FC2-5E14-F5F3-6255-897A957B95C4}"/>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4" name="Freeform: Shape 81">
                <a:extLst>
                  <a:ext uri="{FF2B5EF4-FFF2-40B4-BE49-F238E27FC236}">
                    <a16:creationId xmlns:a16="http://schemas.microsoft.com/office/drawing/2014/main" id="{44F34880-DB09-136C-7142-7F77E4906481}"/>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5" name="Freeform: Shape 82">
                <a:extLst>
                  <a:ext uri="{FF2B5EF4-FFF2-40B4-BE49-F238E27FC236}">
                    <a16:creationId xmlns:a16="http://schemas.microsoft.com/office/drawing/2014/main" id="{D6D7359B-44E5-08E8-CEED-A558B73D653C}"/>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26" name="Freeform: Shape 86">
                <a:extLst>
                  <a:ext uri="{FF2B5EF4-FFF2-40B4-BE49-F238E27FC236}">
                    <a16:creationId xmlns:a16="http://schemas.microsoft.com/office/drawing/2014/main" id="{91130D78-365A-2001-0C19-F4AF846DCDD5}"/>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27" name="Freeform: Shape 87">
                <a:extLst>
                  <a:ext uri="{FF2B5EF4-FFF2-40B4-BE49-F238E27FC236}">
                    <a16:creationId xmlns:a16="http://schemas.microsoft.com/office/drawing/2014/main" id="{93AA5894-543B-6125-C7A1-8D7DBB776EE7}"/>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8" name="Freeform: Shape 88">
                <a:extLst>
                  <a:ext uri="{FF2B5EF4-FFF2-40B4-BE49-F238E27FC236}">
                    <a16:creationId xmlns:a16="http://schemas.microsoft.com/office/drawing/2014/main" id="{3F381F48-2563-06A5-532E-499F15A4A566}"/>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9" name="Freeform: Shape 89">
                <a:extLst>
                  <a:ext uri="{FF2B5EF4-FFF2-40B4-BE49-F238E27FC236}">
                    <a16:creationId xmlns:a16="http://schemas.microsoft.com/office/drawing/2014/main" id="{BC886347-DFAB-9E2C-42E1-98955EEB1EC1}"/>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30" name="Freeform: Shape 90">
                <a:extLst>
                  <a:ext uri="{FF2B5EF4-FFF2-40B4-BE49-F238E27FC236}">
                    <a16:creationId xmlns:a16="http://schemas.microsoft.com/office/drawing/2014/main" id="{68C86A40-927D-7C00-A4AE-0CB8F28F3C51}"/>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31" name="Freeform: Shape 91">
                <a:extLst>
                  <a:ext uri="{FF2B5EF4-FFF2-40B4-BE49-F238E27FC236}">
                    <a16:creationId xmlns:a16="http://schemas.microsoft.com/office/drawing/2014/main" id="{3475B001-79D5-823B-E2D8-236E0C892F5F}"/>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32" name="Freeform: Shape 92">
                <a:extLst>
                  <a:ext uri="{FF2B5EF4-FFF2-40B4-BE49-F238E27FC236}">
                    <a16:creationId xmlns:a16="http://schemas.microsoft.com/office/drawing/2014/main" id="{F55A6FEB-796B-B608-EA7A-0948A8AAC270}"/>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3" name="Freeform: Shape 93">
                <a:extLst>
                  <a:ext uri="{FF2B5EF4-FFF2-40B4-BE49-F238E27FC236}">
                    <a16:creationId xmlns:a16="http://schemas.microsoft.com/office/drawing/2014/main" id="{C72699F0-2BB0-5DE3-5566-15DB899C9530}"/>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4" name="Freeform: Shape 94">
                <a:extLst>
                  <a:ext uri="{FF2B5EF4-FFF2-40B4-BE49-F238E27FC236}">
                    <a16:creationId xmlns:a16="http://schemas.microsoft.com/office/drawing/2014/main" id="{3E56774C-E8E5-3178-FCE6-88C06D86714F}"/>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35" name="Freeform: Shape 95">
                <a:extLst>
                  <a:ext uri="{FF2B5EF4-FFF2-40B4-BE49-F238E27FC236}">
                    <a16:creationId xmlns:a16="http://schemas.microsoft.com/office/drawing/2014/main" id="{8286FD29-AA7B-1A30-F530-4D4709063D1C}"/>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grpSp>
      <p:sp>
        <p:nvSpPr>
          <p:cNvPr id="46" name="TextBox 45">
            <a:extLst>
              <a:ext uri="{FF2B5EF4-FFF2-40B4-BE49-F238E27FC236}">
                <a16:creationId xmlns:a16="http://schemas.microsoft.com/office/drawing/2014/main" id="{2C1F8EA5-CEA9-836C-36C8-889DE6EC3EC0}"/>
              </a:ext>
            </a:extLst>
          </p:cNvPr>
          <p:cNvSpPr txBox="1"/>
          <p:nvPr/>
        </p:nvSpPr>
        <p:spPr>
          <a:xfrm>
            <a:off x="688368" y="1736333"/>
            <a:ext cx="9029536" cy="4154984"/>
          </a:xfrm>
          <a:prstGeom prst="rect">
            <a:avLst/>
          </a:prstGeom>
          <a:noFill/>
        </p:spPr>
        <p:txBody>
          <a:bodyPr wrap="square" rtlCol="0">
            <a:spAutoFit/>
          </a:bodyPr>
          <a:lstStyle/>
          <a:p>
            <a:pPr marL="285750" indent="-285750">
              <a:buFont typeface="Arial" panose="020B0604020202020204" pitchFamily="34" charset="0"/>
              <a:buChar char="•"/>
            </a:pPr>
            <a:r>
              <a:rPr lang="en-US" sz="2200" dirty="0"/>
              <a:t>Generative AI is a type of artificial intelligence (AI) that used machine learning algorithms to create new and original content like image, videos, text and audio</a:t>
            </a:r>
          </a:p>
          <a:p>
            <a:pPr marL="285750" indent="-285750">
              <a:buFont typeface="Arial" panose="020B0604020202020204" pitchFamily="34" charset="0"/>
              <a:buChar char="•"/>
            </a:pPr>
            <a:r>
              <a:rPr lang="en-US" sz="2200" dirty="0"/>
              <a:t>Utilizes machine learning algorithms to create new content such as images, music and text </a:t>
            </a:r>
          </a:p>
          <a:p>
            <a:pPr marL="285750" indent="-285750">
              <a:buFont typeface="Arial" panose="020B0604020202020204" pitchFamily="34" charset="0"/>
              <a:buChar char="•"/>
            </a:pPr>
            <a:r>
              <a:rPr lang="en-US" sz="2200" dirty="0"/>
              <a:t>Simulate complex events, predict outcomes and produce high quality content that rivals human creativity</a:t>
            </a:r>
          </a:p>
          <a:p>
            <a:pPr marL="285750" indent="-285750">
              <a:buFont typeface="Arial" panose="020B0604020202020204" pitchFamily="34" charset="0"/>
              <a:buChar char="•"/>
            </a:pPr>
            <a:r>
              <a:rPr lang="en-US" sz="2200" dirty="0"/>
              <a:t>Has made a significant impact on contemporary culture: innovative, high quality material rapidly and cost effectively</a:t>
            </a:r>
          </a:p>
          <a:p>
            <a:pPr marL="285750" indent="-285750">
              <a:buFont typeface="Arial" panose="020B0604020202020204" pitchFamily="34" charset="0"/>
              <a:buChar char="•"/>
            </a:pPr>
            <a:r>
              <a:rPr lang="en-US" sz="2200" dirty="0"/>
              <a:t>Set to merge as a dominant force, redefining creativity and innovation</a:t>
            </a:r>
          </a:p>
          <a:p>
            <a:endParaRPr lang="en-US" sz="2200" dirty="0"/>
          </a:p>
        </p:txBody>
      </p:sp>
    </p:spTree>
    <p:extLst>
      <p:ext uri="{BB962C8B-B14F-4D97-AF65-F5344CB8AC3E}">
        <p14:creationId xmlns:p14="http://schemas.microsoft.com/office/powerpoint/2010/main" val="465004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WHAT IS GENERATIVE AI?</a:t>
            </a:r>
          </a:p>
        </p:txBody>
      </p:sp>
      <p:grpSp>
        <p:nvGrpSpPr>
          <p:cNvPr id="6" name="Group 5">
            <a:extLst>
              <a:ext uri="{FF2B5EF4-FFF2-40B4-BE49-F238E27FC236}">
                <a16:creationId xmlns:a16="http://schemas.microsoft.com/office/drawing/2014/main" id="{84AA11E5-087E-391A-7A1B-3CB2C54EE4DA}"/>
              </a:ext>
            </a:extLst>
          </p:cNvPr>
          <p:cNvGrpSpPr/>
          <p:nvPr/>
        </p:nvGrpSpPr>
        <p:grpSpPr>
          <a:xfrm>
            <a:off x="9640025" y="2226134"/>
            <a:ext cx="1979431" cy="3296560"/>
            <a:chOff x="3832184" y="1890347"/>
            <a:chExt cx="2537664" cy="4226246"/>
          </a:xfrm>
        </p:grpSpPr>
        <p:grpSp>
          <p:nvGrpSpPr>
            <p:cNvPr id="7" name="Group 6">
              <a:extLst>
                <a:ext uri="{FF2B5EF4-FFF2-40B4-BE49-F238E27FC236}">
                  <a16:creationId xmlns:a16="http://schemas.microsoft.com/office/drawing/2014/main" id="{2D6BB5D2-E5FD-B447-A2BF-2DC5C591249A}"/>
                </a:ext>
              </a:extLst>
            </p:cNvPr>
            <p:cNvGrpSpPr/>
            <p:nvPr/>
          </p:nvGrpSpPr>
          <p:grpSpPr>
            <a:xfrm flipH="1">
              <a:off x="5217892" y="4482968"/>
              <a:ext cx="524487" cy="1633625"/>
              <a:chOff x="4327928" y="4494196"/>
              <a:chExt cx="619256" cy="1928803"/>
            </a:xfrm>
          </p:grpSpPr>
          <p:sp>
            <p:nvSpPr>
              <p:cNvPr id="41" name="Freeform: Shape 101">
                <a:extLst>
                  <a:ext uri="{FF2B5EF4-FFF2-40B4-BE49-F238E27FC236}">
                    <a16:creationId xmlns:a16="http://schemas.microsoft.com/office/drawing/2014/main" id="{6A99A9F2-5ABF-9D58-BFC5-6E0E685C2E33}"/>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2" name="Freeform: Shape 102">
                <a:extLst>
                  <a:ext uri="{FF2B5EF4-FFF2-40B4-BE49-F238E27FC236}">
                    <a16:creationId xmlns:a16="http://schemas.microsoft.com/office/drawing/2014/main" id="{46952E0D-CBFA-3CDB-0454-F38052993B36}"/>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3" name="Freeform: Shape 103">
                <a:extLst>
                  <a:ext uri="{FF2B5EF4-FFF2-40B4-BE49-F238E27FC236}">
                    <a16:creationId xmlns:a16="http://schemas.microsoft.com/office/drawing/2014/main" id="{94BDE5CF-E32F-0CBF-CBEA-4E898CB733E6}"/>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4" name="Freeform: Shape 104">
                <a:extLst>
                  <a:ext uri="{FF2B5EF4-FFF2-40B4-BE49-F238E27FC236}">
                    <a16:creationId xmlns:a16="http://schemas.microsoft.com/office/drawing/2014/main" id="{6F9E972A-5BB5-E1CE-E4A4-CC5E8F71856B}"/>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45" name="Freeform: Shape 105">
                <a:extLst>
                  <a:ext uri="{FF2B5EF4-FFF2-40B4-BE49-F238E27FC236}">
                    <a16:creationId xmlns:a16="http://schemas.microsoft.com/office/drawing/2014/main" id="{15C6ED3E-9C75-2D47-730F-CE3CF09D9807}"/>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8" name="Group 7">
              <a:extLst>
                <a:ext uri="{FF2B5EF4-FFF2-40B4-BE49-F238E27FC236}">
                  <a16:creationId xmlns:a16="http://schemas.microsoft.com/office/drawing/2014/main" id="{E810FF1D-9E82-E3BF-AB61-18350F763A57}"/>
                </a:ext>
              </a:extLst>
            </p:cNvPr>
            <p:cNvGrpSpPr/>
            <p:nvPr/>
          </p:nvGrpSpPr>
          <p:grpSpPr>
            <a:xfrm>
              <a:off x="4388356" y="4482968"/>
              <a:ext cx="524487" cy="1633625"/>
              <a:chOff x="4327928" y="4494196"/>
              <a:chExt cx="619256" cy="1928803"/>
            </a:xfrm>
          </p:grpSpPr>
          <p:sp>
            <p:nvSpPr>
              <p:cNvPr id="36" name="Freeform: Shape 96">
                <a:extLst>
                  <a:ext uri="{FF2B5EF4-FFF2-40B4-BE49-F238E27FC236}">
                    <a16:creationId xmlns:a16="http://schemas.microsoft.com/office/drawing/2014/main" id="{921B1B7E-970C-C51A-7992-96BBF2335376}"/>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7" name="Freeform: Shape 97">
                <a:extLst>
                  <a:ext uri="{FF2B5EF4-FFF2-40B4-BE49-F238E27FC236}">
                    <a16:creationId xmlns:a16="http://schemas.microsoft.com/office/drawing/2014/main" id="{57BDC598-18EA-5FA8-C3F6-35F2B953F580}"/>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8" name="Freeform: Shape 98">
                <a:extLst>
                  <a:ext uri="{FF2B5EF4-FFF2-40B4-BE49-F238E27FC236}">
                    <a16:creationId xmlns:a16="http://schemas.microsoft.com/office/drawing/2014/main" id="{43355B84-CE46-02F9-3869-2B40C078E66C}"/>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9" name="Freeform: Shape 99">
                <a:extLst>
                  <a:ext uri="{FF2B5EF4-FFF2-40B4-BE49-F238E27FC236}">
                    <a16:creationId xmlns:a16="http://schemas.microsoft.com/office/drawing/2014/main" id="{8FD89F6A-FC29-7475-D1CE-73B5D17F8AFF}"/>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40" name="Freeform: Shape 100">
                <a:extLst>
                  <a:ext uri="{FF2B5EF4-FFF2-40B4-BE49-F238E27FC236}">
                    <a16:creationId xmlns:a16="http://schemas.microsoft.com/office/drawing/2014/main" id="{6A4A0400-E21A-790B-90C2-90768285E961}"/>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9" name="Group 8">
              <a:extLst>
                <a:ext uri="{FF2B5EF4-FFF2-40B4-BE49-F238E27FC236}">
                  <a16:creationId xmlns:a16="http://schemas.microsoft.com/office/drawing/2014/main" id="{DAD0BC33-F7C5-81BE-A0D5-1ACBCA05A267}"/>
                </a:ext>
              </a:extLst>
            </p:cNvPr>
            <p:cNvGrpSpPr/>
            <p:nvPr/>
          </p:nvGrpSpPr>
          <p:grpSpPr>
            <a:xfrm>
              <a:off x="3832184" y="1890347"/>
              <a:ext cx="2537664" cy="2787165"/>
              <a:chOff x="5369718" y="2683668"/>
              <a:chExt cx="1452563" cy="1595377"/>
            </a:xfrm>
          </p:grpSpPr>
          <p:sp>
            <p:nvSpPr>
              <p:cNvPr id="10" name="Freeform: Shape 67">
                <a:extLst>
                  <a:ext uri="{FF2B5EF4-FFF2-40B4-BE49-F238E27FC236}">
                    <a16:creationId xmlns:a16="http://schemas.microsoft.com/office/drawing/2014/main" id="{BFA64B83-5607-6DC0-688F-A241038D3F5B}"/>
                  </a:ext>
                </a:extLst>
              </p:cNvPr>
              <p:cNvSpPr/>
              <p:nvPr/>
            </p:nvSpPr>
            <p:spPr>
              <a:xfrm>
                <a:off x="6075509" y="4015008"/>
                <a:ext cx="264037" cy="264037"/>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dirty="0"/>
              </a:p>
            </p:txBody>
          </p:sp>
          <p:sp>
            <p:nvSpPr>
              <p:cNvPr id="11" name="Freeform: Shape 68">
                <a:extLst>
                  <a:ext uri="{FF2B5EF4-FFF2-40B4-BE49-F238E27FC236}">
                    <a16:creationId xmlns:a16="http://schemas.microsoft.com/office/drawing/2014/main" id="{737DAEBF-9BE6-3B52-05B3-53AA438C90CC}"/>
                  </a:ext>
                </a:extLst>
              </p:cNvPr>
              <p:cNvSpPr/>
              <p:nvPr/>
            </p:nvSpPr>
            <p:spPr>
              <a:xfrm>
                <a:off x="5820521" y="4015008"/>
                <a:ext cx="264037" cy="264037"/>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2" name="Freeform: Shape 69">
                <a:extLst>
                  <a:ext uri="{FF2B5EF4-FFF2-40B4-BE49-F238E27FC236}">
                    <a16:creationId xmlns:a16="http://schemas.microsoft.com/office/drawing/2014/main" id="{93FD2EA2-ABB3-3B62-23D2-DF574EE4C447}"/>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a:p>
            </p:txBody>
          </p:sp>
          <p:sp>
            <p:nvSpPr>
              <p:cNvPr id="13" name="Freeform: Shape 70">
                <a:extLst>
                  <a:ext uri="{FF2B5EF4-FFF2-40B4-BE49-F238E27FC236}">
                    <a16:creationId xmlns:a16="http://schemas.microsoft.com/office/drawing/2014/main" id="{5B10A283-1E4E-296F-C100-0B557BF7660C}"/>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14" name="Freeform: Shape 71">
                <a:extLst>
                  <a:ext uri="{FF2B5EF4-FFF2-40B4-BE49-F238E27FC236}">
                    <a16:creationId xmlns:a16="http://schemas.microsoft.com/office/drawing/2014/main" id="{862472C8-D262-5B1A-9C58-98F42707AC3F}"/>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15" name="Freeform: Shape 72">
                <a:extLst>
                  <a:ext uri="{FF2B5EF4-FFF2-40B4-BE49-F238E27FC236}">
                    <a16:creationId xmlns:a16="http://schemas.microsoft.com/office/drawing/2014/main" id="{EE5C8882-0248-90AD-D25F-1F0077DDAC04}"/>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16" name="Freeform: Shape 73">
                <a:extLst>
                  <a:ext uri="{FF2B5EF4-FFF2-40B4-BE49-F238E27FC236}">
                    <a16:creationId xmlns:a16="http://schemas.microsoft.com/office/drawing/2014/main" id="{57745294-EBFC-CA92-D511-EB06EA6B0D6C}"/>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17" name="Freeform: Shape 74">
                <a:extLst>
                  <a:ext uri="{FF2B5EF4-FFF2-40B4-BE49-F238E27FC236}">
                    <a16:creationId xmlns:a16="http://schemas.microsoft.com/office/drawing/2014/main" id="{E532D64B-9718-BA5C-3642-32E14326E05A}"/>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18" name="Freeform: Shape 75">
                <a:extLst>
                  <a:ext uri="{FF2B5EF4-FFF2-40B4-BE49-F238E27FC236}">
                    <a16:creationId xmlns:a16="http://schemas.microsoft.com/office/drawing/2014/main" id="{94A9D7A6-C69C-0394-2206-A1E5974302DB}"/>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19" name="Freeform: Shape 76">
                <a:extLst>
                  <a:ext uri="{FF2B5EF4-FFF2-40B4-BE49-F238E27FC236}">
                    <a16:creationId xmlns:a16="http://schemas.microsoft.com/office/drawing/2014/main" id="{AC1CE72E-70DC-9913-A6AB-204676547E15}"/>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20" name="Freeform: Shape 77">
                <a:extLst>
                  <a:ext uri="{FF2B5EF4-FFF2-40B4-BE49-F238E27FC236}">
                    <a16:creationId xmlns:a16="http://schemas.microsoft.com/office/drawing/2014/main" id="{3ECF3AFB-EAE3-6BB9-F27D-623D33ABBB11}"/>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1" name="Freeform: Shape 78">
                <a:extLst>
                  <a:ext uri="{FF2B5EF4-FFF2-40B4-BE49-F238E27FC236}">
                    <a16:creationId xmlns:a16="http://schemas.microsoft.com/office/drawing/2014/main" id="{9413604C-1CC8-A3C0-D579-B1E7C8D878B7}"/>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2" name="Freeform: Shape 79">
                <a:extLst>
                  <a:ext uri="{FF2B5EF4-FFF2-40B4-BE49-F238E27FC236}">
                    <a16:creationId xmlns:a16="http://schemas.microsoft.com/office/drawing/2014/main" id="{D63903FB-ED52-664B-4740-7E67F6AAE3D1}"/>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3" name="Freeform: Shape 80">
                <a:extLst>
                  <a:ext uri="{FF2B5EF4-FFF2-40B4-BE49-F238E27FC236}">
                    <a16:creationId xmlns:a16="http://schemas.microsoft.com/office/drawing/2014/main" id="{AF752FC2-5E14-F5F3-6255-897A957B95C4}"/>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4" name="Freeform: Shape 81">
                <a:extLst>
                  <a:ext uri="{FF2B5EF4-FFF2-40B4-BE49-F238E27FC236}">
                    <a16:creationId xmlns:a16="http://schemas.microsoft.com/office/drawing/2014/main" id="{44F34880-DB09-136C-7142-7F77E4906481}"/>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5" name="Freeform: Shape 82">
                <a:extLst>
                  <a:ext uri="{FF2B5EF4-FFF2-40B4-BE49-F238E27FC236}">
                    <a16:creationId xmlns:a16="http://schemas.microsoft.com/office/drawing/2014/main" id="{D6D7359B-44E5-08E8-CEED-A558B73D653C}"/>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26" name="Freeform: Shape 86">
                <a:extLst>
                  <a:ext uri="{FF2B5EF4-FFF2-40B4-BE49-F238E27FC236}">
                    <a16:creationId xmlns:a16="http://schemas.microsoft.com/office/drawing/2014/main" id="{91130D78-365A-2001-0C19-F4AF846DCDD5}"/>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27" name="Freeform: Shape 87">
                <a:extLst>
                  <a:ext uri="{FF2B5EF4-FFF2-40B4-BE49-F238E27FC236}">
                    <a16:creationId xmlns:a16="http://schemas.microsoft.com/office/drawing/2014/main" id="{93AA5894-543B-6125-C7A1-8D7DBB776EE7}"/>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8" name="Freeform: Shape 88">
                <a:extLst>
                  <a:ext uri="{FF2B5EF4-FFF2-40B4-BE49-F238E27FC236}">
                    <a16:creationId xmlns:a16="http://schemas.microsoft.com/office/drawing/2014/main" id="{3F381F48-2563-06A5-532E-499F15A4A566}"/>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9" name="Freeform: Shape 89">
                <a:extLst>
                  <a:ext uri="{FF2B5EF4-FFF2-40B4-BE49-F238E27FC236}">
                    <a16:creationId xmlns:a16="http://schemas.microsoft.com/office/drawing/2014/main" id="{BC886347-DFAB-9E2C-42E1-98955EEB1EC1}"/>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30" name="Freeform: Shape 90">
                <a:extLst>
                  <a:ext uri="{FF2B5EF4-FFF2-40B4-BE49-F238E27FC236}">
                    <a16:creationId xmlns:a16="http://schemas.microsoft.com/office/drawing/2014/main" id="{68C86A40-927D-7C00-A4AE-0CB8F28F3C51}"/>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31" name="Freeform: Shape 91">
                <a:extLst>
                  <a:ext uri="{FF2B5EF4-FFF2-40B4-BE49-F238E27FC236}">
                    <a16:creationId xmlns:a16="http://schemas.microsoft.com/office/drawing/2014/main" id="{3475B001-79D5-823B-E2D8-236E0C892F5F}"/>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32" name="Freeform: Shape 92">
                <a:extLst>
                  <a:ext uri="{FF2B5EF4-FFF2-40B4-BE49-F238E27FC236}">
                    <a16:creationId xmlns:a16="http://schemas.microsoft.com/office/drawing/2014/main" id="{F55A6FEB-796B-B608-EA7A-0948A8AAC270}"/>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3" name="Freeform: Shape 93">
                <a:extLst>
                  <a:ext uri="{FF2B5EF4-FFF2-40B4-BE49-F238E27FC236}">
                    <a16:creationId xmlns:a16="http://schemas.microsoft.com/office/drawing/2014/main" id="{C72699F0-2BB0-5DE3-5566-15DB899C9530}"/>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4" name="Freeform: Shape 94">
                <a:extLst>
                  <a:ext uri="{FF2B5EF4-FFF2-40B4-BE49-F238E27FC236}">
                    <a16:creationId xmlns:a16="http://schemas.microsoft.com/office/drawing/2014/main" id="{3E56774C-E8E5-3178-FCE6-88C06D86714F}"/>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35" name="Freeform: Shape 95">
                <a:extLst>
                  <a:ext uri="{FF2B5EF4-FFF2-40B4-BE49-F238E27FC236}">
                    <a16:creationId xmlns:a16="http://schemas.microsoft.com/office/drawing/2014/main" id="{8286FD29-AA7B-1A30-F530-4D4709063D1C}"/>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grpSp>
      <p:sp>
        <p:nvSpPr>
          <p:cNvPr id="46" name="TextBox 45">
            <a:extLst>
              <a:ext uri="{FF2B5EF4-FFF2-40B4-BE49-F238E27FC236}">
                <a16:creationId xmlns:a16="http://schemas.microsoft.com/office/drawing/2014/main" id="{2C1F8EA5-CEA9-836C-36C8-889DE6EC3EC0}"/>
              </a:ext>
            </a:extLst>
          </p:cNvPr>
          <p:cNvSpPr txBox="1"/>
          <p:nvPr/>
        </p:nvSpPr>
        <p:spPr>
          <a:xfrm>
            <a:off x="688368" y="1736333"/>
            <a:ext cx="9029536" cy="4154984"/>
          </a:xfrm>
          <a:prstGeom prst="rect">
            <a:avLst/>
          </a:prstGeom>
          <a:noFill/>
        </p:spPr>
        <p:txBody>
          <a:bodyPr wrap="square" rtlCol="0">
            <a:spAutoFit/>
          </a:bodyPr>
          <a:lstStyle/>
          <a:p>
            <a:r>
              <a:rPr lang="en-US" sz="2200" b="1" dirty="0"/>
              <a:t>Forming a Database</a:t>
            </a:r>
          </a:p>
          <a:p>
            <a:r>
              <a:rPr lang="en-US" sz="2200" dirty="0"/>
              <a:t>A neural network consisting of various information or media files like images, text data, sounds etc. forms the basis of artificial intelligence</a:t>
            </a:r>
          </a:p>
          <a:p>
            <a:endParaRPr lang="en-US" sz="2200" b="1" dirty="0"/>
          </a:p>
          <a:p>
            <a:r>
              <a:rPr lang="en-US" sz="2200" b="1" dirty="0"/>
              <a:t>Inputting a Prompt</a:t>
            </a:r>
          </a:p>
          <a:p>
            <a:r>
              <a:rPr lang="en-US" sz="2200" dirty="0"/>
              <a:t>The user provides the AI with a description or sample of the desired content. Prompt can be any user submitted material like words, numbers or photos</a:t>
            </a:r>
          </a:p>
          <a:p>
            <a:endParaRPr lang="en-US" sz="2200" b="1" dirty="0"/>
          </a:p>
          <a:p>
            <a:r>
              <a:rPr lang="en-US" sz="2200" b="1" dirty="0"/>
              <a:t>Generating Content</a:t>
            </a:r>
          </a:p>
          <a:p>
            <a:r>
              <a:rPr lang="en-US" sz="2200" dirty="0"/>
              <a:t>AI uses its neural network to generate new examples that are similar to the ones it has trained from </a:t>
            </a:r>
          </a:p>
        </p:txBody>
      </p:sp>
    </p:spTree>
    <p:extLst>
      <p:ext uri="{BB962C8B-B14F-4D97-AF65-F5344CB8AC3E}">
        <p14:creationId xmlns:p14="http://schemas.microsoft.com/office/powerpoint/2010/main" val="288078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WHAT IS GENERATIVE AI?</a:t>
            </a:r>
          </a:p>
        </p:txBody>
      </p:sp>
      <p:grpSp>
        <p:nvGrpSpPr>
          <p:cNvPr id="6" name="Group 5">
            <a:extLst>
              <a:ext uri="{FF2B5EF4-FFF2-40B4-BE49-F238E27FC236}">
                <a16:creationId xmlns:a16="http://schemas.microsoft.com/office/drawing/2014/main" id="{84AA11E5-087E-391A-7A1B-3CB2C54EE4DA}"/>
              </a:ext>
            </a:extLst>
          </p:cNvPr>
          <p:cNvGrpSpPr/>
          <p:nvPr/>
        </p:nvGrpSpPr>
        <p:grpSpPr>
          <a:xfrm>
            <a:off x="9640025" y="2226134"/>
            <a:ext cx="1979431" cy="3296560"/>
            <a:chOff x="3832184" y="1890347"/>
            <a:chExt cx="2537664" cy="4226246"/>
          </a:xfrm>
        </p:grpSpPr>
        <p:grpSp>
          <p:nvGrpSpPr>
            <p:cNvPr id="7" name="Group 6">
              <a:extLst>
                <a:ext uri="{FF2B5EF4-FFF2-40B4-BE49-F238E27FC236}">
                  <a16:creationId xmlns:a16="http://schemas.microsoft.com/office/drawing/2014/main" id="{2D6BB5D2-E5FD-B447-A2BF-2DC5C591249A}"/>
                </a:ext>
              </a:extLst>
            </p:cNvPr>
            <p:cNvGrpSpPr/>
            <p:nvPr/>
          </p:nvGrpSpPr>
          <p:grpSpPr>
            <a:xfrm flipH="1">
              <a:off x="5217892" y="4482968"/>
              <a:ext cx="524487" cy="1633625"/>
              <a:chOff x="4327928" y="4494196"/>
              <a:chExt cx="619256" cy="1928803"/>
            </a:xfrm>
          </p:grpSpPr>
          <p:sp>
            <p:nvSpPr>
              <p:cNvPr id="41" name="Freeform: Shape 101">
                <a:extLst>
                  <a:ext uri="{FF2B5EF4-FFF2-40B4-BE49-F238E27FC236}">
                    <a16:creationId xmlns:a16="http://schemas.microsoft.com/office/drawing/2014/main" id="{6A99A9F2-5ABF-9D58-BFC5-6E0E685C2E33}"/>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2" name="Freeform: Shape 102">
                <a:extLst>
                  <a:ext uri="{FF2B5EF4-FFF2-40B4-BE49-F238E27FC236}">
                    <a16:creationId xmlns:a16="http://schemas.microsoft.com/office/drawing/2014/main" id="{46952E0D-CBFA-3CDB-0454-F38052993B36}"/>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3" name="Freeform: Shape 103">
                <a:extLst>
                  <a:ext uri="{FF2B5EF4-FFF2-40B4-BE49-F238E27FC236}">
                    <a16:creationId xmlns:a16="http://schemas.microsoft.com/office/drawing/2014/main" id="{94BDE5CF-E32F-0CBF-CBEA-4E898CB733E6}"/>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4" name="Freeform: Shape 104">
                <a:extLst>
                  <a:ext uri="{FF2B5EF4-FFF2-40B4-BE49-F238E27FC236}">
                    <a16:creationId xmlns:a16="http://schemas.microsoft.com/office/drawing/2014/main" id="{6F9E972A-5BB5-E1CE-E4A4-CC5E8F71856B}"/>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45" name="Freeform: Shape 105">
                <a:extLst>
                  <a:ext uri="{FF2B5EF4-FFF2-40B4-BE49-F238E27FC236}">
                    <a16:creationId xmlns:a16="http://schemas.microsoft.com/office/drawing/2014/main" id="{15C6ED3E-9C75-2D47-730F-CE3CF09D9807}"/>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8" name="Group 7">
              <a:extLst>
                <a:ext uri="{FF2B5EF4-FFF2-40B4-BE49-F238E27FC236}">
                  <a16:creationId xmlns:a16="http://schemas.microsoft.com/office/drawing/2014/main" id="{E810FF1D-9E82-E3BF-AB61-18350F763A57}"/>
                </a:ext>
              </a:extLst>
            </p:cNvPr>
            <p:cNvGrpSpPr/>
            <p:nvPr/>
          </p:nvGrpSpPr>
          <p:grpSpPr>
            <a:xfrm>
              <a:off x="4388356" y="4482968"/>
              <a:ext cx="524487" cy="1633625"/>
              <a:chOff x="4327928" y="4494196"/>
              <a:chExt cx="619256" cy="1928803"/>
            </a:xfrm>
          </p:grpSpPr>
          <p:sp>
            <p:nvSpPr>
              <p:cNvPr id="36" name="Freeform: Shape 96">
                <a:extLst>
                  <a:ext uri="{FF2B5EF4-FFF2-40B4-BE49-F238E27FC236}">
                    <a16:creationId xmlns:a16="http://schemas.microsoft.com/office/drawing/2014/main" id="{921B1B7E-970C-C51A-7992-96BBF2335376}"/>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7" name="Freeform: Shape 97">
                <a:extLst>
                  <a:ext uri="{FF2B5EF4-FFF2-40B4-BE49-F238E27FC236}">
                    <a16:creationId xmlns:a16="http://schemas.microsoft.com/office/drawing/2014/main" id="{57BDC598-18EA-5FA8-C3F6-35F2B953F580}"/>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8" name="Freeform: Shape 98">
                <a:extLst>
                  <a:ext uri="{FF2B5EF4-FFF2-40B4-BE49-F238E27FC236}">
                    <a16:creationId xmlns:a16="http://schemas.microsoft.com/office/drawing/2014/main" id="{43355B84-CE46-02F9-3869-2B40C078E66C}"/>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9" name="Freeform: Shape 99">
                <a:extLst>
                  <a:ext uri="{FF2B5EF4-FFF2-40B4-BE49-F238E27FC236}">
                    <a16:creationId xmlns:a16="http://schemas.microsoft.com/office/drawing/2014/main" id="{8FD89F6A-FC29-7475-D1CE-73B5D17F8AFF}"/>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40" name="Freeform: Shape 100">
                <a:extLst>
                  <a:ext uri="{FF2B5EF4-FFF2-40B4-BE49-F238E27FC236}">
                    <a16:creationId xmlns:a16="http://schemas.microsoft.com/office/drawing/2014/main" id="{6A4A0400-E21A-790B-90C2-90768285E961}"/>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9" name="Group 8">
              <a:extLst>
                <a:ext uri="{FF2B5EF4-FFF2-40B4-BE49-F238E27FC236}">
                  <a16:creationId xmlns:a16="http://schemas.microsoft.com/office/drawing/2014/main" id="{DAD0BC33-F7C5-81BE-A0D5-1ACBCA05A267}"/>
                </a:ext>
              </a:extLst>
            </p:cNvPr>
            <p:cNvGrpSpPr/>
            <p:nvPr/>
          </p:nvGrpSpPr>
          <p:grpSpPr>
            <a:xfrm>
              <a:off x="3832184" y="1890347"/>
              <a:ext cx="2537664" cy="2787165"/>
              <a:chOff x="5369718" y="2683668"/>
              <a:chExt cx="1452563" cy="1595377"/>
            </a:xfrm>
          </p:grpSpPr>
          <p:sp>
            <p:nvSpPr>
              <p:cNvPr id="10" name="Freeform: Shape 67">
                <a:extLst>
                  <a:ext uri="{FF2B5EF4-FFF2-40B4-BE49-F238E27FC236}">
                    <a16:creationId xmlns:a16="http://schemas.microsoft.com/office/drawing/2014/main" id="{BFA64B83-5607-6DC0-688F-A241038D3F5B}"/>
                  </a:ext>
                </a:extLst>
              </p:cNvPr>
              <p:cNvSpPr/>
              <p:nvPr/>
            </p:nvSpPr>
            <p:spPr>
              <a:xfrm>
                <a:off x="6075509" y="4015008"/>
                <a:ext cx="264037" cy="264037"/>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dirty="0"/>
              </a:p>
            </p:txBody>
          </p:sp>
          <p:sp>
            <p:nvSpPr>
              <p:cNvPr id="11" name="Freeform: Shape 68">
                <a:extLst>
                  <a:ext uri="{FF2B5EF4-FFF2-40B4-BE49-F238E27FC236}">
                    <a16:creationId xmlns:a16="http://schemas.microsoft.com/office/drawing/2014/main" id="{737DAEBF-9BE6-3B52-05B3-53AA438C90CC}"/>
                  </a:ext>
                </a:extLst>
              </p:cNvPr>
              <p:cNvSpPr/>
              <p:nvPr/>
            </p:nvSpPr>
            <p:spPr>
              <a:xfrm>
                <a:off x="5820521" y="4015008"/>
                <a:ext cx="264037" cy="264037"/>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2" name="Freeform: Shape 69">
                <a:extLst>
                  <a:ext uri="{FF2B5EF4-FFF2-40B4-BE49-F238E27FC236}">
                    <a16:creationId xmlns:a16="http://schemas.microsoft.com/office/drawing/2014/main" id="{93FD2EA2-ABB3-3B62-23D2-DF574EE4C447}"/>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a:p>
            </p:txBody>
          </p:sp>
          <p:sp>
            <p:nvSpPr>
              <p:cNvPr id="13" name="Freeform: Shape 70">
                <a:extLst>
                  <a:ext uri="{FF2B5EF4-FFF2-40B4-BE49-F238E27FC236}">
                    <a16:creationId xmlns:a16="http://schemas.microsoft.com/office/drawing/2014/main" id="{5B10A283-1E4E-296F-C100-0B557BF7660C}"/>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14" name="Freeform: Shape 71">
                <a:extLst>
                  <a:ext uri="{FF2B5EF4-FFF2-40B4-BE49-F238E27FC236}">
                    <a16:creationId xmlns:a16="http://schemas.microsoft.com/office/drawing/2014/main" id="{862472C8-D262-5B1A-9C58-98F42707AC3F}"/>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15" name="Freeform: Shape 72">
                <a:extLst>
                  <a:ext uri="{FF2B5EF4-FFF2-40B4-BE49-F238E27FC236}">
                    <a16:creationId xmlns:a16="http://schemas.microsoft.com/office/drawing/2014/main" id="{EE5C8882-0248-90AD-D25F-1F0077DDAC04}"/>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16" name="Freeform: Shape 73">
                <a:extLst>
                  <a:ext uri="{FF2B5EF4-FFF2-40B4-BE49-F238E27FC236}">
                    <a16:creationId xmlns:a16="http://schemas.microsoft.com/office/drawing/2014/main" id="{57745294-EBFC-CA92-D511-EB06EA6B0D6C}"/>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17" name="Freeform: Shape 74">
                <a:extLst>
                  <a:ext uri="{FF2B5EF4-FFF2-40B4-BE49-F238E27FC236}">
                    <a16:creationId xmlns:a16="http://schemas.microsoft.com/office/drawing/2014/main" id="{E532D64B-9718-BA5C-3642-32E14326E05A}"/>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18" name="Freeform: Shape 75">
                <a:extLst>
                  <a:ext uri="{FF2B5EF4-FFF2-40B4-BE49-F238E27FC236}">
                    <a16:creationId xmlns:a16="http://schemas.microsoft.com/office/drawing/2014/main" id="{94A9D7A6-C69C-0394-2206-A1E5974302DB}"/>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19" name="Freeform: Shape 76">
                <a:extLst>
                  <a:ext uri="{FF2B5EF4-FFF2-40B4-BE49-F238E27FC236}">
                    <a16:creationId xmlns:a16="http://schemas.microsoft.com/office/drawing/2014/main" id="{AC1CE72E-70DC-9913-A6AB-204676547E15}"/>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20" name="Freeform: Shape 77">
                <a:extLst>
                  <a:ext uri="{FF2B5EF4-FFF2-40B4-BE49-F238E27FC236}">
                    <a16:creationId xmlns:a16="http://schemas.microsoft.com/office/drawing/2014/main" id="{3ECF3AFB-EAE3-6BB9-F27D-623D33ABBB11}"/>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1" name="Freeform: Shape 78">
                <a:extLst>
                  <a:ext uri="{FF2B5EF4-FFF2-40B4-BE49-F238E27FC236}">
                    <a16:creationId xmlns:a16="http://schemas.microsoft.com/office/drawing/2014/main" id="{9413604C-1CC8-A3C0-D579-B1E7C8D878B7}"/>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2" name="Freeform: Shape 79">
                <a:extLst>
                  <a:ext uri="{FF2B5EF4-FFF2-40B4-BE49-F238E27FC236}">
                    <a16:creationId xmlns:a16="http://schemas.microsoft.com/office/drawing/2014/main" id="{D63903FB-ED52-664B-4740-7E67F6AAE3D1}"/>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3" name="Freeform: Shape 80">
                <a:extLst>
                  <a:ext uri="{FF2B5EF4-FFF2-40B4-BE49-F238E27FC236}">
                    <a16:creationId xmlns:a16="http://schemas.microsoft.com/office/drawing/2014/main" id="{AF752FC2-5E14-F5F3-6255-897A957B95C4}"/>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4" name="Freeform: Shape 81">
                <a:extLst>
                  <a:ext uri="{FF2B5EF4-FFF2-40B4-BE49-F238E27FC236}">
                    <a16:creationId xmlns:a16="http://schemas.microsoft.com/office/drawing/2014/main" id="{44F34880-DB09-136C-7142-7F77E4906481}"/>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5" name="Freeform: Shape 82">
                <a:extLst>
                  <a:ext uri="{FF2B5EF4-FFF2-40B4-BE49-F238E27FC236}">
                    <a16:creationId xmlns:a16="http://schemas.microsoft.com/office/drawing/2014/main" id="{D6D7359B-44E5-08E8-CEED-A558B73D653C}"/>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26" name="Freeform: Shape 86">
                <a:extLst>
                  <a:ext uri="{FF2B5EF4-FFF2-40B4-BE49-F238E27FC236}">
                    <a16:creationId xmlns:a16="http://schemas.microsoft.com/office/drawing/2014/main" id="{91130D78-365A-2001-0C19-F4AF846DCDD5}"/>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27" name="Freeform: Shape 87">
                <a:extLst>
                  <a:ext uri="{FF2B5EF4-FFF2-40B4-BE49-F238E27FC236}">
                    <a16:creationId xmlns:a16="http://schemas.microsoft.com/office/drawing/2014/main" id="{93AA5894-543B-6125-C7A1-8D7DBB776EE7}"/>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8" name="Freeform: Shape 88">
                <a:extLst>
                  <a:ext uri="{FF2B5EF4-FFF2-40B4-BE49-F238E27FC236}">
                    <a16:creationId xmlns:a16="http://schemas.microsoft.com/office/drawing/2014/main" id="{3F381F48-2563-06A5-532E-499F15A4A566}"/>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9" name="Freeform: Shape 89">
                <a:extLst>
                  <a:ext uri="{FF2B5EF4-FFF2-40B4-BE49-F238E27FC236}">
                    <a16:creationId xmlns:a16="http://schemas.microsoft.com/office/drawing/2014/main" id="{BC886347-DFAB-9E2C-42E1-98955EEB1EC1}"/>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30" name="Freeform: Shape 90">
                <a:extLst>
                  <a:ext uri="{FF2B5EF4-FFF2-40B4-BE49-F238E27FC236}">
                    <a16:creationId xmlns:a16="http://schemas.microsoft.com/office/drawing/2014/main" id="{68C86A40-927D-7C00-A4AE-0CB8F28F3C51}"/>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31" name="Freeform: Shape 91">
                <a:extLst>
                  <a:ext uri="{FF2B5EF4-FFF2-40B4-BE49-F238E27FC236}">
                    <a16:creationId xmlns:a16="http://schemas.microsoft.com/office/drawing/2014/main" id="{3475B001-79D5-823B-E2D8-236E0C892F5F}"/>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32" name="Freeform: Shape 92">
                <a:extLst>
                  <a:ext uri="{FF2B5EF4-FFF2-40B4-BE49-F238E27FC236}">
                    <a16:creationId xmlns:a16="http://schemas.microsoft.com/office/drawing/2014/main" id="{F55A6FEB-796B-B608-EA7A-0948A8AAC270}"/>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3" name="Freeform: Shape 93">
                <a:extLst>
                  <a:ext uri="{FF2B5EF4-FFF2-40B4-BE49-F238E27FC236}">
                    <a16:creationId xmlns:a16="http://schemas.microsoft.com/office/drawing/2014/main" id="{C72699F0-2BB0-5DE3-5566-15DB899C9530}"/>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4" name="Freeform: Shape 94">
                <a:extLst>
                  <a:ext uri="{FF2B5EF4-FFF2-40B4-BE49-F238E27FC236}">
                    <a16:creationId xmlns:a16="http://schemas.microsoft.com/office/drawing/2014/main" id="{3E56774C-E8E5-3178-FCE6-88C06D86714F}"/>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35" name="Freeform: Shape 95">
                <a:extLst>
                  <a:ext uri="{FF2B5EF4-FFF2-40B4-BE49-F238E27FC236}">
                    <a16:creationId xmlns:a16="http://schemas.microsoft.com/office/drawing/2014/main" id="{8286FD29-AA7B-1A30-F530-4D4709063D1C}"/>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grpSp>
      <p:sp>
        <p:nvSpPr>
          <p:cNvPr id="46" name="TextBox 45">
            <a:extLst>
              <a:ext uri="{FF2B5EF4-FFF2-40B4-BE49-F238E27FC236}">
                <a16:creationId xmlns:a16="http://schemas.microsoft.com/office/drawing/2014/main" id="{2C1F8EA5-CEA9-836C-36C8-889DE6EC3EC0}"/>
              </a:ext>
            </a:extLst>
          </p:cNvPr>
          <p:cNvSpPr txBox="1"/>
          <p:nvPr/>
        </p:nvSpPr>
        <p:spPr>
          <a:xfrm>
            <a:off x="688368" y="1736333"/>
            <a:ext cx="9029536" cy="4154984"/>
          </a:xfrm>
          <a:prstGeom prst="rect">
            <a:avLst/>
          </a:prstGeom>
          <a:noFill/>
        </p:spPr>
        <p:txBody>
          <a:bodyPr wrap="square" rtlCol="0">
            <a:spAutoFit/>
          </a:bodyPr>
          <a:lstStyle/>
          <a:p>
            <a:r>
              <a:rPr lang="en-US" sz="2200" b="1" dirty="0"/>
              <a:t>Forming a Database</a:t>
            </a:r>
          </a:p>
          <a:p>
            <a:r>
              <a:rPr lang="en-US" sz="2200" dirty="0"/>
              <a:t>A neural network consisting of various information or media files like images, text data, sounds etc. forms the basis of artificial intelligence</a:t>
            </a:r>
          </a:p>
          <a:p>
            <a:endParaRPr lang="en-US" sz="2200" b="1" dirty="0"/>
          </a:p>
          <a:p>
            <a:r>
              <a:rPr lang="en-US" sz="2200" b="1" dirty="0"/>
              <a:t>Inputting a Prompt</a:t>
            </a:r>
          </a:p>
          <a:p>
            <a:r>
              <a:rPr lang="en-US" sz="2200" dirty="0"/>
              <a:t>The user provides the AI with a description or sample of the desired content. Prompt can be any user submitted material like words, numbers or photos</a:t>
            </a:r>
          </a:p>
          <a:p>
            <a:endParaRPr lang="en-US" sz="2200" b="1" dirty="0"/>
          </a:p>
          <a:p>
            <a:r>
              <a:rPr lang="en-US" sz="2200" b="1" dirty="0"/>
              <a:t>Generating Content</a:t>
            </a:r>
          </a:p>
          <a:p>
            <a:r>
              <a:rPr lang="en-US" sz="2200" dirty="0"/>
              <a:t>AI uses its neural network to generate new examples that are similar to the ones it has trained from </a:t>
            </a:r>
          </a:p>
        </p:txBody>
      </p:sp>
      <p:pic>
        <p:nvPicPr>
          <p:cNvPr id="4" name="Picture 3">
            <a:extLst>
              <a:ext uri="{FF2B5EF4-FFF2-40B4-BE49-F238E27FC236}">
                <a16:creationId xmlns:a16="http://schemas.microsoft.com/office/drawing/2014/main" id="{74446FA4-979B-D863-3280-62558C051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9" y="1219200"/>
            <a:ext cx="12188011" cy="5638800"/>
          </a:xfrm>
          <a:prstGeom prst="rect">
            <a:avLst/>
          </a:prstGeom>
        </p:spPr>
      </p:pic>
      <p:pic>
        <p:nvPicPr>
          <p:cNvPr id="5" name="Picture 4">
            <a:extLst>
              <a:ext uri="{FF2B5EF4-FFF2-40B4-BE49-F238E27FC236}">
                <a16:creationId xmlns:a16="http://schemas.microsoft.com/office/drawing/2014/main" id="{3498DF06-EE13-12EE-0546-B726FC09AF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68" y="1219200"/>
            <a:ext cx="6873166" cy="5500100"/>
          </a:xfrm>
          <a:prstGeom prst="rect">
            <a:avLst/>
          </a:prstGeom>
        </p:spPr>
      </p:pic>
    </p:spTree>
    <p:extLst>
      <p:ext uri="{BB962C8B-B14F-4D97-AF65-F5344CB8AC3E}">
        <p14:creationId xmlns:p14="http://schemas.microsoft.com/office/powerpoint/2010/main" val="2283616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736334" y="339509"/>
            <a:ext cx="10160392" cy="724247"/>
          </a:xfrm>
        </p:spPr>
        <p:txBody>
          <a:bodyPr/>
          <a:lstStyle/>
          <a:p>
            <a:r>
              <a:rPr lang="en-US" sz="4800" dirty="0"/>
              <a:t>HOW GENERATIVE AI WORKS</a:t>
            </a:r>
          </a:p>
        </p:txBody>
      </p:sp>
      <p:pic>
        <p:nvPicPr>
          <p:cNvPr id="4" name="Picture 3">
            <a:extLst>
              <a:ext uri="{FF2B5EF4-FFF2-40B4-BE49-F238E27FC236}">
                <a16:creationId xmlns:a16="http://schemas.microsoft.com/office/drawing/2014/main" id="{9FC8E97C-580B-EBA1-1978-441B28240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315092"/>
            <a:ext cx="12192000" cy="5542908"/>
          </a:xfrm>
          <a:prstGeom prst="rect">
            <a:avLst/>
          </a:prstGeom>
        </p:spPr>
      </p:pic>
    </p:spTree>
    <p:extLst>
      <p:ext uri="{BB962C8B-B14F-4D97-AF65-F5344CB8AC3E}">
        <p14:creationId xmlns:p14="http://schemas.microsoft.com/office/powerpoint/2010/main" val="3434781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WHAT IS GENERATIVE AI?</a:t>
            </a:r>
          </a:p>
        </p:txBody>
      </p:sp>
      <p:grpSp>
        <p:nvGrpSpPr>
          <p:cNvPr id="6" name="Group 5">
            <a:extLst>
              <a:ext uri="{FF2B5EF4-FFF2-40B4-BE49-F238E27FC236}">
                <a16:creationId xmlns:a16="http://schemas.microsoft.com/office/drawing/2014/main" id="{84AA11E5-087E-391A-7A1B-3CB2C54EE4DA}"/>
              </a:ext>
            </a:extLst>
          </p:cNvPr>
          <p:cNvGrpSpPr/>
          <p:nvPr/>
        </p:nvGrpSpPr>
        <p:grpSpPr>
          <a:xfrm>
            <a:off x="9640025" y="2226134"/>
            <a:ext cx="1979431" cy="3296560"/>
            <a:chOff x="3832184" y="1890347"/>
            <a:chExt cx="2537664" cy="4226246"/>
          </a:xfrm>
        </p:grpSpPr>
        <p:grpSp>
          <p:nvGrpSpPr>
            <p:cNvPr id="7" name="Group 6">
              <a:extLst>
                <a:ext uri="{FF2B5EF4-FFF2-40B4-BE49-F238E27FC236}">
                  <a16:creationId xmlns:a16="http://schemas.microsoft.com/office/drawing/2014/main" id="{2D6BB5D2-E5FD-B447-A2BF-2DC5C591249A}"/>
                </a:ext>
              </a:extLst>
            </p:cNvPr>
            <p:cNvGrpSpPr/>
            <p:nvPr/>
          </p:nvGrpSpPr>
          <p:grpSpPr>
            <a:xfrm flipH="1">
              <a:off x="5217892" y="4482968"/>
              <a:ext cx="524487" cy="1633625"/>
              <a:chOff x="4327928" y="4494196"/>
              <a:chExt cx="619256" cy="1928803"/>
            </a:xfrm>
          </p:grpSpPr>
          <p:sp>
            <p:nvSpPr>
              <p:cNvPr id="41" name="Freeform: Shape 101">
                <a:extLst>
                  <a:ext uri="{FF2B5EF4-FFF2-40B4-BE49-F238E27FC236}">
                    <a16:creationId xmlns:a16="http://schemas.microsoft.com/office/drawing/2014/main" id="{6A99A9F2-5ABF-9D58-BFC5-6E0E685C2E33}"/>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2" name="Freeform: Shape 102">
                <a:extLst>
                  <a:ext uri="{FF2B5EF4-FFF2-40B4-BE49-F238E27FC236}">
                    <a16:creationId xmlns:a16="http://schemas.microsoft.com/office/drawing/2014/main" id="{46952E0D-CBFA-3CDB-0454-F38052993B36}"/>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3" name="Freeform: Shape 103">
                <a:extLst>
                  <a:ext uri="{FF2B5EF4-FFF2-40B4-BE49-F238E27FC236}">
                    <a16:creationId xmlns:a16="http://schemas.microsoft.com/office/drawing/2014/main" id="{94BDE5CF-E32F-0CBF-CBEA-4E898CB733E6}"/>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4" name="Freeform: Shape 104">
                <a:extLst>
                  <a:ext uri="{FF2B5EF4-FFF2-40B4-BE49-F238E27FC236}">
                    <a16:creationId xmlns:a16="http://schemas.microsoft.com/office/drawing/2014/main" id="{6F9E972A-5BB5-E1CE-E4A4-CC5E8F71856B}"/>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45" name="Freeform: Shape 105">
                <a:extLst>
                  <a:ext uri="{FF2B5EF4-FFF2-40B4-BE49-F238E27FC236}">
                    <a16:creationId xmlns:a16="http://schemas.microsoft.com/office/drawing/2014/main" id="{15C6ED3E-9C75-2D47-730F-CE3CF09D9807}"/>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8" name="Group 7">
              <a:extLst>
                <a:ext uri="{FF2B5EF4-FFF2-40B4-BE49-F238E27FC236}">
                  <a16:creationId xmlns:a16="http://schemas.microsoft.com/office/drawing/2014/main" id="{E810FF1D-9E82-E3BF-AB61-18350F763A57}"/>
                </a:ext>
              </a:extLst>
            </p:cNvPr>
            <p:cNvGrpSpPr/>
            <p:nvPr/>
          </p:nvGrpSpPr>
          <p:grpSpPr>
            <a:xfrm>
              <a:off x="4388356" y="4482968"/>
              <a:ext cx="524487" cy="1633625"/>
              <a:chOff x="4327928" y="4494196"/>
              <a:chExt cx="619256" cy="1928803"/>
            </a:xfrm>
          </p:grpSpPr>
          <p:sp>
            <p:nvSpPr>
              <p:cNvPr id="36" name="Freeform: Shape 96">
                <a:extLst>
                  <a:ext uri="{FF2B5EF4-FFF2-40B4-BE49-F238E27FC236}">
                    <a16:creationId xmlns:a16="http://schemas.microsoft.com/office/drawing/2014/main" id="{921B1B7E-970C-C51A-7992-96BBF2335376}"/>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7" name="Freeform: Shape 97">
                <a:extLst>
                  <a:ext uri="{FF2B5EF4-FFF2-40B4-BE49-F238E27FC236}">
                    <a16:creationId xmlns:a16="http://schemas.microsoft.com/office/drawing/2014/main" id="{57BDC598-18EA-5FA8-C3F6-35F2B953F580}"/>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8" name="Freeform: Shape 98">
                <a:extLst>
                  <a:ext uri="{FF2B5EF4-FFF2-40B4-BE49-F238E27FC236}">
                    <a16:creationId xmlns:a16="http://schemas.microsoft.com/office/drawing/2014/main" id="{43355B84-CE46-02F9-3869-2B40C078E66C}"/>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9" name="Freeform: Shape 99">
                <a:extLst>
                  <a:ext uri="{FF2B5EF4-FFF2-40B4-BE49-F238E27FC236}">
                    <a16:creationId xmlns:a16="http://schemas.microsoft.com/office/drawing/2014/main" id="{8FD89F6A-FC29-7475-D1CE-73B5D17F8AFF}"/>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40" name="Freeform: Shape 100">
                <a:extLst>
                  <a:ext uri="{FF2B5EF4-FFF2-40B4-BE49-F238E27FC236}">
                    <a16:creationId xmlns:a16="http://schemas.microsoft.com/office/drawing/2014/main" id="{6A4A0400-E21A-790B-90C2-90768285E961}"/>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9" name="Group 8">
              <a:extLst>
                <a:ext uri="{FF2B5EF4-FFF2-40B4-BE49-F238E27FC236}">
                  <a16:creationId xmlns:a16="http://schemas.microsoft.com/office/drawing/2014/main" id="{DAD0BC33-F7C5-81BE-A0D5-1ACBCA05A267}"/>
                </a:ext>
              </a:extLst>
            </p:cNvPr>
            <p:cNvGrpSpPr/>
            <p:nvPr/>
          </p:nvGrpSpPr>
          <p:grpSpPr>
            <a:xfrm>
              <a:off x="3832184" y="1890347"/>
              <a:ext cx="2537664" cy="2787165"/>
              <a:chOff x="5369718" y="2683668"/>
              <a:chExt cx="1452563" cy="1595377"/>
            </a:xfrm>
          </p:grpSpPr>
          <p:sp>
            <p:nvSpPr>
              <p:cNvPr id="10" name="Freeform: Shape 67">
                <a:extLst>
                  <a:ext uri="{FF2B5EF4-FFF2-40B4-BE49-F238E27FC236}">
                    <a16:creationId xmlns:a16="http://schemas.microsoft.com/office/drawing/2014/main" id="{BFA64B83-5607-6DC0-688F-A241038D3F5B}"/>
                  </a:ext>
                </a:extLst>
              </p:cNvPr>
              <p:cNvSpPr/>
              <p:nvPr/>
            </p:nvSpPr>
            <p:spPr>
              <a:xfrm>
                <a:off x="6075509" y="4015008"/>
                <a:ext cx="264037" cy="264037"/>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dirty="0"/>
              </a:p>
            </p:txBody>
          </p:sp>
          <p:sp>
            <p:nvSpPr>
              <p:cNvPr id="11" name="Freeform: Shape 68">
                <a:extLst>
                  <a:ext uri="{FF2B5EF4-FFF2-40B4-BE49-F238E27FC236}">
                    <a16:creationId xmlns:a16="http://schemas.microsoft.com/office/drawing/2014/main" id="{737DAEBF-9BE6-3B52-05B3-53AA438C90CC}"/>
                  </a:ext>
                </a:extLst>
              </p:cNvPr>
              <p:cNvSpPr/>
              <p:nvPr/>
            </p:nvSpPr>
            <p:spPr>
              <a:xfrm>
                <a:off x="5820521" y="4015008"/>
                <a:ext cx="264037" cy="264037"/>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2" name="Freeform: Shape 69">
                <a:extLst>
                  <a:ext uri="{FF2B5EF4-FFF2-40B4-BE49-F238E27FC236}">
                    <a16:creationId xmlns:a16="http://schemas.microsoft.com/office/drawing/2014/main" id="{93FD2EA2-ABB3-3B62-23D2-DF574EE4C447}"/>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a:p>
            </p:txBody>
          </p:sp>
          <p:sp>
            <p:nvSpPr>
              <p:cNvPr id="13" name="Freeform: Shape 70">
                <a:extLst>
                  <a:ext uri="{FF2B5EF4-FFF2-40B4-BE49-F238E27FC236}">
                    <a16:creationId xmlns:a16="http://schemas.microsoft.com/office/drawing/2014/main" id="{5B10A283-1E4E-296F-C100-0B557BF7660C}"/>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14" name="Freeform: Shape 71">
                <a:extLst>
                  <a:ext uri="{FF2B5EF4-FFF2-40B4-BE49-F238E27FC236}">
                    <a16:creationId xmlns:a16="http://schemas.microsoft.com/office/drawing/2014/main" id="{862472C8-D262-5B1A-9C58-98F42707AC3F}"/>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15" name="Freeform: Shape 72">
                <a:extLst>
                  <a:ext uri="{FF2B5EF4-FFF2-40B4-BE49-F238E27FC236}">
                    <a16:creationId xmlns:a16="http://schemas.microsoft.com/office/drawing/2014/main" id="{EE5C8882-0248-90AD-D25F-1F0077DDAC04}"/>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16" name="Freeform: Shape 73">
                <a:extLst>
                  <a:ext uri="{FF2B5EF4-FFF2-40B4-BE49-F238E27FC236}">
                    <a16:creationId xmlns:a16="http://schemas.microsoft.com/office/drawing/2014/main" id="{57745294-EBFC-CA92-D511-EB06EA6B0D6C}"/>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17" name="Freeform: Shape 74">
                <a:extLst>
                  <a:ext uri="{FF2B5EF4-FFF2-40B4-BE49-F238E27FC236}">
                    <a16:creationId xmlns:a16="http://schemas.microsoft.com/office/drawing/2014/main" id="{E532D64B-9718-BA5C-3642-32E14326E05A}"/>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18" name="Freeform: Shape 75">
                <a:extLst>
                  <a:ext uri="{FF2B5EF4-FFF2-40B4-BE49-F238E27FC236}">
                    <a16:creationId xmlns:a16="http://schemas.microsoft.com/office/drawing/2014/main" id="{94A9D7A6-C69C-0394-2206-A1E5974302DB}"/>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19" name="Freeform: Shape 76">
                <a:extLst>
                  <a:ext uri="{FF2B5EF4-FFF2-40B4-BE49-F238E27FC236}">
                    <a16:creationId xmlns:a16="http://schemas.microsoft.com/office/drawing/2014/main" id="{AC1CE72E-70DC-9913-A6AB-204676547E15}"/>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20" name="Freeform: Shape 77">
                <a:extLst>
                  <a:ext uri="{FF2B5EF4-FFF2-40B4-BE49-F238E27FC236}">
                    <a16:creationId xmlns:a16="http://schemas.microsoft.com/office/drawing/2014/main" id="{3ECF3AFB-EAE3-6BB9-F27D-623D33ABBB11}"/>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1" name="Freeform: Shape 78">
                <a:extLst>
                  <a:ext uri="{FF2B5EF4-FFF2-40B4-BE49-F238E27FC236}">
                    <a16:creationId xmlns:a16="http://schemas.microsoft.com/office/drawing/2014/main" id="{9413604C-1CC8-A3C0-D579-B1E7C8D878B7}"/>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2" name="Freeform: Shape 79">
                <a:extLst>
                  <a:ext uri="{FF2B5EF4-FFF2-40B4-BE49-F238E27FC236}">
                    <a16:creationId xmlns:a16="http://schemas.microsoft.com/office/drawing/2014/main" id="{D63903FB-ED52-664B-4740-7E67F6AAE3D1}"/>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3" name="Freeform: Shape 80">
                <a:extLst>
                  <a:ext uri="{FF2B5EF4-FFF2-40B4-BE49-F238E27FC236}">
                    <a16:creationId xmlns:a16="http://schemas.microsoft.com/office/drawing/2014/main" id="{AF752FC2-5E14-F5F3-6255-897A957B95C4}"/>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4" name="Freeform: Shape 81">
                <a:extLst>
                  <a:ext uri="{FF2B5EF4-FFF2-40B4-BE49-F238E27FC236}">
                    <a16:creationId xmlns:a16="http://schemas.microsoft.com/office/drawing/2014/main" id="{44F34880-DB09-136C-7142-7F77E4906481}"/>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5" name="Freeform: Shape 82">
                <a:extLst>
                  <a:ext uri="{FF2B5EF4-FFF2-40B4-BE49-F238E27FC236}">
                    <a16:creationId xmlns:a16="http://schemas.microsoft.com/office/drawing/2014/main" id="{D6D7359B-44E5-08E8-CEED-A558B73D653C}"/>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26" name="Freeform: Shape 86">
                <a:extLst>
                  <a:ext uri="{FF2B5EF4-FFF2-40B4-BE49-F238E27FC236}">
                    <a16:creationId xmlns:a16="http://schemas.microsoft.com/office/drawing/2014/main" id="{91130D78-365A-2001-0C19-F4AF846DCDD5}"/>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27" name="Freeform: Shape 87">
                <a:extLst>
                  <a:ext uri="{FF2B5EF4-FFF2-40B4-BE49-F238E27FC236}">
                    <a16:creationId xmlns:a16="http://schemas.microsoft.com/office/drawing/2014/main" id="{93AA5894-543B-6125-C7A1-8D7DBB776EE7}"/>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8" name="Freeform: Shape 88">
                <a:extLst>
                  <a:ext uri="{FF2B5EF4-FFF2-40B4-BE49-F238E27FC236}">
                    <a16:creationId xmlns:a16="http://schemas.microsoft.com/office/drawing/2014/main" id="{3F381F48-2563-06A5-532E-499F15A4A566}"/>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9" name="Freeform: Shape 89">
                <a:extLst>
                  <a:ext uri="{FF2B5EF4-FFF2-40B4-BE49-F238E27FC236}">
                    <a16:creationId xmlns:a16="http://schemas.microsoft.com/office/drawing/2014/main" id="{BC886347-DFAB-9E2C-42E1-98955EEB1EC1}"/>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30" name="Freeform: Shape 90">
                <a:extLst>
                  <a:ext uri="{FF2B5EF4-FFF2-40B4-BE49-F238E27FC236}">
                    <a16:creationId xmlns:a16="http://schemas.microsoft.com/office/drawing/2014/main" id="{68C86A40-927D-7C00-A4AE-0CB8F28F3C51}"/>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31" name="Freeform: Shape 91">
                <a:extLst>
                  <a:ext uri="{FF2B5EF4-FFF2-40B4-BE49-F238E27FC236}">
                    <a16:creationId xmlns:a16="http://schemas.microsoft.com/office/drawing/2014/main" id="{3475B001-79D5-823B-E2D8-236E0C892F5F}"/>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32" name="Freeform: Shape 92">
                <a:extLst>
                  <a:ext uri="{FF2B5EF4-FFF2-40B4-BE49-F238E27FC236}">
                    <a16:creationId xmlns:a16="http://schemas.microsoft.com/office/drawing/2014/main" id="{F55A6FEB-796B-B608-EA7A-0948A8AAC270}"/>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3" name="Freeform: Shape 93">
                <a:extLst>
                  <a:ext uri="{FF2B5EF4-FFF2-40B4-BE49-F238E27FC236}">
                    <a16:creationId xmlns:a16="http://schemas.microsoft.com/office/drawing/2014/main" id="{C72699F0-2BB0-5DE3-5566-15DB899C9530}"/>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4" name="Freeform: Shape 94">
                <a:extLst>
                  <a:ext uri="{FF2B5EF4-FFF2-40B4-BE49-F238E27FC236}">
                    <a16:creationId xmlns:a16="http://schemas.microsoft.com/office/drawing/2014/main" id="{3E56774C-E8E5-3178-FCE6-88C06D86714F}"/>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35" name="Freeform: Shape 95">
                <a:extLst>
                  <a:ext uri="{FF2B5EF4-FFF2-40B4-BE49-F238E27FC236}">
                    <a16:creationId xmlns:a16="http://schemas.microsoft.com/office/drawing/2014/main" id="{8286FD29-AA7B-1A30-F530-4D4709063D1C}"/>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grpSp>
      <p:sp>
        <p:nvSpPr>
          <p:cNvPr id="46" name="TextBox 45">
            <a:extLst>
              <a:ext uri="{FF2B5EF4-FFF2-40B4-BE49-F238E27FC236}">
                <a16:creationId xmlns:a16="http://schemas.microsoft.com/office/drawing/2014/main" id="{2C1F8EA5-CEA9-836C-36C8-889DE6EC3EC0}"/>
              </a:ext>
            </a:extLst>
          </p:cNvPr>
          <p:cNvSpPr txBox="1"/>
          <p:nvPr/>
        </p:nvSpPr>
        <p:spPr>
          <a:xfrm>
            <a:off x="688368" y="1736333"/>
            <a:ext cx="9029536" cy="3139321"/>
          </a:xfrm>
          <a:prstGeom prst="rect">
            <a:avLst/>
          </a:prstGeom>
          <a:noFill/>
        </p:spPr>
        <p:txBody>
          <a:bodyPr wrap="square" rtlCol="0">
            <a:spAutoFit/>
          </a:bodyPr>
          <a:lstStyle/>
          <a:p>
            <a:r>
              <a:rPr lang="en-US" sz="2200" dirty="0"/>
              <a:t>Two Neural Networks:</a:t>
            </a:r>
          </a:p>
          <a:p>
            <a:pPr marL="457200" indent="-457200">
              <a:buAutoNum type="arabicPeriod"/>
            </a:pPr>
            <a:r>
              <a:rPr lang="en-US" sz="2200" dirty="0"/>
              <a:t>Generator Network – Creates new data based on the input it receives from the dataset</a:t>
            </a:r>
          </a:p>
          <a:p>
            <a:pPr marL="457200" indent="-457200">
              <a:buAutoNum type="arabicPeriod"/>
            </a:pPr>
            <a:r>
              <a:rPr lang="en-US" sz="2200" dirty="0"/>
              <a:t>Discriminator Network- Evaluates whether the generated data is real or fake</a:t>
            </a:r>
          </a:p>
          <a:p>
            <a:pPr marL="457200" indent="-457200">
              <a:buAutoNum type="arabicPeriod"/>
            </a:pPr>
            <a:endParaRPr lang="en-US" sz="2200" dirty="0"/>
          </a:p>
          <a:p>
            <a:pPr marL="457200" indent="-457200">
              <a:buAutoNum type="arabicPeriod"/>
            </a:pPr>
            <a:endParaRPr lang="en-US" sz="2200" dirty="0"/>
          </a:p>
          <a:p>
            <a:r>
              <a:rPr lang="en-US" sz="2200" dirty="0"/>
              <a:t>Adversarial Training – Trained on a large dataset until the generator can create realistic data that can fool the discriminator</a:t>
            </a:r>
          </a:p>
        </p:txBody>
      </p:sp>
    </p:spTree>
    <p:extLst>
      <p:ext uri="{BB962C8B-B14F-4D97-AF65-F5344CB8AC3E}">
        <p14:creationId xmlns:p14="http://schemas.microsoft.com/office/powerpoint/2010/main" val="3033715942"/>
      </p:ext>
    </p:extLst>
  </p:cSld>
  <p:clrMapOvr>
    <a:masterClrMapping/>
  </p:clrMapOvr>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5149</TotalTime>
  <Words>1368</Words>
  <Application>Microsoft Office PowerPoint</Application>
  <PresentationFormat>Widescreen</PresentationFormat>
  <Paragraphs>177</Paragraphs>
  <Slides>23</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23</vt:i4>
      </vt:variant>
    </vt:vector>
  </HeadingPairs>
  <TitlesOfParts>
    <vt:vector size="31" baseType="lpstr">
      <vt:lpstr>Arial</vt:lpstr>
      <vt:lpstr>Arial (Body)</vt:lpstr>
      <vt:lpstr>Arial (Headings)</vt:lpstr>
      <vt:lpstr>gilroy-regular</vt:lpstr>
      <vt:lpstr>Söhne</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Ehtisham Raza</cp:lastModifiedBy>
  <cp:revision>192</cp:revision>
  <dcterms:created xsi:type="dcterms:W3CDTF">2018-04-24T17:14:44Z</dcterms:created>
  <dcterms:modified xsi:type="dcterms:W3CDTF">2023-12-15T23:42:05Z</dcterms:modified>
</cp:coreProperties>
</file>