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27" r:id="rId2"/>
    <p:sldId id="428" r:id="rId3"/>
    <p:sldId id="429" r:id="rId4"/>
    <p:sldId id="430" r:id="rId5"/>
    <p:sldId id="465" r:id="rId6"/>
    <p:sldId id="431" r:id="rId7"/>
    <p:sldId id="466" r:id="rId8"/>
    <p:sldId id="469" r:id="rId9"/>
    <p:sldId id="470" r:id="rId10"/>
    <p:sldId id="471" r:id="rId11"/>
    <p:sldId id="467" r:id="rId12"/>
    <p:sldId id="468" r:id="rId13"/>
    <p:sldId id="472" r:id="rId14"/>
    <p:sldId id="473" r:id="rId15"/>
    <p:sldId id="474" r:id="rId16"/>
    <p:sldId id="475"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749"/>
    <a:srgbClr val="44546B"/>
    <a:srgbClr val="8397B1"/>
    <a:srgbClr val="EF3425"/>
    <a:srgbClr val="B5B5B5"/>
    <a:srgbClr val="020205"/>
    <a:srgbClr val="62768F"/>
    <a:srgbClr val="61758E"/>
    <a:srgbClr val="222A49"/>
    <a:srgbClr val="524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25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Рисунок 8"/>
          <p:cNvSpPr>
            <a:spLocks noGrp="1"/>
          </p:cNvSpPr>
          <p:nvPr>
            <p:ph type="pic" sz="quarter" idx="13"/>
          </p:nvPr>
        </p:nvSpPr>
        <p:spPr>
          <a:xfrm>
            <a:off x="1028700" y="1485900"/>
            <a:ext cx="2489200" cy="2576848"/>
          </a:xfrm>
          <a:prstGeom prst="ellipse">
            <a:avLst/>
          </a:prstGeom>
        </p:spPr>
        <p:txBody>
          <a:bodyPr/>
          <a:lstStyle/>
          <a:p>
            <a:endParaRPr lang="ru-RU" dirty="0"/>
          </a:p>
        </p:txBody>
      </p:sp>
      <p:sp>
        <p:nvSpPr>
          <p:cNvPr id="8" name="Рисунок 8"/>
          <p:cNvSpPr>
            <a:spLocks noGrp="1"/>
          </p:cNvSpPr>
          <p:nvPr>
            <p:ph type="pic" sz="quarter" idx="14"/>
          </p:nvPr>
        </p:nvSpPr>
        <p:spPr>
          <a:xfrm>
            <a:off x="3606800" y="1485900"/>
            <a:ext cx="2489200" cy="2576848"/>
          </a:xfrm>
          <a:prstGeom prst="ellipse">
            <a:avLst/>
          </a:prstGeom>
        </p:spPr>
        <p:txBody>
          <a:bodyPr/>
          <a:lstStyle/>
          <a:p>
            <a:endParaRPr lang="ru-RU"/>
          </a:p>
        </p:txBody>
      </p:sp>
      <p:sp>
        <p:nvSpPr>
          <p:cNvPr id="9" name="Рисунок 8"/>
          <p:cNvSpPr>
            <a:spLocks noGrp="1"/>
          </p:cNvSpPr>
          <p:nvPr>
            <p:ph type="pic" sz="quarter" idx="15"/>
          </p:nvPr>
        </p:nvSpPr>
        <p:spPr>
          <a:xfrm>
            <a:off x="6184900" y="1485900"/>
            <a:ext cx="2489200" cy="2576848"/>
          </a:xfrm>
          <a:prstGeom prst="ellipse">
            <a:avLst/>
          </a:prstGeom>
        </p:spPr>
        <p:txBody>
          <a:bodyPr/>
          <a:lstStyle/>
          <a:p>
            <a:endParaRPr lang="ru-RU"/>
          </a:p>
        </p:txBody>
      </p:sp>
      <p:sp>
        <p:nvSpPr>
          <p:cNvPr id="10" name="Рисунок 8"/>
          <p:cNvSpPr>
            <a:spLocks noGrp="1"/>
          </p:cNvSpPr>
          <p:nvPr>
            <p:ph type="pic" sz="quarter" idx="16"/>
          </p:nvPr>
        </p:nvSpPr>
        <p:spPr>
          <a:xfrm>
            <a:off x="8763000" y="1485900"/>
            <a:ext cx="2489200" cy="2576848"/>
          </a:xfrm>
          <a:prstGeom prst="ellipse">
            <a:avLst/>
          </a:prstGeom>
        </p:spPr>
        <p:txBody>
          <a:bodyPr/>
          <a:lstStyle/>
          <a:p>
            <a:endParaRPr lang="ru-RU"/>
          </a:p>
        </p:txBody>
      </p:sp>
    </p:spTree>
    <p:extLst>
      <p:ext uri="{BB962C8B-B14F-4D97-AF65-F5344CB8AC3E}">
        <p14:creationId xmlns:p14="http://schemas.microsoft.com/office/powerpoint/2010/main" val="275552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powerpoint.sage-fox.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4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sp>
        <p:nvSpPr>
          <p:cNvPr id="19" name="Rectangle 18"/>
          <p:cNvSpPr/>
          <p:nvPr userDrawn="1"/>
        </p:nvSpPr>
        <p:spPr>
          <a:xfrm>
            <a:off x="0" y="1"/>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hlinkClick r:id="rId15" tooltip="Free PowerPoint"/>
            <a:extLst>
              <a:ext uri="{FF2B5EF4-FFF2-40B4-BE49-F238E27FC236}">
                <a16:creationId xmlns:a16="http://schemas.microsoft.com/office/drawing/2014/main" id="{6125816E-32FE-42AF-9085-F064C0068452}"/>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826240" y="6757593"/>
            <a:ext cx="365760" cy="100407"/>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 id="214748367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968E935-6B99-4348-9139-FDFF6890A992}"/>
              </a:ext>
            </a:extLst>
          </p:cNvPr>
          <p:cNvGrpSpPr/>
          <p:nvPr/>
        </p:nvGrpSpPr>
        <p:grpSpPr>
          <a:xfrm>
            <a:off x="1537740" y="1297888"/>
            <a:ext cx="8605066" cy="3879021"/>
            <a:chOff x="3055171" y="1968649"/>
            <a:chExt cx="6628941" cy="2269864"/>
          </a:xfrm>
        </p:grpSpPr>
        <p:sp>
          <p:nvSpPr>
            <p:cNvPr id="17" name="Rounded Rectangle 21">
              <a:extLst>
                <a:ext uri="{FF2B5EF4-FFF2-40B4-BE49-F238E27FC236}">
                  <a16:creationId xmlns:a16="http://schemas.microsoft.com/office/drawing/2014/main" id="{86351B2B-EFA4-4A3F-8D45-7F97AB34C8D8}"/>
                </a:ext>
              </a:extLst>
            </p:cNvPr>
            <p:cNvSpPr/>
            <p:nvPr/>
          </p:nvSpPr>
          <p:spPr>
            <a:xfrm>
              <a:off x="3055171" y="1968649"/>
              <a:ext cx="6628941" cy="2269864"/>
            </a:xfrm>
            <a:prstGeom prst="roundRect">
              <a:avLst>
                <a:gd name="adj" fmla="val 4263"/>
              </a:avLst>
            </a:prstGeom>
            <a:solidFill>
              <a:srgbClr val="2C3749">
                <a:alpha val="35000"/>
              </a:srgbClr>
            </a:solidFill>
            <a:ln w="6350">
              <a:solidFill>
                <a:schemeClr val="bg1">
                  <a:alpha val="30000"/>
                </a:schemeClr>
              </a:solidFill>
            </a:ln>
            <a:effectLst>
              <a:outerShdw blurRad="63500" sx="102000" sy="102000" algn="ctr"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BFE13A9-DDD1-44B5-88F5-0FE59EBEFECE}"/>
                </a:ext>
              </a:extLst>
            </p:cNvPr>
            <p:cNvGrpSpPr/>
            <p:nvPr/>
          </p:nvGrpSpPr>
          <p:grpSpPr>
            <a:xfrm>
              <a:off x="5317763" y="3569828"/>
              <a:ext cx="4104157" cy="325464"/>
              <a:chOff x="7352286" y="6122292"/>
              <a:chExt cx="4104157" cy="325464"/>
            </a:xfrm>
          </p:grpSpPr>
          <p:grpSp>
            <p:nvGrpSpPr>
              <p:cNvPr id="20" name="Group 19">
                <a:extLst>
                  <a:ext uri="{FF2B5EF4-FFF2-40B4-BE49-F238E27FC236}">
                    <a16:creationId xmlns:a16="http://schemas.microsoft.com/office/drawing/2014/main" id="{A7C4D019-70CE-4D56-B905-D1D2B0F19D76}"/>
                  </a:ext>
                </a:extLst>
              </p:cNvPr>
              <p:cNvGrpSpPr/>
              <p:nvPr/>
            </p:nvGrpSpPr>
            <p:grpSpPr>
              <a:xfrm>
                <a:off x="7524491" y="6356316"/>
                <a:ext cx="3930105" cy="91440"/>
                <a:chOff x="6447606" y="3817143"/>
                <a:chExt cx="2620070" cy="91440"/>
              </a:xfrm>
            </p:grpSpPr>
            <p:sp>
              <p:nvSpPr>
                <p:cNvPr id="26" name="Rectangle 25">
                  <a:extLst>
                    <a:ext uri="{FF2B5EF4-FFF2-40B4-BE49-F238E27FC236}">
                      <a16:creationId xmlns:a16="http://schemas.microsoft.com/office/drawing/2014/main" id="{0FBB9CA2-FE09-467E-A073-1EC59CF6CD5E}"/>
                    </a:ext>
                  </a:extLst>
                </p:cNvPr>
                <p:cNvSpPr/>
                <p:nvPr/>
              </p:nvSpPr>
              <p:spPr>
                <a:xfrm>
                  <a:off x="6447606" y="3817143"/>
                  <a:ext cx="655320" cy="91440"/>
                </a:xfrm>
                <a:prstGeom prst="rect">
                  <a:avLst/>
                </a:prstGeom>
                <a:solidFill>
                  <a:srgbClr val="EF342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3A971CB-AF8F-4C19-9051-7DE7BE4E6E5E}"/>
                    </a:ext>
                  </a:extLst>
                </p:cNvPr>
                <p:cNvSpPr/>
                <p:nvPr/>
              </p:nvSpPr>
              <p:spPr>
                <a:xfrm>
                  <a:off x="7102926" y="3817143"/>
                  <a:ext cx="655320" cy="91440"/>
                </a:xfrm>
                <a:prstGeom prst="rect">
                  <a:avLst/>
                </a:prstGeom>
                <a:solidFill>
                  <a:srgbClr val="8397B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D94AD53-926B-4CBC-ACBA-49C050A0F73F}"/>
                    </a:ext>
                  </a:extLst>
                </p:cNvPr>
                <p:cNvSpPr/>
                <p:nvPr/>
              </p:nvSpPr>
              <p:spPr>
                <a:xfrm>
                  <a:off x="8412356" y="3817143"/>
                  <a:ext cx="655320" cy="91440"/>
                </a:xfrm>
                <a:prstGeom prst="rect">
                  <a:avLst/>
                </a:prstGeom>
                <a:solidFill>
                  <a:srgbClr val="2C374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EF301F5-5809-4335-80FA-78383EB694F2}"/>
                    </a:ext>
                  </a:extLst>
                </p:cNvPr>
                <p:cNvSpPr/>
                <p:nvPr/>
              </p:nvSpPr>
              <p:spPr>
                <a:xfrm>
                  <a:off x="7758246" y="3817143"/>
                  <a:ext cx="655320" cy="91440"/>
                </a:xfrm>
                <a:prstGeom prst="rect">
                  <a:avLst/>
                </a:prstGeom>
                <a:solidFill>
                  <a:srgbClr val="44546B"/>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ED9C4A2-AC47-4966-BA4C-F78142973666}"/>
                  </a:ext>
                </a:extLst>
              </p:cNvPr>
              <p:cNvGrpSpPr>
                <a:grpSpLocks noChangeAspect="1"/>
              </p:cNvGrpSpPr>
              <p:nvPr/>
            </p:nvGrpSpPr>
            <p:grpSpPr>
              <a:xfrm>
                <a:off x="7352286" y="6122292"/>
                <a:ext cx="4104157" cy="267786"/>
                <a:chOff x="6163013" y="5869472"/>
                <a:chExt cx="4690466" cy="306041"/>
              </a:xfrm>
            </p:grpSpPr>
            <p:sp>
              <p:nvSpPr>
                <p:cNvPr id="24" name="Rounded Rectangle 9">
                  <a:extLst>
                    <a:ext uri="{FF2B5EF4-FFF2-40B4-BE49-F238E27FC236}">
                      <a16:creationId xmlns:a16="http://schemas.microsoft.com/office/drawing/2014/main" id="{6634EBCA-19F4-4A38-B81F-18CFBA1E89BE}"/>
                    </a:ext>
                  </a:extLst>
                </p:cNvPr>
                <p:cNvSpPr/>
                <p:nvPr/>
              </p:nvSpPr>
              <p:spPr>
                <a:xfrm>
                  <a:off x="6361219" y="5869472"/>
                  <a:ext cx="4492260" cy="261257"/>
                </a:xfrm>
                <a:prstGeom prst="rect">
                  <a:avLst/>
                </a:prstGeom>
                <a:solidFill>
                  <a:srgbClr val="2C3749">
                    <a:alpha val="3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TextBox 24">
                  <a:hlinkClick r:id="rId3"/>
                  <a:extLst>
                    <a:ext uri="{FF2B5EF4-FFF2-40B4-BE49-F238E27FC236}">
                      <a16:creationId xmlns:a16="http://schemas.microsoft.com/office/drawing/2014/main" id="{CDD9F5D4-D434-4248-81D9-A2F942579445}"/>
                    </a:ext>
                  </a:extLst>
                </p:cNvPr>
                <p:cNvSpPr txBox="1">
                  <a:spLocks noChangeAspect="1"/>
                </p:cNvSpPr>
                <p:nvPr/>
              </p:nvSpPr>
              <p:spPr>
                <a:xfrm>
                  <a:off x="6163013" y="5907936"/>
                  <a:ext cx="3781190" cy="267577"/>
                </a:xfrm>
                <a:prstGeom prst="rect">
                  <a:avLst/>
                </a:prstGeom>
                <a:noFill/>
                <a:effectLst/>
              </p:spPr>
              <p:txBody>
                <a:bodyPr wrap="square" rtlCol="0" anchor="ctr" anchorCtr="1">
                  <a:spAutoFit/>
                </a:bodyPr>
                <a:lstStyle/>
                <a:p>
                  <a:pPr algn="ctr"/>
                  <a:r>
                    <a:rPr lang="en-US" sz="2000" i="1" dirty="0">
                      <a:solidFill>
                        <a:schemeClr val="bg1">
                          <a:lumMod val="95000"/>
                        </a:schemeClr>
                      </a:solidFill>
                      <a:latin typeface="Candara" panose="020E0502030303020204" pitchFamily="34" charset="0"/>
                      <a:cs typeface="Estrangelo Edessa" panose="03080600000000000000" pitchFamily="66" charset="0"/>
                    </a:rPr>
                    <a:t>By Ehtisham Raza -05-March</a:t>
                  </a:r>
                </a:p>
              </p:txBody>
            </p:sp>
          </p:grpSp>
        </p:grpSp>
        <p:sp>
          <p:nvSpPr>
            <p:cNvPr id="19" name="TextBox 18">
              <a:extLst>
                <a:ext uri="{FF2B5EF4-FFF2-40B4-BE49-F238E27FC236}">
                  <a16:creationId xmlns:a16="http://schemas.microsoft.com/office/drawing/2014/main" id="{04595D0E-060E-4925-A9ED-C0DE0378F683}"/>
                </a:ext>
              </a:extLst>
            </p:cNvPr>
            <p:cNvSpPr txBox="1"/>
            <p:nvPr/>
          </p:nvSpPr>
          <p:spPr>
            <a:xfrm>
              <a:off x="3717881" y="2094942"/>
              <a:ext cx="5303520" cy="1446550"/>
            </a:xfrm>
            <a:prstGeom prst="rect">
              <a:avLst/>
            </a:prstGeom>
            <a:noFill/>
          </p:spPr>
          <p:txBody>
            <a:bodyPr wrap="square" rtlCol="0" anchor="t" anchorCtr="1">
              <a:spAutoFit/>
            </a:bodyPr>
            <a:lstStyle/>
            <a:p>
              <a:pPr algn="ctr"/>
              <a:r>
                <a:rPr lang="en-US" sz="4400" dirty="0">
                  <a:solidFill>
                    <a:schemeClr val="bg1"/>
                  </a:solidFill>
                  <a:latin typeface="Candara" panose="020E0502030303020204" pitchFamily="34" charset="0"/>
                  <a:cs typeface="Estrangelo Edessa" panose="03080600000000000000" pitchFamily="66" charset="0"/>
                </a:rPr>
                <a:t>Introduction to ML and MLOPS</a:t>
              </a:r>
              <a:endParaRPr lang="en-US" sz="2400" dirty="0">
                <a:solidFill>
                  <a:schemeClr val="bg1"/>
                </a:solidFill>
                <a:latin typeface="Candara" panose="020E0502030303020204" pitchFamily="34" charset="0"/>
                <a:cs typeface="Estrangelo Edessa" panose="03080600000000000000" pitchFamily="66" charset="0"/>
              </a:endParaRPr>
            </a:p>
          </p:txBody>
        </p:sp>
      </p:grpSp>
    </p:spTree>
    <p:extLst>
      <p:ext uri="{BB962C8B-B14F-4D97-AF65-F5344CB8AC3E}">
        <p14:creationId xmlns:p14="http://schemas.microsoft.com/office/powerpoint/2010/main" val="89768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84830"/>
          </a:xfrm>
          <a:prstGeom prst="rect">
            <a:avLst/>
          </a:prstGeom>
          <a:noFill/>
        </p:spPr>
        <p:txBody>
          <a:bodyPr wrap="square" rtlCol="0">
            <a:spAutoFit/>
          </a:bodyPr>
          <a:lstStyle/>
          <a:p>
            <a:r>
              <a:rPr lang="en-US" sz="4500" b="1" dirty="0">
                <a:solidFill>
                  <a:schemeClr val="bg1"/>
                </a:solidFill>
              </a:rPr>
              <a:t>Reinforcement Learning</a:t>
            </a:r>
            <a:endParaRPr lang="en-US" sz="4500"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0" name="TextBox 49">
            <a:extLst>
              <a:ext uri="{FF2B5EF4-FFF2-40B4-BE49-F238E27FC236}">
                <a16:creationId xmlns:a16="http://schemas.microsoft.com/office/drawing/2014/main" id="{1526D261-0B71-A716-EAB2-A2DBB01994CF}"/>
              </a:ext>
            </a:extLst>
          </p:cNvPr>
          <p:cNvSpPr txBox="1"/>
          <p:nvPr/>
        </p:nvSpPr>
        <p:spPr>
          <a:xfrm>
            <a:off x="361410" y="1431047"/>
            <a:ext cx="11289070" cy="1938992"/>
          </a:xfrm>
          <a:prstGeom prst="rect">
            <a:avLst/>
          </a:prstGeom>
          <a:noFill/>
        </p:spPr>
        <p:txBody>
          <a:bodyPr wrap="square">
            <a:spAutoFit/>
          </a:bodyPr>
          <a:lstStyle/>
          <a:p>
            <a:r>
              <a:rPr lang="en-US" sz="2400" b="0" i="0" dirty="0">
                <a:solidFill>
                  <a:schemeClr val="bg1"/>
                </a:solidFill>
                <a:effectLst/>
                <a:latin typeface="source-serif-pro"/>
              </a:rPr>
              <a:t>Reinforcement Learning is a very different beast. The learning system called an agent in this context, can observe the environment, select and perform actions and get rewards in return or penalties in the form of the negative rewards. It must learn then by itself what is the best strategy called a policy, to get the most reward over time. A policy defines what action the agent should choose when it is in a given solution.</a:t>
            </a:r>
            <a:endParaRPr lang="en-US" sz="2400" dirty="0">
              <a:solidFill>
                <a:schemeClr val="bg1"/>
              </a:solidFill>
            </a:endParaRPr>
          </a:p>
        </p:txBody>
      </p:sp>
    </p:spTree>
    <p:extLst>
      <p:ext uri="{BB962C8B-B14F-4D97-AF65-F5344CB8AC3E}">
        <p14:creationId xmlns:p14="http://schemas.microsoft.com/office/powerpoint/2010/main" val="98585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pic>
        <p:nvPicPr>
          <p:cNvPr id="4" name="Picture 3">
            <a:extLst>
              <a:ext uri="{FF2B5EF4-FFF2-40B4-BE49-F238E27FC236}">
                <a16:creationId xmlns:a16="http://schemas.microsoft.com/office/drawing/2014/main" id="{4C84BE85-AFCC-9949-ED6F-E9B470420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1348"/>
            <a:ext cx="12192000" cy="5746652"/>
          </a:xfrm>
          <a:prstGeom prst="rect">
            <a:avLst/>
          </a:prstGeom>
        </p:spPr>
      </p:pic>
      <p:sp>
        <p:nvSpPr>
          <p:cNvPr id="6" name="TextBox 5">
            <a:extLst>
              <a:ext uri="{FF2B5EF4-FFF2-40B4-BE49-F238E27FC236}">
                <a16:creationId xmlns:a16="http://schemas.microsoft.com/office/drawing/2014/main" id="{437AF759-F267-B755-42D2-88A04B0403F4}"/>
              </a:ext>
            </a:extLst>
          </p:cNvPr>
          <p:cNvSpPr txBox="1"/>
          <p:nvPr/>
        </p:nvSpPr>
        <p:spPr>
          <a:xfrm>
            <a:off x="0" y="198278"/>
            <a:ext cx="6505783" cy="784830"/>
          </a:xfrm>
          <a:prstGeom prst="rect">
            <a:avLst/>
          </a:prstGeom>
          <a:noFill/>
        </p:spPr>
        <p:txBody>
          <a:bodyPr wrap="square" rtlCol="0">
            <a:spAutoFit/>
          </a:bodyPr>
          <a:lstStyle/>
          <a:p>
            <a:r>
              <a:rPr lang="en-US" sz="4500" dirty="0">
                <a:solidFill>
                  <a:schemeClr val="bg1"/>
                </a:solidFill>
              </a:rPr>
              <a:t>   Applications of ML</a:t>
            </a:r>
          </a:p>
        </p:txBody>
      </p:sp>
    </p:spTree>
    <p:extLst>
      <p:ext uri="{BB962C8B-B14F-4D97-AF65-F5344CB8AC3E}">
        <p14:creationId xmlns:p14="http://schemas.microsoft.com/office/powerpoint/2010/main" val="27860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6" name="TextBox 5">
            <a:extLst>
              <a:ext uri="{FF2B5EF4-FFF2-40B4-BE49-F238E27FC236}">
                <a16:creationId xmlns:a16="http://schemas.microsoft.com/office/drawing/2014/main" id="{437AF759-F267-B755-42D2-88A04B0403F4}"/>
              </a:ext>
            </a:extLst>
          </p:cNvPr>
          <p:cNvSpPr txBox="1"/>
          <p:nvPr/>
        </p:nvSpPr>
        <p:spPr>
          <a:xfrm>
            <a:off x="0" y="198278"/>
            <a:ext cx="6505783" cy="784830"/>
          </a:xfrm>
          <a:prstGeom prst="rect">
            <a:avLst/>
          </a:prstGeom>
          <a:noFill/>
        </p:spPr>
        <p:txBody>
          <a:bodyPr wrap="square" rtlCol="0">
            <a:spAutoFit/>
          </a:bodyPr>
          <a:lstStyle/>
          <a:p>
            <a:r>
              <a:rPr lang="en-US" sz="4500" dirty="0">
                <a:solidFill>
                  <a:schemeClr val="bg1"/>
                </a:solidFill>
              </a:rPr>
              <a:t>    Layout of ML</a:t>
            </a:r>
          </a:p>
        </p:txBody>
      </p:sp>
      <p:pic>
        <p:nvPicPr>
          <p:cNvPr id="3" name="Picture 2">
            <a:extLst>
              <a:ext uri="{FF2B5EF4-FFF2-40B4-BE49-F238E27FC236}">
                <a16:creationId xmlns:a16="http://schemas.microsoft.com/office/drawing/2014/main" id="{69428549-47BA-62C7-B566-75F86F293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108"/>
            <a:ext cx="12192000" cy="5874892"/>
          </a:xfrm>
          <a:prstGeom prst="rect">
            <a:avLst/>
          </a:prstGeom>
        </p:spPr>
      </p:pic>
    </p:spTree>
    <p:extLst>
      <p:ext uri="{BB962C8B-B14F-4D97-AF65-F5344CB8AC3E}">
        <p14:creationId xmlns:p14="http://schemas.microsoft.com/office/powerpoint/2010/main" val="97207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rPr>
              <a:t>What is </a:t>
            </a:r>
            <a:r>
              <a:rPr lang="en-US" sz="4400" b="1" dirty="0" err="1">
                <a:solidFill>
                  <a:schemeClr val="bg1"/>
                </a:solidFill>
              </a:rPr>
              <a:t>MLOps</a:t>
            </a:r>
            <a:r>
              <a:rPr lang="en-US" sz="4400" b="1" dirty="0">
                <a:solidFill>
                  <a:schemeClr val="bg1"/>
                </a:solidFill>
              </a:rPr>
              <a:t>?</a:t>
            </a: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0" name="TextBox 49">
            <a:extLst>
              <a:ext uri="{FF2B5EF4-FFF2-40B4-BE49-F238E27FC236}">
                <a16:creationId xmlns:a16="http://schemas.microsoft.com/office/drawing/2014/main" id="{1526D261-0B71-A716-EAB2-A2DBB01994CF}"/>
              </a:ext>
            </a:extLst>
          </p:cNvPr>
          <p:cNvSpPr txBox="1"/>
          <p:nvPr/>
        </p:nvSpPr>
        <p:spPr>
          <a:xfrm>
            <a:off x="361410" y="1431047"/>
            <a:ext cx="11289070" cy="1569660"/>
          </a:xfrm>
          <a:prstGeom prst="rect">
            <a:avLst/>
          </a:prstGeom>
          <a:noFill/>
        </p:spPr>
        <p:txBody>
          <a:bodyPr wrap="square">
            <a:spAutoFit/>
          </a:bodyPr>
          <a:lstStyle/>
          <a:p>
            <a:r>
              <a:rPr lang="en-US" sz="2400" b="0" i="0" dirty="0">
                <a:solidFill>
                  <a:schemeClr val="bg1"/>
                </a:solidFill>
                <a:effectLst/>
                <a:latin typeface="source-serif-pro"/>
              </a:rPr>
              <a:t>Machine Learning Operations involves a set of processes or rather a sequence of steps implemented to deploy an ML model to the production environment. There are several steps to be undertaken before an ML Model is production-ready. These processes ensure that your model can be scaled for a large user base and perform accurately.</a:t>
            </a:r>
            <a:endParaRPr lang="en-US" sz="2400" dirty="0">
              <a:solidFill>
                <a:schemeClr val="bg1"/>
              </a:solidFill>
            </a:endParaRPr>
          </a:p>
        </p:txBody>
      </p:sp>
    </p:spTree>
    <p:extLst>
      <p:ext uri="{BB962C8B-B14F-4D97-AF65-F5344CB8AC3E}">
        <p14:creationId xmlns:p14="http://schemas.microsoft.com/office/powerpoint/2010/main" val="267726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rPr>
              <a:t>Why do we need </a:t>
            </a:r>
            <a:r>
              <a:rPr lang="en-US" sz="4400" b="1" dirty="0" err="1">
                <a:solidFill>
                  <a:schemeClr val="bg1"/>
                </a:solidFill>
              </a:rPr>
              <a:t>MLOps</a:t>
            </a:r>
            <a:r>
              <a:rPr lang="en-US" sz="4400" b="1" dirty="0">
                <a:solidFill>
                  <a:schemeClr val="bg1"/>
                </a:solidFill>
              </a:rPr>
              <a:t>?</a:t>
            </a: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0" name="TextBox 49">
            <a:extLst>
              <a:ext uri="{FF2B5EF4-FFF2-40B4-BE49-F238E27FC236}">
                <a16:creationId xmlns:a16="http://schemas.microsoft.com/office/drawing/2014/main" id="{1526D261-0B71-A716-EAB2-A2DBB01994CF}"/>
              </a:ext>
            </a:extLst>
          </p:cNvPr>
          <p:cNvSpPr txBox="1"/>
          <p:nvPr/>
        </p:nvSpPr>
        <p:spPr>
          <a:xfrm>
            <a:off x="361410" y="1431047"/>
            <a:ext cx="11289070" cy="1569660"/>
          </a:xfrm>
          <a:prstGeom prst="rect">
            <a:avLst/>
          </a:prstGeom>
          <a:noFill/>
        </p:spPr>
        <p:txBody>
          <a:bodyPr wrap="square">
            <a:spAutoFit/>
          </a:bodyPr>
          <a:lstStyle/>
          <a:p>
            <a:r>
              <a:rPr lang="en-US" sz="2400" b="0" i="0" dirty="0">
                <a:solidFill>
                  <a:schemeClr val="bg1"/>
                </a:solidFill>
                <a:effectLst/>
                <a:latin typeface="source-serif-pro"/>
              </a:rPr>
              <a:t>Creating an ML model that can predict what you want it to predict from the data you have fed is easy. </a:t>
            </a:r>
            <a:r>
              <a:rPr lang="en-US" sz="2400" i="1" dirty="0">
                <a:solidFill>
                  <a:schemeClr val="bg1"/>
                </a:solidFill>
                <a:effectLst/>
              </a:rPr>
              <a:t>However, creating an ML model that is reliable, fast, accurate, and can be used by a large number of users is difficult.</a:t>
            </a:r>
          </a:p>
          <a:p>
            <a:endParaRPr lang="en-US" sz="2400" dirty="0">
              <a:solidFill>
                <a:schemeClr val="bg1"/>
              </a:solidFill>
            </a:endParaRPr>
          </a:p>
        </p:txBody>
      </p:sp>
    </p:spTree>
    <p:extLst>
      <p:ext uri="{BB962C8B-B14F-4D97-AF65-F5344CB8AC3E}">
        <p14:creationId xmlns:p14="http://schemas.microsoft.com/office/powerpoint/2010/main" val="15360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rPr>
              <a:t>Importance of MLOPs</a:t>
            </a: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0" name="TextBox 49">
            <a:extLst>
              <a:ext uri="{FF2B5EF4-FFF2-40B4-BE49-F238E27FC236}">
                <a16:creationId xmlns:a16="http://schemas.microsoft.com/office/drawing/2014/main" id="{1526D261-0B71-A716-EAB2-A2DBB01994CF}"/>
              </a:ext>
            </a:extLst>
          </p:cNvPr>
          <p:cNvSpPr txBox="1"/>
          <p:nvPr/>
        </p:nvSpPr>
        <p:spPr>
          <a:xfrm>
            <a:off x="361410" y="1431047"/>
            <a:ext cx="11289070" cy="4524315"/>
          </a:xfrm>
          <a:prstGeom prst="rect">
            <a:avLst/>
          </a:prstGeom>
          <a:noFill/>
        </p:spPr>
        <p:txBody>
          <a:bodyPr wrap="square">
            <a:spAutoFit/>
          </a:bodyPr>
          <a:lstStyle/>
          <a:p>
            <a:r>
              <a:rPr lang="en-US" sz="2400" b="0" i="0" dirty="0">
                <a:solidFill>
                  <a:schemeClr val="bg1"/>
                </a:solidFill>
                <a:effectLst/>
                <a:latin typeface="source-serif-pro"/>
              </a:rPr>
              <a:t>The necessity of </a:t>
            </a:r>
            <a:r>
              <a:rPr lang="en-US" sz="2400" b="0" i="0" dirty="0" err="1">
                <a:solidFill>
                  <a:schemeClr val="bg1"/>
                </a:solidFill>
                <a:effectLst/>
                <a:latin typeface="source-serif-pro"/>
              </a:rPr>
              <a:t>MLOps</a:t>
            </a:r>
            <a:r>
              <a:rPr lang="en-US" sz="2400" b="0" i="0" dirty="0">
                <a:solidFill>
                  <a:schemeClr val="bg1"/>
                </a:solidFill>
                <a:effectLst/>
                <a:latin typeface="source-serif-pro"/>
              </a:rPr>
              <a:t> can be summarized as follows:</a:t>
            </a:r>
          </a:p>
          <a:p>
            <a:endParaRPr lang="en-US" sz="2400" b="0" i="0" dirty="0">
              <a:solidFill>
                <a:schemeClr val="bg1"/>
              </a:solidFill>
              <a:effectLst/>
              <a:latin typeface="source-serif-pro"/>
            </a:endParaRPr>
          </a:p>
          <a:p>
            <a:pPr marL="342900" indent="-342900">
              <a:buFont typeface="Arial" panose="020B0604020202020204" pitchFamily="34" charset="0"/>
              <a:buChar char="•"/>
            </a:pPr>
            <a:r>
              <a:rPr lang="en-US" sz="2400" b="0" i="0" dirty="0">
                <a:solidFill>
                  <a:schemeClr val="bg1"/>
                </a:solidFill>
                <a:effectLst/>
                <a:latin typeface="source-serif-pro"/>
              </a:rPr>
              <a:t>ML models </a:t>
            </a:r>
            <a:r>
              <a:rPr lang="en-US" sz="2400" b="1" i="1" dirty="0">
                <a:solidFill>
                  <a:schemeClr val="bg1"/>
                </a:solidFill>
                <a:effectLst/>
                <a:latin typeface="source-serif-pro"/>
              </a:rPr>
              <a:t>rely on a huge amount of data</a:t>
            </a:r>
            <a:r>
              <a:rPr lang="en-US" sz="2400" b="0" i="0" dirty="0">
                <a:solidFill>
                  <a:schemeClr val="bg1"/>
                </a:solidFill>
                <a:effectLst/>
                <a:latin typeface="source-serif-pro"/>
              </a:rPr>
              <a:t>, difficult for a single person to keep track of.</a:t>
            </a:r>
          </a:p>
          <a:p>
            <a:pPr marL="342900" indent="-342900" algn="l">
              <a:buFont typeface="Arial" panose="020B0604020202020204" pitchFamily="34" charset="0"/>
              <a:buChar char="•"/>
            </a:pPr>
            <a:r>
              <a:rPr lang="en-US" sz="2400" b="1" i="1" dirty="0">
                <a:solidFill>
                  <a:schemeClr val="bg1"/>
                </a:solidFill>
                <a:effectLst/>
                <a:latin typeface="source-serif-pro"/>
              </a:rPr>
              <a:t>Difficult to keep track of parameters</a:t>
            </a:r>
            <a:r>
              <a:rPr lang="en-US" sz="2400" b="0" i="0" dirty="0">
                <a:solidFill>
                  <a:schemeClr val="bg1"/>
                </a:solidFill>
                <a:effectLst/>
                <a:latin typeface="source-serif-pro"/>
              </a:rPr>
              <a:t> we tweak in ML models. Small changes can lead to enormous differences in the results.</a:t>
            </a:r>
          </a:p>
          <a:p>
            <a:pPr marL="342900" indent="-342900" algn="l">
              <a:buFont typeface="Arial" panose="020B0604020202020204" pitchFamily="34" charset="0"/>
              <a:buChar char="•"/>
            </a:pPr>
            <a:r>
              <a:rPr lang="en-US" sz="2400" b="0" i="0" dirty="0">
                <a:solidFill>
                  <a:schemeClr val="bg1"/>
                </a:solidFill>
                <a:effectLst/>
                <a:latin typeface="source-serif-pro"/>
              </a:rPr>
              <a:t>We have to keep track of the features the model works with, feature engineering is a separate task that contributes largely to model accuracy.</a:t>
            </a:r>
          </a:p>
          <a:p>
            <a:pPr marL="342900" indent="-342900" algn="l">
              <a:buFont typeface="Arial" panose="020B0604020202020204" pitchFamily="34" charset="0"/>
              <a:buChar char="•"/>
            </a:pPr>
            <a:r>
              <a:rPr lang="en-US" sz="2400" b="0" i="0" dirty="0">
                <a:solidFill>
                  <a:schemeClr val="bg1"/>
                </a:solidFill>
                <a:effectLst/>
                <a:latin typeface="source-serif-pro"/>
              </a:rPr>
              <a:t>Monitoring an ML model isn’t like monitoring a deployed software or web app.</a:t>
            </a:r>
          </a:p>
          <a:p>
            <a:pPr marL="342900" indent="-342900" algn="l">
              <a:buFont typeface="Arial" panose="020B0604020202020204" pitchFamily="34" charset="0"/>
              <a:buChar char="•"/>
            </a:pPr>
            <a:r>
              <a:rPr lang="en-US" sz="2400" b="1" i="1" dirty="0">
                <a:solidFill>
                  <a:schemeClr val="bg1"/>
                </a:solidFill>
                <a:effectLst/>
                <a:latin typeface="source-serif-pro"/>
              </a:rPr>
              <a:t>Debugging an ML model is an extremely complicated art</a:t>
            </a:r>
            <a:endParaRPr lang="en-US" sz="2400" b="0" i="0" dirty="0">
              <a:solidFill>
                <a:schemeClr val="bg1"/>
              </a:solidFill>
              <a:effectLst/>
              <a:latin typeface="source-serif-pro"/>
            </a:endParaRPr>
          </a:p>
          <a:p>
            <a:pPr marL="342900" indent="-342900" algn="l">
              <a:buFont typeface="Arial" panose="020B0604020202020204" pitchFamily="34" charset="0"/>
              <a:buChar char="•"/>
            </a:pPr>
            <a:r>
              <a:rPr lang="en-US" sz="2400" b="0" i="0" dirty="0">
                <a:solidFill>
                  <a:schemeClr val="bg1"/>
                </a:solidFill>
                <a:effectLst/>
                <a:latin typeface="source-serif-pro"/>
              </a:rPr>
              <a:t>Models rely on real-world data for predicting, </a:t>
            </a:r>
            <a:r>
              <a:rPr lang="en-US" sz="2400" b="1" i="1" dirty="0">
                <a:solidFill>
                  <a:schemeClr val="bg1"/>
                </a:solidFill>
                <a:effectLst/>
                <a:latin typeface="source-serif-pro"/>
              </a:rPr>
              <a:t>as real-world data changes, so should the model.</a:t>
            </a:r>
            <a:r>
              <a:rPr lang="en-US" sz="2400" b="0" i="0" dirty="0">
                <a:solidFill>
                  <a:schemeClr val="bg1"/>
                </a:solidFill>
                <a:effectLst/>
                <a:latin typeface="source-serif-pro"/>
              </a:rPr>
              <a:t> This means we have to keep track of new data changes and make sure the model learns accordingly.</a:t>
            </a:r>
          </a:p>
        </p:txBody>
      </p:sp>
    </p:spTree>
    <p:extLst>
      <p:ext uri="{BB962C8B-B14F-4D97-AF65-F5344CB8AC3E}">
        <p14:creationId xmlns:p14="http://schemas.microsoft.com/office/powerpoint/2010/main" val="339136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43885" y="3746829"/>
            <a:ext cx="8975455" cy="707886"/>
          </a:xfrm>
          <a:prstGeom prst="rect">
            <a:avLst/>
          </a:prstGeom>
          <a:noFill/>
        </p:spPr>
        <p:txBody>
          <a:bodyPr wrap="square" rtlCol="0">
            <a:spAutoFit/>
          </a:bodyPr>
          <a:lstStyle/>
          <a:p>
            <a:pPr algn="ctr"/>
            <a:r>
              <a:rPr lang="en-US" sz="4000" dirty="0">
                <a:solidFill>
                  <a:schemeClr val="bg1"/>
                </a:solidFill>
                <a:latin typeface="Candara" panose="020E0502030303020204" pitchFamily="34" charset="0"/>
              </a:rPr>
              <a:t>ANY QUESTIONS?</a:t>
            </a:r>
          </a:p>
        </p:txBody>
      </p:sp>
      <p:cxnSp>
        <p:nvCxnSpPr>
          <p:cNvPr id="22" name="Straight Connector 21"/>
          <p:cNvCxnSpPr/>
          <p:nvPr/>
        </p:nvCxnSpPr>
        <p:spPr>
          <a:xfrm>
            <a:off x="2898183" y="4454715"/>
            <a:ext cx="6858000" cy="0"/>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1" name="Picture 10">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993596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43885" y="3746829"/>
            <a:ext cx="8975455" cy="707886"/>
          </a:xfrm>
          <a:prstGeom prst="rect">
            <a:avLst/>
          </a:prstGeom>
          <a:noFill/>
        </p:spPr>
        <p:txBody>
          <a:bodyPr wrap="square" rtlCol="0">
            <a:spAutoFit/>
          </a:bodyPr>
          <a:lstStyle/>
          <a:p>
            <a:pPr algn="ctr"/>
            <a:r>
              <a:rPr lang="en-US" sz="4000" dirty="0">
                <a:solidFill>
                  <a:schemeClr val="bg1"/>
                </a:solidFill>
                <a:latin typeface="Candara" panose="020E0502030303020204" pitchFamily="34" charset="0"/>
              </a:rPr>
              <a:t>THANK YOU</a:t>
            </a:r>
          </a:p>
        </p:txBody>
      </p:sp>
      <p:cxnSp>
        <p:nvCxnSpPr>
          <p:cNvPr id="22" name="Straight Connector 21"/>
          <p:cNvCxnSpPr/>
          <p:nvPr/>
        </p:nvCxnSpPr>
        <p:spPr>
          <a:xfrm>
            <a:off x="2898183" y="4454715"/>
            <a:ext cx="6858000" cy="0"/>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1" name="Picture 10">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35237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70046" y="304456"/>
            <a:ext cx="5943600" cy="769441"/>
          </a:xfrm>
          <a:prstGeom prst="rect">
            <a:avLst/>
          </a:prstGeom>
          <a:noFill/>
        </p:spPr>
        <p:txBody>
          <a:bodyPr wrap="square" rtlCol="0">
            <a:spAutoFit/>
          </a:bodyPr>
          <a:lstStyle/>
          <a:p>
            <a:r>
              <a:rPr lang="en-US" sz="4400" b="1" dirty="0">
                <a:solidFill>
                  <a:schemeClr val="bg1"/>
                </a:solidFill>
                <a:latin typeface="Candara" panose="020E0502030303020204" pitchFamily="34" charset="0"/>
              </a:rPr>
              <a:t>About Speaker</a:t>
            </a:r>
            <a:endParaRPr lang="en-US" dirty="0">
              <a:solidFill>
                <a:schemeClr val="bg1"/>
              </a:solidFill>
              <a:latin typeface="Candara" panose="020E0502030303020204" pitchFamily="34" charset="0"/>
            </a:endParaRPr>
          </a:p>
        </p:txBody>
      </p:sp>
      <p:pic>
        <p:nvPicPr>
          <p:cNvPr id="3" name="Picture 2">
            <a:extLst>
              <a:ext uri="{FF2B5EF4-FFF2-40B4-BE49-F238E27FC236}">
                <a16:creationId xmlns:a16="http://schemas.microsoft.com/office/drawing/2014/main" id="{2B8C729B-5DBF-6308-FFEA-D91599EC6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997" y="1440766"/>
            <a:ext cx="3689032" cy="3689032"/>
          </a:xfrm>
          <a:prstGeom prst="rect">
            <a:avLst/>
          </a:prstGeom>
        </p:spPr>
      </p:pic>
      <p:sp>
        <p:nvSpPr>
          <p:cNvPr id="4" name="TextBox 3">
            <a:extLst>
              <a:ext uri="{FF2B5EF4-FFF2-40B4-BE49-F238E27FC236}">
                <a16:creationId xmlns:a16="http://schemas.microsoft.com/office/drawing/2014/main" id="{C93E44EA-EBA2-D29D-7A2D-B2CCE48838AE}"/>
              </a:ext>
            </a:extLst>
          </p:cNvPr>
          <p:cNvSpPr txBox="1"/>
          <p:nvPr/>
        </p:nvSpPr>
        <p:spPr>
          <a:xfrm>
            <a:off x="370046" y="1596684"/>
            <a:ext cx="5556738" cy="2015936"/>
          </a:xfrm>
          <a:prstGeom prst="rect">
            <a:avLst/>
          </a:prstGeom>
          <a:noFill/>
        </p:spPr>
        <p:txBody>
          <a:bodyPr wrap="square" rtlCol="0">
            <a:spAutoFit/>
          </a:bodyPr>
          <a:lstStyle/>
          <a:p>
            <a:r>
              <a:rPr lang="en-US" sz="2500" dirty="0">
                <a:solidFill>
                  <a:schemeClr val="bg1"/>
                </a:solidFill>
              </a:rPr>
              <a:t>AI/ML Engineer working in a FinTech over the experience of 3+ years. Developing Machine Learning solutions for business. Providing Tech trainings to people around the world.</a:t>
            </a:r>
          </a:p>
        </p:txBody>
      </p:sp>
    </p:spTree>
    <p:extLst>
      <p:ext uri="{BB962C8B-B14F-4D97-AF65-F5344CB8AC3E}">
        <p14:creationId xmlns:p14="http://schemas.microsoft.com/office/powerpoint/2010/main" val="12108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70046" y="304456"/>
            <a:ext cx="5943600" cy="769441"/>
          </a:xfrm>
          <a:prstGeom prst="rect">
            <a:avLst/>
          </a:prstGeom>
          <a:noFill/>
        </p:spPr>
        <p:txBody>
          <a:bodyPr wrap="square" rtlCol="0">
            <a:spAutoFit/>
          </a:bodyPr>
          <a:lstStyle/>
          <a:p>
            <a:r>
              <a:rPr lang="en-US" sz="4400" b="1" dirty="0">
                <a:solidFill>
                  <a:schemeClr val="bg1"/>
                </a:solidFill>
                <a:latin typeface="Candara" panose="020E0502030303020204" pitchFamily="34" charset="0"/>
              </a:rPr>
              <a:t>AGENDA</a:t>
            </a:r>
            <a:endParaRPr lang="en-US" dirty="0">
              <a:solidFill>
                <a:schemeClr val="bg1"/>
              </a:solidFill>
              <a:latin typeface="Candara" panose="020E0502030303020204" pitchFamily="34" charset="0"/>
            </a:endParaRPr>
          </a:p>
        </p:txBody>
      </p:sp>
      <p:sp>
        <p:nvSpPr>
          <p:cNvPr id="27" name="Oval 26">
            <a:extLst>
              <a:ext uri="{FF2B5EF4-FFF2-40B4-BE49-F238E27FC236}">
                <a16:creationId xmlns:a16="http://schemas.microsoft.com/office/drawing/2014/main" id="{7CD8CAAC-844A-45DD-AD05-E39C8C6288BE}"/>
              </a:ext>
            </a:extLst>
          </p:cNvPr>
          <p:cNvSpPr>
            <a:spLocks noChangeAspect="1"/>
          </p:cNvSpPr>
          <p:nvPr/>
        </p:nvSpPr>
        <p:spPr>
          <a:xfrm>
            <a:off x="6730478" y="1540898"/>
            <a:ext cx="4663441" cy="4663440"/>
          </a:xfrm>
          <a:prstGeom prst="ellipse">
            <a:avLst/>
          </a:prstGeom>
          <a:solidFill>
            <a:srgbClr val="222A4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3582D31-DD29-4B94-AD01-6FE9259DC6A8}"/>
              </a:ext>
            </a:extLst>
          </p:cNvPr>
          <p:cNvSpPr>
            <a:spLocks noChangeAspect="1"/>
          </p:cNvSpPr>
          <p:nvPr/>
        </p:nvSpPr>
        <p:spPr>
          <a:xfrm>
            <a:off x="6730478" y="1540898"/>
            <a:ext cx="4684282" cy="4684281"/>
          </a:xfrm>
          <a:custGeom>
            <a:avLst/>
            <a:gdLst>
              <a:gd name="connsiteX0" fmla="*/ 1874520 w 3749040"/>
              <a:gd name="connsiteY0" fmla="*/ 365760 h 3749040"/>
              <a:gd name="connsiteX1" fmla="*/ 365760 w 3749040"/>
              <a:gd name="connsiteY1" fmla="*/ 1874520 h 3749040"/>
              <a:gd name="connsiteX2" fmla="*/ 1874520 w 3749040"/>
              <a:gd name="connsiteY2" fmla="*/ 3383280 h 3749040"/>
              <a:gd name="connsiteX3" fmla="*/ 3383280 w 3749040"/>
              <a:gd name="connsiteY3" fmla="*/ 1874520 h 3749040"/>
              <a:gd name="connsiteX4" fmla="*/ 1874520 w 3749040"/>
              <a:gd name="connsiteY4" fmla="*/ 365760 h 3749040"/>
              <a:gd name="connsiteX5" fmla="*/ 1874520 w 3749040"/>
              <a:gd name="connsiteY5" fmla="*/ 0 h 3749040"/>
              <a:gd name="connsiteX6" fmla="*/ 3749040 w 3749040"/>
              <a:gd name="connsiteY6" fmla="*/ 1874520 h 3749040"/>
              <a:gd name="connsiteX7" fmla="*/ 1874520 w 3749040"/>
              <a:gd name="connsiteY7" fmla="*/ 3749040 h 3749040"/>
              <a:gd name="connsiteX8" fmla="*/ 0 w 3749040"/>
              <a:gd name="connsiteY8" fmla="*/ 1874520 h 3749040"/>
              <a:gd name="connsiteX9" fmla="*/ 1874520 w 3749040"/>
              <a:gd name="connsiteY9"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9040" h="3749040">
                <a:moveTo>
                  <a:pt x="1874520" y="365760"/>
                </a:moveTo>
                <a:cubicBezTo>
                  <a:pt x="1041255" y="365760"/>
                  <a:pt x="365760" y="1041255"/>
                  <a:pt x="365760" y="1874520"/>
                </a:cubicBezTo>
                <a:cubicBezTo>
                  <a:pt x="365760" y="2707785"/>
                  <a:pt x="1041255" y="3383280"/>
                  <a:pt x="1874520" y="3383280"/>
                </a:cubicBezTo>
                <a:cubicBezTo>
                  <a:pt x="2707785" y="3383280"/>
                  <a:pt x="3383280" y="2707785"/>
                  <a:pt x="3383280" y="1874520"/>
                </a:cubicBezTo>
                <a:cubicBezTo>
                  <a:pt x="3383280" y="1041255"/>
                  <a:pt x="2707785" y="365760"/>
                  <a:pt x="1874520" y="365760"/>
                </a:cubicBezTo>
                <a:close/>
                <a:moveTo>
                  <a:pt x="1874520" y="0"/>
                </a:moveTo>
                <a:cubicBezTo>
                  <a:pt x="2909789" y="0"/>
                  <a:pt x="3749040" y="839251"/>
                  <a:pt x="3749040" y="1874520"/>
                </a:cubicBezTo>
                <a:cubicBezTo>
                  <a:pt x="3749040" y="2909789"/>
                  <a:pt x="2909789" y="3749040"/>
                  <a:pt x="1874520" y="3749040"/>
                </a:cubicBezTo>
                <a:cubicBezTo>
                  <a:pt x="839251" y="3749040"/>
                  <a:pt x="0" y="2909789"/>
                  <a:pt x="0" y="1874520"/>
                </a:cubicBezTo>
                <a:cubicBezTo>
                  <a:pt x="0" y="839251"/>
                  <a:pt x="839251" y="0"/>
                  <a:pt x="1874520" y="0"/>
                </a:cubicBezTo>
                <a:close/>
              </a:path>
            </a:pathLst>
          </a:custGeom>
          <a:solidFill>
            <a:srgbClr val="2C3749"/>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5ABA833-128F-49F8-A93B-900939ACD52D}"/>
              </a:ext>
            </a:extLst>
          </p:cNvPr>
          <p:cNvSpPr>
            <a:spLocks noChangeAspect="1"/>
          </p:cNvSpPr>
          <p:nvPr/>
        </p:nvSpPr>
        <p:spPr>
          <a:xfrm>
            <a:off x="7473108" y="2283528"/>
            <a:ext cx="3199022" cy="3199021"/>
          </a:xfrm>
          <a:custGeom>
            <a:avLst/>
            <a:gdLst>
              <a:gd name="connsiteX0" fmla="*/ 1280160 w 2560320"/>
              <a:gd name="connsiteY0" fmla="*/ 320040 h 2560320"/>
              <a:gd name="connsiteX1" fmla="*/ 320040 w 2560320"/>
              <a:gd name="connsiteY1" fmla="*/ 1280160 h 2560320"/>
              <a:gd name="connsiteX2" fmla="*/ 1280160 w 2560320"/>
              <a:gd name="connsiteY2" fmla="*/ 2240280 h 2560320"/>
              <a:gd name="connsiteX3" fmla="*/ 2240280 w 2560320"/>
              <a:gd name="connsiteY3" fmla="*/ 1280160 h 2560320"/>
              <a:gd name="connsiteX4" fmla="*/ 1280160 w 2560320"/>
              <a:gd name="connsiteY4" fmla="*/ 320040 h 2560320"/>
              <a:gd name="connsiteX5" fmla="*/ 1280160 w 2560320"/>
              <a:gd name="connsiteY5" fmla="*/ 0 h 2560320"/>
              <a:gd name="connsiteX6" fmla="*/ 2560320 w 2560320"/>
              <a:gd name="connsiteY6" fmla="*/ 1280160 h 2560320"/>
              <a:gd name="connsiteX7" fmla="*/ 1280160 w 2560320"/>
              <a:gd name="connsiteY7" fmla="*/ 2560320 h 2560320"/>
              <a:gd name="connsiteX8" fmla="*/ 0 w 2560320"/>
              <a:gd name="connsiteY8" fmla="*/ 1280160 h 2560320"/>
              <a:gd name="connsiteX9" fmla="*/ 1280160 w 2560320"/>
              <a:gd name="connsiteY9"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0320" h="2560320">
                <a:moveTo>
                  <a:pt x="1280160" y="320040"/>
                </a:moveTo>
                <a:cubicBezTo>
                  <a:pt x="749900" y="320040"/>
                  <a:pt x="320040" y="749900"/>
                  <a:pt x="320040" y="1280160"/>
                </a:cubicBezTo>
                <a:cubicBezTo>
                  <a:pt x="320040" y="1810420"/>
                  <a:pt x="749900" y="2240280"/>
                  <a:pt x="1280160" y="2240280"/>
                </a:cubicBezTo>
                <a:cubicBezTo>
                  <a:pt x="1810420" y="2240280"/>
                  <a:pt x="2240280" y="1810420"/>
                  <a:pt x="2240280" y="1280160"/>
                </a:cubicBezTo>
                <a:cubicBezTo>
                  <a:pt x="2240280" y="749900"/>
                  <a:pt x="1810420" y="320040"/>
                  <a:pt x="1280160" y="320040"/>
                </a:cubicBezTo>
                <a:close/>
                <a:moveTo>
                  <a:pt x="1280160" y="0"/>
                </a:moveTo>
                <a:cubicBezTo>
                  <a:pt x="1987173" y="0"/>
                  <a:pt x="2560320" y="573147"/>
                  <a:pt x="2560320" y="1280160"/>
                </a:cubicBezTo>
                <a:cubicBezTo>
                  <a:pt x="2560320" y="1987173"/>
                  <a:pt x="1987173" y="2560320"/>
                  <a:pt x="1280160" y="2560320"/>
                </a:cubicBezTo>
                <a:cubicBezTo>
                  <a:pt x="573147" y="2560320"/>
                  <a:pt x="0" y="1987173"/>
                  <a:pt x="0" y="1280160"/>
                </a:cubicBezTo>
                <a:cubicBezTo>
                  <a:pt x="0" y="573147"/>
                  <a:pt x="573147" y="0"/>
                  <a:pt x="1280160" y="0"/>
                </a:cubicBezTo>
                <a:close/>
              </a:path>
            </a:pathLst>
          </a:custGeom>
          <a:solidFill>
            <a:srgbClr val="44546B"/>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0D53BC2-9901-4B95-9B55-913C91F238B5}"/>
              </a:ext>
            </a:extLst>
          </p:cNvPr>
          <p:cNvSpPr>
            <a:spLocks noChangeAspect="1"/>
          </p:cNvSpPr>
          <p:nvPr/>
        </p:nvSpPr>
        <p:spPr>
          <a:xfrm>
            <a:off x="8158613" y="2969033"/>
            <a:ext cx="1828012" cy="1828012"/>
          </a:xfrm>
          <a:custGeom>
            <a:avLst/>
            <a:gdLst>
              <a:gd name="connsiteX0" fmla="*/ 731520 w 1463040"/>
              <a:gd name="connsiteY0" fmla="*/ 274320 h 1463040"/>
              <a:gd name="connsiteX1" fmla="*/ 274320 w 1463040"/>
              <a:gd name="connsiteY1" fmla="*/ 731520 h 1463040"/>
              <a:gd name="connsiteX2" fmla="*/ 731520 w 1463040"/>
              <a:gd name="connsiteY2" fmla="*/ 1188720 h 1463040"/>
              <a:gd name="connsiteX3" fmla="*/ 1188720 w 1463040"/>
              <a:gd name="connsiteY3" fmla="*/ 731520 h 1463040"/>
              <a:gd name="connsiteX4" fmla="*/ 731520 w 1463040"/>
              <a:gd name="connsiteY4" fmla="*/ 274320 h 1463040"/>
              <a:gd name="connsiteX5" fmla="*/ 731520 w 1463040"/>
              <a:gd name="connsiteY5" fmla="*/ 0 h 1463040"/>
              <a:gd name="connsiteX6" fmla="*/ 1463040 w 1463040"/>
              <a:gd name="connsiteY6" fmla="*/ 731520 h 1463040"/>
              <a:gd name="connsiteX7" fmla="*/ 731520 w 1463040"/>
              <a:gd name="connsiteY7" fmla="*/ 1463040 h 1463040"/>
              <a:gd name="connsiteX8" fmla="*/ 0 w 1463040"/>
              <a:gd name="connsiteY8" fmla="*/ 731520 h 1463040"/>
              <a:gd name="connsiteX9" fmla="*/ 731520 w 1463040"/>
              <a:gd name="connsiteY9" fmla="*/ 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3040" h="1463040">
                <a:moveTo>
                  <a:pt x="731520" y="274320"/>
                </a:moveTo>
                <a:cubicBezTo>
                  <a:pt x="479015" y="274320"/>
                  <a:pt x="274320" y="479015"/>
                  <a:pt x="274320" y="731520"/>
                </a:cubicBezTo>
                <a:cubicBezTo>
                  <a:pt x="274320" y="984025"/>
                  <a:pt x="479015" y="1188720"/>
                  <a:pt x="731520" y="1188720"/>
                </a:cubicBezTo>
                <a:cubicBezTo>
                  <a:pt x="984025" y="1188720"/>
                  <a:pt x="1188720" y="984025"/>
                  <a:pt x="1188720" y="731520"/>
                </a:cubicBezTo>
                <a:cubicBezTo>
                  <a:pt x="1188720" y="479015"/>
                  <a:pt x="984025" y="274320"/>
                  <a:pt x="731520" y="274320"/>
                </a:cubicBezTo>
                <a:close/>
                <a:moveTo>
                  <a:pt x="731520" y="0"/>
                </a:moveTo>
                <a:cubicBezTo>
                  <a:pt x="1135527" y="0"/>
                  <a:pt x="1463040" y="327513"/>
                  <a:pt x="1463040" y="731520"/>
                </a:cubicBezTo>
                <a:cubicBezTo>
                  <a:pt x="1463040" y="1135527"/>
                  <a:pt x="1135527" y="1463040"/>
                  <a:pt x="731520" y="1463040"/>
                </a:cubicBezTo>
                <a:cubicBezTo>
                  <a:pt x="327513" y="1463040"/>
                  <a:pt x="0" y="1135527"/>
                  <a:pt x="0" y="731520"/>
                </a:cubicBezTo>
                <a:cubicBezTo>
                  <a:pt x="0" y="327513"/>
                  <a:pt x="327513" y="0"/>
                  <a:pt x="731520" y="0"/>
                </a:cubicBezTo>
                <a:close/>
              </a:path>
            </a:pathLst>
          </a:custGeom>
          <a:solidFill>
            <a:srgbClr val="8397B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2BD5AA5-0C09-4F98-B2B5-D85E138AF017}"/>
              </a:ext>
            </a:extLst>
          </p:cNvPr>
          <p:cNvSpPr>
            <a:spLocks noChangeAspect="1"/>
          </p:cNvSpPr>
          <p:nvPr/>
        </p:nvSpPr>
        <p:spPr>
          <a:xfrm>
            <a:off x="8815555" y="3625975"/>
            <a:ext cx="514129" cy="514128"/>
          </a:xfrm>
          <a:prstGeom prst="ellipse">
            <a:avLst/>
          </a:prstGeom>
          <a:solidFill>
            <a:srgbClr val="EF342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0D015230-D1CA-4B05-8771-CFC2A3E99630}"/>
              </a:ext>
            </a:extLst>
          </p:cNvPr>
          <p:cNvGrpSpPr>
            <a:grpSpLocks noChangeAspect="1"/>
          </p:cNvGrpSpPr>
          <p:nvPr/>
        </p:nvGrpSpPr>
        <p:grpSpPr>
          <a:xfrm>
            <a:off x="5562600" y="937621"/>
            <a:ext cx="3884526" cy="1916789"/>
            <a:chOff x="5898219" y="1543524"/>
            <a:chExt cx="3232558" cy="1595080"/>
          </a:xfr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13500000" algn="br" rotWithShape="0">
              <a:prstClr val="black">
                <a:alpha val="40000"/>
              </a:prstClr>
            </a:outerShdw>
          </a:effectLst>
        </p:grpSpPr>
        <p:sp>
          <p:nvSpPr>
            <p:cNvPr id="34" name="Freeform: Shape 33">
              <a:extLst>
                <a:ext uri="{FF2B5EF4-FFF2-40B4-BE49-F238E27FC236}">
                  <a16:creationId xmlns:a16="http://schemas.microsoft.com/office/drawing/2014/main" id="{C88D7FE5-5BD2-468C-ABF4-FDCD3B101D14}"/>
                </a:ext>
              </a:extLst>
            </p:cNvPr>
            <p:cNvSpPr/>
            <p:nvPr/>
          </p:nvSpPr>
          <p:spPr>
            <a:xfrm rot="13111409">
              <a:off x="6096451" y="2930390"/>
              <a:ext cx="3034326" cy="208214"/>
            </a:xfrm>
            <a:custGeom>
              <a:avLst/>
              <a:gdLst>
                <a:gd name="connsiteX0" fmla="*/ 3034330 w 3034330"/>
                <a:gd name="connsiteY0" fmla="*/ 158243 h 208214"/>
                <a:gd name="connsiteX1" fmla="*/ 215125 w 3034330"/>
                <a:gd name="connsiteY1" fmla="*/ 158242 h 208214"/>
                <a:gd name="connsiteX2" fmla="*/ 215125 w 3034330"/>
                <a:gd name="connsiteY2" fmla="*/ 208214 h 208214"/>
                <a:gd name="connsiteX3" fmla="*/ 1694 w 3034330"/>
                <a:gd name="connsiteY3" fmla="*/ 148928 h 208214"/>
                <a:gd name="connsiteX4" fmla="*/ 5991 w 3034330"/>
                <a:gd name="connsiteY4" fmla="*/ 135290 h 208214"/>
                <a:gd name="connsiteX5" fmla="*/ 0 w 3034330"/>
                <a:gd name="connsiteY5" fmla="*/ 59757 h 208214"/>
                <a:gd name="connsiteX6" fmla="*/ 215125 w 3034330"/>
                <a:gd name="connsiteY6" fmla="*/ 0 h 208214"/>
                <a:gd name="connsiteX7" fmla="*/ 215125 w 3034330"/>
                <a:gd name="connsiteY7" fmla="*/ 49971 h 208214"/>
                <a:gd name="connsiteX8" fmla="*/ 3034330 w 3034330"/>
                <a:gd name="connsiteY8" fmla="*/ 49971 h 2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4330" h="208214">
                  <a:moveTo>
                    <a:pt x="3034330" y="158243"/>
                  </a:moveTo>
                  <a:lnTo>
                    <a:pt x="215125" y="158242"/>
                  </a:lnTo>
                  <a:lnTo>
                    <a:pt x="215125" y="208214"/>
                  </a:lnTo>
                  <a:lnTo>
                    <a:pt x="1694" y="148928"/>
                  </a:lnTo>
                  <a:lnTo>
                    <a:pt x="5991" y="135290"/>
                  </a:lnTo>
                  <a:lnTo>
                    <a:pt x="0" y="59757"/>
                  </a:lnTo>
                  <a:lnTo>
                    <a:pt x="215125" y="0"/>
                  </a:lnTo>
                  <a:lnTo>
                    <a:pt x="215125" y="49971"/>
                  </a:lnTo>
                  <a:lnTo>
                    <a:pt x="3034330" y="499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Chevron 3">
              <a:extLst>
                <a:ext uri="{FF2B5EF4-FFF2-40B4-BE49-F238E27FC236}">
                  <a16:creationId xmlns:a16="http://schemas.microsoft.com/office/drawing/2014/main" id="{F4D503E4-AC2D-467D-85BF-692D0E0428EF}"/>
                </a:ext>
              </a:extLst>
            </p:cNvPr>
            <p:cNvSpPr/>
            <p:nvPr/>
          </p:nvSpPr>
          <p:spPr>
            <a:xfrm rot="2311409">
              <a:off x="6292639" y="1857526"/>
              <a:ext cx="208214" cy="41642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B1E5811C-278F-4025-9BB8-73AD432AFFCF}"/>
                </a:ext>
              </a:extLst>
            </p:cNvPr>
            <p:cNvSpPr/>
            <p:nvPr/>
          </p:nvSpPr>
          <p:spPr>
            <a:xfrm rot="2311409">
              <a:off x="6093225" y="1698771"/>
              <a:ext cx="208214" cy="41642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D5238405-DC93-49FF-88E5-7F068558D3FF}"/>
                </a:ext>
              </a:extLst>
            </p:cNvPr>
            <p:cNvSpPr/>
            <p:nvPr/>
          </p:nvSpPr>
          <p:spPr>
            <a:xfrm rot="2311409">
              <a:off x="5995955" y="1621334"/>
              <a:ext cx="208214" cy="41642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FFE036C7-FE4D-4CD7-88AC-B013D448E3D4}"/>
                </a:ext>
              </a:extLst>
            </p:cNvPr>
            <p:cNvSpPr/>
            <p:nvPr/>
          </p:nvSpPr>
          <p:spPr>
            <a:xfrm rot="2311409">
              <a:off x="5898219" y="1543524"/>
              <a:ext cx="208214" cy="41642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8CF0B645-831D-4F53-A8B5-F6FAA104B9B3}"/>
                </a:ext>
              </a:extLst>
            </p:cNvPr>
            <p:cNvSpPr/>
            <p:nvPr/>
          </p:nvSpPr>
          <p:spPr>
            <a:xfrm rot="2311409">
              <a:off x="6189575" y="1775471"/>
              <a:ext cx="208214" cy="41642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4" name="TextBox 53">
            <a:extLst>
              <a:ext uri="{FF2B5EF4-FFF2-40B4-BE49-F238E27FC236}">
                <a16:creationId xmlns:a16="http://schemas.microsoft.com/office/drawing/2014/main" id="{E3534051-6934-47F1-899D-2E700AF1D0E7}"/>
              </a:ext>
            </a:extLst>
          </p:cNvPr>
          <p:cNvSpPr txBox="1"/>
          <p:nvPr/>
        </p:nvSpPr>
        <p:spPr>
          <a:xfrm>
            <a:off x="573863" y="1832376"/>
            <a:ext cx="5440891" cy="3170099"/>
          </a:xfrm>
          <a:prstGeom prst="rect">
            <a:avLst/>
          </a:prstGeom>
          <a:noFill/>
        </p:spPr>
        <p:txBody>
          <a:bodyPr wrap="square" rtlCol="0">
            <a:spAutoFit/>
          </a:bodyPr>
          <a:lstStyle/>
          <a:p>
            <a:pPr marL="285750" indent="-285750">
              <a:buFont typeface="Arial" panose="020B0604020202020204" pitchFamily="34" charset="0"/>
              <a:buChar char="•"/>
            </a:pPr>
            <a:r>
              <a:rPr lang="en-US" sz="2500" dirty="0">
                <a:solidFill>
                  <a:schemeClr val="bg1"/>
                </a:solidFill>
                <a:latin typeface="Candara" panose="020E0502030303020204" pitchFamily="34" charset="0"/>
              </a:rPr>
              <a:t>Introduction to Machine Learning</a:t>
            </a:r>
          </a:p>
          <a:p>
            <a:pPr marL="285750" indent="-285750">
              <a:buFont typeface="Arial" panose="020B0604020202020204" pitchFamily="34" charset="0"/>
              <a:buChar char="•"/>
            </a:pPr>
            <a:r>
              <a:rPr lang="en-US" sz="2500" dirty="0">
                <a:solidFill>
                  <a:schemeClr val="bg1"/>
                </a:solidFill>
                <a:latin typeface="Candara" panose="020E0502030303020204" pitchFamily="34" charset="0"/>
              </a:rPr>
              <a:t>Types of Machine Learning </a:t>
            </a:r>
          </a:p>
          <a:p>
            <a:pPr marL="285750" indent="-285750">
              <a:buFont typeface="Arial" panose="020B0604020202020204" pitchFamily="34" charset="0"/>
              <a:buChar char="•"/>
            </a:pPr>
            <a:r>
              <a:rPr lang="en-US" sz="2500" dirty="0">
                <a:solidFill>
                  <a:schemeClr val="bg1"/>
                </a:solidFill>
                <a:latin typeface="Candara" panose="020E0502030303020204" pitchFamily="34" charset="0"/>
              </a:rPr>
              <a:t>Applications of Machine Learning</a:t>
            </a:r>
          </a:p>
          <a:p>
            <a:pPr marL="285750" indent="-285750">
              <a:buFont typeface="Arial" panose="020B0604020202020204" pitchFamily="34" charset="0"/>
              <a:buChar char="•"/>
            </a:pPr>
            <a:r>
              <a:rPr lang="en-US" sz="2500" dirty="0">
                <a:solidFill>
                  <a:schemeClr val="bg1"/>
                </a:solidFill>
                <a:latin typeface="Candara" panose="020E0502030303020204" pitchFamily="34" charset="0"/>
              </a:rPr>
              <a:t>Implementation of Machine Learning</a:t>
            </a:r>
          </a:p>
          <a:p>
            <a:pPr marL="285750" indent="-285750">
              <a:buFont typeface="Arial" panose="020B0604020202020204" pitchFamily="34" charset="0"/>
              <a:buChar char="•"/>
            </a:pPr>
            <a:r>
              <a:rPr lang="en-US" sz="2500" dirty="0">
                <a:solidFill>
                  <a:schemeClr val="bg1"/>
                </a:solidFill>
                <a:latin typeface="Candara" panose="020E0502030303020204" pitchFamily="34" charset="0"/>
              </a:rPr>
              <a:t>Introduction to MLOPS</a:t>
            </a:r>
          </a:p>
          <a:p>
            <a:pPr marL="285750" indent="-285750">
              <a:buFont typeface="Arial" panose="020B0604020202020204" pitchFamily="34" charset="0"/>
              <a:buChar char="•"/>
            </a:pPr>
            <a:r>
              <a:rPr lang="en-US" sz="2500" dirty="0">
                <a:solidFill>
                  <a:schemeClr val="bg1"/>
                </a:solidFill>
                <a:latin typeface="Candara" panose="020E0502030303020204" pitchFamily="34" charset="0"/>
              </a:rPr>
              <a:t>Applications of MLOPS </a:t>
            </a:r>
          </a:p>
          <a:p>
            <a:pPr marL="285750" indent="-285750">
              <a:buFont typeface="Arial" panose="020B0604020202020204" pitchFamily="34" charset="0"/>
              <a:buChar char="•"/>
            </a:pPr>
            <a:endParaRPr lang="en-US" sz="2500" dirty="0">
              <a:solidFill>
                <a:schemeClr val="bg1"/>
              </a:solidFill>
              <a:latin typeface="Candara" panose="020E0502030303020204" pitchFamily="34" charset="0"/>
            </a:endParaRPr>
          </a:p>
          <a:p>
            <a:pPr marL="285750" indent="-285750">
              <a:buFont typeface="Arial" panose="020B0604020202020204" pitchFamily="34" charset="0"/>
              <a:buChar char="•"/>
            </a:pPr>
            <a:endParaRPr lang="en-US" sz="25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9121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Effect transition="in" filter="fade">
                                      <p:cBhvr>
                                        <p:cTn id="11" dur="500"/>
                                        <p:tgtEl>
                                          <p:spTgt spid="54">
                                            <p:txEl>
                                              <p:pRg st="0" end="0"/>
                                            </p:txEl>
                                          </p:spTgt>
                                        </p:tgtEl>
                                      </p:cBhvr>
                                    </p:animEffect>
                                    <p:anim calcmode="lin" valueType="num">
                                      <p:cBhvr>
                                        <p:cTn id="12"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anim calcmode="lin" valueType="num">
                                      <p:cBhvr>
                                        <p:cTn id="18" dur="500" fill="hold"/>
                                        <p:tgtEl>
                                          <p:spTgt spid="54">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4">
                                            <p:txEl>
                                              <p:pRg st="2" end="2"/>
                                            </p:txEl>
                                          </p:spTgt>
                                        </p:tgtEl>
                                        <p:attrNameLst>
                                          <p:attrName>style.visibility</p:attrName>
                                        </p:attrNameLst>
                                      </p:cBhvr>
                                      <p:to>
                                        <p:strVal val="visible"/>
                                      </p:to>
                                    </p:set>
                                    <p:animEffect transition="in" filter="fade">
                                      <p:cBhvr>
                                        <p:cTn id="24" dur="500"/>
                                        <p:tgtEl>
                                          <p:spTgt spid="54">
                                            <p:txEl>
                                              <p:pRg st="2" end="2"/>
                                            </p:txEl>
                                          </p:spTgt>
                                        </p:tgtEl>
                                      </p:cBhvr>
                                    </p:animEffect>
                                    <p:anim calcmode="lin" valueType="num">
                                      <p:cBhvr>
                                        <p:cTn id="25" dur="500" fill="hold"/>
                                        <p:tgtEl>
                                          <p:spTgt spid="54">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4">
                                            <p:txEl>
                                              <p:pRg st="3" end="3"/>
                                            </p:txEl>
                                          </p:spTgt>
                                        </p:tgtEl>
                                        <p:attrNameLst>
                                          <p:attrName>style.visibility</p:attrName>
                                        </p:attrNameLst>
                                      </p:cBhvr>
                                      <p:to>
                                        <p:strVal val="visible"/>
                                      </p:to>
                                    </p:set>
                                    <p:animEffect transition="in" filter="fade">
                                      <p:cBhvr>
                                        <p:cTn id="31" dur="500"/>
                                        <p:tgtEl>
                                          <p:spTgt spid="54">
                                            <p:txEl>
                                              <p:pRg st="3" end="3"/>
                                            </p:txEl>
                                          </p:spTgt>
                                        </p:tgtEl>
                                      </p:cBhvr>
                                    </p:animEffect>
                                    <p:anim calcmode="lin" valueType="num">
                                      <p:cBhvr>
                                        <p:cTn id="32" dur="500" fill="hold"/>
                                        <p:tgtEl>
                                          <p:spTgt spid="5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4">
                                            <p:txEl>
                                              <p:pRg st="4" end="4"/>
                                            </p:txEl>
                                          </p:spTgt>
                                        </p:tgtEl>
                                        <p:attrNameLst>
                                          <p:attrName>style.visibility</p:attrName>
                                        </p:attrNameLst>
                                      </p:cBhvr>
                                      <p:to>
                                        <p:strVal val="visible"/>
                                      </p:to>
                                    </p:set>
                                    <p:animEffect transition="in" filter="fade">
                                      <p:cBhvr>
                                        <p:cTn id="38" dur="500"/>
                                        <p:tgtEl>
                                          <p:spTgt spid="54">
                                            <p:txEl>
                                              <p:pRg st="4" end="4"/>
                                            </p:txEl>
                                          </p:spTgt>
                                        </p:tgtEl>
                                      </p:cBhvr>
                                    </p:animEffect>
                                    <p:anim calcmode="lin" valueType="num">
                                      <p:cBhvr>
                                        <p:cTn id="39" dur="500" fill="hold"/>
                                        <p:tgtEl>
                                          <p:spTgt spid="54">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4">
                                            <p:txEl>
                                              <p:pRg st="5" end="5"/>
                                            </p:txEl>
                                          </p:spTgt>
                                        </p:tgtEl>
                                        <p:attrNameLst>
                                          <p:attrName>style.visibility</p:attrName>
                                        </p:attrNameLst>
                                      </p:cBhvr>
                                      <p:to>
                                        <p:strVal val="visible"/>
                                      </p:to>
                                    </p:set>
                                    <p:animEffect transition="in" filter="fade">
                                      <p:cBhvr>
                                        <p:cTn id="45" dur="500"/>
                                        <p:tgtEl>
                                          <p:spTgt spid="54">
                                            <p:txEl>
                                              <p:pRg st="5" end="5"/>
                                            </p:txEl>
                                          </p:spTgt>
                                        </p:tgtEl>
                                      </p:cBhvr>
                                    </p:animEffect>
                                    <p:anim calcmode="lin" valueType="num">
                                      <p:cBhvr>
                                        <p:cTn id="46" dur="500" fill="hold"/>
                                        <p:tgtEl>
                                          <p:spTgt spid="54">
                                            <p:txEl>
                                              <p:pRg st="5" end="5"/>
                                            </p:txEl>
                                          </p:spTgt>
                                        </p:tgtEl>
                                        <p:attrNameLst>
                                          <p:attrName>ppt_x</p:attrName>
                                        </p:attrNameLst>
                                      </p:cBhvr>
                                      <p:tavLst>
                                        <p:tav tm="0">
                                          <p:val>
                                            <p:strVal val="#ppt_x"/>
                                          </p:val>
                                        </p:tav>
                                        <p:tav tm="100000">
                                          <p:val>
                                            <p:strVal val="#ppt_x"/>
                                          </p:val>
                                        </p:tav>
                                      </p:tavLst>
                                    </p:anim>
                                    <p:anim calcmode="lin" valueType="num">
                                      <p:cBhvr>
                                        <p:cTn id="47" dur="500" fill="hold"/>
                                        <p:tgtEl>
                                          <p:spTgt spid="54">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childTnLst>
                          </p:cTn>
                        </p:par>
                        <p:par>
                          <p:cTn id="54" fill="hold">
                            <p:stCondLst>
                              <p:cond delay="1000"/>
                            </p:stCondLst>
                            <p:childTnLst>
                              <p:par>
                                <p:cTn id="55" presetID="53" presetClass="entr" presetSubtype="528"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fltVal val="0.5"/>
                                          </p:val>
                                        </p:tav>
                                        <p:tav tm="100000">
                                          <p:val>
                                            <p:strVal val="#ppt_x"/>
                                          </p:val>
                                        </p:tav>
                                      </p:tavLst>
                                    </p:anim>
                                    <p:anim calcmode="lin" valueType="num">
                                      <p:cBhvr>
                                        <p:cTn id="61" dur="1000" fill="hold"/>
                                        <p:tgtEl>
                                          <p:spTgt spid="17"/>
                                        </p:tgtEl>
                                        <p:attrNameLst>
                                          <p:attrName>ppt_y</p:attrName>
                                        </p:attrNameLst>
                                      </p:cBhvr>
                                      <p:tavLst>
                                        <p:tav tm="0">
                                          <p:val>
                                            <p:fltVal val="0.5"/>
                                          </p:val>
                                        </p:tav>
                                        <p:tav tm="100000">
                                          <p:val>
                                            <p:strVal val="#ppt_y"/>
                                          </p:val>
                                        </p:tav>
                                      </p:tavLst>
                                    </p:anim>
                                  </p:childTnLst>
                                </p:cTn>
                              </p:par>
                            </p:childTnLst>
                          </p:cTn>
                        </p:par>
                        <p:par>
                          <p:cTn id="62" fill="hold">
                            <p:stCondLst>
                              <p:cond delay="2000"/>
                            </p:stCondLst>
                            <p:childTnLst>
                              <p:par>
                                <p:cTn id="63" presetID="53" presetClass="entr" presetSubtype="528"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1000" fill="hold"/>
                                        <p:tgtEl>
                                          <p:spTgt spid="24"/>
                                        </p:tgtEl>
                                        <p:attrNameLst>
                                          <p:attrName>ppt_w</p:attrName>
                                        </p:attrNameLst>
                                      </p:cBhvr>
                                      <p:tavLst>
                                        <p:tav tm="0">
                                          <p:val>
                                            <p:fltVal val="0"/>
                                          </p:val>
                                        </p:tav>
                                        <p:tav tm="100000">
                                          <p:val>
                                            <p:strVal val="#ppt_w"/>
                                          </p:val>
                                        </p:tav>
                                      </p:tavLst>
                                    </p:anim>
                                    <p:anim calcmode="lin" valueType="num">
                                      <p:cBhvr>
                                        <p:cTn id="66" dur="1000" fill="hold"/>
                                        <p:tgtEl>
                                          <p:spTgt spid="24"/>
                                        </p:tgtEl>
                                        <p:attrNameLst>
                                          <p:attrName>ppt_h</p:attrName>
                                        </p:attrNameLst>
                                      </p:cBhvr>
                                      <p:tavLst>
                                        <p:tav tm="0">
                                          <p:val>
                                            <p:fltVal val="0"/>
                                          </p:val>
                                        </p:tav>
                                        <p:tav tm="100000">
                                          <p:val>
                                            <p:strVal val="#ppt_h"/>
                                          </p:val>
                                        </p:tav>
                                      </p:tavLst>
                                    </p:anim>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fltVal val="0.5"/>
                                          </p:val>
                                        </p:tav>
                                        <p:tav tm="100000">
                                          <p:val>
                                            <p:strVal val="#ppt_x"/>
                                          </p:val>
                                        </p:tav>
                                      </p:tavLst>
                                    </p:anim>
                                    <p:anim calcmode="lin" valueType="num">
                                      <p:cBhvr>
                                        <p:cTn id="69" dur="1000" fill="hold"/>
                                        <p:tgtEl>
                                          <p:spTgt spid="24"/>
                                        </p:tgtEl>
                                        <p:attrNameLst>
                                          <p:attrName>ppt_y</p:attrName>
                                        </p:attrNameLst>
                                      </p:cBhvr>
                                      <p:tavLst>
                                        <p:tav tm="0">
                                          <p:val>
                                            <p:fltVal val="0.5"/>
                                          </p:val>
                                        </p:tav>
                                        <p:tav tm="100000">
                                          <p:val>
                                            <p:strVal val="#ppt_y"/>
                                          </p:val>
                                        </p:tav>
                                      </p:tavLst>
                                    </p:anim>
                                  </p:childTnLst>
                                </p:cTn>
                              </p:par>
                            </p:childTnLst>
                          </p:cTn>
                        </p:par>
                        <p:par>
                          <p:cTn id="70" fill="hold">
                            <p:stCondLst>
                              <p:cond delay="3000"/>
                            </p:stCondLst>
                            <p:childTnLst>
                              <p:par>
                                <p:cTn id="71" presetID="53" presetClass="entr" presetSubtype="528"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000" fill="hold"/>
                                        <p:tgtEl>
                                          <p:spTgt spid="25"/>
                                        </p:tgtEl>
                                        <p:attrNameLst>
                                          <p:attrName>ppt_w</p:attrName>
                                        </p:attrNameLst>
                                      </p:cBhvr>
                                      <p:tavLst>
                                        <p:tav tm="0">
                                          <p:val>
                                            <p:fltVal val="0"/>
                                          </p:val>
                                        </p:tav>
                                        <p:tav tm="100000">
                                          <p:val>
                                            <p:strVal val="#ppt_w"/>
                                          </p:val>
                                        </p:tav>
                                      </p:tavLst>
                                    </p:anim>
                                    <p:anim calcmode="lin" valueType="num">
                                      <p:cBhvr>
                                        <p:cTn id="74" dur="1000" fill="hold"/>
                                        <p:tgtEl>
                                          <p:spTgt spid="25"/>
                                        </p:tgtEl>
                                        <p:attrNameLst>
                                          <p:attrName>ppt_h</p:attrName>
                                        </p:attrNameLst>
                                      </p:cBhvr>
                                      <p:tavLst>
                                        <p:tav tm="0">
                                          <p:val>
                                            <p:fltVal val="0"/>
                                          </p:val>
                                        </p:tav>
                                        <p:tav tm="100000">
                                          <p:val>
                                            <p:strVal val="#ppt_h"/>
                                          </p:val>
                                        </p:tav>
                                      </p:tavLst>
                                    </p:anim>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fltVal val="0.5"/>
                                          </p:val>
                                        </p:tav>
                                        <p:tav tm="100000">
                                          <p:val>
                                            <p:strVal val="#ppt_x"/>
                                          </p:val>
                                        </p:tav>
                                      </p:tavLst>
                                    </p:anim>
                                    <p:anim calcmode="lin" valueType="num">
                                      <p:cBhvr>
                                        <p:cTn id="77" dur="1000" fill="hold"/>
                                        <p:tgtEl>
                                          <p:spTgt spid="25"/>
                                        </p:tgtEl>
                                        <p:attrNameLst>
                                          <p:attrName>ppt_y</p:attrName>
                                        </p:attrNameLst>
                                      </p:cBhvr>
                                      <p:tavLst>
                                        <p:tav tm="0">
                                          <p:val>
                                            <p:fltVal val="0.5"/>
                                          </p:val>
                                        </p:tav>
                                        <p:tav tm="100000">
                                          <p:val>
                                            <p:strVal val="#ppt_y"/>
                                          </p:val>
                                        </p:tav>
                                      </p:tavLst>
                                    </p:anim>
                                  </p:childTnLst>
                                </p:cTn>
                              </p:par>
                            </p:childTnLst>
                          </p:cTn>
                        </p:par>
                        <p:par>
                          <p:cTn id="78" fill="hold">
                            <p:stCondLst>
                              <p:cond delay="4000"/>
                            </p:stCondLst>
                            <p:childTnLst>
                              <p:par>
                                <p:cTn id="79" presetID="53" presetClass="entr" presetSubtype="528"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fltVal val="0"/>
                                          </p:val>
                                        </p:tav>
                                        <p:tav tm="100000">
                                          <p:val>
                                            <p:strVal val="#ppt_w"/>
                                          </p:val>
                                        </p:tav>
                                      </p:tavLst>
                                    </p:anim>
                                    <p:anim calcmode="lin" valueType="num">
                                      <p:cBhvr>
                                        <p:cTn id="82" dur="1000" fill="hold"/>
                                        <p:tgtEl>
                                          <p:spTgt spid="26"/>
                                        </p:tgtEl>
                                        <p:attrNameLst>
                                          <p:attrName>ppt_h</p:attrName>
                                        </p:attrNameLst>
                                      </p:cBhvr>
                                      <p:tavLst>
                                        <p:tav tm="0">
                                          <p:val>
                                            <p:fltVal val="0"/>
                                          </p:val>
                                        </p:tav>
                                        <p:tav tm="100000">
                                          <p:val>
                                            <p:strVal val="#ppt_h"/>
                                          </p:val>
                                        </p:tav>
                                      </p:tavLst>
                                    </p:anim>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fltVal val="0.5"/>
                                          </p:val>
                                        </p:tav>
                                        <p:tav tm="100000">
                                          <p:val>
                                            <p:strVal val="#ppt_x"/>
                                          </p:val>
                                        </p:tav>
                                      </p:tavLst>
                                    </p:anim>
                                    <p:anim calcmode="lin" valueType="num">
                                      <p:cBhvr>
                                        <p:cTn id="85" dur="1000" fill="hold"/>
                                        <p:tgtEl>
                                          <p:spTgt spid="26"/>
                                        </p:tgtEl>
                                        <p:attrNameLst>
                                          <p:attrName>ppt_y</p:attrName>
                                        </p:attrNameLst>
                                      </p:cBhvr>
                                      <p:tavLst>
                                        <p:tav tm="0">
                                          <p:val>
                                            <p:fltVal val="0.5"/>
                                          </p:val>
                                        </p:tav>
                                        <p:tav tm="100000">
                                          <p:val>
                                            <p:strVal val="#ppt_y"/>
                                          </p:val>
                                        </p:tav>
                                      </p:tavLst>
                                    </p:anim>
                                  </p:childTnLst>
                                </p:cTn>
                              </p:par>
                            </p:childTnLst>
                          </p:cTn>
                        </p:par>
                        <p:par>
                          <p:cTn id="86" fill="hold">
                            <p:stCondLst>
                              <p:cond delay="5000"/>
                            </p:stCondLst>
                            <p:childTnLst>
                              <p:par>
                                <p:cTn id="87" presetID="2" presetClass="entr" presetSubtype="9"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0-#ppt_w/2"/>
                                          </p:val>
                                        </p:tav>
                                        <p:tav tm="100000">
                                          <p:val>
                                            <p:strVal val="#ppt_x"/>
                                          </p:val>
                                        </p:tav>
                                      </p:tavLst>
                                    </p:anim>
                                    <p:anim calcmode="lin" valueType="num">
                                      <p:cBhvr additive="base">
                                        <p:cTn id="90"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animBg="1"/>
      <p:bldP spid="26" grpId="0" animBg="1"/>
      <p:bldP spid="25" grpId="0" animBg="1"/>
      <p:bldP spid="24" grpId="0" animBg="1"/>
      <p:bldP spid="17" grpId="0" animBg="1"/>
      <p:bldP spid="5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latin typeface="Candara" panose="020E0502030303020204" pitchFamily="34" charset="0"/>
              </a:rPr>
              <a:t>What is Machine Learning</a:t>
            </a:r>
            <a:endParaRPr lang="en-US"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D522DF8D-3822-884B-5E0F-7A63E03E8A40}"/>
              </a:ext>
            </a:extLst>
          </p:cNvPr>
          <p:cNvSpPr txBox="1"/>
          <p:nvPr/>
        </p:nvSpPr>
        <p:spPr>
          <a:xfrm>
            <a:off x="361410" y="1224199"/>
            <a:ext cx="11596127" cy="895121"/>
          </a:xfrm>
          <a:prstGeom prst="rect">
            <a:avLst/>
          </a:prstGeom>
          <a:noFill/>
        </p:spPr>
        <p:txBody>
          <a:bodyPr wrap="square">
            <a:spAutoFit/>
          </a:bodyPr>
          <a:lstStyle/>
          <a:p>
            <a:r>
              <a:rPr lang="en-US" sz="2500" b="0" i="0" dirty="0">
                <a:solidFill>
                  <a:schemeClr val="bg1"/>
                </a:solidFill>
                <a:effectLst/>
                <a:latin typeface="source-serif-pro"/>
              </a:rPr>
              <a:t>Machine Learning is the science (and art) of programming computers so that they can learn from data.</a:t>
            </a:r>
            <a:endParaRPr lang="en-US" sz="2500" dirty="0">
              <a:solidFill>
                <a:schemeClr val="bg1"/>
              </a:solidFill>
            </a:endParaRPr>
          </a:p>
        </p:txBody>
      </p:sp>
      <p:sp>
        <p:nvSpPr>
          <p:cNvPr id="50" name="TextBox 49">
            <a:extLst>
              <a:ext uri="{FF2B5EF4-FFF2-40B4-BE49-F238E27FC236}">
                <a16:creationId xmlns:a16="http://schemas.microsoft.com/office/drawing/2014/main" id="{1526D261-0B71-A716-EAB2-A2DBB01994CF}"/>
              </a:ext>
            </a:extLst>
          </p:cNvPr>
          <p:cNvSpPr txBox="1"/>
          <p:nvPr/>
        </p:nvSpPr>
        <p:spPr>
          <a:xfrm>
            <a:off x="361410" y="2311825"/>
            <a:ext cx="11289070" cy="3046988"/>
          </a:xfrm>
          <a:prstGeom prst="rect">
            <a:avLst/>
          </a:prstGeom>
          <a:noFill/>
        </p:spPr>
        <p:txBody>
          <a:bodyPr wrap="square">
            <a:spAutoFit/>
          </a:bodyPr>
          <a:lstStyle/>
          <a:p>
            <a:r>
              <a:rPr lang="en-US" sz="2400" b="0" i="0" dirty="0">
                <a:solidFill>
                  <a:schemeClr val="bg1"/>
                </a:solidFill>
                <a:effectLst/>
                <a:latin typeface="source-serif-pro"/>
              </a:rPr>
              <a:t>For example a spam filter in a Machine Learning program that can learn to flag the spam given examples of spam emails(</a:t>
            </a:r>
            <a:r>
              <a:rPr lang="en-US" sz="2400" b="0" i="0" dirty="0" err="1">
                <a:solidFill>
                  <a:schemeClr val="bg1"/>
                </a:solidFill>
                <a:effectLst/>
                <a:latin typeface="source-serif-pro"/>
              </a:rPr>
              <a:t>e.g</a:t>
            </a:r>
            <a:r>
              <a:rPr lang="en-US" sz="2400" b="0" i="0" dirty="0">
                <a:solidFill>
                  <a:schemeClr val="bg1"/>
                </a:solidFill>
                <a:effectLst/>
                <a:latin typeface="source-serif-pro"/>
              </a:rPr>
              <a:t> flagged by users) and examples of regular (</a:t>
            </a:r>
            <a:r>
              <a:rPr lang="en-US" sz="2400" b="0" i="0" dirty="0" err="1">
                <a:solidFill>
                  <a:schemeClr val="bg1"/>
                </a:solidFill>
                <a:effectLst/>
                <a:latin typeface="source-serif-pro"/>
              </a:rPr>
              <a:t>nonspam</a:t>
            </a:r>
            <a:r>
              <a:rPr lang="en-US" sz="2400" b="0" i="0" dirty="0">
                <a:solidFill>
                  <a:schemeClr val="bg1"/>
                </a:solidFill>
                <a:effectLst/>
                <a:latin typeface="source-serif-pro"/>
              </a:rPr>
              <a:t> also called “ham”)emails. The examples that the system uses to learn are called the training set. Each training example is called a training instance. In this case the task T is to flag spam for new emails, the experience E is the training data, and performance measure need P to be defined; for example, you can use the ratio to define the correctly classified emails. The particular performance measure is called accuracy and it is often used is classification tasks.</a:t>
            </a:r>
            <a:endParaRPr lang="en-US" sz="2400" dirty="0">
              <a:solidFill>
                <a:schemeClr val="bg1"/>
              </a:solidFill>
            </a:endParaRPr>
          </a:p>
        </p:txBody>
      </p:sp>
    </p:spTree>
    <p:extLst>
      <p:ext uri="{BB962C8B-B14F-4D97-AF65-F5344CB8AC3E}">
        <p14:creationId xmlns:p14="http://schemas.microsoft.com/office/powerpoint/2010/main" val="237083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dirty="0">
                <a:solidFill>
                  <a:schemeClr val="bg1"/>
                </a:solidFill>
              </a:rPr>
              <a:t>Why Use Machine Learning?</a:t>
            </a:r>
            <a:endParaRPr lang="en-US" sz="4400"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D522DF8D-3822-884B-5E0F-7A63E03E8A40}"/>
              </a:ext>
            </a:extLst>
          </p:cNvPr>
          <p:cNvSpPr txBox="1"/>
          <p:nvPr/>
        </p:nvSpPr>
        <p:spPr>
          <a:xfrm>
            <a:off x="361410" y="1192520"/>
            <a:ext cx="11596127" cy="954107"/>
          </a:xfrm>
          <a:prstGeom prst="rect">
            <a:avLst/>
          </a:prstGeom>
          <a:noFill/>
        </p:spPr>
        <p:txBody>
          <a:bodyPr wrap="square">
            <a:spAutoFit/>
          </a:bodyPr>
          <a:lstStyle/>
          <a:p>
            <a:r>
              <a:rPr lang="en-US" sz="2800" b="0" i="0" dirty="0">
                <a:solidFill>
                  <a:schemeClr val="bg1"/>
                </a:solidFill>
                <a:effectLst/>
                <a:latin typeface="source-serif-pro"/>
              </a:rPr>
              <a:t>Consider how would you write a spam filter using traditional programming techniques:</a:t>
            </a:r>
            <a:endParaRPr lang="en-US" sz="2500" dirty="0">
              <a:solidFill>
                <a:schemeClr val="bg1"/>
              </a:solidFill>
            </a:endParaRPr>
          </a:p>
        </p:txBody>
      </p:sp>
      <p:sp>
        <p:nvSpPr>
          <p:cNvPr id="50" name="TextBox 49">
            <a:extLst>
              <a:ext uri="{FF2B5EF4-FFF2-40B4-BE49-F238E27FC236}">
                <a16:creationId xmlns:a16="http://schemas.microsoft.com/office/drawing/2014/main" id="{1526D261-0B71-A716-EAB2-A2DBB01994CF}"/>
              </a:ext>
            </a:extLst>
          </p:cNvPr>
          <p:cNvSpPr txBox="1"/>
          <p:nvPr/>
        </p:nvSpPr>
        <p:spPr>
          <a:xfrm>
            <a:off x="361410" y="2733855"/>
            <a:ext cx="11289070" cy="341632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chemeClr val="bg1"/>
                </a:solidFill>
                <a:effectLst/>
                <a:latin typeface="source-serif-pro"/>
              </a:rPr>
              <a:t>First, you would look at what spam typically looks like. You might notice that some words or phrases (such as “4U”, “credit card” , “free” and “amazing”) tend to come up a lot in the subject. Perhaps you also notice a few other patterns in the sender’s name, the email body, and so on.</a:t>
            </a:r>
          </a:p>
          <a:p>
            <a:pPr marL="342900" indent="-342900">
              <a:buFont typeface="Arial" panose="020B0604020202020204" pitchFamily="34" charset="0"/>
              <a:buChar char="•"/>
            </a:pPr>
            <a:r>
              <a:rPr lang="en-US" sz="2400" b="0" i="0" dirty="0">
                <a:solidFill>
                  <a:schemeClr val="bg1"/>
                </a:solidFill>
                <a:effectLst/>
                <a:latin typeface="source-serif-pro"/>
              </a:rPr>
              <a:t>You would write a detection algorithm for each of the patterns that you noticed and your program would flag emails as spam if a number of these patterns are detected.</a:t>
            </a:r>
          </a:p>
          <a:p>
            <a:pPr marL="342900" indent="-342900">
              <a:buFont typeface="Arial" panose="020B0604020202020204" pitchFamily="34" charset="0"/>
              <a:buChar char="•"/>
            </a:pPr>
            <a:r>
              <a:rPr lang="en-US" sz="2400" b="0" i="0" dirty="0">
                <a:solidFill>
                  <a:schemeClr val="bg1"/>
                </a:solidFill>
                <a:effectLst/>
                <a:latin typeface="source-serif-pro"/>
              </a:rPr>
              <a:t>You would test your program and repeats the above steps until the spam is detected.</a:t>
            </a:r>
          </a:p>
          <a:p>
            <a:pPr marL="342900" indent="-342900">
              <a:buFont typeface="Arial" panose="020B0604020202020204" pitchFamily="34" charset="0"/>
              <a:buChar char="•"/>
            </a:pPr>
            <a:endParaRPr lang="en-US" sz="2400" b="0" i="0" dirty="0">
              <a:solidFill>
                <a:schemeClr val="bg1"/>
              </a:solidFill>
              <a:effectLst/>
              <a:latin typeface="source-serif-pro"/>
            </a:endParaRPr>
          </a:p>
          <a:p>
            <a:endParaRPr lang="en-US" sz="2400" dirty="0">
              <a:solidFill>
                <a:schemeClr val="bg1"/>
              </a:solidFill>
            </a:endParaRPr>
          </a:p>
        </p:txBody>
      </p:sp>
    </p:spTree>
    <p:extLst>
      <p:ext uri="{BB962C8B-B14F-4D97-AF65-F5344CB8AC3E}">
        <p14:creationId xmlns:p14="http://schemas.microsoft.com/office/powerpoint/2010/main" val="278610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276F9FA5-A409-4D03-8A97-03F43C5CB736}"/>
              </a:ext>
            </a:extLst>
          </p:cNvPr>
          <p:cNvSpPr/>
          <p:nvPr/>
        </p:nvSpPr>
        <p:spPr>
          <a:xfrm>
            <a:off x="-5754" y="0"/>
            <a:ext cx="5184648" cy="6858000"/>
          </a:xfrm>
          <a:custGeom>
            <a:avLst/>
            <a:gdLst>
              <a:gd name="connsiteX0" fmla="*/ 0 w 4261991"/>
              <a:gd name="connsiteY0" fmla="*/ 0 h 6858000"/>
              <a:gd name="connsiteX1" fmla="*/ 4261991 w 4261991"/>
              <a:gd name="connsiteY1" fmla="*/ 0 h 6858000"/>
              <a:gd name="connsiteX2" fmla="*/ 2865870 w 4261991"/>
              <a:gd name="connsiteY2" fmla="*/ 6858000 h 6858000"/>
              <a:gd name="connsiteX3" fmla="*/ 0 w 42619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1991" h="6858000">
                <a:moveTo>
                  <a:pt x="0" y="0"/>
                </a:moveTo>
                <a:lnTo>
                  <a:pt x="4261991" y="0"/>
                </a:lnTo>
                <a:lnTo>
                  <a:pt x="2865870" y="6858000"/>
                </a:lnTo>
                <a:lnTo>
                  <a:pt x="0" y="6858000"/>
                </a:lnTo>
                <a:close/>
              </a:path>
            </a:pathLst>
          </a:custGeom>
          <a:solidFill>
            <a:srgbClr val="222A49">
              <a:alpha val="75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429BD48-C49E-4B10-A80B-E5435D91ECA8}"/>
              </a:ext>
            </a:extLst>
          </p:cNvPr>
          <p:cNvSpPr/>
          <p:nvPr/>
        </p:nvSpPr>
        <p:spPr>
          <a:xfrm rot="10800000">
            <a:off x="3432517" y="4716836"/>
            <a:ext cx="3429001" cy="1143000"/>
          </a:xfrm>
          <a:custGeom>
            <a:avLst/>
            <a:gdLst>
              <a:gd name="connsiteX0" fmla="*/ 2909130 w 3429000"/>
              <a:gd name="connsiteY0" fmla="*/ 1143000 h 1143000"/>
              <a:gd name="connsiteX1" fmla="*/ 1524000 w 3429000"/>
              <a:gd name="connsiteY1" fmla="*/ 1143000 h 1143000"/>
              <a:gd name="connsiteX2" fmla="*/ 473915 w 3429000"/>
              <a:gd name="connsiteY2" fmla="*/ 1143000 h 1143000"/>
              <a:gd name="connsiteX3" fmla="*/ 0 w 3429000"/>
              <a:gd name="connsiteY3" fmla="*/ 1143000 h 1143000"/>
              <a:gd name="connsiteX4" fmla="*/ 0 w 3429000"/>
              <a:gd name="connsiteY4" fmla="*/ 0 h 1143000"/>
              <a:gd name="connsiteX5" fmla="*/ 381000 w 3429000"/>
              <a:gd name="connsiteY5" fmla="*/ 0 h 1143000"/>
              <a:gd name="connsiteX6" fmla="*/ 1524000 w 3429000"/>
              <a:gd name="connsiteY6" fmla="*/ 0 h 1143000"/>
              <a:gd name="connsiteX7" fmla="*/ 2909130 w 3429000"/>
              <a:gd name="connsiteY7" fmla="*/ 0 h 1143000"/>
              <a:gd name="connsiteX8" fmla="*/ 3429000 w 3429000"/>
              <a:gd name="connsiteY8" fmla="*/ 571500 h 1143000"/>
              <a:gd name="connsiteX9" fmla="*/ 2909130 w 3429000"/>
              <a:gd name="connsiteY9" fmla="*/ 11430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1143000">
                <a:moveTo>
                  <a:pt x="2909130" y="1143000"/>
                </a:moveTo>
                <a:lnTo>
                  <a:pt x="1524000" y="1143000"/>
                </a:lnTo>
                <a:lnTo>
                  <a:pt x="473915" y="1143000"/>
                </a:lnTo>
                <a:lnTo>
                  <a:pt x="0" y="1143000"/>
                </a:lnTo>
                <a:lnTo>
                  <a:pt x="0" y="0"/>
                </a:lnTo>
                <a:lnTo>
                  <a:pt x="381000" y="0"/>
                </a:lnTo>
                <a:lnTo>
                  <a:pt x="1524000" y="0"/>
                </a:lnTo>
                <a:lnTo>
                  <a:pt x="2909130" y="0"/>
                </a:lnTo>
                <a:cubicBezTo>
                  <a:pt x="3196245" y="0"/>
                  <a:pt x="3429000" y="255870"/>
                  <a:pt x="3429000" y="571500"/>
                </a:cubicBezTo>
                <a:cubicBezTo>
                  <a:pt x="3429000" y="887130"/>
                  <a:pt x="3196245" y="1143000"/>
                  <a:pt x="2909130" y="1143000"/>
                </a:cubicBezTo>
                <a:close/>
              </a:path>
            </a:pathLst>
          </a:custGeom>
          <a:solidFill>
            <a:srgbClr val="2C3749"/>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02E21D3-B80E-490E-9692-2047B04546D0}"/>
              </a:ext>
            </a:extLst>
          </p:cNvPr>
          <p:cNvSpPr/>
          <p:nvPr/>
        </p:nvSpPr>
        <p:spPr>
          <a:xfrm>
            <a:off x="6829007" y="4725379"/>
            <a:ext cx="1828800" cy="1142021"/>
          </a:xfrm>
          <a:custGeom>
            <a:avLst/>
            <a:gdLst>
              <a:gd name="connsiteX0" fmla="*/ 0 w 1828800"/>
              <a:gd name="connsiteY0" fmla="*/ 0 h 1142021"/>
              <a:gd name="connsiteX1" fmla="*/ 1828800 w 1828800"/>
              <a:gd name="connsiteY1" fmla="*/ 0 h 1142021"/>
              <a:gd name="connsiteX2" fmla="*/ 1828800 w 1828800"/>
              <a:gd name="connsiteY2" fmla="*/ 1142021 h 1142021"/>
              <a:gd name="connsiteX3" fmla="*/ 0 w 1828800"/>
              <a:gd name="connsiteY3" fmla="*/ 1142021 h 1142021"/>
              <a:gd name="connsiteX4" fmla="*/ 0 w 1828800"/>
              <a:gd name="connsiteY4" fmla="*/ 723411 h 1142021"/>
              <a:gd name="connsiteX5" fmla="*/ 304800 w 1828800"/>
              <a:gd name="connsiteY5" fmla="*/ 571011 h 1142021"/>
              <a:gd name="connsiteX6" fmla="*/ 0 w 1828800"/>
              <a:gd name="connsiteY6" fmla="*/ 418611 h 114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142021">
                <a:moveTo>
                  <a:pt x="0" y="0"/>
                </a:moveTo>
                <a:lnTo>
                  <a:pt x="1828800" y="0"/>
                </a:lnTo>
                <a:lnTo>
                  <a:pt x="1828800" y="1142021"/>
                </a:lnTo>
                <a:lnTo>
                  <a:pt x="0" y="1142021"/>
                </a:lnTo>
                <a:lnTo>
                  <a:pt x="0" y="723411"/>
                </a:lnTo>
                <a:lnTo>
                  <a:pt x="304800" y="571011"/>
                </a:lnTo>
                <a:lnTo>
                  <a:pt x="0" y="41861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D21F28F-D323-4EAB-8BAA-7C477DEFE5F1}"/>
              </a:ext>
            </a:extLst>
          </p:cNvPr>
          <p:cNvSpPr/>
          <p:nvPr/>
        </p:nvSpPr>
        <p:spPr>
          <a:xfrm>
            <a:off x="8359454" y="3590969"/>
            <a:ext cx="3429000" cy="1143000"/>
          </a:xfrm>
          <a:custGeom>
            <a:avLst/>
            <a:gdLst>
              <a:gd name="connsiteX0" fmla="*/ 2909130 w 3429000"/>
              <a:gd name="connsiteY0" fmla="*/ 1143000 h 1143000"/>
              <a:gd name="connsiteX1" fmla="*/ 1524000 w 3429000"/>
              <a:gd name="connsiteY1" fmla="*/ 1143000 h 1143000"/>
              <a:gd name="connsiteX2" fmla="*/ 473915 w 3429000"/>
              <a:gd name="connsiteY2" fmla="*/ 1143000 h 1143000"/>
              <a:gd name="connsiteX3" fmla="*/ 0 w 3429000"/>
              <a:gd name="connsiteY3" fmla="*/ 1143000 h 1143000"/>
              <a:gd name="connsiteX4" fmla="*/ 0 w 3429000"/>
              <a:gd name="connsiteY4" fmla="*/ 0 h 1143000"/>
              <a:gd name="connsiteX5" fmla="*/ 381000 w 3429000"/>
              <a:gd name="connsiteY5" fmla="*/ 0 h 1143000"/>
              <a:gd name="connsiteX6" fmla="*/ 1524000 w 3429000"/>
              <a:gd name="connsiteY6" fmla="*/ 0 h 1143000"/>
              <a:gd name="connsiteX7" fmla="*/ 2909130 w 3429000"/>
              <a:gd name="connsiteY7" fmla="*/ 0 h 1143000"/>
              <a:gd name="connsiteX8" fmla="*/ 3429000 w 3429000"/>
              <a:gd name="connsiteY8" fmla="*/ 571500 h 1143000"/>
              <a:gd name="connsiteX9" fmla="*/ 2909130 w 3429000"/>
              <a:gd name="connsiteY9" fmla="*/ 11430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1143000">
                <a:moveTo>
                  <a:pt x="2909130" y="1143000"/>
                </a:moveTo>
                <a:lnTo>
                  <a:pt x="1524000" y="1143000"/>
                </a:lnTo>
                <a:lnTo>
                  <a:pt x="473915" y="1143000"/>
                </a:lnTo>
                <a:lnTo>
                  <a:pt x="0" y="1143000"/>
                </a:lnTo>
                <a:lnTo>
                  <a:pt x="0" y="0"/>
                </a:lnTo>
                <a:lnTo>
                  <a:pt x="381000" y="0"/>
                </a:lnTo>
                <a:lnTo>
                  <a:pt x="1524000" y="0"/>
                </a:lnTo>
                <a:lnTo>
                  <a:pt x="2909130" y="0"/>
                </a:lnTo>
                <a:cubicBezTo>
                  <a:pt x="3196245" y="0"/>
                  <a:pt x="3429000" y="255870"/>
                  <a:pt x="3429000" y="571500"/>
                </a:cubicBezTo>
                <a:cubicBezTo>
                  <a:pt x="3429000" y="887130"/>
                  <a:pt x="3196245" y="1143000"/>
                  <a:pt x="2909130" y="1143000"/>
                </a:cubicBezTo>
                <a:close/>
              </a:path>
            </a:pathLst>
          </a:custGeom>
          <a:solidFill>
            <a:srgbClr val="44546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3E1DAB2-52A3-493C-8F94-70CAE663C5A5}"/>
              </a:ext>
            </a:extLst>
          </p:cNvPr>
          <p:cNvSpPr/>
          <p:nvPr/>
        </p:nvSpPr>
        <p:spPr>
          <a:xfrm rot="10800000">
            <a:off x="6829007" y="3511146"/>
            <a:ext cx="1828800" cy="1218464"/>
          </a:xfrm>
          <a:custGeom>
            <a:avLst/>
            <a:gdLst>
              <a:gd name="connsiteX0" fmla="*/ 0 w 1828800"/>
              <a:gd name="connsiteY0" fmla="*/ 0 h 1142021"/>
              <a:gd name="connsiteX1" fmla="*/ 1828800 w 1828800"/>
              <a:gd name="connsiteY1" fmla="*/ 0 h 1142021"/>
              <a:gd name="connsiteX2" fmla="*/ 1828800 w 1828800"/>
              <a:gd name="connsiteY2" fmla="*/ 1142021 h 1142021"/>
              <a:gd name="connsiteX3" fmla="*/ 0 w 1828800"/>
              <a:gd name="connsiteY3" fmla="*/ 1142021 h 1142021"/>
              <a:gd name="connsiteX4" fmla="*/ 0 w 1828800"/>
              <a:gd name="connsiteY4" fmla="*/ 723411 h 1142021"/>
              <a:gd name="connsiteX5" fmla="*/ 304800 w 1828800"/>
              <a:gd name="connsiteY5" fmla="*/ 571011 h 1142021"/>
              <a:gd name="connsiteX6" fmla="*/ 0 w 1828800"/>
              <a:gd name="connsiteY6" fmla="*/ 418611 h 114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142021">
                <a:moveTo>
                  <a:pt x="0" y="0"/>
                </a:moveTo>
                <a:lnTo>
                  <a:pt x="1828800" y="0"/>
                </a:lnTo>
                <a:lnTo>
                  <a:pt x="1828800" y="1142021"/>
                </a:lnTo>
                <a:lnTo>
                  <a:pt x="0" y="1142021"/>
                </a:lnTo>
                <a:lnTo>
                  <a:pt x="0" y="723411"/>
                </a:lnTo>
                <a:lnTo>
                  <a:pt x="304800" y="571011"/>
                </a:lnTo>
                <a:lnTo>
                  <a:pt x="0" y="41861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9DC4722-277A-4E45-8889-D3CC043A694C}"/>
              </a:ext>
            </a:extLst>
          </p:cNvPr>
          <p:cNvSpPr/>
          <p:nvPr/>
        </p:nvSpPr>
        <p:spPr>
          <a:xfrm rot="10800000">
            <a:off x="3432517" y="2451837"/>
            <a:ext cx="3730284" cy="1143000"/>
          </a:xfrm>
          <a:custGeom>
            <a:avLst/>
            <a:gdLst>
              <a:gd name="connsiteX0" fmla="*/ 2909130 w 3429000"/>
              <a:gd name="connsiteY0" fmla="*/ 1143000 h 1143000"/>
              <a:gd name="connsiteX1" fmla="*/ 1524000 w 3429000"/>
              <a:gd name="connsiteY1" fmla="*/ 1143000 h 1143000"/>
              <a:gd name="connsiteX2" fmla="*/ 473915 w 3429000"/>
              <a:gd name="connsiteY2" fmla="*/ 1143000 h 1143000"/>
              <a:gd name="connsiteX3" fmla="*/ 0 w 3429000"/>
              <a:gd name="connsiteY3" fmla="*/ 1143000 h 1143000"/>
              <a:gd name="connsiteX4" fmla="*/ 0 w 3429000"/>
              <a:gd name="connsiteY4" fmla="*/ 0 h 1143000"/>
              <a:gd name="connsiteX5" fmla="*/ 381000 w 3429000"/>
              <a:gd name="connsiteY5" fmla="*/ 0 h 1143000"/>
              <a:gd name="connsiteX6" fmla="*/ 1524000 w 3429000"/>
              <a:gd name="connsiteY6" fmla="*/ 0 h 1143000"/>
              <a:gd name="connsiteX7" fmla="*/ 2909130 w 3429000"/>
              <a:gd name="connsiteY7" fmla="*/ 0 h 1143000"/>
              <a:gd name="connsiteX8" fmla="*/ 3429000 w 3429000"/>
              <a:gd name="connsiteY8" fmla="*/ 571500 h 1143000"/>
              <a:gd name="connsiteX9" fmla="*/ 2909130 w 3429000"/>
              <a:gd name="connsiteY9" fmla="*/ 11430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1143000">
                <a:moveTo>
                  <a:pt x="2909130" y="1143000"/>
                </a:moveTo>
                <a:lnTo>
                  <a:pt x="1524000" y="1143000"/>
                </a:lnTo>
                <a:lnTo>
                  <a:pt x="473915" y="1143000"/>
                </a:lnTo>
                <a:lnTo>
                  <a:pt x="0" y="1143000"/>
                </a:lnTo>
                <a:lnTo>
                  <a:pt x="0" y="0"/>
                </a:lnTo>
                <a:lnTo>
                  <a:pt x="381000" y="0"/>
                </a:lnTo>
                <a:lnTo>
                  <a:pt x="1524000" y="0"/>
                </a:lnTo>
                <a:lnTo>
                  <a:pt x="2909130" y="0"/>
                </a:lnTo>
                <a:cubicBezTo>
                  <a:pt x="3196245" y="0"/>
                  <a:pt x="3429000" y="255870"/>
                  <a:pt x="3429000" y="571500"/>
                </a:cubicBezTo>
                <a:cubicBezTo>
                  <a:pt x="3429000" y="887130"/>
                  <a:pt x="3196245" y="1143000"/>
                  <a:pt x="2909130" y="1143000"/>
                </a:cubicBezTo>
                <a:close/>
              </a:path>
            </a:pathLst>
          </a:custGeom>
          <a:solidFill>
            <a:srgbClr val="8397B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9C91B0F-88ED-4E64-8482-D8DF053AAEA1}"/>
              </a:ext>
            </a:extLst>
          </p:cNvPr>
          <p:cNvSpPr/>
          <p:nvPr/>
        </p:nvSpPr>
        <p:spPr>
          <a:xfrm>
            <a:off x="6829007" y="2421479"/>
            <a:ext cx="1828800" cy="1142021"/>
          </a:xfrm>
          <a:custGeom>
            <a:avLst/>
            <a:gdLst>
              <a:gd name="connsiteX0" fmla="*/ 0 w 1828800"/>
              <a:gd name="connsiteY0" fmla="*/ 0 h 1142021"/>
              <a:gd name="connsiteX1" fmla="*/ 1828800 w 1828800"/>
              <a:gd name="connsiteY1" fmla="*/ 0 h 1142021"/>
              <a:gd name="connsiteX2" fmla="*/ 1828800 w 1828800"/>
              <a:gd name="connsiteY2" fmla="*/ 1142021 h 1142021"/>
              <a:gd name="connsiteX3" fmla="*/ 0 w 1828800"/>
              <a:gd name="connsiteY3" fmla="*/ 1142021 h 1142021"/>
              <a:gd name="connsiteX4" fmla="*/ 0 w 1828800"/>
              <a:gd name="connsiteY4" fmla="*/ 723411 h 1142021"/>
              <a:gd name="connsiteX5" fmla="*/ 304800 w 1828800"/>
              <a:gd name="connsiteY5" fmla="*/ 571011 h 1142021"/>
              <a:gd name="connsiteX6" fmla="*/ 0 w 1828800"/>
              <a:gd name="connsiteY6" fmla="*/ 418611 h 114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142021">
                <a:moveTo>
                  <a:pt x="0" y="0"/>
                </a:moveTo>
                <a:lnTo>
                  <a:pt x="1828800" y="0"/>
                </a:lnTo>
                <a:lnTo>
                  <a:pt x="1828800" y="1142021"/>
                </a:lnTo>
                <a:lnTo>
                  <a:pt x="0" y="1142021"/>
                </a:lnTo>
                <a:lnTo>
                  <a:pt x="0" y="723411"/>
                </a:lnTo>
                <a:lnTo>
                  <a:pt x="304800" y="571011"/>
                </a:lnTo>
                <a:lnTo>
                  <a:pt x="0" y="41861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9C80D54-78BE-4451-8EA5-61C2EDE4F46E}"/>
              </a:ext>
            </a:extLst>
          </p:cNvPr>
          <p:cNvSpPr txBox="1"/>
          <p:nvPr/>
        </p:nvSpPr>
        <p:spPr>
          <a:xfrm>
            <a:off x="370045" y="304456"/>
            <a:ext cx="7279121" cy="769441"/>
          </a:xfrm>
          <a:prstGeom prst="rect">
            <a:avLst/>
          </a:prstGeom>
          <a:noFill/>
        </p:spPr>
        <p:txBody>
          <a:bodyPr wrap="square" rtlCol="0">
            <a:spAutoFit/>
          </a:bodyPr>
          <a:lstStyle/>
          <a:p>
            <a:r>
              <a:rPr lang="en-US" sz="4400" b="1" dirty="0">
                <a:solidFill>
                  <a:schemeClr val="bg1"/>
                </a:solidFill>
                <a:latin typeface="Candara" panose="020E0502030303020204" pitchFamily="34" charset="0"/>
              </a:rPr>
              <a:t>Types of Machine Learning</a:t>
            </a:r>
            <a:endParaRPr lang="en-US" dirty="0">
              <a:solidFill>
                <a:schemeClr val="bg1"/>
              </a:solidFill>
              <a:latin typeface="Candara" panose="020E0502030303020204" pitchFamily="34" charset="0"/>
            </a:endParaRPr>
          </a:p>
        </p:txBody>
      </p:sp>
      <p:sp>
        <p:nvSpPr>
          <p:cNvPr id="11" name="Freeform: Shape 10">
            <a:extLst>
              <a:ext uri="{FF2B5EF4-FFF2-40B4-BE49-F238E27FC236}">
                <a16:creationId xmlns:a16="http://schemas.microsoft.com/office/drawing/2014/main" id="{736C9151-672D-4A7E-B144-0581C905DD50}"/>
              </a:ext>
            </a:extLst>
          </p:cNvPr>
          <p:cNvSpPr/>
          <p:nvPr/>
        </p:nvSpPr>
        <p:spPr>
          <a:xfrm>
            <a:off x="8324012" y="1313687"/>
            <a:ext cx="3429000" cy="1143000"/>
          </a:xfrm>
          <a:custGeom>
            <a:avLst/>
            <a:gdLst>
              <a:gd name="connsiteX0" fmla="*/ 2909130 w 3429000"/>
              <a:gd name="connsiteY0" fmla="*/ 1143000 h 1143000"/>
              <a:gd name="connsiteX1" fmla="*/ 1524000 w 3429000"/>
              <a:gd name="connsiteY1" fmla="*/ 1143000 h 1143000"/>
              <a:gd name="connsiteX2" fmla="*/ 473915 w 3429000"/>
              <a:gd name="connsiteY2" fmla="*/ 1143000 h 1143000"/>
              <a:gd name="connsiteX3" fmla="*/ 0 w 3429000"/>
              <a:gd name="connsiteY3" fmla="*/ 1143000 h 1143000"/>
              <a:gd name="connsiteX4" fmla="*/ 0 w 3429000"/>
              <a:gd name="connsiteY4" fmla="*/ 0 h 1143000"/>
              <a:gd name="connsiteX5" fmla="*/ 381000 w 3429000"/>
              <a:gd name="connsiteY5" fmla="*/ 0 h 1143000"/>
              <a:gd name="connsiteX6" fmla="*/ 1524000 w 3429000"/>
              <a:gd name="connsiteY6" fmla="*/ 0 h 1143000"/>
              <a:gd name="connsiteX7" fmla="*/ 2909130 w 3429000"/>
              <a:gd name="connsiteY7" fmla="*/ 0 h 1143000"/>
              <a:gd name="connsiteX8" fmla="*/ 3429000 w 3429000"/>
              <a:gd name="connsiteY8" fmla="*/ 571500 h 1143000"/>
              <a:gd name="connsiteX9" fmla="*/ 2909130 w 3429000"/>
              <a:gd name="connsiteY9" fmla="*/ 11430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1143000">
                <a:moveTo>
                  <a:pt x="2909130" y="1143000"/>
                </a:moveTo>
                <a:lnTo>
                  <a:pt x="1524000" y="1143000"/>
                </a:lnTo>
                <a:lnTo>
                  <a:pt x="473915" y="1143000"/>
                </a:lnTo>
                <a:lnTo>
                  <a:pt x="0" y="1143000"/>
                </a:lnTo>
                <a:lnTo>
                  <a:pt x="0" y="0"/>
                </a:lnTo>
                <a:lnTo>
                  <a:pt x="381000" y="0"/>
                </a:lnTo>
                <a:lnTo>
                  <a:pt x="1524000" y="0"/>
                </a:lnTo>
                <a:lnTo>
                  <a:pt x="2909130" y="0"/>
                </a:lnTo>
                <a:cubicBezTo>
                  <a:pt x="3196245" y="0"/>
                  <a:pt x="3429000" y="255870"/>
                  <a:pt x="3429000" y="571500"/>
                </a:cubicBezTo>
                <a:cubicBezTo>
                  <a:pt x="3429000" y="887130"/>
                  <a:pt x="3196245" y="1143000"/>
                  <a:pt x="2909130" y="1143000"/>
                </a:cubicBezTo>
                <a:close/>
              </a:path>
            </a:pathLst>
          </a:custGeom>
          <a:solidFill>
            <a:srgbClr val="EF342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552C4F6-1987-4B92-A42D-26F4C622E3A4}"/>
              </a:ext>
            </a:extLst>
          </p:cNvPr>
          <p:cNvSpPr/>
          <p:nvPr/>
        </p:nvSpPr>
        <p:spPr>
          <a:xfrm rot="10800000">
            <a:off x="6829007" y="1316736"/>
            <a:ext cx="1828800" cy="1142021"/>
          </a:xfrm>
          <a:custGeom>
            <a:avLst/>
            <a:gdLst>
              <a:gd name="connsiteX0" fmla="*/ 0 w 1828800"/>
              <a:gd name="connsiteY0" fmla="*/ 0 h 1142021"/>
              <a:gd name="connsiteX1" fmla="*/ 1828800 w 1828800"/>
              <a:gd name="connsiteY1" fmla="*/ 0 h 1142021"/>
              <a:gd name="connsiteX2" fmla="*/ 1828800 w 1828800"/>
              <a:gd name="connsiteY2" fmla="*/ 1142021 h 1142021"/>
              <a:gd name="connsiteX3" fmla="*/ 0 w 1828800"/>
              <a:gd name="connsiteY3" fmla="*/ 1142021 h 1142021"/>
              <a:gd name="connsiteX4" fmla="*/ 0 w 1828800"/>
              <a:gd name="connsiteY4" fmla="*/ 723411 h 1142021"/>
              <a:gd name="connsiteX5" fmla="*/ 304800 w 1828800"/>
              <a:gd name="connsiteY5" fmla="*/ 571011 h 1142021"/>
              <a:gd name="connsiteX6" fmla="*/ 0 w 1828800"/>
              <a:gd name="connsiteY6" fmla="*/ 418611 h 114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142021">
                <a:moveTo>
                  <a:pt x="0" y="0"/>
                </a:moveTo>
                <a:lnTo>
                  <a:pt x="1828800" y="0"/>
                </a:lnTo>
                <a:lnTo>
                  <a:pt x="1828800" y="1142021"/>
                </a:lnTo>
                <a:lnTo>
                  <a:pt x="0" y="1142021"/>
                </a:lnTo>
                <a:lnTo>
                  <a:pt x="0" y="723411"/>
                </a:lnTo>
                <a:lnTo>
                  <a:pt x="304800" y="571011"/>
                </a:lnTo>
                <a:lnTo>
                  <a:pt x="0" y="41861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CDBAC76-D57C-4182-A075-E6FC62C61058}"/>
              </a:ext>
            </a:extLst>
          </p:cNvPr>
          <p:cNvSpPr txBox="1"/>
          <p:nvPr/>
        </p:nvSpPr>
        <p:spPr>
          <a:xfrm>
            <a:off x="10628053" y="1465818"/>
            <a:ext cx="914400" cy="830997"/>
          </a:xfrm>
          <a:prstGeom prst="rect">
            <a:avLst/>
          </a:prstGeom>
          <a:noFill/>
          <a:effectLst/>
        </p:spPr>
        <p:txBody>
          <a:bodyPr wrap="square" rtlCol="0">
            <a:spAutoFit/>
          </a:bodyPr>
          <a:lstStyle/>
          <a:p>
            <a:pPr algn="ctr"/>
            <a:r>
              <a:rPr lang="en-US" sz="4800" b="1" dirty="0">
                <a:solidFill>
                  <a:schemeClr val="bg1"/>
                </a:solidFill>
                <a:latin typeface="Lato"/>
              </a:rPr>
              <a:t>01</a:t>
            </a:r>
          </a:p>
        </p:txBody>
      </p:sp>
      <p:sp>
        <p:nvSpPr>
          <p:cNvPr id="18" name="TextBox 17">
            <a:extLst>
              <a:ext uri="{FF2B5EF4-FFF2-40B4-BE49-F238E27FC236}">
                <a16:creationId xmlns:a16="http://schemas.microsoft.com/office/drawing/2014/main" id="{DD818CC5-D579-4B01-95B8-9A735635140E}"/>
              </a:ext>
            </a:extLst>
          </p:cNvPr>
          <p:cNvSpPr txBox="1"/>
          <p:nvPr/>
        </p:nvSpPr>
        <p:spPr>
          <a:xfrm>
            <a:off x="3695883" y="2598394"/>
            <a:ext cx="914400" cy="830997"/>
          </a:xfrm>
          <a:prstGeom prst="rect">
            <a:avLst/>
          </a:prstGeom>
          <a:noFill/>
          <a:effectLst/>
        </p:spPr>
        <p:txBody>
          <a:bodyPr wrap="square" rtlCol="0">
            <a:spAutoFit/>
          </a:bodyPr>
          <a:lstStyle/>
          <a:p>
            <a:pPr algn="ctr"/>
            <a:r>
              <a:rPr lang="en-US" sz="4800" b="1" dirty="0">
                <a:solidFill>
                  <a:schemeClr val="bg1"/>
                </a:solidFill>
                <a:latin typeface="Lato"/>
              </a:rPr>
              <a:t>02</a:t>
            </a:r>
          </a:p>
        </p:txBody>
      </p:sp>
      <p:sp>
        <p:nvSpPr>
          <p:cNvPr id="19" name="TextBox 18">
            <a:extLst>
              <a:ext uri="{FF2B5EF4-FFF2-40B4-BE49-F238E27FC236}">
                <a16:creationId xmlns:a16="http://schemas.microsoft.com/office/drawing/2014/main" id="{AC90176B-329A-44F8-A76B-6F8147C5B3FF}"/>
              </a:ext>
            </a:extLst>
          </p:cNvPr>
          <p:cNvSpPr txBox="1"/>
          <p:nvPr/>
        </p:nvSpPr>
        <p:spPr>
          <a:xfrm>
            <a:off x="10734248" y="3743099"/>
            <a:ext cx="914400" cy="830997"/>
          </a:xfrm>
          <a:prstGeom prst="rect">
            <a:avLst/>
          </a:prstGeom>
          <a:noFill/>
          <a:effectLst/>
        </p:spPr>
        <p:txBody>
          <a:bodyPr wrap="square" rtlCol="0">
            <a:spAutoFit/>
          </a:bodyPr>
          <a:lstStyle/>
          <a:p>
            <a:pPr algn="ctr"/>
            <a:r>
              <a:rPr lang="en-US" sz="4800" b="1" dirty="0">
                <a:solidFill>
                  <a:schemeClr val="bg1"/>
                </a:solidFill>
                <a:latin typeface="Lato"/>
              </a:rPr>
              <a:t>03</a:t>
            </a:r>
          </a:p>
        </p:txBody>
      </p:sp>
      <p:sp>
        <p:nvSpPr>
          <p:cNvPr id="20" name="TextBox 19">
            <a:extLst>
              <a:ext uri="{FF2B5EF4-FFF2-40B4-BE49-F238E27FC236}">
                <a16:creationId xmlns:a16="http://schemas.microsoft.com/office/drawing/2014/main" id="{CB554BAF-2EC9-41E8-BFED-0A49D164EB88}"/>
              </a:ext>
            </a:extLst>
          </p:cNvPr>
          <p:cNvSpPr txBox="1"/>
          <p:nvPr/>
        </p:nvSpPr>
        <p:spPr>
          <a:xfrm>
            <a:off x="3552405" y="4872835"/>
            <a:ext cx="914400" cy="830997"/>
          </a:xfrm>
          <a:prstGeom prst="rect">
            <a:avLst/>
          </a:prstGeom>
          <a:noFill/>
          <a:effectLst/>
        </p:spPr>
        <p:txBody>
          <a:bodyPr wrap="square" rtlCol="0">
            <a:spAutoFit/>
          </a:bodyPr>
          <a:lstStyle/>
          <a:p>
            <a:pPr algn="ctr"/>
            <a:r>
              <a:rPr lang="en-US" sz="4800" b="1" dirty="0">
                <a:solidFill>
                  <a:schemeClr val="bg1"/>
                </a:solidFill>
                <a:latin typeface="Lato"/>
              </a:rPr>
              <a:t>04</a:t>
            </a:r>
          </a:p>
        </p:txBody>
      </p:sp>
      <p:sp>
        <p:nvSpPr>
          <p:cNvPr id="25" name="Text Box 10">
            <a:extLst>
              <a:ext uri="{FF2B5EF4-FFF2-40B4-BE49-F238E27FC236}">
                <a16:creationId xmlns:a16="http://schemas.microsoft.com/office/drawing/2014/main" id="{85EFD8B9-B6CB-4CD3-A339-DB355EB06D98}"/>
              </a:ext>
            </a:extLst>
          </p:cNvPr>
          <p:cNvSpPr txBox="1">
            <a:spLocks noChangeArrowheads="1"/>
          </p:cNvSpPr>
          <p:nvPr/>
        </p:nvSpPr>
        <p:spPr bwMode="auto">
          <a:xfrm>
            <a:off x="8657807" y="1726163"/>
            <a:ext cx="2076441" cy="323165"/>
          </a:xfrm>
          <a:prstGeom prst="rect">
            <a:avLst/>
          </a:prstGeom>
          <a:noFill/>
          <a:ln w="9525">
            <a:noFill/>
            <a:miter lim="800000"/>
            <a:headEnd/>
            <a:tailEnd/>
          </a:ln>
        </p:spPr>
        <p:txBody>
          <a:bodyPr wrap="square" lIns="60960" tIns="30480" rIns="60960" bIns="30480">
            <a:spAutoFit/>
          </a:bodyPr>
          <a:lstStyle/>
          <a:p>
            <a:r>
              <a:rPr lang="en-US" sz="1500" b="1" dirty="0">
                <a:solidFill>
                  <a:schemeClr val="bg1"/>
                </a:solidFill>
                <a:latin typeface="Candara" panose="020E0502030303020204" pitchFamily="34" charset="0"/>
              </a:rPr>
              <a:t>SUPERVISED LEARNING</a:t>
            </a:r>
          </a:p>
          <a:p>
            <a:endParaRPr lang="en-US" sz="200" b="1" dirty="0">
              <a:solidFill>
                <a:srgbClr val="00B0F0"/>
              </a:solidFill>
              <a:latin typeface="Candara" panose="020E0502030303020204" pitchFamily="34" charset="0"/>
            </a:endParaRPr>
          </a:p>
        </p:txBody>
      </p:sp>
      <p:sp>
        <p:nvSpPr>
          <p:cNvPr id="26" name="Text Box 10">
            <a:extLst>
              <a:ext uri="{FF2B5EF4-FFF2-40B4-BE49-F238E27FC236}">
                <a16:creationId xmlns:a16="http://schemas.microsoft.com/office/drawing/2014/main" id="{9A1285E4-3F89-4DD2-B017-A9947E8E509E}"/>
              </a:ext>
            </a:extLst>
          </p:cNvPr>
          <p:cNvSpPr txBox="1">
            <a:spLocks noChangeArrowheads="1"/>
          </p:cNvSpPr>
          <p:nvPr/>
        </p:nvSpPr>
        <p:spPr bwMode="auto">
          <a:xfrm>
            <a:off x="8778240" y="4012404"/>
            <a:ext cx="2152138" cy="523220"/>
          </a:xfrm>
          <a:prstGeom prst="rect">
            <a:avLst/>
          </a:prstGeom>
          <a:noFill/>
          <a:ln w="9525">
            <a:noFill/>
            <a:miter lim="800000"/>
            <a:headEnd/>
            <a:tailEnd/>
          </a:ln>
        </p:spPr>
        <p:txBody>
          <a:bodyPr wrap="square" lIns="60960" tIns="30480" rIns="60960" bIns="30480">
            <a:spAutoFit/>
          </a:bodyPr>
          <a:lstStyle/>
          <a:p>
            <a:r>
              <a:rPr lang="en-US" sz="1500" b="1" dirty="0">
                <a:solidFill>
                  <a:schemeClr val="bg1"/>
                </a:solidFill>
                <a:latin typeface="Candara" panose="020E0502030303020204" pitchFamily="34" charset="0"/>
              </a:rPr>
              <a:t>SEMI SUPERVISED LEARNING</a:t>
            </a:r>
            <a:endParaRPr lang="en-US" sz="1200" dirty="0">
              <a:solidFill>
                <a:schemeClr val="bg1"/>
              </a:solidFill>
              <a:latin typeface="Candara" panose="020E0502030303020204" pitchFamily="34" charset="0"/>
            </a:endParaRPr>
          </a:p>
        </p:txBody>
      </p:sp>
      <p:sp>
        <p:nvSpPr>
          <p:cNvPr id="27" name="Text Box 10">
            <a:extLst>
              <a:ext uri="{FF2B5EF4-FFF2-40B4-BE49-F238E27FC236}">
                <a16:creationId xmlns:a16="http://schemas.microsoft.com/office/drawing/2014/main" id="{1617BB1F-AEAA-4B30-9ED8-DE890347AE1E}"/>
              </a:ext>
            </a:extLst>
          </p:cNvPr>
          <p:cNvSpPr txBox="1">
            <a:spLocks noChangeArrowheads="1"/>
          </p:cNvSpPr>
          <p:nvPr/>
        </p:nvSpPr>
        <p:spPr bwMode="auto">
          <a:xfrm>
            <a:off x="4259743" y="2877143"/>
            <a:ext cx="2569264" cy="292388"/>
          </a:xfrm>
          <a:prstGeom prst="rect">
            <a:avLst/>
          </a:prstGeom>
          <a:noFill/>
          <a:ln w="9525">
            <a:noFill/>
            <a:miter lim="800000"/>
            <a:headEnd/>
            <a:tailEnd/>
          </a:ln>
        </p:spPr>
        <p:txBody>
          <a:bodyPr wrap="square" lIns="60960" tIns="30480" rIns="60960" bIns="30480">
            <a:spAutoFit/>
          </a:bodyPr>
          <a:lstStyle/>
          <a:p>
            <a:pPr algn="r"/>
            <a:r>
              <a:rPr lang="en-US" sz="1500" dirty="0">
                <a:solidFill>
                  <a:schemeClr val="bg1"/>
                </a:solidFill>
                <a:latin typeface="Candara" panose="020E0502030303020204" pitchFamily="34" charset="0"/>
              </a:rPr>
              <a:t>UNSUPERVISED LEARNING</a:t>
            </a:r>
          </a:p>
        </p:txBody>
      </p:sp>
      <p:sp>
        <p:nvSpPr>
          <p:cNvPr id="28" name="Text Box 10">
            <a:extLst>
              <a:ext uri="{FF2B5EF4-FFF2-40B4-BE49-F238E27FC236}">
                <a16:creationId xmlns:a16="http://schemas.microsoft.com/office/drawing/2014/main" id="{00FD219D-3DFE-4FD2-BD9E-144E9136D5B9}"/>
              </a:ext>
            </a:extLst>
          </p:cNvPr>
          <p:cNvSpPr txBox="1">
            <a:spLocks noChangeArrowheads="1"/>
          </p:cNvSpPr>
          <p:nvPr/>
        </p:nvSpPr>
        <p:spPr bwMode="auto">
          <a:xfrm>
            <a:off x="4217541" y="5150195"/>
            <a:ext cx="2600822" cy="292388"/>
          </a:xfrm>
          <a:prstGeom prst="rect">
            <a:avLst/>
          </a:prstGeom>
          <a:noFill/>
          <a:ln w="9525">
            <a:noFill/>
            <a:miter lim="800000"/>
            <a:headEnd/>
            <a:tailEnd/>
          </a:ln>
        </p:spPr>
        <p:txBody>
          <a:bodyPr wrap="square" lIns="60960" tIns="30480" rIns="60960" bIns="30480">
            <a:spAutoFit/>
          </a:bodyPr>
          <a:lstStyle/>
          <a:p>
            <a:pPr algn="r"/>
            <a:r>
              <a:rPr lang="en-US" sz="1500" b="1" dirty="0">
                <a:solidFill>
                  <a:schemeClr val="bg1"/>
                </a:solidFill>
                <a:latin typeface="Candara" panose="020E0502030303020204" pitchFamily="34" charset="0"/>
              </a:rPr>
              <a:t>REINFORCEMENT LEARNING</a:t>
            </a:r>
            <a:endParaRPr lang="en-US" sz="1200" dirty="0">
              <a:solidFill>
                <a:schemeClr val="bg1"/>
              </a:solidFill>
              <a:latin typeface="Candara" panose="020E0502030303020204" pitchFamily="34" charset="0"/>
            </a:endParaRPr>
          </a:p>
        </p:txBody>
      </p:sp>
      <p:sp>
        <p:nvSpPr>
          <p:cNvPr id="2" name="TextBox 1">
            <a:extLst>
              <a:ext uri="{FF2B5EF4-FFF2-40B4-BE49-F238E27FC236}">
                <a16:creationId xmlns:a16="http://schemas.microsoft.com/office/drawing/2014/main" id="{C4B0F670-3F17-60BF-0CC5-69ACCE9E254E}"/>
              </a:ext>
            </a:extLst>
          </p:cNvPr>
          <p:cNvSpPr txBox="1"/>
          <p:nvPr/>
        </p:nvSpPr>
        <p:spPr>
          <a:xfrm>
            <a:off x="7013108" y="1465818"/>
            <a:ext cx="1434140" cy="923330"/>
          </a:xfrm>
          <a:prstGeom prst="rect">
            <a:avLst/>
          </a:prstGeom>
          <a:noFill/>
        </p:spPr>
        <p:txBody>
          <a:bodyPr wrap="square" rtlCol="0">
            <a:spAutoFit/>
          </a:bodyPr>
          <a:lstStyle/>
          <a:p>
            <a:r>
              <a:rPr lang="en-US" dirty="0"/>
              <a:t>System learns from labeled data</a:t>
            </a:r>
          </a:p>
        </p:txBody>
      </p:sp>
      <p:sp>
        <p:nvSpPr>
          <p:cNvPr id="3" name="TextBox 2">
            <a:extLst>
              <a:ext uri="{FF2B5EF4-FFF2-40B4-BE49-F238E27FC236}">
                <a16:creationId xmlns:a16="http://schemas.microsoft.com/office/drawing/2014/main" id="{6FFB1676-5595-2CD6-3AA4-3F49C4134902}"/>
              </a:ext>
            </a:extLst>
          </p:cNvPr>
          <p:cNvSpPr txBox="1"/>
          <p:nvPr/>
        </p:nvSpPr>
        <p:spPr>
          <a:xfrm>
            <a:off x="6995903" y="2605769"/>
            <a:ext cx="1650113" cy="923330"/>
          </a:xfrm>
          <a:prstGeom prst="rect">
            <a:avLst/>
          </a:prstGeom>
          <a:noFill/>
        </p:spPr>
        <p:txBody>
          <a:bodyPr wrap="square" rtlCol="0">
            <a:spAutoFit/>
          </a:bodyPr>
          <a:lstStyle/>
          <a:p>
            <a:r>
              <a:rPr lang="en-US" dirty="0"/>
              <a:t>System learns from unlabeled data</a:t>
            </a:r>
          </a:p>
        </p:txBody>
      </p:sp>
      <p:sp>
        <p:nvSpPr>
          <p:cNvPr id="4" name="TextBox 3">
            <a:extLst>
              <a:ext uri="{FF2B5EF4-FFF2-40B4-BE49-F238E27FC236}">
                <a16:creationId xmlns:a16="http://schemas.microsoft.com/office/drawing/2014/main" id="{E72CC3FD-CF07-2372-C58E-41739DE885A4}"/>
              </a:ext>
            </a:extLst>
          </p:cNvPr>
          <p:cNvSpPr txBox="1"/>
          <p:nvPr/>
        </p:nvSpPr>
        <p:spPr>
          <a:xfrm>
            <a:off x="6995903" y="3743099"/>
            <a:ext cx="1515728" cy="923330"/>
          </a:xfrm>
          <a:prstGeom prst="rect">
            <a:avLst/>
          </a:prstGeom>
          <a:noFill/>
        </p:spPr>
        <p:txBody>
          <a:bodyPr wrap="square" rtlCol="0">
            <a:spAutoFit/>
          </a:bodyPr>
          <a:lstStyle/>
          <a:p>
            <a:r>
              <a:rPr lang="en-US" dirty="0"/>
              <a:t>System learns from partial labeled data</a:t>
            </a:r>
          </a:p>
        </p:txBody>
      </p:sp>
      <p:sp>
        <p:nvSpPr>
          <p:cNvPr id="5" name="TextBox 4">
            <a:extLst>
              <a:ext uri="{FF2B5EF4-FFF2-40B4-BE49-F238E27FC236}">
                <a16:creationId xmlns:a16="http://schemas.microsoft.com/office/drawing/2014/main" id="{F3DF5288-6082-2EAC-78C6-A31F91BB958C}"/>
              </a:ext>
            </a:extLst>
          </p:cNvPr>
          <p:cNvSpPr txBox="1"/>
          <p:nvPr/>
        </p:nvSpPr>
        <p:spPr>
          <a:xfrm>
            <a:off x="7002464" y="4733969"/>
            <a:ext cx="1643552" cy="1200329"/>
          </a:xfrm>
          <a:prstGeom prst="rect">
            <a:avLst/>
          </a:prstGeom>
          <a:noFill/>
        </p:spPr>
        <p:txBody>
          <a:bodyPr wrap="square" rtlCol="0">
            <a:spAutoFit/>
          </a:bodyPr>
          <a:lstStyle/>
          <a:p>
            <a:r>
              <a:rPr lang="en-US" dirty="0"/>
              <a:t>System learns by interacting with environment</a:t>
            </a:r>
          </a:p>
        </p:txBody>
      </p:sp>
    </p:spTree>
    <p:extLst>
      <p:ext uri="{BB962C8B-B14F-4D97-AF65-F5344CB8AC3E}">
        <p14:creationId xmlns:p14="http://schemas.microsoft.com/office/powerpoint/2010/main" val="1304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 calcmode="lin" valueType="num">
                                      <p:cBhvr>
                                        <p:cTn id="22" dur="1000" fill="hold"/>
                                        <p:tgtEl>
                                          <p:spTgt spid="11"/>
                                        </p:tgtEl>
                                        <p:attrNameLst>
                                          <p:attrName>style.rotation</p:attrName>
                                        </p:attrNameLst>
                                      </p:cBhvr>
                                      <p:tavLst>
                                        <p:tav tm="0">
                                          <p:val>
                                            <p:fltVal val="90"/>
                                          </p:val>
                                        </p:tav>
                                        <p:tav tm="100000">
                                          <p:val>
                                            <p:fltVal val="0"/>
                                          </p:val>
                                        </p:tav>
                                      </p:tavLst>
                                    </p:anim>
                                    <p:animEffect transition="in" filter="fade">
                                      <p:cBhvr>
                                        <p:cTn id="23" dur="1000"/>
                                        <p:tgtEl>
                                          <p:spTgt spid="11"/>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fltVal val="0"/>
                                          </p:val>
                                        </p:tav>
                                        <p:tav tm="100000">
                                          <p:val>
                                            <p:strVal val="#ppt_w"/>
                                          </p:val>
                                        </p:tav>
                                      </p:tavLst>
                                    </p:anim>
                                    <p:anim calcmode="lin" valueType="num">
                                      <p:cBhvr>
                                        <p:cTn id="27" dur="1000" fill="hold"/>
                                        <p:tgtEl>
                                          <p:spTgt spid="25"/>
                                        </p:tgtEl>
                                        <p:attrNameLst>
                                          <p:attrName>ppt_h</p:attrName>
                                        </p:attrNameLst>
                                      </p:cBhvr>
                                      <p:tavLst>
                                        <p:tav tm="0">
                                          <p:val>
                                            <p:fltVal val="0"/>
                                          </p:val>
                                        </p:tav>
                                        <p:tav tm="100000">
                                          <p:val>
                                            <p:strVal val="#ppt_h"/>
                                          </p:val>
                                        </p:tav>
                                      </p:tavLst>
                                    </p:anim>
                                    <p:anim calcmode="lin" valueType="num">
                                      <p:cBhvr>
                                        <p:cTn id="28" dur="1000" fill="hold"/>
                                        <p:tgtEl>
                                          <p:spTgt spid="25"/>
                                        </p:tgtEl>
                                        <p:attrNameLst>
                                          <p:attrName>style.rotation</p:attrName>
                                        </p:attrNameLst>
                                      </p:cBhvr>
                                      <p:tavLst>
                                        <p:tav tm="0">
                                          <p:val>
                                            <p:fltVal val="90"/>
                                          </p:val>
                                        </p:tav>
                                        <p:tav tm="100000">
                                          <p:val>
                                            <p:fltVal val="0"/>
                                          </p:val>
                                        </p:tav>
                                      </p:tavLst>
                                    </p:anim>
                                    <p:animEffect transition="in" filter="fade">
                                      <p:cBhvr>
                                        <p:cTn id="29" dur="1000"/>
                                        <p:tgtEl>
                                          <p:spTgt spid="25"/>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 calcmode="lin" valueType="num">
                                      <p:cBhvr>
                                        <p:cTn id="34" dur="1000" fill="hold"/>
                                        <p:tgtEl>
                                          <p:spTgt spid="17"/>
                                        </p:tgtEl>
                                        <p:attrNameLst>
                                          <p:attrName>style.rotation</p:attrName>
                                        </p:attrNameLst>
                                      </p:cBhvr>
                                      <p:tavLst>
                                        <p:tav tm="0">
                                          <p:val>
                                            <p:fltVal val="90"/>
                                          </p:val>
                                        </p:tav>
                                        <p:tav tm="100000">
                                          <p:val>
                                            <p:fltVal val="0"/>
                                          </p:val>
                                        </p:tav>
                                      </p:tavLst>
                                    </p:anim>
                                    <p:animEffect transition="in" filter="fade">
                                      <p:cBhvr>
                                        <p:cTn id="35" dur="100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31"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1000" fill="hold"/>
                                        <p:tgtEl>
                                          <p:spTgt spid="27"/>
                                        </p:tgtEl>
                                        <p:attrNameLst>
                                          <p:attrName>ppt_w</p:attrName>
                                        </p:attrNameLst>
                                      </p:cBhvr>
                                      <p:tavLst>
                                        <p:tav tm="0">
                                          <p:val>
                                            <p:fltVal val="0"/>
                                          </p:val>
                                        </p:tav>
                                        <p:tav tm="100000">
                                          <p:val>
                                            <p:strVal val="#ppt_w"/>
                                          </p:val>
                                        </p:tav>
                                      </p:tavLst>
                                    </p:anim>
                                    <p:anim calcmode="lin" valueType="num">
                                      <p:cBhvr>
                                        <p:cTn id="52" dur="1000" fill="hold"/>
                                        <p:tgtEl>
                                          <p:spTgt spid="27"/>
                                        </p:tgtEl>
                                        <p:attrNameLst>
                                          <p:attrName>ppt_h</p:attrName>
                                        </p:attrNameLst>
                                      </p:cBhvr>
                                      <p:tavLst>
                                        <p:tav tm="0">
                                          <p:val>
                                            <p:fltVal val="0"/>
                                          </p:val>
                                        </p:tav>
                                        <p:tav tm="100000">
                                          <p:val>
                                            <p:strVal val="#ppt_h"/>
                                          </p:val>
                                        </p:tav>
                                      </p:tavLst>
                                    </p:anim>
                                    <p:anim calcmode="lin" valueType="num">
                                      <p:cBhvr>
                                        <p:cTn id="53" dur="1000" fill="hold"/>
                                        <p:tgtEl>
                                          <p:spTgt spid="27"/>
                                        </p:tgtEl>
                                        <p:attrNameLst>
                                          <p:attrName>style.rotation</p:attrName>
                                        </p:attrNameLst>
                                      </p:cBhvr>
                                      <p:tavLst>
                                        <p:tav tm="0">
                                          <p:val>
                                            <p:fltVal val="90"/>
                                          </p:val>
                                        </p:tav>
                                        <p:tav tm="100000">
                                          <p:val>
                                            <p:fltVal val="0"/>
                                          </p:val>
                                        </p:tav>
                                      </p:tavLst>
                                    </p:anim>
                                    <p:animEffect transition="in" filter="fade">
                                      <p:cBhvr>
                                        <p:cTn id="54" dur="1000"/>
                                        <p:tgtEl>
                                          <p:spTgt spid="27"/>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1000" fill="hold"/>
                                        <p:tgtEl>
                                          <p:spTgt spid="18"/>
                                        </p:tgtEl>
                                        <p:attrNameLst>
                                          <p:attrName>ppt_w</p:attrName>
                                        </p:attrNameLst>
                                      </p:cBhvr>
                                      <p:tavLst>
                                        <p:tav tm="0">
                                          <p:val>
                                            <p:fltVal val="0"/>
                                          </p:val>
                                        </p:tav>
                                        <p:tav tm="100000">
                                          <p:val>
                                            <p:strVal val="#ppt_w"/>
                                          </p:val>
                                        </p:tav>
                                      </p:tavLst>
                                    </p:anim>
                                    <p:anim calcmode="lin" valueType="num">
                                      <p:cBhvr>
                                        <p:cTn id="58" dur="1000" fill="hold"/>
                                        <p:tgtEl>
                                          <p:spTgt spid="18"/>
                                        </p:tgtEl>
                                        <p:attrNameLst>
                                          <p:attrName>ppt_h</p:attrName>
                                        </p:attrNameLst>
                                      </p:cBhvr>
                                      <p:tavLst>
                                        <p:tav tm="0">
                                          <p:val>
                                            <p:fltVal val="0"/>
                                          </p:val>
                                        </p:tav>
                                        <p:tav tm="100000">
                                          <p:val>
                                            <p:strVal val="#ppt_h"/>
                                          </p:val>
                                        </p:tav>
                                      </p:tavLst>
                                    </p:anim>
                                    <p:anim calcmode="lin" valueType="num">
                                      <p:cBhvr>
                                        <p:cTn id="59" dur="1000" fill="hold"/>
                                        <p:tgtEl>
                                          <p:spTgt spid="18"/>
                                        </p:tgtEl>
                                        <p:attrNameLst>
                                          <p:attrName>style.rotation</p:attrName>
                                        </p:attrNameLst>
                                      </p:cBhvr>
                                      <p:tavLst>
                                        <p:tav tm="0">
                                          <p:val>
                                            <p:fltVal val="90"/>
                                          </p:val>
                                        </p:tav>
                                        <p:tav tm="100000">
                                          <p:val>
                                            <p:fltVal val="0"/>
                                          </p:val>
                                        </p:tav>
                                      </p:tavLst>
                                    </p:anim>
                                    <p:animEffect transition="in" filter="fade">
                                      <p:cBhvr>
                                        <p:cTn id="60" dur="1000"/>
                                        <p:tgtEl>
                                          <p:spTgt spid="18"/>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5500"/>
                            </p:stCondLst>
                            <p:childTnLst>
                              <p:par>
                                <p:cTn id="68" presetID="31" presetClass="entr" presetSubtype="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1000" fill="hold"/>
                                        <p:tgtEl>
                                          <p:spTgt spid="13"/>
                                        </p:tgtEl>
                                        <p:attrNameLst>
                                          <p:attrName>ppt_w</p:attrName>
                                        </p:attrNameLst>
                                      </p:cBhvr>
                                      <p:tavLst>
                                        <p:tav tm="0">
                                          <p:val>
                                            <p:fltVal val="0"/>
                                          </p:val>
                                        </p:tav>
                                        <p:tav tm="100000">
                                          <p:val>
                                            <p:strVal val="#ppt_w"/>
                                          </p:val>
                                        </p:tav>
                                      </p:tavLst>
                                    </p:anim>
                                    <p:anim calcmode="lin" valueType="num">
                                      <p:cBhvr>
                                        <p:cTn id="71" dur="1000" fill="hold"/>
                                        <p:tgtEl>
                                          <p:spTgt spid="13"/>
                                        </p:tgtEl>
                                        <p:attrNameLst>
                                          <p:attrName>ppt_h</p:attrName>
                                        </p:attrNameLst>
                                      </p:cBhvr>
                                      <p:tavLst>
                                        <p:tav tm="0">
                                          <p:val>
                                            <p:fltVal val="0"/>
                                          </p:val>
                                        </p:tav>
                                        <p:tav tm="100000">
                                          <p:val>
                                            <p:strVal val="#ppt_h"/>
                                          </p:val>
                                        </p:tav>
                                      </p:tavLst>
                                    </p:anim>
                                    <p:anim calcmode="lin" valueType="num">
                                      <p:cBhvr>
                                        <p:cTn id="72" dur="1000" fill="hold"/>
                                        <p:tgtEl>
                                          <p:spTgt spid="13"/>
                                        </p:tgtEl>
                                        <p:attrNameLst>
                                          <p:attrName>style.rotation</p:attrName>
                                        </p:attrNameLst>
                                      </p:cBhvr>
                                      <p:tavLst>
                                        <p:tav tm="0">
                                          <p:val>
                                            <p:fltVal val="90"/>
                                          </p:val>
                                        </p:tav>
                                        <p:tav tm="100000">
                                          <p:val>
                                            <p:fltVal val="0"/>
                                          </p:val>
                                        </p:tav>
                                      </p:tavLst>
                                    </p:anim>
                                    <p:animEffect transition="in" filter="fade">
                                      <p:cBhvr>
                                        <p:cTn id="73" dur="1000"/>
                                        <p:tgtEl>
                                          <p:spTgt spid="13"/>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1000" fill="hold"/>
                                        <p:tgtEl>
                                          <p:spTgt spid="26"/>
                                        </p:tgtEl>
                                        <p:attrNameLst>
                                          <p:attrName>ppt_w</p:attrName>
                                        </p:attrNameLst>
                                      </p:cBhvr>
                                      <p:tavLst>
                                        <p:tav tm="0">
                                          <p:val>
                                            <p:fltVal val="0"/>
                                          </p:val>
                                        </p:tav>
                                        <p:tav tm="100000">
                                          <p:val>
                                            <p:strVal val="#ppt_w"/>
                                          </p:val>
                                        </p:tav>
                                      </p:tavLst>
                                    </p:anim>
                                    <p:anim calcmode="lin" valueType="num">
                                      <p:cBhvr>
                                        <p:cTn id="77" dur="1000" fill="hold"/>
                                        <p:tgtEl>
                                          <p:spTgt spid="26"/>
                                        </p:tgtEl>
                                        <p:attrNameLst>
                                          <p:attrName>ppt_h</p:attrName>
                                        </p:attrNameLst>
                                      </p:cBhvr>
                                      <p:tavLst>
                                        <p:tav tm="0">
                                          <p:val>
                                            <p:fltVal val="0"/>
                                          </p:val>
                                        </p:tav>
                                        <p:tav tm="100000">
                                          <p:val>
                                            <p:strVal val="#ppt_h"/>
                                          </p:val>
                                        </p:tav>
                                      </p:tavLst>
                                    </p:anim>
                                    <p:anim calcmode="lin" valueType="num">
                                      <p:cBhvr>
                                        <p:cTn id="78" dur="1000" fill="hold"/>
                                        <p:tgtEl>
                                          <p:spTgt spid="26"/>
                                        </p:tgtEl>
                                        <p:attrNameLst>
                                          <p:attrName>style.rotation</p:attrName>
                                        </p:attrNameLst>
                                      </p:cBhvr>
                                      <p:tavLst>
                                        <p:tav tm="0">
                                          <p:val>
                                            <p:fltVal val="90"/>
                                          </p:val>
                                        </p:tav>
                                        <p:tav tm="100000">
                                          <p:val>
                                            <p:fltVal val="0"/>
                                          </p:val>
                                        </p:tav>
                                      </p:tavLst>
                                    </p:anim>
                                    <p:animEffect transition="in" filter="fade">
                                      <p:cBhvr>
                                        <p:cTn id="79" dur="1000"/>
                                        <p:tgtEl>
                                          <p:spTgt spid="26"/>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1000" fill="hold"/>
                                        <p:tgtEl>
                                          <p:spTgt spid="19"/>
                                        </p:tgtEl>
                                        <p:attrNameLst>
                                          <p:attrName>ppt_w</p:attrName>
                                        </p:attrNameLst>
                                      </p:cBhvr>
                                      <p:tavLst>
                                        <p:tav tm="0">
                                          <p:val>
                                            <p:fltVal val="0"/>
                                          </p:val>
                                        </p:tav>
                                        <p:tav tm="100000">
                                          <p:val>
                                            <p:strVal val="#ppt_w"/>
                                          </p:val>
                                        </p:tav>
                                      </p:tavLst>
                                    </p:anim>
                                    <p:anim calcmode="lin" valueType="num">
                                      <p:cBhvr>
                                        <p:cTn id="83" dur="1000" fill="hold"/>
                                        <p:tgtEl>
                                          <p:spTgt spid="19"/>
                                        </p:tgtEl>
                                        <p:attrNameLst>
                                          <p:attrName>ppt_h</p:attrName>
                                        </p:attrNameLst>
                                      </p:cBhvr>
                                      <p:tavLst>
                                        <p:tav tm="0">
                                          <p:val>
                                            <p:fltVal val="0"/>
                                          </p:val>
                                        </p:tav>
                                        <p:tav tm="100000">
                                          <p:val>
                                            <p:strVal val="#ppt_h"/>
                                          </p:val>
                                        </p:tav>
                                      </p:tavLst>
                                    </p:anim>
                                    <p:anim calcmode="lin" valueType="num">
                                      <p:cBhvr>
                                        <p:cTn id="84" dur="1000" fill="hold"/>
                                        <p:tgtEl>
                                          <p:spTgt spid="19"/>
                                        </p:tgtEl>
                                        <p:attrNameLst>
                                          <p:attrName>style.rotation</p:attrName>
                                        </p:attrNameLst>
                                      </p:cBhvr>
                                      <p:tavLst>
                                        <p:tav tm="0">
                                          <p:val>
                                            <p:fltVal val="90"/>
                                          </p:val>
                                        </p:tav>
                                        <p:tav tm="100000">
                                          <p:val>
                                            <p:fltVal val="0"/>
                                          </p:val>
                                        </p:tav>
                                      </p:tavLst>
                                    </p:anim>
                                    <p:animEffect transition="in" filter="fade">
                                      <p:cBhvr>
                                        <p:cTn id="85" dur="1000"/>
                                        <p:tgtEl>
                                          <p:spTgt spid="19"/>
                                        </p:tgtEl>
                                      </p:cBhvr>
                                    </p:animEffect>
                                  </p:childTnLst>
                                </p:cTn>
                              </p:par>
                            </p:childTnLst>
                          </p:cTn>
                        </p:par>
                        <p:par>
                          <p:cTn id="86" fill="hold">
                            <p:stCondLst>
                              <p:cond delay="6500"/>
                            </p:stCondLst>
                            <p:childTnLst>
                              <p:par>
                                <p:cTn id="87" presetID="42"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1000"/>
                                        <p:tgtEl>
                                          <p:spTgt spid="16"/>
                                        </p:tgtEl>
                                      </p:cBhvr>
                                    </p:animEffect>
                                    <p:anim calcmode="lin" valueType="num">
                                      <p:cBhvr>
                                        <p:cTn id="90" dur="1000" fill="hold"/>
                                        <p:tgtEl>
                                          <p:spTgt spid="16"/>
                                        </p:tgtEl>
                                        <p:attrNameLst>
                                          <p:attrName>ppt_x</p:attrName>
                                        </p:attrNameLst>
                                      </p:cBhvr>
                                      <p:tavLst>
                                        <p:tav tm="0">
                                          <p:val>
                                            <p:strVal val="#ppt_x"/>
                                          </p:val>
                                        </p:tav>
                                        <p:tav tm="100000">
                                          <p:val>
                                            <p:strVal val="#ppt_x"/>
                                          </p:val>
                                        </p:tav>
                                      </p:tavLst>
                                    </p:anim>
                                    <p:anim calcmode="lin" valueType="num">
                                      <p:cBhvr>
                                        <p:cTn id="91" dur="1000" fill="hold"/>
                                        <p:tgtEl>
                                          <p:spTgt spid="16"/>
                                        </p:tgtEl>
                                        <p:attrNameLst>
                                          <p:attrName>ppt_y</p:attrName>
                                        </p:attrNameLst>
                                      </p:cBhvr>
                                      <p:tavLst>
                                        <p:tav tm="0">
                                          <p:val>
                                            <p:strVal val="#ppt_y+.1"/>
                                          </p:val>
                                        </p:tav>
                                        <p:tav tm="100000">
                                          <p:val>
                                            <p:strVal val="#ppt_y"/>
                                          </p:val>
                                        </p:tav>
                                      </p:tavLst>
                                    </p:anim>
                                  </p:childTnLst>
                                </p:cTn>
                              </p:par>
                            </p:childTnLst>
                          </p:cTn>
                        </p:par>
                        <p:par>
                          <p:cTn id="92" fill="hold">
                            <p:stCondLst>
                              <p:cond delay="7500"/>
                            </p:stCondLst>
                            <p:childTnLst>
                              <p:par>
                                <p:cTn id="93" presetID="31"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1000" fill="hold"/>
                                        <p:tgtEl>
                                          <p:spTgt spid="15"/>
                                        </p:tgtEl>
                                        <p:attrNameLst>
                                          <p:attrName>ppt_w</p:attrName>
                                        </p:attrNameLst>
                                      </p:cBhvr>
                                      <p:tavLst>
                                        <p:tav tm="0">
                                          <p:val>
                                            <p:fltVal val="0"/>
                                          </p:val>
                                        </p:tav>
                                        <p:tav tm="100000">
                                          <p:val>
                                            <p:strVal val="#ppt_w"/>
                                          </p:val>
                                        </p:tav>
                                      </p:tavLst>
                                    </p:anim>
                                    <p:anim calcmode="lin" valueType="num">
                                      <p:cBhvr>
                                        <p:cTn id="96" dur="1000" fill="hold"/>
                                        <p:tgtEl>
                                          <p:spTgt spid="15"/>
                                        </p:tgtEl>
                                        <p:attrNameLst>
                                          <p:attrName>ppt_h</p:attrName>
                                        </p:attrNameLst>
                                      </p:cBhvr>
                                      <p:tavLst>
                                        <p:tav tm="0">
                                          <p:val>
                                            <p:fltVal val="0"/>
                                          </p:val>
                                        </p:tav>
                                        <p:tav tm="100000">
                                          <p:val>
                                            <p:strVal val="#ppt_h"/>
                                          </p:val>
                                        </p:tav>
                                      </p:tavLst>
                                    </p:anim>
                                    <p:anim calcmode="lin" valueType="num">
                                      <p:cBhvr>
                                        <p:cTn id="97" dur="1000" fill="hold"/>
                                        <p:tgtEl>
                                          <p:spTgt spid="15"/>
                                        </p:tgtEl>
                                        <p:attrNameLst>
                                          <p:attrName>style.rotation</p:attrName>
                                        </p:attrNameLst>
                                      </p:cBhvr>
                                      <p:tavLst>
                                        <p:tav tm="0">
                                          <p:val>
                                            <p:fltVal val="90"/>
                                          </p:val>
                                        </p:tav>
                                        <p:tav tm="100000">
                                          <p:val>
                                            <p:fltVal val="0"/>
                                          </p:val>
                                        </p:tav>
                                      </p:tavLst>
                                    </p:anim>
                                    <p:animEffect transition="in" filter="fade">
                                      <p:cBhvr>
                                        <p:cTn id="98" dur="1000"/>
                                        <p:tgtEl>
                                          <p:spTgt spid="15"/>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 calcmode="lin" valueType="num">
                                      <p:cBhvr>
                                        <p:cTn id="101" dur="1000" fill="hold"/>
                                        <p:tgtEl>
                                          <p:spTgt spid="28"/>
                                        </p:tgtEl>
                                        <p:attrNameLst>
                                          <p:attrName>ppt_w</p:attrName>
                                        </p:attrNameLst>
                                      </p:cBhvr>
                                      <p:tavLst>
                                        <p:tav tm="0">
                                          <p:val>
                                            <p:fltVal val="0"/>
                                          </p:val>
                                        </p:tav>
                                        <p:tav tm="100000">
                                          <p:val>
                                            <p:strVal val="#ppt_w"/>
                                          </p:val>
                                        </p:tav>
                                      </p:tavLst>
                                    </p:anim>
                                    <p:anim calcmode="lin" valueType="num">
                                      <p:cBhvr>
                                        <p:cTn id="102" dur="1000" fill="hold"/>
                                        <p:tgtEl>
                                          <p:spTgt spid="28"/>
                                        </p:tgtEl>
                                        <p:attrNameLst>
                                          <p:attrName>ppt_h</p:attrName>
                                        </p:attrNameLst>
                                      </p:cBhvr>
                                      <p:tavLst>
                                        <p:tav tm="0">
                                          <p:val>
                                            <p:fltVal val="0"/>
                                          </p:val>
                                        </p:tav>
                                        <p:tav tm="100000">
                                          <p:val>
                                            <p:strVal val="#ppt_h"/>
                                          </p:val>
                                        </p:tav>
                                      </p:tavLst>
                                    </p:anim>
                                    <p:anim calcmode="lin" valueType="num">
                                      <p:cBhvr>
                                        <p:cTn id="103" dur="1000" fill="hold"/>
                                        <p:tgtEl>
                                          <p:spTgt spid="28"/>
                                        </p:tgtEl>
                                        <p:attrNameLst>
                                          <p:attrName>style.rotation</p:attrName>
                                        </p:attrNameLst>
                                      </p:cBhvr>
                                      <p:tavLst>
                                        <p:tav tm="0">
                                          <p:val>
                                            <p:fltVal val="90"/>
                                          </p:val>
                                        </p:tav>
                                        <p:tav tm="100000">
                                          <p:val>
                                            <p:fltVal val="0"/>
                                          </p:val>
                                        </p:tav>
                                      </p:tavLst>
                                    </p:anim>
                                    <p:animEffect transition="in" filter="fade">
                                      <p:cBhvr>
                                        <p:cTn id="104" dur="1000"/>
                                        <p:tgtEl>
                                          <p:spTgt spid="28"/>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1000" fill="hold"/>
                                        <p:tgtEl>
                                          <p:spTgt spid="20"/>
                                        </p:tgtEl>
                                        <p:attrNameLst>
                                          <p:attrName>ppt_w</p:attrName>
                                        </p:attrNameLst>
                                      </p:cBhvr>
                                      <p:tavLst>
                                        <p:tav tm="0">
                                          <p:val>
                                            <p:fltVal val="0"/>
                                          </p:val>
                                        </p:tav>
                                        <p:tav tm="100000">
                                          <p:val>
                                            <p:strVal val="#ppt_w"/>
                                          </p:val>
                                        </p:tav>
                                      </p:tavLst>
                                    </p:anim>
                                    <p:anim calcmode="lin" valueType="num">
                                      <p:cBhvr>
                                        <p:cTn id="108" dur="1000" fill="hold"/>
                                        <p:tgtEl>
                                          <p:spTgt spid="20"/>
                                        </p:tgtEl>
                                        <p:attrNameLst>
                                          <p:attrName>ppt_h</p:attrName>
                                        </p:attrNameLst>
                                      </p:cBhvr>
                                      <p:tavLst>
                                        <p:tav tm="0">
                                          <p:val>
                                            <p:fltVal val="0"/>
                                          </p:val>
                                        </p:tav>
                                        <p:tav tm="100000">
                                          <p:val>
                                            <p:strVal val="#ppt_h"/>
                                          </p:val>
                                        </p:tav>
                                      </p:tavLst>
                                    </p:anim>
                                    <p:anim calcmode="lin" valueType="num">
                                      <p:cBhvr>
                                        <p:cTn id="109" dur="1000" fill="hold"/>
                                        <p:tgtEl>
                                          <p:spTgt spid="20"/>
                                        </p:tgtEl>
                                        <p:attrNameLst>
                                          <p:attrName>style.rotation</p:attrName>
                                        </p:attrNameLst>
                                      </p:cBhvr>
                                      <p:tavLst>
                                        <p:tav tm="0">
                                          <p:val>
                                            <p:fltVal val="90"/>
                                          </p:val>
                                        </p:tav>
                                        <p:tav tm="100000">
                                          <p:val>
                                            <p:fltVal val="0"/>
                                          </p:val>
                                        </p:tav>
                                      </p:tavLst>
                                    </p:anim>
                                    <p:animEffect transition="in" filter="fade">
                                      <p:cBhvr>
                                        <p:cTn id="1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P spid="16" grpId="0" animBg="1"/>
      <p:bldP spid="13" grpId="0" animBg="1"/>
      <p:bldP spid="14" grpId="0" animBg="1"/>
      <p:bldP spid="9" grpId="0" animBg="1"/>
      <p:bldP spid="10" grpId="0" animBg="1"/>
      <p:bldP spid="8" grpId="0"/>
      <p:bldP spid="11" grpId="0" animBg="1"/>
      <p:bldP spid="12" grpId="0" animBg="1"/>
      <p:bldP spid="17" grpId="0"/>
      <p:bldP spid="18" grpId="0"/>
      <p:bldP spid="19" grpId="0"/>
      <p:bldP spid="20"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rPr>
              <a:t>Supervised Learning</a:t>
            </a:r>
            <a:endParaRPr lang="en-US" sz="4400"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D522DF8D-3822-884B-5E0F-7A63E03E8A40}"/>
              </a:ext>
            </a:extLst>
          </p:cNvPr>
          <p:cNvSpPr txBox="1"/>
          <p:nvPr/>
        </p:nvSpPr>
        <p:spPr>
          <a:xfrm>
            <a:off x="361410" y="1192520"/>
            <a:ext cx="11596127" cy="954107"/>
          </a:xfrm>
          <a:prstGeom prst="rect">
            <a:avLst/>
          </a:prstGeom>
          <a:noFill/>
        </p:spPr>
        <p:txBody>
          <a:bodyPr wrap="square">
            <a:spAutoFit/>
          </a:bodyPr>
          <a:lstStyle/>
          <a:p>
            <a:r>
              <a:rPr lang="en-US" sz="2800" b="0" i="0" dirty="0">
                <a:solidFill>
                  <a:schemeClr val="bg1"/>
                </a:solidFill>
                <a:effectLst/>
                <a:latin typeface="source-serif-pro"/>
              </a:rPr>
              <a:t>In supervised learning, the training data you feed to the algorithm includes the desired solution called labels.</a:t>
            </a:r>
            <a:endParaRPr lang="en-US" sz="2500" dirty="0">
              <a:solidFill>
                <a:schemeClr val="bg1"/>
              </a:solidFill>
            </a:endParaRPr>
          </a:p>
        </p:txBody>
      </p:sp>
      <p:sp>
        <p:nvSpPr>
          <p:cNvPr id="50" name="TextBox 49">
            <a:extLst>
              <a:ext uri="{FF2B5EF4-FFF2-40B4-BE49-F238E27FC236}">
                <a16:creationId xmlns:a16="http://schemas.microsoft.com/office/drawing/2014/main" id="{1526D261-0B71-A716-EAB2-A2DBB01994CF}"/>
              </a:ext>
            </a:extLst>
          </p:cNvPr>
          <p:cNvSpPr txBox="1"/>
          <p:nvPr/>
        </p:nvSpPr>
        <p:spPr>
          <a:xfrm>
            <a:off x="361410" y="2733855"/>
            <a:ext cx="11289070" cy="341632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chemeClr val="bg1"/>
                </a:solidFill>
                <a:effectLst/>
                <a:latin typeface="source-serif-pro"/>
              </a:rPr>
              <a:t>First, you would look at what spam typically looks like. You might notice that some words or phrases (such as “4U”, “credit card” , “free” and “amazing”) tend to come up a lot in the subject. Perhaps you also notice a few other patterns in the sender’s name, the email body, and so on.</a:t>
            </a:r>
          </a:p>
          <a:p>
            <a:pPr marL="342900" indent="-342900">
              <a:buFont typeface="Arial" panose="020B0604020202020204" pitchFamily="34" charset="0"/>
              <a:buChar char="•"/>
            </a:pPr>
            <a:r>
              <a:rPr lang="en-US" sz="2400" b="0" i="0" dirty="0">
                <a:solidFill>
                  <a:schemeClr val="bg1"/>
                </a:solidFill>
                <a:effectLst/>
                <a:latin typeface="source-serif-pro"/>
              </a:rPr>
              <a:t>You would write a detection algorithm for each of the patterns that you noticed and your program would flag emails as spam if a number of these patterns are detected.</a:t>
            </a:r>
          </a:p>
          <a:p>
            <a:pPr marL="342900" indent="-342900">
              <a:buFont typeface="Arial" panose="020B0604020202020204" pitchFamily="34" charset="0"/>
              <a:buChar char="•"/>
            </a:pPr>
            <a:r>
              <a:rPr lang="en-US" sz="2400" b="0" i="0" dirty="0">
                <a:solidFill>
                  <a:schemeClr val="bg1"/>
                </a:solidFill>
                <a:effectLst/>
                <a:latin typeface="source-serif-pro"/>
              </a:rPr>
              <a:t>You would test your program and repeats the above steps until the spam is detected.</a:t>
            </a:r>
          </a:p>
          <a:p>
            <a:pPr marL="342900" indent="-342900">
              <a:buFont typeface="Arial" panose="020B0604020202020204" pitchFamily="34" charset="0"/>
              <a:buChar char="•"/>
            </a:pPr>
            <a:endParaRPr lang="en-US" sz="2400" b="0" i="0" dirty="0">
              <a:solidFill>
                <a:schemeClr val="bg1"/>
              </a:solidFill>
              <a:effectLst/>
              <a:latin typeface="source-serif-pro"/>
            </a:endParaRPr>
          </a:p>
          <a:p>
            <a:endParaRPr lang="en-US" sz="2400" dirty="0">
              <a:solidFill>
                <a:schemeClr val="bg1"/>
              </a:solidFill>
            </a:endParaRPr>
          </a:p>
        </p:txBody>
      </p:sp>
    </p:spTree>
    <p:extLst>
      <p:ext uri="{BB962C8B-B14F-4D97-AF65-F5344CB8AC3E}">
        <p14:creationId xmlns:p14="http://schemas.microsoft.com/office/powerpoint/2010/main" val="129214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69441"/>
          </a:xfrm>
          <a:prstGeom prst="rect">
            <a:avLst/>
          </a:prstGeom>
          <a:noFill/>
        </p:spPr>
        <p:txBody>
          <a:bodyPr wrap="square" rtlCol="0">
            <a:spAutoFit/>
          </a:bodyPr>
          <a:lstStyle/>
          <a:p>
            <a:r>
              <a:rPr lang="en-US" sz="4400" b="1" dirty="0">
                <a:solidFill>
                  <a:schemeClr val="bg1"/>
                </a:solidFill>
              </a:rPr>
              <a:t>Un-Supervised Learning</a:t>
            </a:r>
            <a:endParaRPr lang="en-US" sz="4400"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D522DF8D-3822-884B-5E0F-7A63E03E8A40}"/>
              </a:ext>
            </a:extLst>
          </p:cNvPr>
          <p:cNvSpPr txBox="1"/>
          <p:nvPr/>
        </p:nvSpPr>
        <p:spPr>
          <a:xfrm>
            <a:off x="361410" y="1192520"/>
            <a:ext cx="11596127" cy="954107"/>
          </a:xfrm>
          <a:prstGeom prst="rect">
            <a:avLst/>
          </a:prstGeom>
          <a:noFill/>
        </p:spPr>
        <p:txBody>
          <a:bodyPr wrap="square">
            <a:spAutoFit/>
          </a:bodyPr>
          <a:lstStyle/>
          <a:p>
            <a:r>
              <a:rPr lang="en-US" sz="2800" b="0" i="0" dirty="0">
                <a:solidFill>
                  <a:schemeClr val="bg1"/>
                </a:solidFill>
                <a:effectLst/>
                <a:latin typeface="source-serif-pro"/>
              </a:rPr>
              <a:t>In unsupervised learning, as you might guess the data is unlabeled and the system tries to learn without a teacher</a:t>
            </a:r>
            <a:endParaRPr lang="en-US" sz="2500" dirty="0">
              <a:solidFill>
                <a:schemeClr val="bg1"/>
              </a:solidFill>
            </a:endParaRPr>
          </a:p>
        </p:txBody>
      </p:sp>
      <p:sp>
        <p:nvSpPr>
          <p:cNvPr id="50" name="TextBox 49">
            <a:extLst>
              <a:ext uri="{FF2B5EF4-FFF2-40B4-BE49-F238E27FC236}">
                <a16:creationId xmlns:a16="http://schemas.microsoft.com/office/drawing/2014/main" id="{1526D261-0B71-A716-EAB2-A2DBB01994CF}"/>
              </a:ext>
            </a:extLst>
          </p:cNvPr>
          <p:cNvSpPr txBox="1"/>
          <p:nvPr/>
        </p:nvSpPr>
        <p:spPr>
          <a:xfrm>
            <a:off x="361410" y="2733855"/>
            <a:ext cx="11289070" cy="2677656"/>
          </a:xfrm>
          <a:prstGeom prst="rect">
            <a:avLst/>
          </a:prstGeom>
          <a:noFill/>
        </p:spPr>
        <p:txBody>
          <a:bodyPr wrap="square">
            <a:spAutoFit/>
          </a:bodyPr>
          <a:lstStyle/>
          <a:p>
            <a:r>
              <a:rPr lang="en-US" sz="2400" b="0" i="0" dirty="0">
                <a:solidFill>
                  <a:schemeClr val="bg1"/>
                </a:solidFill>
                <a:effectLst/>
                <a:latin typeface="source-serif-pro"/>
              </a:rPr>
              <a:t>For example, you have a lot of data about blog visitors. You may want to run a clustering algorithm to try to predict the group of similar readers. At no point do you tell the algorithm which group a visitor belongs. It finds the connection between similar readers without your help. For example, it might notice 40% of your visitors are male who loves the comic books and generally read about your blog in the evening, while 20% are young sci-fi lovers who visit during the weekends and so on. If you use a hierarchical clustering algorithm you can easily divide the sub-groups.</a:t>
            </a:r>
            <a:endParaRPr lang="en-US" sz="2400" dirty="0">
              <a:solidFill>
                <a:schemeClr val="bg1"/>
              </a:solidFill>
            </a:endParaRPr>
          </a:p>
        </p:txBody>
      </p:sp>
    </p:spTree>
    <p:extLst>
      <p:ext uri="{BB962C8B-B14F-4D97-AF65-F5344CB8AC3E}">
        <p14:creationId xmlns:p14="http://schemas.microsoft.com/office/powerpoint/2010/main" val="31306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80D54-78BE-4451-8EA5-61C2EDE4F46E}"/>
              </a:ext>
            </a:extLst>
          </p:cNvPr>
          <p:cNvSpPr txBox="1"/>
          <p:nvPr/>
        </p:nvSpPr>
        <p:spPr>
          <a:xfrm>
            <a:off x="318848" y="262253"/>
            <a:ext cx="7126393" cy="784830"/>
          </a:xfrm>
          <a:prstGeom prst="rect">
            <a:avLst/>
          </a:prstGeom>
          <a:noFill/>
        </p:spPr>
        <p:txBody>
          <a:bodyPr wrap="square" rtlCol="0">
            <a:spAutoFit/>
          </a:bodyPr>
          <a:lstStyle/>
          <a:p>
            <a:r>
              <a:rPr lang="en-US" sz="4500" b="1" dirty="0">
                <a:solidFill>
                  <a:schemeClr val="bg1"/>
                </a:solidFill>
              </a:rPr>
              <a:t>Semi-supervised learning</a:t>
            </a:r>
            <a:endParaRPr lang="en-US" sz="4500" dirty="0">
              <a:solidFill>
                <a:schemeClr val="bg1"/>
              </a:solidFill>
              <a:latin typeface="Candara" panose="020E0502030303020204" pitchFamily="34" charset="0"/>
            </a:endParaRPr>
          </a:p>
        </p:txBody>
      </p:sp>
      <p:grpSp>
        <p:nvGrpSpPr>
          <p:cNvPr id="7" name="Group 6">
            <a:extLst>
              <a:ext uri="{FF2B5EF4-FFF2-40B4-BE49-F238E27FC236}">
                <a16:creationId xmlns:a16="http://schemas.microsoft.com/office/drawing/2014/main" id="{E01662C1-5320-47EC-B510-4EDCF85565A1}"/>
              </a:ext>
            </a:extLst>
          </p:cNvPr>
          <p:cNvGrpSpPr/>
          <p:nvPr/>
        </p:nvGrpSpPr>
        <p:grpSpPr>
          <a:xfrm>
            <a:off x="6096000" y="854867"/>
            <a:ext cx="5734589" cy="749891"/>
            <a:chOff x="1942760" y="862839"/>
            <a:chExt cx="4720251" cy="392659"/>
          </a:xfrm>
        </p:grpSpPr>
        <p:cxnSp>
          <p:nvCxnSpPr>
            <p:cNvPr id="9" name="Straight Connector 8">
              <a:extLst>
                <a:ext uri="{FF2B5EF4-FFF2-40B4-BE49-F238E27FC236}">
                  <a16:creationId xmlns:a16="http://schemas.microsoft.com/office/drawing/2014/main" id="{6DD772B3-A5DA-46A9-AC93-EFCB8D8320CB}"/>
                </a:ext>
              </a:extLst>
            </p:cNvPr>
            <p:cNvCxnSpPr>
              <a:cxnSpLocks/>
            </p:cNvCxnSpPr>
            <p:nvPr/>
          </p:nvCxnSpPr>
          <p:spPr>
            <a:xfrm>
              <a:off x="1942760" y="1252974"/>
              <a:ext cx="4572000" cy="2524"/>
            </a:xfrm>
            <a:prstGeom prst="line">
              <a:avLst/>
            </a:prstGeom>
            <a:ln w="9525">
              <a:solidFill>
                <a:schemeClr val="bg1">
                  <a:alpha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ADE379-A81E-4CFA-87AE-6F5043CAD495}"/>
                </a:ext>
              </a:extLst>
            </p:cNvPr>
            <p:cNvSpPr txBox="1"/>
            <p:nvPr/>
          </p:nvSpPr>
          <p:spPr>
            <a:xfrm>
              <a:off x="5921106" y="862839"/>
              <a:ext cx="741905" cy="193390"/>
            </a:xfrm>
            <a:prstGeom prst="rect">
              <a:avLst/>
            </a:prstGeom>
            <a:noFill/>
          </p:spPr>
          <p:txBody>
            <a:bodyPr wrap="square" rtlCol="0">
              <a:spAutoFit/>
            </a:bodyP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D522DF8D-3822-884B-5E0F-7A63E03E8A40}"/>
              </a:ext>
            </a:extLst>
          </p:cNvPr>
          <p:cNvSpPr txBox="1"/>
          <p:nvPr/>
        </p:nvSpPr>
        <p:spPr>
          <a:xfrm>
            <a:off x="361410" y="1192520"/>
            <a:ext cx="11596127" cy="1384995"/>
          </a:xfrm>
          <a:prstGeom prst="rect">
            <a:avLst/>
          </a:prstGeom>
          <a:noFill/>
        </p:spPr>
        <p:txBody>
          <a:bodyPr wrap="square">
            <a:spAutoFit/>
          </a:bodyPr>
          <a:lstStyle/>
          <a:p>
            <a:r>
              <a:rPr lang="en-US" sz="2800" b="0" i="0" dirty="0">
                <a:solidFill>
                  <a:schemeClr val="bg1"/>
                </a:solidFill>
                <a:effectLst/>
                <a:latin typeface="source-serif-pro"/>
              </a:rPr>
              <a:t>Some algorithms can deal with partially labeled training data, usually a lot of unlabeled data and a little bit labeled data. This is called </a:t>
            </a:r>
            <a:r>
              <a:rPr lang="en-US" sz="2800" b="0" i="0" dirty="0" err="1">
                <a:solidFill>
                  <a:schemeClr val="bg1"/>
                </a:solidFill>
                <a:effectLst/>
                <a:latin typeface="source-serif-pro"/>
              </a:rPr>
              <a:t>semisupervised</a:t>
            </a:r>
            <a:r>
              <a:rPr lang="en-US" sz="2800" b="0" i="0" dirty="0">
                <a:solidFill>
                  <a:schemeClr val="bg1"/>
                </a:solidFill>
                <a:effectLst/>
                <a:latin typeface="source-serif-pro"/>
              </a:rPr>
              <a:t> learning.</a:t>
            </a:r>
            <a:endParaRPr lang="en-US" sz="2500" dirty="0">
              <a:solidFill>
                <a:schemeClr val="bg1"/>
              </a:solidFill>
            </a:endParaRPr>
          </a:p>
        </p:txBody>
      </p:sp>
      <p:sp>
        <p:nvSpPr>
          <p:cNvPr id="50" name="TextBox 49">
            <a:extLst>
              <a:ext uri="{FF2B5EF4-FFF2-40B4-BE49-F238E27FC236}">
                <a16:creationId xmlns:a16="http://schemas.microsoft.com/office/drawing/2014/main" id="{1526D261-0B71-A716-EAB2-A2DBB01994CF}"/>
              </a:ext>
            </a:extLst>
          </p:cNvPr>
          <p:cNvSpPr txBox="1"/>
          <p:nvPr/>
        </p:nvSpPr>
        <p:spPr>
          <a:xfrm>
            <a:off x="361410" y="2733855"/>
            <a:ext cx="11289070" cy="2308324"/>
          </a:xfrm>
          <a:prstGeom prst="rect">
            <a:avLst/>
          </a:prstGeom>
          <a:noFill/>
        </p:spPr>
        <p:txBody>
          <a:bodyPr wrap="square">
            <a:spAutoFit/>
          </a:bodyPr>
          <a:lstStyle/>
          <a:p>
            <a:r>
              <a:rPr lang="en-US" sz="2400" b="0" i="0" dirty="0">
                <a:solidFill>
                  <a:schemeClr val="bg1"/>
                </a:solidFill>
                <a:effectLst/>
                <a:latin typeface="source-serif-pro"/>
              </a:rPr>
              <a:t>Some photo-hosting services such as Google Photos are a good example of this. Once you upload all your family photos to the service, it automatically recognizes that the same person A shown up in photos 1, 5, and 11, while another person B shows up in photos 2,5 and 7. This is unsupervised part of the algorithm clustering. Now all the systems need is for you to tell it who these people are. Just label on photo per person and it is able to name everyone in the photo which is useful for searching for photos.</a:t>
            </a:r>
            <a:endParaRPr lang="en-US" sz="2400" dirty="0">
              <a:solidFill>
                <a:schemeClr val="bg1"/>
              </a:solidFill>
            </a:endParaRPr>
          </a:p>
        </p:txBody>
      </p:sp>
    </p:spTree>
    <p:extLst>
      <p:ext uri="{BB962C8B-B14F-4D97-AF65-F5344CB8AC3E}">
        <p14:creationId xmlns:p14="http://schemas.microsoft.com/office/powerpoint/2010/main" val="345078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1157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Candara</vt:lpstr>
      <vt:lpstr>Lato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Ehtisham Raza</cp:lastModifiedBy>
  <cp:revision>425</cp:revision>
  <dcterms:created xsi:type="dcterms:W3CDTF">2016-09-28T22:08:47Z</dcterms:created>
  <dcterms:modified xsi:type="dcterms:W3CDTF">2023-03-05T12:14:29Z</dcterms:modified>
</cp:coreProperties>
</file>