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276" r:id="rId6"/>
    <p:sldId id="369" r:id="rId7"/>
    <p:sldId id="379" r:id="rId8"/>
    <p:sldId id="336" r:id="rId9"/>
    <p:sldId id="340" r:id="rId10"/>
    <p:sldId id="341" r:id="rId11"/>
    <p:sldId id="343" r:id="rId12"/>
    <p:sldId id="342" r:id="rId13"/>
    <p:sldId id="317" r:id="rId14"/>
    <p:sldId id="344" r:id="rId15"/>
    <p:sldId id="347" r:id="rId16"/>
    <p:sldId id="370" r:id="rId17"/>
    <p:sldId id="371" r:id="rId18"/>
    <p:sldId id="372" r:id="rId19"/>
    <p:sldId id="373" r:id="rId20"/>
    <p:sldId id="374" r:id="rId21"/>
    <p:sldId id="375" r:id="rId22"/>
    <p:sldId id="376" r:id="rId23"/>
    <p:sldId id="353" r:id="rId24"/>
    <p:sldId id="377" r:id="rId25"/>
    <p:sldId id="378" r:id="rId26"/>
    <p:sldId id="260" r:id="rId2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12" autoAdjust="0"/>
    <p:restoredTop sz="94660"/>
  </p:normalViewPr>
  <p:slideViewPr>
    <p:cSldViewPr snapToGrid="0">
      <p:cViewPr varScale="1">
        <p:scale>
          <a:sx n="70" d="100"/>
          <a:sy n="70" d="100"/>
        </p:scale>
        <p:origin x="966" y="60"/>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18C10-7BD9-4CED-82B7-0C9B81CF17E4}" type="doc">
      <dgm:prSet loTypeId="urn:microsoft.com/office/officeart/2005/8/layout/vList3" loCatId="list" qsTypeId="urn:microsoft.com/office/officeart/2005/8/quickstyle/simple5" qsCatId="simple" csTypeId="urn:microsoft.com/office/officeart/2005/8/colors/accent1_2" csCatId="accent1" phldr="1"/>
      <dgm:spPr/>
    </dgm:pt>
    <dgm:pt modelId="{7EAB4FAF-B7FE-46E0-A295-3A2B9A905760}">
      <dgm:prSet phldrT="[Text]"/>
      <dgm:spPr/>
      <dgm:t>
        <a:bodyPr/>
        <a:lstStyle/>
        <a:p>
          <a:pPr algn="ctr"/>
          <a:r>
            <a:rPr lang="en-US" b="1" dirty="0">
              <a:solidFill>
                <a:schemeClr val="accent2">
                  <a:lumMod val="60000"/>
                  <a:lumOff val="40000"/>
                </a:schemeClr>
              </a:solidFill>
            </a:rPr>
            <a:t>Training:</a:t>
          </a:r>
        </a:p>
        <a:p>
          <a:pPr algn="l"/>
          <a:r>
            <a:rPr lang="en-US" dirty="0"/>
            <a:t>Algorithm is given training data to find patterns and values of parameters </a:t>
          </a:r>
        </a:p>
        <a:p>
          <a:pPr algn="l"/>
          <a:r>
            <a:rPr lang="en-US" dirty="0"/>
            <a:t>Match the predicted output with actual output and find loss</a:t>
          </a:r>
        </a:p>
        <a:p>
          <a:pPr algn="l"/>
          <a:r>
            <a:rPr lang="en-US" dirty="0"/>
            <a:t>Tune itself to minimize the loss</a:t>
          </a:r>
        </a:p>
        <a:p>
          <a:pPr algn="l"/>
          <a:r>
            <a:rPr lang="en-US" dirty="0"/>
            <a:t>Once algorithm parameters are found, algorithm is trained</a:t>
          </a:r>
        </a:p>
      </dgm:t>
    </dgm:pt>
    <dgm:pt modelId="{AFD3F764-FD99-41E3-AC4E-CBFDFB482899}" type="parTrans" cxnId="{5B50441C-B0FF-4BEA-BCCA-1B095A7CC549}">
      <dgm:prSet/>
      <dgm:spPr/>
      <dgm:t>
        <a:bodyPr/>
        <a:lstStyle/>
        <a:p>
          <a:endParaRPr lang="en-US"/>
        </a:p>
      </dgm:t>
    </dgm:pt>
    <dgm:pt modelId="{EAFEDE0D-5DF3-4AB7-B165-5AE1B233E333}" type="sibTrans" cxnId="{5B50441C-B0FF-4BEA-BCCA-1B095A7CC549}">
      <dgm:prSet/>
      <dgm:spPr/>
      <dgm:t>
        <a:bodyPr/>
        <a:lstStyle/>
        <a:p>
          <a:endParaRPr lang="en-US"/>
        </a:p>
      </dgm:t>
    </dgm:pt>
    <dgm:pt modelId="{5E8F7E6A-8D6D-401B-AE4A-9F8C0BECD1FC}">
      <dgm:prSet phldrT="[Text]"/>
      <dgm:spPr/>
      <dgm:t>
        <a:bodyPr/>
        <a:lstStyle/>
        <a:p>
          <a:pPr algn="ctr"/>
          <a:r>
            <a:rPr lang="en-US" b="1" dirty="0">
              <a:solidFill>
                <a:schemeClr val="accent2">
                  <a:lumMod val="60000"/>
                  <a:lumOff val="40000"/>
                </a:schemeClr>
              </a:solidFill>
            </a:rPr>
            <a:t>Validation:</a:t>
          </a:r>
        </a:p>
        <a:p>
          <a:pPr algn="l"/>
          <a:r>
            <a:rPr lang="en-US" dirty="0"/>
            <a:t>Algorithm is given validation data to find patterns and values of parameters </a:t>
          </a:r>
        </a:p>
        <a:p>
          <a:pPr algn="l"/>
          <a:r>
            <a:rPr lang="en-US" dirty="0"/>
            <a:t>Match the predicted output with actual output and find loss</a:t>
          </a:r>
        </a:p>
        <a:p>
          <a:pPr algn="l"/>
          <a:r>
            <a:rPr lang="en-US" strike="sngStrike" dirty="0"/>
            <a:t>Tune itself to minimize the loss</a:t>
          </a:r>
        </a:p>
        <a:p>
          <a:pPr algn="l"/>
          <a:r>
            <a:rPr lang="en-US" strike="sngStrike" dirty="0"/>
            <a:t>Once algorithm parameters are found, algorithm is trained</a:t>
          </a:r>
        </a:p>
        <a:p>
          <a:pPr algn="ctr"/>
          <a:endParaRPr lang="en-US" dirty="0"/>
        </a:p>
      </dgm:t>
    </dgm:pt>
    <dgm:pt modelId="{D0D26FA0-C90E-40CD-B7D1-95DA5CF46A50}" type="parTrans" cxnId="{FF83B8FE-9A6E-485C-902B-BF6D8A84A778}">
      <dgm:prSet/>
      <dgm:spPr/>
      <dgm:t>
        <a:bodyPr/>
        <a:lstStyle/>
        <a:p>
          <a:endParaRPr lang="en-US"/>
        </a:p>
      </dgm:t>
    </dgm:pt>
    <dgm:pt modelId="{A252A2E5-3253-41E7-B299-48BB0A4C76C3}" type="sibTrans" cxnId="{FF83B8FE-9A6E-485C-902B-BF6D8A84A778}">
      <dgm:prSet/>
      <dgm:spPr/>
      <dgm:t>
        <a:bodyPr/>
        <a:lstStyle/>
        <a:p>
          <a:endParaRPr lang="en-US"/>
        </a:p>
      </dgm:t>
    </dgm:pt>
    <dgm:pt modelId="{52E0337D-98AB-4E5C-8485-E1E328875630}">
      <dgm:prSet phldrT="[Text]"/>
      <dgm:spPr/>
      <dgm:t>
        <a:bodyPr/>
        <a:lstStyle/>
        <a:p>
          <a:pPr algn="ctr"/>
          <a:r>
            <a:rPr lang="en-US" b="1" dirty="0">
              <a:solidFill>
                <a:schemeClr val="accent2">
                  <a:lumMod val="60000"/>
                  <a:lumOff val="40000"/>
                </a:schemeClr>
              </a:solidFill>
            </a:rPr>
            <a:t>Test:</a:t>
          </a:r>
        </a:p>
        <a:p>
          <a:pPr algn="l"/>
          <a:r>
            <a:rPr lang="en-US" dirty="0"/>
            <a:t>Algorithm is given test data to find patterns and values of parameters </a:t>
          </a:r>
          <a:r>
            <a:rPr lang="en-US" dirty="0">
              <a:solidFill>
                <a:schemeClr val="accent2">
                  <a:lumMod val="60000"/>
                  <a:lumOff val="40000"/>
                </a:schemeClr>
              </a:solidFill>
            </a:rPr>
            <a:t>and find predictions </a:t>
          </a:r>
        </a:p>
        <a:p>
          <a:pPr algn="l"/>
          <a:r>
            <a:rPr lang="en-US" strike="sngStrike" dirty="0"/>
            <a:t>Match the predicted output with actual output and find loss</a:t>
          </a:r>
        </a:p>
        <a:p>
          <a:pPr algn="l"/>
          <a:r>
            <a:rPr lang="en-US" strike="sngStrike" dirty="0"/>
            <a:t>Tune itself to minimize the loss</a:t>
          </a:r>
        </a:p>
        <a:p>
          <a:pPr algn="l"/>
          <a:r>
            <a:rPr lang="en-US" strike="sngStrike" dirty="0"/>
            <a:t>Once algorithm parameters are found, algorithm is trained</a:t>
          </a:r>
          <a:endParaRPr lang="en-US" dirty="0"/>
        </a:p>
      </dgm:t>
    </dgm:pt>
    <dgm:pt modelId="{1CF26EFF-4955-4BEE-8A9B-C6977C0EB127}" type="parTrans" cxnId="{80431C98-E920-4920-B057-5259B4BF12C2}">
      <dgm:prSet/>
      <dgm:spPr/>
      <dgm:t>
        <a:bodyPr/>
        <a:lstStyle/>
        <a:p>
          <a:endParaRPr lang="en-US"/>
        </a:p>
      </dgm:t>
    </dgm:pt>
    <dgm:pt modelId="{3C213B15-79A8-4F25-930D-8218722062D7}" type="sibTrans" cxnId="{80431C98-E920-4920-B057-5259B4BF12C2}">
      <dgm:prSet/>
      <dgm:spPr/>
      <dgm:t>
        <a:bodyPr/>
        <a:lstStyle/>
        <a:p>
          <a:endParaRPr lang="en-US"/>
        </a:p>
      </dgm:t>
    </dgm:pt>
    <dgm:pt modelId="{51022C63-6BE5-444B-B444-1EC07EB90EBF}" type="pres">
      <dgm:prSet presAssocID="{8EB18C10-7BD9-4CED-82B7-0C9B81CF17E4}" presName="linearFlow" presStyleCnt="0">
        <dgm:presLayoutVars>
          <dgm:dir/>
          <dgm:resizeHandles val="exact"/>
        </dgm:presLayoutVars>
      </dgm:prSet>
      <dgm:spPr/>
    </dgm:pt>
    <dgm:pt modelId="{2597465C-F3C7-4F79-BD77-B87834EB5CD8}" type="pres">
      <dgm:prSet presAssocID="{7EAB4FAF-B7FE-46E0-A295-3A2B9A905760}" presName="composite" presStyleCnt="0"/>
      <dgm:spPr/>
    </dgm:pt>
    <dgm:pt modelId="{2A0104D0-6077-4B9C-8BFA-12D169A9F31A}" type="pres">
      <dgm:prSet presAssocID="{7EAB4FAF-B7FE-46E0-A295-3A2B9A905760}"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dgm:spPr>
    </dgm:pt>
    <dgm:pt modelId="{BD7BEBF6-ABB1-469D-BF4C-5A277D0BED9C}" type="pres">
      <dgm:prSet presAssocID="{7EAB4FAF-B7FE-46E0-A295-3A2B9A905760}" presName="txShp" presStyleLbl="node1" presStyleIdx="0" presStyleCnt="3" custScaleX="101064">
        <dgm:presLayoutVars>
          <dgm:bulletEnabled val="1"/>
        </dgm:presLayoutVars>
      </dgm:prSet>
      <dgm:spPr/>
    </dgm:pt>
    <dgm:pt modelId="{6287B3AC-F9F1-4A8A-8D2A-2648C7C82773}" type="pres">
      <dgm:prSet presAssocID="{EAFEDE0D-5DF3-4AB7-B165-5AE1B233E333}" presName="spacing" presStyleCnt="0"/>
      <dgm:spPr/>
    </dgm:pt>
    <dgm:pt modelId="{E5DC095B-0198-467F-A5E2-C830011D2273}" type="pres">
      <dgm:prSet presAssocID="{5E8F7E6A-8D6D-401B-AE4A-9F8C0BECD1FC}" presName="composite" presStyleCnt="0"/>
      <dgm:spPr/>
    </dgm:pt>
    <dgm:pt modelId="{A5F4A64A-7392-4F81-85FA-EC4C09EF04D2}" type="pres">
      <dgm:prSet presAssocID="{5E8F7E6A-8D6D-401B-AE4A-9F8C0BECD1FC}"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pt>
    <dgm:pt modelId="{D16F5ABF-E93F-4B70-8DCB-522E4FC28C90}" type="pres">
      <dgm:prSet presAssocID="{5E8F7E6A-8D6D-401B-AE4A-9F8C0BECD1FC}" presName="txShp" presStyleLbl="node1" presStyleIdx="1" presStyleCnt="3">
        <dgm:presLayoutVars>
          <dgm:bulletEnabled val="1"/>
        </dgm:presLayoutVars>
      </dgm:prSet>
      <dgm:spPr/>
    </dgm:pt>
    <dgm:pt modelId="{B28DA3DF-705B-47AA-A287-15E935F3D943}" type="pres">
      <dgm:prSet presAssocID="{A252A2E5-3253-41E7-B299-48BB0A4C76C3}" presName="spacing" presStyleCnt="0"/>
      <dgm:spPr/>
    </dgm:pt>
    <dgm:pt modelId="{39899DCC-A9CD-4DA3-B41F-BD21C7CE84F2}" type="pres">
      <dgm:prSet presAssocID="{52E0337D-98AB-4E5C-8485-E1E328875630}" presName="composite" presStyleCnt="0"/>
      <dgm:spPr/>
    </dgm:pt>
    <dgm:pt modelId="{83B82A07-68D7-4189-BB0E-B7C878A95CDF}" type="pres">
      <dgm:prSet presAssocID="{52E0337D-98AB-4E5C-8485-E1E328875630}"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8000" b="-18000"/>
          </a:stretch>
        </a:blipFill>
      </dgm:spPr>
    </dgm:pt>
    <dgm:pt modelId="{FAFFD931-CF23-4209-852F-712AEA227ED9}" type="pres">
      <dgm:prSet presAssocID="{52E0337D-98AB-4E5C-8485-E1E328875630}" presName="txShp" presStyleLbl="node1" presStyleIdx="2" presStyleCnt="3" custScaleY="106000">
        <dgm:presLayoutVars>
          <dgm:bulletEnabled val="1"/>
        </dgm:presLayoutVars>
      </dgm:prSet>
      <dgm:spPr/>
    </dgm:pt>
  </dgm:ptLst>
  <dgm:cxnLst>
    <dgm:cxn modelId="{476D1A0A-B37D-4288-AE1B-FA7A7FF974DC}" type="presOf" srcId="{5E8F7E6A-8D6D-401B-AE4A-9F8C0BECD1FC}" destId="{D16F5ABF-E93F-4B70-8DCB-522E4FC28C90}" srcOrd="0" destOrd="0" presId="urn:microsoft.com/office/officeart/2005/8/layout/vList3"/>
    <dgm:cxn modelId="{68CC051B-6A60-4551-8509-A28E901ABB63}" type="presOf" srcId="{7EAB4FAF-B7FE-46E0-A295-3A2B9A905760}" destId="{BD7BEBF6-ABB1-469D-BF4C-5A277D0BED9C}" srcOrd="0" destOrd="0" presId="urn:microsoft.com/office/officeart/2005/8/layout/vList3"/>
    <dgm:cxn modelId="{5B50441C-B0FF-4BEA-BCCA-1B095A7CC549}" srcId="{8EB18C10-7BD9-4CED-82B7-0C9B81CF17E4}" destId="{7EAB4FAF-B7FE-46E0-A295-3A2B9A905760}" srcOrd="0" destOrd="0" parTransId="{AFD3F764-FD99-41E3-AC4E-CBFDFB482899}" sibTransId="{EAFEDE0D-5DF3-4AB7-B165-5AE1B233E333}"/>
    <dgm:cxn modelId="{AD27602F-7074-4AD6-989A-AD10ACBD78AA}" type="presOf" srcId="{8EB18C10-7BD9-4CED-82B7-0C9B81CF17E4}" destId="{51022C63-6BE5-444B-B444-1EC07EB90EBF}" srcOrd="0" destOrd="0" presId="urn:microsoft.com/office/officeart/2005/8/layout/vList3"/>
    <dgm:cxn modelId="{80431C98-E920-4920-B057-5259B4BF12C2}" srcId="{8EB18C10-7BD9-4CED-82B7-0C9B81CF17E4}" destId="{52E0337D-98AB-4E5C-8485-E1E328875630}" srcOrd="2" destOrd="0" parTransId="{1CF26EFF-4955-4BEE-8A9B-C6977C0EB127}" sibTransId="{3C213B15-79A8-4F25-930D-8218722062D7}"/>
    <dgm:cxn modelId="{8A018AF3-72DD-4A97-AFE1-B6F7460E5411}" type="presOf" srcId="{52E0337D-98AB-4E5C-8485-E1E328875630}" destId="{FAFFD931-CF23-4209-852F-712AEA227ED9}" srcOrd="0" destOrd="0" presId="urn:microsoft.com/office/officeart/2005/8/layout/vList3"/>
    <dgm:cxn modelId="{FF83B8FE-9A6E-485C-902B-BF6D8A84A778}" srcId="{8EB18C10-7BD9-4CED-82B7-0C9B81CF17E4}" destId="{5E8F7E6A-8D6D-401B-AE4A-9F8C0BECD1FC}" srcOrd="1" destOrd="0" parTransId="{D0D26FA0-C90E-40CD-B7D1-95DA5CF46A50}" sibTransId="{A252A2E5-3253-41E7-B299-48BB0A4C76C3}"/>
    <dgm:cxn modelId="{1359E8B2-A042-449B-BF51-91603E7EEE16}" type="presParOf" srcId="{51022C63-6BE5-444B-B444-1EC07EB90EBF}" destId="{2597465C-F3C7-4F79-BD77-B87834EB5CD8}" srcOrd="0" destOrd="0" presId="urn:microsoft.com/office/officeart/2005/8/layout/vList3"/>
    <dgm:cxn modelId="{0FE68D82-278B-48AF-8B30-A4D65A1A1120}" type="presParOf" srcId="{2597465C-F3C7-4F79-BD77-B87834EB5CD8}" destId="{2A0104D0-6077-4B9C-8BFA-12D169A9F31A}" srcOrd="0" destOrd="0" presId="urn:microsoft.com/office/officeart/2005/8/layout/vList3"/>
    <dgm:cxn modelId="{3086EB5D-47AE-4944-B1F3-11AFE336E869}" type="presParOf" srcId="{2597465C-F3C7-4F79-BD77-B87834EB5CD8}" destId="{BD7BEBF6-ABB1-469D-BF4C-5A277D0BED9C}" srcOrd="1" destOrd="0" presId="urn:microsoft.com/office/officeart/2005/8/layout/vList3"/>
    <dgm:cxn modelId="{DAF51A0F-4695-4FCD-8630-8C879BE7F9FF}" type="presParOf" srcId="{51022C63-6BE5-444B-B444-1EC07EB90EBF}" destId="{6287B3AC-F9F1-4A8A-8D2A-2648C7C82773}" srcOrd="1" destOrd="0" presId="urn:microsoft.com/office/officeart/2005/8/layout/vList3"/>
    <dgm:cxn modelId="{B00C9F92-D5B2-4067-8D51-BC77C01FFF68}" type="presParOf" srcId="{51022C63-6BE5-444B-B444-1EC07EB90EBF}" destId="{E5DC095B-0198-467F-A5E2-C830011D2273}" srcOrd="2" destOrd="0" presId="urn:microsoft.com/office/officeart/2005/8/layout/vList3"/>
    <dgm:cxn modelId="{29D6F5C8-ADA3-409B-B910-8457FED114ED}" type="presParOf" srcId="{E5DC095B-0198-467F-A5E2-C830011D2273}" destId="{A5F4A64A-7392-4F81-85FA-EC4C09EF04D2}" srcOrd="0" destOrd="0" presId="urn:microsoft.com/office/officeart/2005/8/layout/vList3"/>
    <dgm:cxn modelId="{5CACA5DB-4526-4B9C-8346-82DF24DBAA3C}" type="presParOf" srcId="{E5DC095B-0198-467F-A5E2-C830011D2273}" destId="{D16F5ABF-E93F-4B70-8DCB-522E4FC28C90}" srcOrd="1" destOrd="0" presId="urn:microsoft.com/office/officeart/2005/8/layout/vList3"/>
    <dgm:cxn modelId="{E7F92C8D-C4C9-43C8-8725-A8FEF2FD8620}" type="presParOf" srcId="{51022C63-6BE5-444B-B444-1EC07EB90EBF}" destId="{B28DA3DF-705B-47AA-A287-15E935F3D943}" srcOrd="3" destOrd="0" presId="urn:microsoft.com/office/officeart/2005/8/layout/vList3"/>
    <dgm:cxn modelId="{5A05B3AC-AB05-4DBB-86CB-A956082C4E32}" type="presParOf" srcId="{51022C63-6BE5-444B-B444-1EC07EB90EBF}" destId="{39899DCC-A9CD-4DA3-B41F-BD21C7CE84F2}" srcOrd="4" destOrd="0" presId="urn:microsoft.com/office/officeart/2005/8/layout/vList3"/>
    <dgm:cxn modelId="{765C3FC5-6AFC-43EB-A8B5-5502D0570E3A}" type="presParOf" srcId="{39899DCC-A9CD-4DA3-B41F-BD21C7CE84F2}" destId="{83B82A07-68D7-4189-BB0E-B7C878A95CDF}" srcOrd="0" destOrd="0" presId="urn:microsoft.com/office/officeart/2005/8/layout/vList3"/>
    <dgm:cxn modelId="{B071F5F9-9D0F-4B35-90E8-5EDDDA0B6676}" type="presParOf" srcId="{39899DCC-A9CD-4DA3-B41F-BD21C7CE84F2}" destId="{FAFFD931-CF23-4209-852F-712AEA227ED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07ABBD-6524-4025-A6F8-F49274425A9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8427F1E3-7A6B-4676-A83E-44F5271BFFE9}">
      <dgm:prSet phldrT="[Text]"/>
      <dgm:spPr/>
      <dgm:t>
        <a:bodyPr/>
        <a:lstStyle/>
        <a:p>
          <a:r>
            <a:rPr lang="en-US" dirty="0"/>
            <a:t>Image Acquisition &amp; Data Collection</a:t>
          </a:r>
        </a:p>
      </dgm:t>
    </dgm:pt>
    <dgm:pt modelId="{B80C2DD0-AF20-4137-BD9B-48836BB5CE9E}" type="parTrans" cxnId="{4F11EEC5-2BB7-43FB-9BC5-8D722AD8C636}">
      <dgm:prSet/>
      <dgm:spPr/>
      <dgm:t>
        <a:bodyPr/>
        <a:lstStyle/>
        <a:p>
          <a:endParaRPr lang="en-US"/>
        </a:p>
      </dgm:t>
    </dgm:pt>
    <dgm:pt modelId="{108B1DB7-990B-4518-BED5-85A2EE940E08}" type="sibTrans" cxnId="{4F11EEC5-2BB7-43FB-9BC5-8D722AD8C636}">
      <dgm:prSet/>
      <dgm:spPr/>
      <dgm:t>
        <a:bodyPr/>
        <a:lstStyle/>
        <a:p>
          <a:endParaRPr lang="en-US"/>
        </a:p>
      </dgm:t>
    </dgm:pt>
    <dgm:pt modelId="{84CBAEF8-E963-4732-B02A-C8428F924820}">
      <dgm:prSet phldrT="[Text]"/>
      <dgm:spPr/>
      <dgm:t>
        <a:bodyPr/>
        <a:lstStyle/>
        <a:p>
          <a:r>
            <a:rPr lang="en-US" dirty="0"/>
            <a:t>Preprocessing</a:t>
          </a:r>
        </a:p>
      </dgm:t>
    </dgm:pt>
    <dgm:pt modelId="{FF69E1D5-1B1D-4D0E-B6F9-30F930131893}" type="parTrans" cxnId="{15935DBE-DE2B-4004-B08F-CF0E1B801B7C}">
      <dgm:prSet/>
      <dgm:spPr/>
      <dgm:t>
        <a:bodyPr/>
        <a:lstStyle/>
        <a:p>
          <a:endParaRPr lang="en-US"/>
        </a:p>
      </dgm:t>
    </dgm:pt>
    <dgm:pt modelId="{17EF08D7-49B0-4288-8B3D-C619C3522BA7}" type="sibTrans" cxnId="{15935DBE-DE2B-4004-B08F-CF0E1B801B7C}">
      <dgm:prSet/>
      <dgm:spPr/>
      <dgm:t>
        <a:bodyPr/>
        <a:lstStyle/>
        <a:p>
          <a:endParaRPr lang="en-US"/>
        </a:p>
      </dgm:t>
    </dgm:pt>
    <dgm:pt modelId="{1B730C32-3476-4B57-A3BC-92F2463FA93A}">
      <dgm:prSet phldrT="[Text]"/>
      <dgm:spPr/>
      <dgm:t>
        <a:bodyPr/>
        <a:lstStyle/>
        <a:p>
          <a:r>
            <a:rPr lang="en-US" dirty="0"/>
            <a:t>Segmentation and Classification</a:t>
          </a:r>
        </a:p>
      </dgm:t>
    </dgm:pt>
    <dgm:pt modelId="{0917F77A-6CB4-40C6-AAA0-7171DEDEFED1}" type="parTrans" cxnId="{4E111828-0DE5-401F-B619-E8BE1A5D3F6D}">
      <dgm:prSet/>
      <dgm:spPr/>
      <dgm:t>
        <a:bodyPr/>
        <a:lstStyle/>
        <a:p>
          <a:endParaRPr lang="en-US"/>
        </a:p>
      </dgm:t>
    </dgm:pt>
    <dgm:pt modelId="{70611F47-E1E7-434A-AE2C-5F27230E0CD6}" type="sibTrans" cxnId="{4E111828-0DE5-401F-B619-E8BE1A5D3F6D}">
      <dgm:prSet/>
      <dgm:spPr/>
      <dgm:t>
        <a:bodyPr/>
        <a:lstStyle/>
        <a:p>
          <a:endParaRPr lang="en-US"/>
        </a:p>
      </dgm:t>
    </dgm:pt>
    <dgm:pt modelId="{D86BBC3A-D710-43A4-9B8F-58D14D71CEA0}">
      <dgm:prSet/>
      <dgm:spPr/>
      <dgm:t>
        <a:bodyPr/>
        <a:lstStyle/>
        <a:p>
          <a:r>
            <a:rPr lang="en-US" dirty="0"/>
            <a:t>ML Model Definition</a:t>
          </a:r>
        </a:p>
      </dgm:t>
    </dgm:pt>
    <dgm:pt modelId="{C14E4230-B1BC-42B6-A40D-C20A50CECE0B}" type="parTrans" cxnId="{C7396704-DC0E-423D-B127-D128AE548A8A}">
      <dgm:prSet/>
      <dgm:spPr/>
      <dgm:t>
        <a:bodyPr/>
        <a:lstStyle/>
        <a:p>
          <a:endParaRPr lang="en-US"/>
        </a:p>
      </dgm:t>
    </dgm:pt>
    <dgm:pt modelId="{AFFE86FC-CBF1-4FEC-88E2-F61BCA49E782}" type="sibTrans" cxnId="{C7396704-DC0E-423D-B127-D128AE548A8A}">
      <dgm:prSet/>
      <dgm:spPr/>
      <dgm:t>
        <a:bodyPr/>
        <a:lstStyle/>
        <a:p>
          <a:endParaRPr lang="en-US"/>
        </a:p>
      </dgm:t>
    </dgm:pt>
    <dgm:pt modelId="{3162DE7B-702F-44B0-9E11-6B892DA7B5D8}">
      <dgm:prSet/>
      <dgm:spPr/>
      <dgm:t>
        <a:bodyPr/>
        <a:lstStyle/>
        <a:p>
          <a:r>
            <a:rPr lang="en-US" dirty="0"/>
            <a:t>Optimization</a:t>
          </a:r>
        </a:p>
      </dgm:t>
    </dgm:pt>
    <dgm:pt modelId="{3083680C-B2DE-4E1B-B160-FADE87E46DC2}" type="parTrans" cxnId="{BAED1242-11B3-45D0-9247-11DC35072CE5}">
      <dgm:prSet/>
      <dgm:spPr/>
      <dgm:t>
        <a:bodyPr/>
        <a:lstStyle/>
        <a:p>
          <a:endParaRPr lang="en-US"/>
        </a:p>
      </dgm:t>
    </dgm:pt>
    <dgm:pt modelId="{8DF97400-B1E5-4936-9C14-64104A7E9E79}" type="sibTrans" cxnId="{BAED1242-11B3-45D0-9247-11DC35072CE5}">
      <dgm:prSet/>
      <dgm:spPr/>
      <dgm:t>
        <a:bodyPr/>
        <a:lstStyle/>
        <a:p>
          <a:endParaRPr lang="en-US"/>
        </a:p>
      </dgm:t>
    </dgm:pt>
    <dgm:pt modelId="{9D736994-93F8-4ED3-919E-A06FDC72712F}" type="pres">
      <dgm:prSet presAssocID="{1707ABBD-6524-4025-A6F8-F49274425A9D}" presName="Name0" presStyleCnt="0">
        <dgm:presLayoutVars>
          <dgm:chMax val="11"/>
          <dgm:chPref val="11"/>
          <dgm:dir/>
          <dgm:resizeHandles/>
        </dgm:presLayoutVars>
      </dgm:prSet>
      <dgm:spPr/>
    </dgm:pt>
    <dgm:pt modelId="{9C35E7CD-FC97-4741-BCD7-1341BA506F02}" type="pres">
      <dgm:prSet presAssocID="{1B730C32-3476-4B57-A3BC-92F2463FA93A}" presName="Accent5" presStyleCnt="0"/>
      <dgm:spPr/>
    </dgm:pt>
    <dgm:pt modelId="{57BD6651-4FE3-4470-9610-30A830A343FE}" type="pres">
      <dgm:prSet presAssocID="{1B730C32-3476-4B57-A3BC-92F2463FA93A}" presName="Accent" presStyleLbl="node1" presStyleIdx="0" presStyleCnt="5"/>
      <dgm:spPr/>
    </dgm:pt>
    <dgm:pt modelId="{C6CC906D-04C8-4056-B9F8-0F0EAC76F3FD}" type="pres">
      <dgm:prSet presAssocID="{1B730C32-3476-4B57-A3BC-92F2463FA93A}" presName="ParentBackground5" presStyleCnt="0"/>
      <dgm:spPr/>
    </dgm:pt>
    <dgm:pt modelId="{7A6858BB-8912-4C54-BC2B-19DC8FD059B4}" type="pres">
      <dgm:prSet presAssocID="{1B730C32-3476-4B57-A3BC-92F2463FA93A}" presName="ParentBackground" presStyleLbl="fgAcc1" presStyleIdx="0" presStyleCnt="5"/>
      <dgm:spPr/>
    </dgm:pt>
    <dgm:pt modelId="{0611924E-13FB-40A8-83DB-799C4E1816CF}" type="pres">
      <dgm:prSet presAssocID="{1B730C32-3476-4B57-A3BC-92F2463FA93A}" presName="Parent5" presStyleLbl="revTx" presStyleIdx="0" presStyleCnt="0">
        <dgm:presLayoutVars>
          <dgm:chMax val="1"/>
          <dgm:chPref val="1"/>
          <dgm:bulletEnabled val="1"/>
        </dgm:presLayoutVars>
      </dgm:prSet>
      <dgm:spPr/>
    </dgm:pt>
    <dgm:pt modelId="{541FCFC6-3BFE-45D3-A1A4-7A39A5C67AA3}" type="pres">
      <dgm:prSet presAssocID="{3162DE7B-702F-44B0-9E11-6B892DA7B5D8}" presName="Accent4" presStyleCnt="0"/>
      <dgm:spPr/>
    </dgm:pt>
    <dgm:pt modelId="{CF19F34E-305D-40B9-BAD0-BC8169B40283}" type="pres">
      <dgm:prSet presAssocID="{3162DE7B-702F-44B0-9E11-6B892DA7B5D8}" presName="Accent" presStyleLbl="node1" presStyleIdx="1" presStyleCnt="5"/>
      <dgm:spPr/>
    </dgm:pt>
    <dgm:pt modelId="{879438A9-E5A1-47B6-9860-D203AB5B119D}" type="pres">
      <dgm:prSet presAssocID="{3162DE7B-702F-44B0-9E11-6B892DA7B5D8}" presName="ParentBackground4" presStyleCnt="0"/>
      <dgm:spPr/>
    </dgm:pt>
    <dgm:pt modelId="{EB62E558-2B19-466E-88D9-E8A09CBE7562}" type="pres">
      <dgm:prSet presAssocID="{3162DE7B-702F-44B0-9E11-6B892DA7B5D8}" presName="ParentBackground" presStyleLbl="fgAcc1" presStyleIdx="1" presStyleCnt="5"/>
      <dgm:spPr/>
    </dgm:pt>
    <dgm:pt modelId="{B828C8DB-B690-4FD7-B6A5-ACD7C33897EE}" type="pres">
      <dgm:prSet presAssocID="{3162DE7B-702F-44B0-9E11-6B892DA7B5D8}" presName="Parent4" presStyleLbl="revTx" presStyleIdx="0" presStyleCnt="0">
        <dgm:presLayoutVars>
          <dgm:chMax val="1"/>
          <dgm:chPref val="1"/>
          <dgm:bulletEnabled val="1"/>
        </dgm:presLayoutVars>
      </dgm:prSet>
      <dgm:spPr/>
    </dgm:pt>
    <dgm:pt modelId="{9FFD218B-9BF1-4939-A316-AFE14B170977}" type="pres">
      <dgm:prSet presAssocID="{D86BBC3A-D710-43A4-9B8F-58D14D71CEA0}" presName="Accent3" presStyleCnt="0"/>
      <dgm:spPr/>
    </dgm:pt>
    <dgm:pt modelId="{204D33F4-EB9F-465D-B4B9-373BB7E6C217}" type="pres">
      <dgm:prSet presAssocID="{D86BBC3A-D710-43A4-9B8F-58D14D71CEA0}" presName="Accent" presStyleLbl="node1" presStyleIdx="2" presStyleCnt="5"/>
      <dgm:spPr/>
    </dgm:pt>
    <dgm:pt modelId="{3E971E00-996E-4B10-BA90-B0D596F2776D}" type="pres">
      <dgm:prSet presAssocID="{D86BBC3A-D710-43A4-9B8F-58D14D71CEA0}" presName="ParentBackground3" presStyleCnt="0"/>
      <dgm:spPr/>
    </dgm:pt>
    <dgm:pt modelId="{B882CA9F-7512-4E3E-B587-F31461C88B15}" type="pres">
      <dgm:prSet presAssocID="{D86BBC3A-D710-43A4-9B8F-58D14D71CEA0}" presName="ParentBackground" presStyleLbl="fgAcc1" presStyleIdx="2" presStyleCnt="5"/>
      <dgm:spPr/>
    </dgm:pt>
    <dgm:pt modelId="{80E591D1-0E5A-4E57-A6CD-1A7E826754FF}" type="pres">
      <dgm:prSet presAssocID="{D86BBC3A-D710-43A4-9B8F-58D14D71CEA0}" presName="Parent3" presStyleLbl="revTx" presStyleIdx="0" presStyleCnt="0">
        <dgm:presLayoutVars>
          <dgm:chMax val="1"/>
          <dgm:chPref val="1"/>
          <dgm:bulletEnabled val="1"/>
        </dgm:presLayoutVars>
      </dgm:prSet>
      <dgm:spPr/>
    </dgm:pt>
    <dgm:pt modelId="{5AA61E87-8111-497A-920E-EADABAD2E432}" type="pres">
      <dgm:prSet presAssocID="{84CBAEF8-E963-4732-B02A-C8428F924820}" presName="Accent2" presStyleCnt="0"/>
      <dgm:spPr/>
    </dgm:pt>
    <dgm:pt modelId="{3F12E4B3-F14A-4386-BB37-2F977603E28B}" type="pres">
      <dgm:prSet presAssocID="{84CBAEF8-E963-4732-B02A-C8428F924820}" presName="Accent" presStyleLbl="node1" presStyleIdx="3" presStyleCnt="5"/>
      <dgm:spPr/>
    </dgm:pt>
    <dgm:pt modelId="{C316E574-F966-47DD-BAFF-19BB1C367AAC}" type="pres">
      <dgm:prSet presAssocID="{84CBAEF8-E963-4732-B02A-C8428F924820}" presName="ParentBackground2" presStyleCnt="0"/>
      <dgm:spPr/>
    </dgm:pt>
    <dgm:pt modelId="{285216B6-7E82-428D-B3CB-4340EEE3E3D1}" type="pres">
      <dgm:prSet presAssocID="{84CBAEF8-E963-4732-B02A-C8428F924820}" presName="ParentBackground" presStyleLbl="fgAcc1" presStyleIdx="3" presStyleCnt="5"/>
      <dgm:spPr/>
    </dgm:pt>
    <dgm:pt modelId="{5EB115E2-3365-4B8D-9AE0-47F20B34AD65}" type="pres">
      <dgm:prSet presAssocID="{84CBAEF8-E963-4732-B02A-C8428F924820}" presName="Parent2" presStyleLbl="revTx" presStyleIdx="0" presStyleCnt="0">
        <dgm:presLayoutVars>
          <dgm:chMax val="1"/>
          <dgm:chPref val="1"/>
          <dgm:bulletEnabled val="1"/>
        </dgm:presLayoutVars>
      </dgm:prSet>
      <dgm:spPr/>
    </dgm:pt>
    <dgm:pt modelId="{525B0500-ACD7-4E45-BB7E-3A40A2C0DF97}" type="pres">
      <dgm:prSet presAssocID="{8427F1E3-7A6B-4676-A83E-44F5271BFFE9}" presName="Accent1" presStyleCnt="0"/>
      <dgm:spPr/>
    </dgm:pt>
    <dgm:pt modelId="{E396E5F1-1D1C-4921-BF68-CCB5E323526E}" type="pres">
      <dgm:prSet presAssocID="{8427F1E3-7A6B-4676-A83E-44F5271BFFE9}" presName="Accent" presStyleLbl="node1" presStyleIdx="4" presStyleCnt="5"/>
      <dgm:spPr/>
    </dgm:pt>
    <dgm:pt modelId="{6F4AD107-E4E2-4BD1-8CD7-5F466A440DC9}" type="pres">
      <dgm:prSet presAssocID="{8427F1E3-7A6B-4676-A83E-44F5271BFFE9}" presName="ParentBackground1" presStyleCnt="0"/>
      <dgm:spPr/>
    </dgm:pt>
    <dgm:pt modelId="{F67B293C-AB42-4DAB-BDA4-31DF58F90307}" type="pres">
      <dgm:prSet presAssocID="{8427F1E3-7A6B-4676-A83E-44F5271BFFE9}" presName="ParentBackground" presStyleLbl="fgAcc1" presStyleIdx="4" presStyleCnt="5"/>
      <dgm:spPr/>
    </dgm:pt>
    <dgm:pt modelId="{E75D61E2-F91C-4F7B-8E77-BE24080C9E41}" type="pres">
      <dgm:prSet presAssocID="{8427F1E3-7A6B-4676-A83E-44F5271BFFE9}" presName="Parent1" presStyleLbl="revTx" presStyleIdx="0" presStyleCnt="0">
        <dgm:presLayoutVars>
          <dgm:chMax val="1"/>
          <dgm:chPref val="1"/>
          <dgm:bulletEnabled val="1"/>
        </dgm:presLayoutVars>
      </dgm:prSet>
      <dgm:spPr/>
    </dgm:pt>
  </dgm:ptLst>
  <dgm:cxnLst>
    <dgm:cxn modelId="{C7396704-DC0E-423D-B127-D128AE548A8A}" srcId="{1707ABBD-6524-4025-A6F8-F49274425A9D}" destId="{D86BBC3A-D710-43A4-9B8F-58D14D71CEA0}" srcOrd="2" destOrd="0" parTransId="{C14E4230-B1BC-42B6-A40D-C20A50CECE0B}" sibTransId="{AFFE86FC-CBF1-4FEC-88E2-F61BCA49E782}"/>
    <dgm:cxn modelId="{9F60FD1A-92F0-4FCE-9CF4-4C7A89310F73}" type="presOf" srcId="{84CBAEF8-E963-4732-B02A-C8428F924820}" destId="{5EB115E2-3365-4B8D-9AE0-47F20B34AD65}" srcOrd="1" destOrd="0" presId="urn:microsoft.com/office/officeart/2011/layout/CircleProcess"/>
    <dgm:cxn modelId="{5807FE1F-019E-4CB7-9965-C07AAB0AF5A2}" type="presOf" srcId="{3162DE7B-702F-44B0-9E11-6B892DA7B5D8}" destId="{B828C8DB-B690-4FD7-B6A5-ACD7C33897EE}" srcOrd="1" destOrd="0" presId="urn:microsoft.com/office/officeart/2011/layout/CircleProcess"/>
    <dgm:cxn modelId="{4E111828-0DE5-401F-B619-E8BE1A5D3F6D}" srcId="{1707ABBD-6524-4025-A6F8-F49274425A9D}" destId="{1B730C32-3476-4B57-A3BC-92F2463FA93A}" srcOrd="4" destOrd="0" parTransId="{0917F77A-6CB4-40C6-AAA0-7171DEDEFED1}" sibTransId="{70611F47-E1E7-434A-AE2C-5F27230E0CD6}"/>
    <dgm:cxn modelId="{5730C23D-C497-44D2-B0E1-0CCEE4C32237}" type="presOf" srcId="{3162DE7B-702F-44B0-9E11-6B892DA7B5D8}" destId="{EB62E558-2B19-466E-88D9-E8A09CBE7562}" srcOrd="0" destOrd="0" presId="urn:microsoft.com/office/officeart/2011/layout/CircleProcess"/>
    <dgm:cxn modelId="{BAED1242-11B3-45D0-9247-11DC35072CE5}" srcId="{1707ABBD-6524-4025-A6F8-F49274425A9D}" destId="{3162DE7B-702F-44B0-9E11-6B892DA7B5D8}" srcOrd="3" destOrd="0" parTransId="{3083680C-B2DE-4E1B-B160-FADE87E46DC2}" sibTransId="{8DF97400-B1E5-4936-9C14-64104A7E9E79}"/>
    <dgm:cxn modelId="{1EC1294D-635A-4A2B-8BF5-A7B9B743CC02}" type="presOf" srcId="{8427F1E3-7A6B-4676-A83E-44F5271BFFE9}" destId="{F67B293C-AB42-4DAB-BDA4-31DF58F90307}" srcOrd="0" destOrd="0" presId="urn:microsoft.com/office/officeart/2011/layout/CircleProcess"/>
    <dgm:cxn modelId="{F17A334D-40C6-430D-92A5-CCD6DACAF634}" type="presOf" srcId="{D86BBC3A-D710-43A4-9B8F-58D14D71CEA0}" destId="{B882CA9F-7512-4E3E-B587-F31461C88B15}" srcOrd="0" destOrd="0" presId="urn:microsoft.com/office/officeart/2011/layout/CircleProcess"/>
    <dgm:cxn modelId="{E6DE3174-A81E-4FC3-9324-A9B9685D9728}" type="presOf" srcId="{84CBAEF8-E963-4732-B02A-C8428F924820}" destId="{285216B6-7E82-428D-B3CB-4340EEE3E3D1}" srcOrd="0" destOrd="0" presId="urn:microsoft.com/office/officeart/2011/layout/CircleProcess"/>
    <dgm:cxn modelId="{CDE87787-3940-48D3-821B-49B525107A09}" type="presOf" srcId="{1B730C32-3476-4B57-A3BC-92F2463FA93A}" destId="{7A6858BB-8912-4C54-BC2B-19DC8FD059B4}" srcOrd="0" destOrd="0" presId="urn:microsoft.com/office/officeart/2011/layout/CircleProcess"/>
    <dgm:cxn modelId="{2273568A-3C62-4C80-BE8D-C548028AC704}" type="presOf" srcId="{D86BBC3A-D710-43A4-9B8F-58D14D71CEA0}" destId="{80E591D1-0E5A-4E57-A6CD-1A7E826754FF}" srcOrd="1" destOrd="0" presId="urn:microsoft.com/office/officeart/2011/layout/CircleProcess"/>
    <dgm:cxn modelId="{E3312A93-3B79-4F8D-97BC-09F8AC6B80EE}" type="presOf" srcId="{1707ABBD-6524-4025-A6F8-F49274425A9D}" destId="{9D736994-93F8-4ED3-919E-A06FDC72712F}" srcOrd="0" destOrd="0" presId="urn:microsoft.com/office/officeart/2011/layout/CircleProcess"/>
    <dgm:cxn modelId="{15935DBE-DE2B-4004-B08F-CF0E1B801B7C}" srcId="{1707ABBD-6524-4025-A6F8-F49274425A9D}" destId="{84CBAEF8-E963-4732-B02A-C8428F924820}" srcOrd="1" destOrd="0" parTransId="{FF69E1D5-1B1D-4D0E-B6F9-30F930131893}" sibTransId="{17EF08D7-49B0-4288-8B3D-C619C3522BA7}"/>
    <dgm:cxn modelId="{4F11EEC5-2BB7-43FB-9BC5-8D722AD8C636}" srcId="{1707ABBD-6524-4025-A6F8-F49274425A9D}" destId="{8427F1E3-7A6B-4676-A83E-44F5271BFFE9}" srcOrd="0" destOrd="0" parTransId="{B80C2DD0-AF20-4137-BD9B-48836BB5CE9E}" sibTransId="{108B1DB7-990B-4518-BED5-85A2EE940E08}"/>
    <dgm:cxn modelId="{E938D6CD-5874-421F-8350-EBC5F461EB0B}" type="presOf" srcId="{1B730C32-3476-4B57-A3BC-92F2463FA93A}" destId="{0611924E-13FB-40A8-83DB-799C4E1816CF}" srcOrd="1" destOrd="0" presId="urn:microsoft.com/office/officeart/2011/layout/CircleProcess"/>
    <dgm:cxn modelId="{92EA22E6-E089-420C-AC02-0D556586B095}" type="presOf" srcId="{8427F1E3-7A6B-4676-A83E-44F5271BFFE9}" destId="{E75D61E2-F91C-4F7B-8E77-BE24080C9E41}" srcOrd="1" destOrd="0" presId="urn:microsoft.com/office/officeart/2011/layout/CircleProcess"/>
    <dgm:cxn modelId="{8C2B8DB6-43E5-44CC-AAD4-45A5DFA27916}" type="presParOf" srcId="{9D736994-93F8-4ED3-919E-A06FDC72712F}" destId="{9C35E7CD-FC97-4741-BCD7-1341BA506F02}" srcOrd="0" destOrd="0" presId="urn:microsoft.com/office/officeart/2011/layout/CircleProcess"/>
    <dgm:cxn modelId="{35B263D0-506E-46A4-8C51-A821DC25158A}" type="presParOf" srcId="{9C35E7CD-FC97-4741-BCD7-1341BA506F02}" destId="{57BD6651-4FE3-4470-9610-30A830A343FE}" srcOrd="0" destOrd="0" presId="urn:microsoft.com/office/officeart/2011/layout/CircleProcess"/>
    <dgm:cxn modelId="{7EEAB52D-608B-4AFE-8F52-64C9E7647345}" type="presParOf" srcId="{9D736994-93F8-4ED3-919E-A06FDC72712F}" destId="{C6CC906D-04C8-4056-B9F8-0F0EAC76F3FD}" srcOrd="1" destOrd="0" presId="urn:microsoft.com/office/officeart/2011/layout/CircleProcess"/>
    <dgm:cxn modelId="{FEB94176-4CFE-497E-80B3-1891F8F34340}" type="presParOf" srcId="{C6CC906D-04C8-4056-B9F8-0F0EAC76F3FD}" destId="{7A6858BB-8912-4C54-BC2B-19DC8FD059B4}" srcOrd="0" destOrd="0" presId="urn:microsoft.com/office/officeart/2011/layout/CircleProcess"/>
    <dgm:cxn modelId="{98871C6E-DADE-41D2-8E8A-E08D9E0CDAFB}" type="presParOf" srcId="{9D736994-93F8-4ED3-919E-A06FDC72712F}" destId="{0611924E-13FB-40A8-83DB-799C4E1816CF}" srcOrd="2" destOrd="0" presId="urn:microsoft.com/office/officeart/2011/layout/CircleProcess"/>
    <dgm:cxn modelId="{9C5E25B9-0F5D-4613-8C22-526747822F8F}" type="presParOf" srcId="{9D736994-93F8-4ED3-919E-A06FDC72712F}" destId="{541FCFC6-3BFE-45D3-A1A4-7A39A5C67AA3}" srcOrd="3" destOrd="0" presId="urn:microsoft.com/office/officeart/2011/layout/CircleProcess"/>
    <dgm:cxn modelId="{D4B44719-9E41-4A9F-9497-3A58CAFE2D6F}" type="presParOf" srcId="{541FCFC6-3BFE-45D3-A1A4-7A39A5C67AA3}" destId="{CF19F34E-305D-40B9-BAD0-BC8169B40283}" srcOrd="0" destOrd="0" presId="urn:microsoft.com/office/officeart/2011/layout/CircleProcess"/>
    <dgm:cxn modelId="{E3D23929-68E6-44AA-B475-F532658F3537}" type="presParOf" srcId="{9D736994-93F8-4ED3-919E-A06FDC72712F}" destId="{879438A9-E5A1-47B6-9860-D203AB5B119D}" srcOrd="4" destOrd="0" presId="urn:microsoft.com/office/officeart/2011/layout/CircleProcess"/>
    <dgm:cxn modelId="{FAD2CE7F-D57A-4266-9FAE-228ECAC1B23E}" type="presParOf" srcId="{879438A9-E5A1-47B6-9860-D203AB5B119D}" destId="{EB62E558-2B19-466E-88D9-E8A09CBE7562}" srcOrd="0" destOrd="0" presId="urn:microsoft.com/office/officeart/2011/layout/CircleProcess"/>
    <dgm:cxn modelId="{A800F882-AB82-4C54-AA02-3882C1640EF9}" type="presParOf" srcId="{9D736994-93F8-4ED3-919E-A06FDC72712F}" destId="{B828C8DB-B690-4FD7-B6A5-ACD7C33897EE}" srcOrd="5" destOrd="0" presId="urn:microsoft.com/office/officeart/2011/layout/CircleProcess"/>
    <dgm:cxn modelId="{394BAC3F-F0EE-467A-A151-72F278EC9C19}" type="presParOf" srcId="{9D736994-93F8-4ED3-919E-A06FDC72712F}" destId="{9FFD218B-9BF1-4939-A316-AFE14B170977}" srcOrd="6" destOrd="0" presId="urn:microsoft.com/office/officeart/2011/layout/CircleProcess"/>
    <dgm:cxn modelId="{D56D14F6-EDF9-42D2-A941-578D1C5C26F0}" type="presParOf" srcId="{9FFD218B-9BF1-4939-A316-AFE14B170977}" destId="{204D33F4-EB9F-465D-B4B9-373BB7E6C217}" srcOrd="0" destOrd="0" presId="urn:microsoft.com/office/officeart/2011/layout/CircleProcess"/>
    <dgm:cxn modelId="{17C82AD7-F898-4BD9-A812-3BCBD682BBD3}" type="presParOf" srcId="{9D736994-93F8-4ED3-919E-A06FDC72712F}" destId="{3E971E00-996E-4B10-BA90-B0D596F2776D}" srcOrd="7" destOrd="0" presId="urn:microsoft.com/office/officeart/2011/layout/CircleProcess"/>
    <dgm:cxn modelId="{605184EB-1E45-487F-8B0C-DBAE8D0C5E7E}" type="presParOf" srcId="{3E971E00-996E-4B10-BA90-B0D596F2776D}" destId="{B882CA9F-7512-4E3E-B587-F31461C88B15}" srcOrd="0" destOrd="0" presId="urn:microsoft.com/office/officeart/2011/layout/CircleProcess"/>
    <dgm:cxn modelId="{030A030F-C3F1-48A8-BE79-8D212D5DB4ED}" type="presParOf" srcId="{9D736994-93F8-4ED3-919E-A06FDC72712F}" destId="{80E591D1-0E5A-4E57-A6CD-1A7E826754FF}" srcOrd="8" destOrd="0" presId="urn:microsoft.com/office/officeart/2011/layout/CircleProcess"/>
    <dgm:cxn modelId="{6EDC488F-A8A7-4CA2-AB9F-BE779E5A8E02}" type="presParOf" srcId="{9D736994-93F8-4ED3-919E-A06FDC72712F}" destId="{5AA61E87-8111-497A-920E-EADABAD2E432}" srcOrd="9" destOrd="0" presId="urn:microsoft.com/office/officeart/2011/layout/CircleProcess"/>
    <dgm:cxn modelId="{826217B9-2FCC-422C-A00C-E2B55B9D63E9}" type="presParOf" srcId="{5AA61E87-8111-497A-920E-EADABAD2E432}" destId="{3F12E4B3-F14A-4386-BB37-2F977603E28B}" srcOrd="0" destOrd="0" presId="urn:microsoft.com/office/officeart/2011/layout/CircleProcess"/>
    <dgm:cxn modelId="{7A47D6CC-58E5-4B56-990C-21A0EB942CB5}" type="presParOf" srcId="{9D736994-93F8-4ED3-919E-A06FDC72712F}" destId="{C316E574-F966-47DD-BAFF-19BB1C367AAC}" srcOrd="10" destOrd="0" presId="urn:microsoft.com/office/officeart/2011/layout/CircleProcess"/>
    <dgm:cxn modelId="{020A2209-20F5-4521-91C7-EDEC5872CF52}" type="presParOf" srcId="{C316E574-F966-47DD-BAFF-19BB1C367AAC}" destId="{285216B6-7E82-428D-B3CB-4340EEE3E3D1}" srcOrd="0" destOrd="0" presId="urn:microsoft.com/office/officeart/2011/layout/CircleProcess"/>
    <dgm:cxn modelId="{8B5D3BD0-E8DB-4821-90A5-C7AC5D933C25}" type="presParOf" srcId="{9D736994-93F8-4ED3-919E-A06FDC72712F}" destId="{5EB115E2-3365-4B8D-9AE0-47F20B34AD65}" srcOrd="11" destOrd="0" presId="urn:microsoft.com/office/officeart/2011/layout/CircleProcess"/>
    <dgm:cxn modelId="{EDC0DADC-A483-48D4-A412-491A74083D83}" type="presParOf" srcId="{9D736994-93F8-4ED3-919E-A06FDC72712F}" destId="{525B0500-ACD7-4E45-BB7E-3A40A2C0DF97}" srcOrd="12" destOrd="0" presId="urn:microsoft.com/office/officeart/2011/layout/CircleProcess"/>
    <dgm:cxn modelId="{9FCC38D2-7273-450A-BC13-D6AD466D55BA}" type="presParOf" srcId="{525B0500-ACD7-4E45-BB7E-3A40A2C0DF97}" destId="{E396E5F1-1D1C-4921-BF68-CCB5E323526E}" srcOrd="0" destOrd="0" presId="urn:microsoft.com/office/officeart/2011/layout/CircleProcess"/>
    <dgm:cxn modelId="{3028929B-D7E9-4780-A660-5FB4A0BCB0A1}" type="presParOf" srcId="{9D736994-93F8-4ED3-919E-A06FDC72712F}" destId="{6F4AD107-E4E2-4BD1-8CD7-5F466A440DC9}" srcOrd="13" destOrd="0" presId="urn:microsoft.com/office/officeart/2011/layout/CircleProcess"/>
    <dgm:cxn modelId="{379F778B-1157-4A07-82A7-47A8D7599837}" type="presParOf" srcId="{6F4AD107-E4E2-4BD1-8CD7-5F466A440DC9}" destId="{F67B293C-AB42-4DAB-BDA4-31DF58F90307}" srcOrd="0" destOrd="0" presId="urn:microsoft.com/office/officeart/2011/layout/CircleProcess"/>
    <dgm:cxn modelId="{81809AEE-7923-4EBF-BFDA-99E4D0A86C65}" type="presParOf" srcId="{9D736994-93F8-4ED3-919E-A06FDC72712F}" destId="{E75D61E2-F91C-4F7B-8E77-BE24080C9E41}"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BEBF6-ABB1-469D-BF4C-5A277D0BED9C}">
      <dsp:nvSpPr>
        <dsp:cNvPr id="0" name=""/>
        <dsp:cNvSpPr/>
      </dsp:nvSpPr>
      <dsp:spPr>
        <a:xfrm rot="10800000">
          <a:off x="2167494" y="3176"/>
          <a:ext cx="7475447" cy="1453719"/>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1050" tIns="45720" rIns="85344"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2">
                  <a:lumMod val="60000"/>
                  <a:lumOff val="40000"/>
                </a:schemeClr>
              </a:solidFill>
            </a:rPr>
            <a:t>Training:</a:t>
          </a:r>
        </a:p>
        <a:p>
          <a:pPr marL="0" lvl="0" indent="0" algn="l" defTabSz="533400">
            <a:lnSpc>
              <a:spcPct val="90000"/>
            </a:lnSpc>
            <a:spcBef>
              <a:spcPct val="0"/>
            </a:spcBef>
            <a:spcAft>
              <a:spcPct val="35000"/>
            </a:spcAft>
            <a:buNone/>
          </a:pPr>
          <a:r>
            <a:rPr lang="en-US" sz="1200" kern="1200" dirty="0"/>
            <a:t>Algorithm is given training data to find patterns and values of parameters </a:t>
          </a:r>
        </a:p>
        <a:p>
          <a:pPr marL="0" lvl="0" indent="0" algn="l" defTabSz="533400">
            <a:lnSpc>
              <a:spcPct val="90000"/>
            </a:lnSpc>
            <a:spcBef>
              <a:spcPct val="0"/>
            </a:spcBef>
            <a:spcAft>
              <a:spcPct val="35000"/>
            </a:spcAft>
            <a:buNone/>
          </a:pPr>
          <a:r>
            <a:rPr lang="en-US" sz="1200" kern="1200" dirty="0"/>
            <a:t>Match the predicted output with actual output and find loss</a:t>
          </a:r>
        </a:p>
        <a:p>
          <a:pPr marL="0" lvl="0" indent="0" algn="l" defTabSz="533400">
            <a:lnSpc>
              <a:spcPct val="90000"/>
            </a:lnSpc>
            <a:spcBef>
              <a:spcPct val="0"/>
            </a:spcBef>
            <a:spcAft>
              <a:spcPct val="35000"/>
            </a:spcAft>
            <a:buNone/>
          </a:pPr>
          <a:r>
            <a:rPr lang="en-US" sz="1200" kern="1200" dirty="0"/>
            <a:t>Tune itself to minimize the loss</a:t>
          </a:r>
        </a:p>
        <a:p>
          <a:pPr marL="0" lvl="0" indent="0" algn="l" defTabSz="533400">
            <a:lnSpc>
              <a:spcPct val="90000"/>
            </a:lnSpc>
            <a:spcBef>
              <a:spcPct val="0"/>
            </a:spcBef>
            <a:spcAft>
              <a:spcPct val="35000"/>
            </a:spcAft>
            <a:buNone/>
          </a:pPr>
          <a:r>
            <a:rPr lang="en-US" sz="1200" kern="1200" dirty="0"/>
            <a:t>Once algorithm parameters are found, algorithm is trained</a:t>
          </a:r>
        </a:p>
      </dsp:txBody>
      <dsp:txXfrm rot="10800000">
        <a:off x="2530924" y="3176"/>
        <a:ext cx="7112017" cy="1453719"/>
      </dsp:txXfrm>
    </dsp:sp>
    <dsp:sp modelId="{2A0104D0-6077-4B9C-8BFA-12D169A9F31A}">
      <dsp:nvSpPr>
        <dsp:cNvPr id="0" name=""/>
        <dsp:cNvSpPr/>
      </dsp:nvSpPr>
      <dsp:spPr>
        <a:xfrm>
          <a:off x="1479984" y="3176"/>
          <a:ext cx="1453719" cy="145371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16F5ABF-E93F-4B70-8DCB-522E4FC28C90}">
      <dsp:nvSpPr>
        <dsp:cNvPr id="0" name=""/>
        <dsp:cNvSpPr/>
      </dsp:nvSpPr>
      <dsp:spPr>
        <a:xfrm rot="10800000">
          <a:off x="2226520" y="1890842"/>
          <a:ext cx="7396745" cy="1453719"/>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1050" tIns="45720" rIns="85344"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2">
                  <a:lumMod val="60000"/>
                  <a:lumOff val="40000"/>
                </a:schemeClr>
              </a:solidFill>
            </a:rPr>
            <a:t>Validation:</a:t>
          </a:r>
        </a:p>
        <a:p>
          <a:pPr marL="0" lvl="0" indent="0" algn="l" defTabSz="533400">
            <a:lnSpc>
              <a:spcPct val="90000"/>
            </a:lnSpc>
            <a:spcBef>
              <a:spcPct val="0"/>
            </a:spcBef>
            <a:spcAft>
              <a:spcPct val="35000"/>
            </a:spcAft>
            <a:buNone/>
          </a:pPr>
          <a:r>
            <a:rPr lang="en-US" sz="1200" kern="1200" dirty="0"/>
            <a:t>Algorithm is given validation data to find patterns and values of parameters </a:t>
          </a:r>
        </a:p>
        <a:p>
          <a:pPr marL="0" lvl="0" indent="0" algn="l" defTabSz="533400">
            <a:lnSpc>
              <a:spcPct val="90000"/>
            </a:lnSpc>
            <a:spcBef>
              <a:spcPct val="0"/>
            </a:spcBef>
            <a:spcAft>
              <a:spcPct val="35000"/>
            </a:spcAft>
            <a:buNone/>
          </a:pPr>
          <a:r>
            <a:rPr lang="en-US" sz="1200" kern="1200" dirty="0"/>
            <a:t>Match the predicted output with actual output and find loss</a:t>
          </a:r>
        </a:p>
        <a:p>
          <a:pPr marL="0" lvl="0" indent="0" algn="l" defTabSz="533400">
            <a:lnSpc>
              <a:spcPct val="90000"/>
            </a:lnSpc>
            <a:spcBef>
              <a:spcPct val="0"/>
            </a:spcBef>
            <a:spcAft>
              <a:spcPct val="35000"/>
            </a:spcAft>
            <a:buNone/>
          </a:pPr>
          <a:r>
            <a:rPr lang="en-US" sz="1200" strike="sngStrike" kern="1200" dirty="0"/>
            <a:t>Tune itself to minimize the loss</a:t>
          </a:r>
        </a:p>
        <a:p>
          <a:pPr marL="0" lvl="0" indent="0" algn="l" defTabSz="533400">
            <a:lnSpc>
              <a:spcPct val="90000"/>
            </a:lnSpc>
            <a:spcBef>
              <a:spcPct val="0"/>
            </a:spcBef>
            <a:spcAft>
              <a:spcPct val="35000"/>
            </a:spcAft>
            <a:buNone/>
          </a:pPr>
          <a:r>
            <a:rPr lang="en-US" sz="1200" strike="sngStrike" kern="1200" dirty="0"/>
            <a:t>Once algorithm parameters are found, algorithm is trained</a:t>
          </a:r>
        </a:p>
        <a:p>
          <a:pPr marL="0" lvl="0" indent="0" algn="ctr" defTabSz="533400">
            <a:lnSpc>
              <a:spcPct val="90000"/>
            </a:lnSpc>
            <a:spcBef>
              <a:spcPct val="0"/>
            </a:spcBef>
            <a:spcAft>
              <a:spcPct val="35000"/>
            </a:spcAft>
            <a:buNone/>
          </a:pPr>
          <a:endParaRPr lang="en-US" sz="1200" kern="1200" dirty="0"/>
        </a:p>
      </dsp:txBody>
      <dsp:txXfrm rot="10800000">
        <a:off x="2589950" y="1890842"/>
        <a:ext cx="7033315" cy="1453719"/>
      </dsp:txXfrm>
    </dsp:sp>
    <dsp:sp modelId="{A5F4A64A-7392-4F81-85FA-EC4C09EF04D2}">
      <dsp:nvSpPr>
        <dsp:cNvPr id="0" name=""/>
        <dsp:cNvSpPr/>
      </dsp:nvSpPr>
      <dsp:spPr>
        <a:xfrm>
          <a:off x="1499660" y="1890842"/>
          <a:ext cx="1453719" cy="1453719"/>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AFFD931-CF23-4209-852F-712AEA227ED9}">
      <dsp:nvSpPr>
        <dsp:cNvPr id="0" name=""/>
        <dsp:cNvSpPr/>
      </dsp:nvSpPr>
      <dsp:spPr>
        <a:xfrm rot="10800000">
          <a:off x="2226520" y="3778508"/>
          <a:ext cx="7396745" cy="154094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1050" tIns="45720" rIns="85344"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2">
                  <a:lumMod val="60000"/>
                  <a:lumOff val="40000"/>
                </a:schemeClr>
              </a:solidFill>
            </a:rPr>
            <a:t>Test:</a:t>
          </a:r>
        </a:p>
        <a:p>
          <a:pPr marL="0" lvl="0" indent="0" algn="l" defTabSz="533400">
            <a:lnSpc>
              <a:spcPct val="90000"/>
            </a:lnSpc>
            <a:spcBef>
              <a:spcPct val="0"/>
            </a:spcBef>
            <a:spcAft>
              <a:spcPct val="35000"/>
            </a:spcAft>
            <a:buNone/>
          </a:pPr>
          <a:r>
            <a:rPr lang="en-US" sz="1200" kern="1200" dirty="0"/>
            <a:t>Algorithm is given test data to find patterns and values of parameters </a:t>
          </a:r>
          <a:r>
            <a:rPr lang="en-US" sz="1200" kern="1200" dirty="0">
              <a:solidFill>
                <a:schemeClr val="accent2">
                  <a:lumMod val="60000"/>
                  <a:lumOff val="40000"/>
                </a:schemeClr>
              </a:solidFill>
            </a:rPr>
            <a:t>and find predictions </a:t>
          </a:r>
        </a:p>
        <a:p>
          <a:pPr marL="0" lvl="0" indent="0" algn="l" defTabSz="533400">
            <a:lnSpc>
              <a:spcPct val="90000"/>
            </a:lnSpc>
            <a:spcBef>
              <a:spcPct val="0"/>
            </a:spcBef>
            <a:spcAft>
              <a:spcPct val="35000"/>
            </a:spcAft>
            <a:buNone/>
          </a:pPr>
          <a:r>
            <a:rPr lang="en-US" sz="1200" strike="sngStrike" kern="1200" dirty="0"/>
            <a:t>Match the predicted output with actual output and find loss</a:t>
          </a:r>
        </a:p>
        <a:p>
          <a:pPr marL="0" lvl="0" indent="0" algn="l" defTabSz="533400">
            <a:lnSpc>
              <a:spcPct val="90000"/>
            </a:lnSpc>
            <a:spcBef>
              <a:spcPct val="0"/>
            </a:spcBef>
            <a:spcAft>
              <a:spcPct val="35000"/>
            </a:spcAft>
            <a:buNone/>
          </a:pPr>
          <a:r>
            <a:rPr lang="en-US" sz="1200" strike="sngStrike" kern="1200" dirty="0"/>
            <a:t>Tune itself to minimize the loss</a:t>
          </a:r>
        </a:p>
        <a:p>
          <a:pPr marL="0" lvl="0" indent="0" algn="l" defTabSz="533400">
            <a:lnSpc>
              <a:spcPct val="90000"/>
            </a:lnSpc>
            <a:spcBef>
              <a:spcPct val="0"/>
            </a:spcBef>
            <a:spcAft>
              <a:spcPct val="35000"/>
            </a:spcAft>
            <a:buNone/>
          </a:pPr>
          <a:r>
            <a:rPr lang="en-US" sz="1200" strike="sngStrike" kern="1200" dirty="0"/>
            <a:t>Once algorithm parameters are found, algorithm is trained</a:t>
          </a:r>
          <a:endParaRPr lang="en-US" sz="1200" kern="1200" dirty="0"/>
        </a:p>
      </dsp:txBody>
      <dsp:txXfrm rot="10800000">
        <a:off x="2611755" y="3778508"/>
        <a:ext cx="7011510" cy="1540942"/>
      </dsp:txXfrm>
    </dsp:sp>
    <dsp:sp modelId="{83B82A07-68D7-4189-BB0E-B7C878A95CDF}">
      <dsp:nvSpPr>
        <dsp:cNvPr id="0" name=""/>
        <dsp:cNvSpPr/>
      </dsp:nvSpPr>
      <dsp:spPr>
        <a:xfrm>
          <a:off x="1499660" y="3822120"/>
          <a:ext cx="1453719" cy="1453719"/>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8000" b="-18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D6651-4FE3-4470-9610-30A830A343FE}">
      <dsp:nvSpPr>
        <dsp:cNvPr id="0" name=""/>
        <dsp:cNvSpPr/>
      </dsp:nvSpPr>
      <dsp:spPr>
        <a:xfrm>
          <a:off x="6222364" y="564828"/>
          <a:ext cx="1426547" cy="14267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6858BB-8912-4C54-BC2B-19DC8FD059B4}">
      <dsp:nvSpPr>
        <dsp:cNvPr id="0" name=""/>
        <dsp:cNvSpPr/>
      </dsp:nvSpPr>
      <dsp:spPr>
        <a:xfrm>
          <a:off x="6269435"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Segmentation and Classification</a:t>
          </a:r>
        </a:p>
      </dsp:txBody>
      <dsp:txXfrm>
        <a:off x="6459996" y="802667"/>
        <a:ext cx="951285" cy="951104"/>
      </dsp:txXfrm>
    </dsp:sp>
    <dsp:sp modelId="{CF19F34E-305D-40B9-BAD0-BC8169B40283}">
      <dsp:nvSpPr>
        <dsp:cNvPr id="0" name=""/>
        <dsp:cNvSpPr/>
      </dsp:nvSpPr>
      <dsp:spPr>
        <a:xfrm rot="2700000">
          <a:off x="4747310"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62E558-2B19-466E-88D9-E8A09CBE7562}">
      <dsp:nvSpPr>
        <dsp:cNvPr id="0" name=""/>
        <dsp:cNvSpPr/>
      </dsp:nvSpPr>
      <dsp:spPr>
        <a:xfrm>
          <a:off x="4795816"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Optimization</a:t>
          </a:r>
        </a:p>
      </dsp:txBody>
      <dsp:txXfrm>
        <a:off x="4985618" y="802667"/>
        <a:ext cx="951285" cy="951104"/>
      </dsp:txXfrm>
    </dsp:sp>
    <dsp:sp modelId="{204D33F4-EB9F-465D-B4B9-373BB7E6C217}">
      <dsp:nvSpPr>
        <dsp:cNvPr id="0" name=""/>
        <dsp:cNvSpPr/>
      </dsp:nvSpPr>
      <dsp:spPr>
        <a:xfrm rot="2700000">
          <a:off x="3273691"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2CA9F-7512-4E3E-B587-F31461C88B15}">
      <dsp:nvSpPr>
        <dsp:cNvPr id="0" name=""/>
        <dsp:cNvSpPr/>
      </dsp:nvSpPr>
      <dsp:spPr>
        <a:xfrm>
          <a:off x="3321439"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ML Model Definition</a:t>
          </a:r>
        </a:p>
      </dsp:txBody>
      <dsp:txXfrm>
        <a:off x="3511240" y="802667"/>
        <a:ext cx="951285" cy="951104"/>
      </dsp:txXfrm>
    </dsp:sp>
    <dsp:sp modelId="{3F12E4B3-F14A-4386-BB37-2F977603E28B}">
      <dsp:nvSpPr>
        <dsp:cNvPr id="0" name=""/>
        <dsp:cNvSpPr/>
      </dsp:nvSpPr>
      <dsp:spPr>
        <a:xfrm rot="2700000">
          <a:off x="1799313"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216B6-7E82-428D-B3CB-4340EEE3E3D1}">
      <dsp:nvSpPr>
        <dsp:cNvPr id="0" name=""/>
        <dsp:cNvSpPr/>
      </dsp:nvSpPr>
      <dsp:spPr>
        <a:xfrm>
          <a:off x="1847061"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2037621" y="802667"/>
        <a:ext cx="951285" cy="951104"/>
      </dsp:txXfrm>
    </dsp:sp>
    <dsp:sp modelId="{E396E5F1-1D1C-4921-BF68-CCB5E323526E}">
      <dsp:nvSpPr>
        <dsp:cNvPr id="0" name=""/>
        <dsp:cNvSpPr/>
      </dsp:nvSpPr>
      <dsp:spPr>
        <a:xfrm rot="2700000">
          <a:off x="324935"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B293C-AB42-4DAB-BDA4-31DF58F90307}">
      <dsp:nvSpPr>
        <dsp:cNvPr id="0" name=""/>
        <dsp:cNvSpPr/>
      </dsp:nvSpPr>
      <dsp:spPr>
        <a:xfrm>
          <a:off x="372683"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Image Acquisition &amp; Data Collection</a:t>
          </a:r>
        </a:p>
      </dsp:txBody>
      <dsp:txXfrm>
        <a:off x="563243" y="802667"/>
        <a:ext cx="951285" cy="95110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57AB51-ED66-524A-9BA1-025FBC82C199}" type="slidenum">
              <a:rPr lang="en-US"/>
              <a:pPr/>
              <a:t>‹#›</a:t>
            </a:fld>
            <a:endParaRPr lang="en-US"/>
          </a:p>
        </p:txBody>
      </p:sp>
    </p:spTree>
    <p:extLst>
      <p:ext uri="{BB962C8B-B14F-4D97-AF65-F5344CB8AC3E}">
        <p14:creationId xmlns:p14="http://schemas.microsoft.com/office/powerpoint/2010/main" val="4106581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5FD26FE-C86C-2E46-8D6C-F7C4760E080D}" type="slidenum">
              <a:rPr lang="en-US"/>
              <a:pPr/>
              <a:t>‹#›</a:t>
            </a:fld>
            <a:endParaRPr lang="en-US"/>
          </a:p>
        </p:txBody>
      </p:sp>
    </p:spTree>
    <p:extLst>
      <p:ext uri="{BB962C8B-B14F-4D97-AF65-F5344CB8AC3E}">
        <p14:creationId xmlns:p14="http://schemas.microsoft.com/office/powerpoint/2010/main" val="1733577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55" r:id="rId15"/>
    <p:sldLayoutId id="2147483756"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medium.com/@raza.shan83" TargetMode="External"/><Relationship Id="rId2" Type="http://schemas.openxmlformats.org/officeDocument/2006/relationships/image" Target="../media/image8.jfif"/><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linkedin.com/in/ehtisham-raza-0a547916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2071420"/>
            <a:ext cx="5610577" cy="1708160"/>
          </a:xfrm>
          <a:prstGeom prst="rect">
            <a:avLst/>
          </a:prstGeom>
          <a:noFill/>
        </p:spPr>
        <p:txBody>
          <a:bodyPr wrap="square" rtlCol="0" anchor="ctr">
            <a:spAutoFit/>
          </a:bodyPr>
          <a:lstStyle/>
          <a:p>
            <a:r>
              <a:rPr lang="en-US" sz="3500" b="1" dirty="0">
                <a:solidFill>
                  <a:schemeClr val="bg1"/>
                </a:solidFill>
              </a:rPr>
              <a:t>Industrial Applications of Machine Learning and Future Trends</a:t>
            </a:r>
            <a:endParaRPr lang="ko-KR" altLang="en-US" sz="35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90071" y="3843209"/>
            <a:ext cx="5610509" cy="379656"/>
          </a:xfrm>
          <a:prstGeom prst="rect">
            <a:avLst/>
          </a:prstGeom>
          <a:noFill/>
        </p:spPr>
        <p:txBody>
          <a:bodyPr wrap="square" rtlCol="0" anchor="ctr">
            <a:spAutoFit/>
          </a:bodyPr>
          <a:lstStyle/>
          <a:p>
            <a:r>
              <a:rPr lang="en-US" altLang="ko-KR" sz="1867" b="1" dirty="0">
                <a:solidFill>
                  <a:schemeClr val="bg1"/>
                </a:solidFill>
                <a:cs typeface="Arial" pitchFamily="34" charset="0"/>
              </a:rPr>
              <a:t>The Rising Science</a:t>
            </a:r>
            <a:endParaRPr lang="ko-KR" altLang="en-US" sz="1867" b="1"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Machine Learning Phases</a:t>
            </a:r>
          </a:p>
        </p:txBody>
      </p:sp>
      <p:graphicFrame>
        <p:nvGraphicFramePr>
          <p:cNvPr id="3" name="Diagram 2"/>
          <p:cNvGraphicFramePr/>
          <p:nvPr>
            <p:extLst>
              <p:ext uri="{D42A27DB-BD31-4B8C-83A1-F6EECF244321}">
                <p14:modId xmlns:p14="http://schemas.microsoft.com/office/powerpoint/2010/main" val="1517185861"/>
              </p:ext>
            </p:extLst>
          </p:nvPr>
        </p:nvGraphicFramePr>
        <p:xfrm>
          <a:off x="559559" y="1296536"/>
          <a:ext cx="11122926" cy="5322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43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Applications of Machine Learning</a:t>
            </a:r>
          </a:p>
        </p:txBody>
      </p:sp>
      <p:pic>
        <p:nvPicPr>
          <p:cNvPr id="3" name="Picture 2" descr="Image result for Artificial Intelligence Applications">
            <a:extLst>
              <a:ext uri="{FF2B5EF4-FFF2-40B4-BE49-F238E27FC236}">
                <a16:creationId xmlns:a16="http://schemas.microsoft.com/office/drawing/2014/main" id="{0B890FC0-C859-474E-B0FB-CB9227EFC5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71"/>
          <a:stretch/>
        </p:blipFill>
        <p:spPr bwMode="auto">
          <a:xfrm>
            <a:off x="1447820" y="1132114"/>
            <a:ext cx="9296359" cy="480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89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Application Areas of ML</a:t>
            </a:r>
          </a:p>
        </p:txBody>
      </p:sp>
      <p:pic>
        <p:nvPicPr>
          <p:cNvPr id="3" name="Picture 2"/>
          <p:cNvPicPr/>
          <p:nvPr/>
        </p:nvPicPr>
        <p:blipFill>
          <a:blip r:embed="rId2"/>
          <a:stretch/>
        </p:blipFill>
        <p:spPr>
          <a:xfrm>
            <a:off x="1485913" y="1188360"/>
            <a:ext cx="8370720" cy="5669640"/>
          </a:xfrm>
          <a:prstGeom prst="rect">
            <a:avLst/>
          </a:prstGeom>
          <a:ln>
            <a:noFill/>
          </a:ln>
        </p:spPr>
      </p:pic>
    </p:spTree>
    <p:extLst>
      <p:ext uri="{BB962C8B-B14F-4D97-AF65-F5344CB8AC3E}">
        <p14:creationId xmlns:p14="http://schemas.microsoft.com/office/powerpoint/2010/main" val="354128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409433" y="586785"/>
            <a:ext cx="10222173" cy="461665"/>
          </a:xfrm>
          <a:prstGeom prst="rect">
            <a:avLst/>
          </a:prstGeom>
          <a:solidFill>
            <a:schemeClr val="accent3">
              <a:lumMod val="50000"/>
            </a:schemeClr>
          </a:solidFill>
        </p:spPr>
        <p:txBody>
          <a:bodyPr wrap="square" lIns="36000" tIns="0" rIns="36000" bIns="0" rtlCol="0">
            <a:spAutoFit/>
          </a:bodyPr>
          <a:lstStyle/>
          <a:p>
            <a:r>
              <a:rPr lang="en-US" sz="3000" dirty="0">
                <a:solidFill>
                  <a:schemeClr val="bg1"/>
                </a:solidFill>
              </a:rPr>
              <a:t>Industrial Applications of ML</a:t>
            </a:r>
          </a:p>
        </p:txBody>
      </p:sp>
      <p:grpSp>
        <p:nvGrpSpPr>
          <p:cNvPr id="11" name="Group 10">
            <a:extLst>
              <a:ext uri="{FF2B5EF4-FFF2-40B4-BE49-F238E27FC236}">
                <a16:creationId xmlns:a16="http://schemas.microsoft.com/office/drawing/2014/main" id="{FC1B7BFB-6103-4204-B393-1FB4A0ECE216}"/>
              </a:ext>
            </a:extLst>
          </p:cNvPr>
          <p:cNvGrpSpPr/>
          <p:nvPr/>
        </p:nvGrpSpPr>
        <p:grpSpPr>
          <a:xfrm>
            <a:off x="409433" y="1472045"/>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10068697" y="1533002"/>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537602" y="5682130"/>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10035478" y="5682130"/>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AFD318DC-03A2-4063-4EB0-0FCD02B341A2}"/>
              </a:ext>
            </a:extLst>
          </p:cNvPr>
          <p:cNvSpPr txBox="1"/>
          <p:nvPr/>
        </p:nvSpPr>
        <p:spPr>
          <a:xfrm>
            <a:off x="832145" y="1827545"/>
            <a:ext cx="8383137" cy="3323987"/>
          </a:xfrm>
          <a:prstGeom prst="rect">
            <a:avLst/>
          </a:prstGeom>
          <a:noFill/>
        </p:spPr>
        <p:txBody>
          <a:bodyPr wrap="square">
            <a:spAutoFit/>
          </a:bodyPr>
          <a:lstStyle/>
          <a:p>
            <a:pPr marL="457200" indent="-457200">
              <a:buFont typeface="Arial" panose="020B0604020202020204" pitchFamily="34" charset="0"/>
              <a:buChar char="•"/>
            </a:pPr>
            <a:r>
              <a:rPr lang="en-US" sz="3000" dirty="0">
                <a:solidFill>
                  <a:schemeClr val="bg1"/>
                </a:solidFill>
              </a:rPr>
              <a:t>Supply Chain Optimization</a:t>
            </a:r>
          </a:p>
          <a:p>
            <a:pPr marL="457200" indent="-457200">
              <a:buFont typeface="Arial" panose="020B0604020202020204" pitchFamily="34" charset="0"/>
              <a:buChar char="•"/>
            </a:pPr>
            <a:r>
              <a:rPr lang="en-US" sz="3000" dirty="0">
                <a:solidFill>
                  <a:schemeClr val="bg1"/>
                </a:solidFill>
              </a:rPr>
              <a:t>Autonomous Vehicles and Robotics</a:t>
            </a:r>
          </a:p>
          <a:p>
            <a:pPr marL="457200" indent="-457200">
              <a:buFont typeface="Arial" panose="020B0604020202020204" pitchFamily="34" charset="0"/>
              <a:buChar char="•"/>
            </a:pPr>
            <a:r>
              <a:rPr lang="en-US" sz="3000" dirty="0">
                <a:solidFill>
                  <a:schemeClr val="bg1"/>
                </a:solidFill>
              </a:rPr>
              <a:t>Fraud Detection</a:t>
            </a:r>
          </a:p>
          <a:p>
            <a:pPr marL="457200" indent="-457200">
              <a:buFont typeface="Arial" panose="020B0604020202020204" pitchFamily="34" charset="0"/>
              <a:buChar char="•"/>
            </a:pPr>
            <a:r>
              <a:rPr lang="en-US" sz="3000" dirty="0">
                <a:solidFill>
                  <a:schemeClr val="bg1"/>
                </a:solidFill>
              </a:rPr>
              <a:t>Customer Support and Chatbots</a:t>
            </a:r>
          </a:p>
          <a:p>
            <a:pPr marL="457200" indent="-457200">
              <a:buFont typeface="Arial" panose="020B0604020202020204" pitchFamily="34" charset="0"/>
              <a:buChar char="•"/>
            </a:pPr>
            <a:r>
              <a:rPr lang="en-US" sz="3000" dirty="0">
                <a:solidFill>
                  <a:schemeClr val="bg1"/>
                </a:solidFill>
              </a:rPr>
              <a:t>Predictive Analytics</a:t>
            </a:r>
          </a:p>
          <a:p>
            <a:pPr marL="457200" indent="-457200">
              <a:buFont typeface="Arial" panose="020B0604020202020204" pitchFamily="34" charset="0"/>
              <a:buChar char="•"/>
            </a:pPr>
            <a:r>
              <a:rPr lang="en-US" sz="3000" dirty="0">
                <a:solidFill>
                  <a:schemeClr val="bg1"/>
                </a:solidFill>
              </a:rPr>
              <a:t>Healthcare System</a:t>
            </a:r>
          </a:p>
          <a:p>
            <a:pPr marL="457200" indent="-457200">
              <a:buFont typeface="Arial" panose="020B0604020202020204" pitchFamily="34" charset="0"/>
              <a:buChar char="•"/>
            </a:pPr>
            <a:r>
              <a:rPr lang="en-US" sz="3000" dirty="0">
                <a:solidFill>
                  <a:schemeClr val="bg1"/>
                </a:solidFill>
              </a:rPr>
              <a:t>Agriculture Sector</a:t>
            </a:r>
          </a:p>
        </p:txBody>
      </p:sp>
    </p:spTree>
    <p:extLst>
      <p:ext uri="{BB962C8B-B14F-4D97-AF65-F5344CB8AC3E}">
        <p14:creationId xmlns:p14="http://schemas.microsoft.com/office/powerpoint/2010/main" val="74341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Supply Chain</a:t>
            </a:r>
          </a:p>
        </p:txBody>
      </p:sp>
      <p:sp>
        <p:nvSpPr>
          <p:cNvPr id="13" name="TextBox 12">
            <a:extLst>
              <a:ext uri="{FF2B5EF4-FFF2-40B4-BE49-F238E27FC236}">
                <a16:creationId xmlns:a16="http://schemas.microsoft.com/office/drawing/2014/main" id="{086B2837-DBBD-FA5F-FDEF-263E4F6DFA5D}"/>
              </a:ext>
            </a:extLst>
          </p:cNvPr>
          <p:cNvSpPr txBox="1"/>
          <p:nvPr/>
        </p:nvSpPr>
        <p:spPr>
          <a:xfrm>
            <a:off x="777922" y="1624084"/>
            <a:ext cx="10904562"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Headings)"/>
              </a:rPr>
              <a:t>Demand Prediction: </a:t>
            </a:r>
            <a:r>
              <a:rPr lang="en-US" sz="2000" b="0" i="0" dirty="0">
                <a:effectLst/>
                <a:latin typeface="Arial (Headings)"/>
              </a:rPr>
              <a:t>Machine learning models can analyze historical sales data, market trends, and external factors to predict future demand for products. This helps in optimizing stock levels to meet demand without overstocking or understocking.</a:t>
            </a:r>
          </a:p>
          <a:p>
            <a:pPr marL="285750" indent="-285750">
              <a:buFont typeface="Arial" panose="020B0604020202020204" pitchFamily="34" charset="0"/>
              <a:buChar char="•"/>
            </a:pPr>
            <a:r>
              <a:rPr lang="en-US" sz="2000" b="1" dirty="0">
                <a:latin typeface="Arial (Headings)"/>
              </a:rPr>
              <a:t>Inventory Management: </a:t>
            </a:r>
            <a:r>
              <a:rPr lang="en-US" sz="2000" dirty="0">
                <a:latin typeface="Arial (Headings)"/>
              </a:rPr>
              <a:t>ML Algorithms can optimize inventory levels by considering factors like lead times, supplier performance and production schedules. This ensure the right amount of stock is available at the right time.</a:t>
            </a:r>
            <a:r>
              <a:rPr lang="en-US" sz="2000" b="1" i="0" dirty="0">
                <a:effectLst/>
                <a:latin typeface="Arial (Headings)"/>
              </a:rPr>
              <a:t> </a:t>
            </a:r>
          </a:p>
          <a:p>
            <a:pPr marL="285750" indent="-285750">
              <a:buFont typeface="Arial" panose="020B0604020202020204" pitchFamily="34" charset="0"/>
              <a:buChar char="•"/>
            </a:pPr>
            <a:r>
              <a:rPr lang="en-US" sz="2000" b="1" i="0" dirty="0">
                <a:effectLst/>
                <a:latin typeface="Arial (Headings)"/>
              </a:rPr>
              <a:t>Seasonal and Trend Analysis</a:t>
            </a:r>
            <a:r>
              <a:rPr lang="en-US" sz="2000" b="0" i="0" dirty="0">
                <a:effectLst/>
                <a:latin typeface="Arial (Headings)"/>
              </a:rPr>
              <a:t>: Machine learning can identify seasonal patterns and trends in sales data, helping businesses adjust their stock levels accordingly to avoid shortages during peak demand periods.</a:t>
            </a:r>
            <a:r>
              <a:rPr lang="en-US" sz="2000" b="1" i="0" dirty="0">
                <a:effectLst/>
                <a:latin typeface="Arial (Headings)"/>
              </a:rPr>
              <a:t> </a:t>
            </a:r>
          </a:p>
          <a:p>
            <a:pPr marL="285750" indent="-285750">
              <a:buFont typeface="Arial" panose="020B0604020202020204" pitchFamily="34" charset="0"/>
              <a:buChar char="•"/>
            </a:pPr>
            <a:r>
              <a:rPr lang="en-US" sz="2000" b="1" i="0" dirty="0">
                <a:effectLst/>
                <a:latin typeface="Arial (Headings)"/>
              </a:rPr>
              <a:t>Risk Management</a:t>
            </a:r>
            <a:r>
              <a:rPr lang="en-US" sz="2000" b="0" i="0" dirty="0">
                <a:effectLst/>
                <a:latin typeface="Arial (Headings)"/>
              </a:rPr>
              <a:t>: ML models can assess the risks associated with stock optimization decisions, considering factors like economic conditions, geopolitical events, and supplier reliability.</a:t>
            </a:r>
          </a:p>
          <a:p>
            <a:pPr marL="285750" indent="-285750">
              <a:buFont typeface="Arial" panose="020B0604020202020204" pitchFamily="34" charset="0"/>
              <a:buChar char="•"/>
            </a:pPr>
            <a:r>
              <a:rPr lang="en-US" sz="2000" b="1" i="0" dirty="0">
                <a:effectLst/>
                <a:latin typeface="Arial (Headings)"/>
              </a:rPr>
              <a:t>Customer Segmentation</a:t>
            </a:r>
            <a:r>
              <a:rPr lang="en-US" sz="2000" b="0" i="0" dirty="0">
                <a:effectLst/>
                <a:latin typeface="Arial (Headings)"/>
              </a:rPr>
              <a:t>: By employing ML techniques, businesses can segment their customer base and adjust stock levels to cater to the varying demands of different customer groups.</a:t>
            </a:r>
            <a:endParaRPr lang="en-US" sz="2000" dirty="0">
              <a:latin typeface="Arial (Headings)"/>
            </a:endParaRPr>
          </a:p>
        </p:txBody>
      </p:sp>
    </p:spTree>
    <p:extLst>
      <p:ext uri="{BB962C8B-B14F-4D97-AF65-F5344CB8AC3E}">
        <p14:creationId xmlns:p14="http://schemas.microsoft.com/office/powerpoint/2010/main" val="229353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Robotics and Vehicles</a:t>
            </a:r>
          </a:p>
        </p:txBody>
      </p:sp>
      <p:sp>
        <p:nvSpPr>
          <p:cNvPr id="13" name="TextBox 12">
            <a:extLst>
              <a:ext uri="{FF2B5EF4-FFF2-40B4-BE49-F238E27FC236}">
                <a16:creationId xmlns:a16="http://schemas.microsoft.com/office/drawing/2014/main" id="{086B2837-DBBD-FA5F-FDEF-263E4F6DFA5D}"/>
              </a:ext>
            </a:extLst>
          </p:cNvPr>
          <p:cNvSpPr txBox="1"/>
          <p:nvPr/>
        </p:nvSpPr>
        <p:spPr>
          <a:xfrm>
            <a:off x="777922" y="1624084"/>
            <a:ext cx="10904562" cy="4401205"/>
          </a:xfrm>
          <a:prstGeom prst="rect">
            <a:avLst/>
          </a:prstGeom>
          <a:noFill/>
        </p:spPr>
        <p:txBody>
          <a:bodyPr wrap="square" rtlCol="0">
            <a:spAutoFit/>
          </a:bodyPr>
          <a:lstStyle/>
          <a:p>
            <a:r>
              <a:rPr lang="en-US" sz="2000" b="1" dirty="0">
                <a:latin typeface="Arial (Headings)"/>
              </a:rPr>
              <a:t>Robotics</a:t>
            </a:r>
          </a:p>
          <a:p>
            <a:endParaRPr lang="en-US" sz="2000" b="1" dirty="0">
              <a:latin typeface="Arial (Headings)"/>
            </a:endParaRPr>
          </a:p>
          <a:p>
            <a:pPr marL="342900" indent="-342900">
              <a:buFont typeface="Arial" panose="020B0604020202020204" pitchFamily="34" charset="0"/>
              <a:buChar char="•"/>
            </a:pPr>
            <a:r>
              <a:rPr lang="en-US" sz="2000" b="1" i="0" dirty="0">
                <a:effectLst/>
                <a:latin typeface="Arial (Headings)"/>
              </a:rPr>
              <a:t>Perception and Sensing</a:t>
            </a:r>
            <a:r>
              <a:rPr lang="en-US" sz="2000" b="0" i="0" dirty="0">
                <a:effectLst/>
                <a:latin typeface="Arial (Headings)"/>
              </a:rPr>
              <a:t>: Machine learning is used to process sensor data from cameras, LiDAR (Light Detection and Ranging), ultrasonic sensors, and other sources to perceive and understand the robot's environment. This helps the robot navigate, avoid obstacles, and interact with objects in its surroundings.</a:t>
            </a:r>
          </a:p>
          <a:p>
            <a:pPr marL="342900" indent="-342900">
              <a:buFont typeface="Arial" panose="020B0604020202020204" pitchFamily="34" charset="0"/>
              <a:buChar char="•"/>
            </a:pPr>
            <a:r>
              <a:rPr lang="en-US" sz="2000" b="1" i="0" dirty="0">
                <a:effectLst/>
                <a:latin typeface="Arial (Headings)"/>
              </a:rPr>
              <a:t>Object Recognition and Manipulation</a:t>
            </a:r>
            <a:r>
              <a:rPr lang="en-US" sz="2000" b="0" i="0" dirty="0">
                <a:effectLst/>
                <a:latin typeface="Arial (Headings)"/>
              </a:rPr>
              <a:t>: ML algorithms enable robots to recognize and classify objects, making it possible for them to pick up, manipulate, and interact with various items in complex and unstructured environments.</a:t>
            </a:r>
            <a:endParaRPr lang="en-US" sz="2000" dirty="0">
              <a:latin typeface="Arial (Headings)"/>
            </a:endParaRPr>
          </a:p>
          <a:p>
            <a:pPr marL="342900" indent="-342900">
              <a:buFont typeface="Arial" panose="020B0604020202020204" pitchFamily="34" charset="0"/>
              <a:buChar char="•"/>
            </a:pPr>
            <a:r>
              <a:rPr lang="en-US" sz="2000" b="1" i="0" dirty="0">
                <a:effectLst/>
                <a:latin typeface="Arial (Headings)"/>
              </a:rPr>
              <a:t>Simultaneous Localization and Mapping (SLAM)</a:t>
            </a:r>
            <a:r>
              <a:rPr lang="en-US" sz="2000" b="0" i="0" dirty="0">
                <a:effectLst/>
                <a:latin typeface="Arial (Headings)"/>
              </a:rPr>
              <a:t>: ML algorithms help robots build maps of unknown environments while simultaneously determining their own position within these maps, allowing them to navigate in unfamiliar surroundings.</a:t>
            </a:r>
          </a:p>
          <a:p>
            <a:pPr marL="342900" indent="-342900">
              <a:buFont typeface="Arial" panose="020B0604020202020204" pitchFamily="34" charset="0"/>
              <a:buChar char="•"/>
            </a:pPr>
            <a:r>
              <a:rPr lang="en-US" sz="2000" b="1" i="0" dirty="0">
                <a:effectLst/>
                <a:latin typeface="Arial (Headings)"/>
              </a:rPr>
              <a:t>Task and Motion Planning</a:t>
            </a:r>
            <a:r>
              <a:rPr lang="en-US" sz="2000" b="0" i="0" dirty="0">
                <a:effectLst/>
                <a:latin typeface="Arial (Headings)"/>
              </a:rPr>
              <a:t>: ML algorithms enable robots to plan and execute sequences of actions to complete complex tasks efficiently.</a:t>
            </a:r>
          </a:p>
        </p:txBody>
      </p:sp>
    </p:spTree>
    <p:extLst>
      <p:ext uri="{BB962C8B-B14F-4D97-AF65-F5344CB8AC3E}">
        <p14:creationId xmlns:p14="http://schemas.microsoft.com/office/powerpoint/2010/main" val="1521426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Robotics and Vehicles</a:t>
            </a:r>
          </a:p>
        </p:txBody>
      </p:sp>
      <p:sp>
        <p:nvSpPr>
          <p:cNvPr id="13" name="TextBox 12">
            <a:extLst>
              <a:ext uri="{FF2B5EF4-FFF2-40B4-BE49-F238E27FC236}">
                <a16:creationId xmlns:a16="http://schemas.microsoft.com/office/drawing/2014/main" id="{086B2837-DBBD-FA5F-FDEF-263E4F6DFA5D}"/>
              </a:ext>
            </a:extLst>
          </p:cNvPr>
          <p:cNvSpPr txBox="1"/>
          <p:nvPr/>
        </p:nvSpPr>
        <p:spPr>
          <a:xfrm>
            <a:off x="777922" y="1624084"/>
            <a:ext cx="10904562" cy="3170099"/>
          </a:xfrm>
          <a:prstGeom prst="rect">
            <a:avLst/>
          </a:prstGeom>
          <a:noFill/>
        </p:spPr>
        <p:txBody>
          <a:bodyPr wrap="square" rtlCol="0">
            <a:spAutoFit/>
          </a:bodyPr>
          <a:lstStyle/>
          <a:p>
            <a:r>
              <a:rPr lang="en-US" sz="2000" b="1" dirty="0">
                <a:latin typeface="Arial (Headings)"/>
              </a:rPr>
              <a:t>Autonomous Vehicles</a:t>
            </a:r>
          </a:p>
          <a:p>
            <a:endParaRPr lang="en-US" sz="2000" dirty="0">
              <a:latin typeface="Arial (Headings)"/>
            </a:endParaRPr>
          </a:p>
          <a:p>
            <a:pPr marL="342900" indent="-342900">
              <a:buFont typeface="Arial" panose="020B0604020202020204" pitchFamily="34" charset="0"/>
              <a:buChar char="•"/>
            </a:pPr>
            <a:r>
              <a:rPr lang="en-US" sz="2000" b="1" i="0" dirty="0">
                <a:effectLst/>
                <a:latin typeface="Arial (Headings)"/>
              </a:rPr>
              <a:t>Perception and Object Detection: </a:t>
            </a:r>
            <a:r>
              <a:rPr lang="en-US" sz="2000" i="0" dirty="0">
                <a:effectLst/>
                <a:latin typeface="Arial (Headings)"/>
              </a:rPr>
              <a:t>ML algorithms process data from cameras, LiDAR, radar, and other sensors to detect and recognize objects on the road, such as vehicles, pedestrians, and traffic signs.</a:t>
            </a:r>
          </a:p>
          <a:p>
            <a:pPr marL="342900" indent="-342900">
              <a:buFont typeface="Arial" panose="020B0604020202020204" pitchFamily="34" charset="0"/>
              <a:buChar char="•"/>
            </a:pPr>
            <a:r>
              <a:rPr lang="en-US" sz="2000" b="1" i="0" dirty="0">
                <a:effectLst/>
                <a:latin typeface="Arial (Headings)"/>
              </a:rPr>
              <a:t>Semantic Segmentation: </a:t>
            </a:r>
            <a:r>
              <a:rPr lang="en-US" sz="2000" i="0" dirty="0">
                <a:effectLst/>
                <a:latin typeface="Arial (Headings)"/>
              </a:rPr>
              <a:t>ML is used for semantic segmentation to categorize different regions in the scene, allowing the vehicle to better understand its environment.</a:t>
            </a:r>
          </a:p>
          <a:p>
            <a:pPr marL="342900" indent="-342900">
              <a:buFont typeface="Arial" panose="020B0604020202020204" pitchFamily="34" charset="0"/>
              <a:buChar char="•"/>
            </a:pPr>
            <a:r>
              <a:rPr lang="en-US" sz="2000" b="1" i="0" dirty="0">
                <a:effectLst/>
                <a:latin typeface="Arial (Headings)"/>
              </a:rPr>
              <a:t>Path Planning and Decision-Making: </a:t>
            </a:r>
            <a:r>
              <a:rPr lang="en-US" sz="2000" i="0" dirty="0">
                <a:effectLst/>
                <a:latin typeface="Arial (Headings)"/>
              </a:rPr>
              <a:t>Machine learning is used to plan safe and efficient routes for autonomous vehicles and make real-time driving decisions based on the environment and traffic conditions.</a:t>
            </a:r>
          </a:p>
        </p:txBody>
      </p:sp>
    </p:spTree>
    <p:extLst>
      <p:ext uri="{BB962C8B-B14F-4D97-AF65-F5344CB8AC3E}">
        <p14:creationId xmlns:p14="http://schemas.microsoft.com/office/powerpoint/2010/main" val="31572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Fraud Detection</a:t>
            </a:r>
          </a:p>
        </p:txBody>
      </p:sp>
      <p:sp>
        <p:nvSpPr>
          <p:cNvPr id="13" name="TextBox 12">
            <a:extLst>
              <a:ext uri="{FF2B5EF4-FFF2-40B4-BE49-F238E27FC236}">
                <a16:creationId xmlns:a16="http://schemas.microsoft.com/office/drawing/2014/main" id="{086B2837-DBBD-FA5F-FDEF-263E4F6DFA5D}"/>
              </a:ext>
            </a:extLst>
          </p:cNvPr>
          <p:cNvSpPr txBox="1"/>
          <p:nvPr/>
        </p:nvSpPr>
        <p:spPr>
          <a:xfrm>
            <a:off x="777922" y="1624084"/>
            <a:ext cx="10904562" cy="4401205"/>
          </a:xfrm>
          <a:prstGeom prst="rect">
            <a:avLst/>
          </a:prstGeom>
          <a:noFill/>
        </p:spPr>
        <p:txBody>
          <a:bodyPr wrap="square" rtlCol="0">
            <a:spAutoFit/>
          </a:bodyPr>
          <a:lstStyle/>
          <a:p>
            <a:endParaRPr lang="en-US" sz="2000" dirty="0">
              <a:latin typeface="Arial (Headings)"/>
            </a:endParaRPr>
          </a:p>
          <a:p>
            <a:pPr marL="342900" indent="-342900">
              <a:buFont typeface="Arial" panose="020B0604020202020204" pitchFamily="34" charset="0"/>
              <a:buChar char="•"/>
            </a:pPr>
            <a:r>
              <a:rPr lang="en-US" sz="2000" b="1" i="0" dirty="0">
                <a:effectLst/>
                <a:latin typeface="Arial (Headings)"/>
              </a:rPr>
              <a:t>Anomaly Detection</a:t>
            </a:r>
            <a:r>
              <a:rPr lang="en-US" sz="2000" b="0" i="0" dirty="0">
                <a:effectLst/>
                <a:latin typeface="Arial (Headings)"/>
              </a:rPr>
              <a:t>: Machine learning algorithms can identify unusual patterns and outliers in transaction data, account activities, or user behavior, flagging them as potential fraud cases.</a:t>
            </a:r>
          </a:p>
          <a:p>
            <a:pPr marL="342900" indent="-342900">
              <a:buFont typeface="Arial" panose="020B0604020202020204" pitchFamily="34" charset="0"/>
              <a:buChar char="•"/>
            </a:pPr>
            <a:r>
              <a:rPr lang="en-US" sz="2000" b="1" i="0" dirty="0">
                <a:effectLst/>
                <a:latin typeface="Arial (Headings)"/>
              </a:rPr>
              <a:t>Transaction Monitoring</a:t>
            </a:r>
            <a:r>
              <a:rPr lang="en-US" sz="2000" b="0" i="0" dirty="0">
                <a:effectLst/>
                <a:latin typeface="Arial (Headings)"/>
              </a:rPr>
              <a:t>: ML models continuously analyze transaction data, looking for suspicious activities based on historical patterns and customer behavior.</a:t>
            </a:r>
            <a:endParaRPr lang="en-US" sz="2000" dirty="0">
              <a:latin typeface="Arial (Headings)"/>
            </a:endParaRPr>
          </a:p>
          <a:p>
            <a:pPr marL="342900" indent="-342900">
              <a:buFont typeface="Arial" panose="020B0604020202020204" pitchFamily="34" charset="0"/>
              <a:buChar char="•"/>
            </a:pPr>
            <a:r>
              <a:rPr lang="en-US" sz="2000" b="1" i="0" dirty="0">
                <a:effectLst/>
                <a:latin typeface="Arial (Headings)"/>
              </a:rPr>
              <a:t>Identity Verification</a:t>
            </a:r>
            <a:r>
              <a:rPr lang="en-US" sz="2000" b="0" i="0" dirty="0">
                <a:effectLst/>
                <a:latin typeface="Arial (Headings)"/>
              </a:rPr>
              <a:t>: ML techniques can verify the identity of users through various methods, such as biometrics, device fingerprinting, and behavioral analysis, to prevent account takeover fraud.</a:t>
            </a:r>
          </a:p>
          <a:p>
            <a:pPr marL="342900" indent="-342900">
              <a:buFont typeface="Arial" panose="020B0604020202020204" pitchFamily="34" charset="0"/>
              <a:buChar char="•"/>
            </a:pPr>
            <a:r>
              <a:rPr lang="en-US" sz="2000" b="1" i="0" dirty="0">
                <a:effectLst/>
                <a:latin typeface="Arial (Headings)"/>
              </a:rPr>
              <a:t>Pattern Recognition</a:t>
            </a:r>
            <a:r>
              <a:rPr lang="en-US" sz="2000" b="0" i="0" dirty="0">
                <a:effectLst/>
                <a:latin typeface="Arial (Headings)"/>
              </a:rPr>
              <a:t>: Machine learning algorithms can detect specific patterns associated with known fraud cases, enabling early detection and prevention of similar fraudulent activities.</a:t>
            </a:r>
            <a:endParaRPr lang="en-US" sz="2000" dirty="0">
              <a:latin typeface="Arial (Headings)"/>
            </a:endParaRPr>
          </a:p>
          <a:p>
            <a:pPr marL="342900" indent="-342900">
              <a:buFont typeface="Arial" panose="020B0604020202020204" pitchFamily="34" charset="0"/>
              <a:buChar char="•"/>
            </a:pPr>
            <a:r>
              <a:rPr lang="en-US" sz="2000" b="1" i="0" dirty="0">
                <a:effectLst/>
                <a:latin typeface="Arial (Headings)"/>
              </a:rPr>
              <a:t>Credit Card Fraud Detection</a:t>
            </a:r>
            <a:r>
              <a:rPr lang="en-US" sz="2000" b="0" i="0" dirty="0">
                <a:effectLst/>
                <a:latin typeface="Arial (Headings)"/>
              </a:rPr>
              <a:t>: ML is widely used in credit card fraud detection to identify unauthorized transactions or abnormal spending patterns.</a:t>
            </a:r>
            <a:endParaRPr lang="en-US" sz="2000" i="0" dirty="0">
              <a:effectLst/>
              <a:latin typeface="Arial (Headings)"/>
            </a:endParaRPr>
          </a:p>
        </p:txBody>
      </p:sp>
    </p:spTree>
    <p:extLst>
      <p:ext uri="{BB962C8B-B14F-4D97-AF65-F5344CB8AC3E}">
        <p14:creationId xmlns:p14="http://schemas.microsoft.com/office/powerpoint/2010/main" val="127855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Customer Support</a:t>
            </a:r>
          </a:p>
        </p:txBody>
      </p:sp>
      <p:sp>
        <p:nvSpPr>
          <p:cNvPr id="13" name="TextBox 12">
            <a:extLst>
              <a:ext uri="{FF2B5EF4-FFF2-40B4-BE49-F238E27FC236}">
                <a16:creationId xmlns:a16="http://schemas.microsoft.com/office/drawing/2014/main" id="{086B2837-DBBD-FA5F-FDEF-263E4F6DFA5D}"/>
              </a:ext>
            </a:extLst>
          </p:cNvPr>
          <p:cNvSpPr txBox="1"/>
          <p:nvPr/>
        </p:nvSpPr>
        <p:spPr>
          <a:xfrm>
            <a:off x="777922" y="1624084"/>
            <a:ext cx="10904562" cy="5016758"/>
          </a:xfrm>
          <a:prstGeom prst="rect">
            <a:avLst/>
          </a:prstGeom>
          <a:noFill/>
        </p:spPr>
        <p:txBody>
          <a:bodyPr wrap="square" rtlCol="0">
            <a:spAutoFit/>
          </a:bodyPr>
          <a:lstStyle/>
          <a:p>
            <a:pPr marL="342900" indent="-342900" algn="l">
              <a:buFont typeface="Arial" panose="020B0604020202020204" pitchFamily="34" charset="0"/>
              <a:buChar char="•"/>
            </a:pPr>
            <a:r>
              <a:rPr lang="en-US" sz="2000" b="1" i="0" dirty="0">
                <a:effectLst/>
                <a:latin typeface="Arial (Headings)"/>
              </a:rPr>
              <a:t>Chatbots and Virtual Assistants</a:t>
            </a:r>
            <a:r>
              <a:rPr lang="en-US" sz="2000" b="0" i="0" dirty="0">
                <a:effectLst/>
                <a:latin typeface="Arial (Headings)"/>
              </a:rPr>
              <a:t>: ML-powered chatbots and virtual assistants can handle customer inquiries 24/7, providing instant responses to common questions, guiding users through troubleshooting processes, and escalating complex issues to human agents when necessary.</a:t>
            </a:r>
          </a:p>
          <a:p>
            <a:pPr marL="342900" indent="-342900" algn="l">
              <a:buFont typeface="Arial" panose="020B0604020202020204" pitchFamily="34" charset="0"/>
              <a:buChar char="•"/>
            </a:pPr>
            <a:r>
              <a:rPr lang="en-US" sz="2000" b="1" i="0" dirty="0">
                <a:effectLst/>
                <a:latin typeface="Arial (Headings)"/>
              </a:rPr>
              <a:t>Natural Language Processing (NLP)</a:t>
            </a:r>
            <a:r>
              <a:rPr lang="en-US" sz="2000" b="0" i="0" dirty="0">
                <a:effectLst/>
                <a:latin typeface="Arial (Headings)"/>
              </a:rPr>
              <a:t>: NLP-based ML models analyze customer queries to understand the intent, sentiment, and context behind the messages, enabling more accurate and relevant responses.</a:t>
            </a:r>
          </a:p>
          <a:p>
            <a:pPr marL="342900" indent="-342900" algn="l">
              <a:buFont typeface="Arial" panose="020B0604020202020204" pitchFamily="34" charset="0"/>
              <a:buChar char="•"/>
            </a:pPr>
            <a:r>
              <a:rPr lang="en-US" sz="2000" b="1" i="0" dirty="0">
                <a:effectLst/>
                <a:latin typeface="Arial (Headings)"/>
              </a:rPr>
              <a:t>Automated Ticket Routing</a:t>
            </a:r>
            <a:r>
              <a:rPr lang="en-US" sz="2000" b="0" i="0" dirty="0">
                <a:effectLst/>
                <a:latin typeface="Arial (Headings)"/>
              </a:rPr>
              <a:t>: Machine learning can automatically categorize and route support tickets to the most appropriate department or agent based on the content of the ticket, reducing response times and ensuring faster issue resolution.</a:t>
            </a:r>
          </a:p>
          <a:p>
            <a:pPr marL="342900" indent="-342900" algn="l">
              <a:buFont typeface="Arial" panose="020B0604020202020204" pitchFamily="34" charset="0"/>
              <a:buChar char="•"/>
            </a:pPr>
            <a:r>
              <a:rPr lang="en-US" sz="2000" b="1" i="0" dirty="0">
                <a:effectLst/>
                <a:latin typeface="Arial (Headings)"/>
              </a:rPr>
              <a:t>Customer Churn Prediction</a:t>
            </a:r>
            <a:r>
              <a:rPr lang="en-US" sz="2000" b="0" i="0" dirty="0">
                <a:effectLst/>
                <a:latin typeface="Arial (Headings)"/>
              </a:rPr>
              <a:t>: ML models can predict which customers are at a higher risk of churning based on their behavior and interactions, enabling companies to take proactive measures to retain valuable customers.</a:t>
            </a:r>
          </a:p>
          <a:p>
            <a:pPr marL="342900" indent="-342900" algn="l">
              <a:buFont typeface="Arial" panose="020B0604020202020204" pitchFamily="34" charset="0"/>
              <a:buChar char="•"/>
            </a:pPr>
            <a:r>
              <a:rPr lang="en-US" sz="2000" b="1" i="0" dirty="0">
                <a:effectLst/>
                <a:latin typeface="Arial (Headings)"/>
              </a:rPr>
              <a:t>Speech Recognition</a:t>
            </a:r>
            <a:r>
              <a:rPr lang="en-US" sz="2000" b="0" i="0" dirty="0">
                <a:effectLst/>
                <a:latin typeface="Arial (Headings)"/>
              </a:rPr>
              <a:t>: ML-based speech recognition systems can transcribe and analyze phone calls or voicemails, assisting agents in understanding customer issues more effectively.</a:t>
            </a:r>
          </a:p>
        </p:txBody>
      </p:sp>
    </p:spTree>
    <p:extLst>
      <p:ext uri="{BB962C8B-B14F-4D97-AF65-F5344CB8AC3E}">
        <p14:creationId xmlns:p14="http://schemas.microsoft.com/office/powerpoint/2010/main" val="3888833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Predictive Analytics</a:t>
            </a:r>
          </a:p>
        </p:txBody>
      </p:sp>
      <p:sp>
        <p:nvSpPr>
          <p:cNvPr id="13" name="TextBox 12">
            <a:extLst>
              <a:ext uri="{FF2B5EF4-FFF2-40B4-BE49-F238E27FC236}">
                <a16:creationId xmlns:a16="http://schemas.microsoft.com/office/drawing/2014/main" id="{086B2837-DBBD-FA5F-FDEF-263E4F6DFA5D}"/>
              </a:ext>
            </a:extLst>
          </p:cNvPr>
          <p:cNvSpPr txBox="1"/>
          <p:nvPr/>
        </p:nvSpPr>
        <p:spPr>
          <a:xfrm>
            <a:off x="777922" y="1624084"/>
            <a:ext cx="10904562" cy="4708981"/>
          </a:xfrm>
          <a:prstGeom prst="rect">
            <a:avLst/>
          </a:prstGeom>
          <a:noFill/>
        </p:spPr>
        <p:txBody>
          <a:bodyPr wrap="square" rtlCol="0">
            <a:spAutoFit/>
          </a:bodyPr>
          <a:lstStyle/>
          <a:p>
            <a:pPr marL="342900" indent="-342900" algn="l">
              <a:buFont typeface="Arial" panose="020B0604020202020204" pitchFamily="34" charset="0"/>
              <a:buChar char="•"/>
            </a:pPr>
            <a:r>
              <a:rPr lang="en-US" sz="2000" b="1" i="0" dirty="0">
                <a:effectLst/>
                <a:latin typeface="Arial (Headings)"/>
              </a:rPr>
              <a:t>Sales Forecasting</a:t>
            </a:r>
            <a:r>
              <a:rPr lang="en-US" sz="2000" b="0" i="0" dirty="0">
                <a:effectLst/>
                <a:latin typeface="Arial (Headings)"/>
              </a:rPr>
              <a:t>: ML models can analyze historical sales data, market trends, and other relevant factors to predict future sales, enabling businesses to plan inventory, production, and marketing strategies accordingly.</a:t>
            </a:r>
          </a:p>
          <a:p>
            <a:pPr marL="342900" indent="-342900" algn="l">
              <a:buFont typeface="Arial" panose="020B0604020202020204" pitchFamily="34" charset="0"/>
              <a:buChar char="•"/>
            </a:pPr>
            <a:r>
              <a:rPr lang="en-US" sz="2000" b="1" i="0" dirty="0">
                <a:effectLst/>
                <a:latin typeface="Arial (Headings)"/>
              </a:rPr>
              <a:t>Customer Churn Prediction</a:t>
            </a:r>
            <a:r>
              <a:rPr lang="en-US" sz="2000" b="0" i="0" dirty="0">
                <a:effectLst/>
                <a:latin typeface="Arial (Headings)"/>
              </a:rPr>
              <a:t>: Machine learning can analyze customer behavior and engagement patterns to predict which customers are likely to churn, allowing companies to take proactive measures to retain them.</a:t>
            </a:r>
          </a:p>
          <a:p>
            <a:pPr marL="342900" indent="-342900" algn="l">
              <a:buFont typeface="Arial" panose="020B0604020202020204" pitchFamily="34" charset="0"/>
              <a:buChar char="•"/>
            </a:pPr>
            <a:r>
              <a:rPr lang="en-US" sz="2000" b="1" i="0" dirty="0">
                <a:effectLst/>
                <a:latin typeface="Arial (Headings)"/>
              </a:rPr>
              <a:t>Financial Market Predictions</a:t>
            </a:r>
            <a:r>
              <a:rPr lang="en-US" sz="2000" b="0" i="0" dirty="0">
                <a:effectLst/>
                <a:latin typeface="Arial (Headings)"/>
              </a:rPr>
              <a:t>: ML algorithms can analyze historical market data and economic indicators to predict stock prices, currency exchange rates, and other financial trends.</a:t>
            </a:r>
            <a:r>
              <a:rPr lang="en-US" sz="2000" b="1" i="0" dirty="0">
                <a:effectLst/>
                <a:latin typeface="Arial (Headings)"/>
              </a:rPr>
              <a:t> </a:t>
            </a:r>
          </a:p>
          <a:p>
            <a:pPr marL="342900" indent="-342900" algn="l">
              <a:buFont typeface="Arial" panose="020B0604020202020204" pitchFamily="34" charset="0"/>
              <a:buChar char="•"/>
            </a:pPr>
            <a:r>
              <a:rPr lang="en-US" sz="2000" b="1" i="0" dirty="0">
                <a:effectLst/>
                <a:latin typeface="Arial (Headings)"/>
              </a:rPr>
              <a:t>Maintenance and Downtime Prediction</a:t>
            </a:r>
            <a:r>
              <a:rPr lang="en-US" sz="2000" b="0" i="0" dirty="0">
                <a:effectLst/>
                <a:latin typeface="Arial (Headings)"/>
              </a:rPr>
              <a:t>: ML can analyze sensor data from industrial equipment and machinery to predict potential failures or maintenance needs, allowing companies to schedule maintenance proactively and reduce downtime.</a:t>
            </a:r>
            <a:r>
              <a:rPr lang="en-US" sz="2000" b="1" i="0" dirty="0">
                <a:effectLst/>
                <a:latin typeface="Arial (Headings)"/>
              </a:rPr>
              <a:t> </a:t>
            </a:r>
          </a:p>
          <a:p>
            <a:pPr marL="342900" indent="-342900" algn="l">
              <a:buFont typeface="Arial" panose="020B0604020202020204" pitchFamily="34" charset="0"/>
              <a:buChar char="•"/>
            </a:pPr>
            <a:r>
              <a:rPr lang="en-US" sz="2000" b="1" i="0" dirty="0">
                <a:effectLst/>
                <a:latin typeface="Arial (Headings)"/>
              </a:rPr>
              <a:t>Marketing Campaign Effectiveness</a:t>
            </a:r>
            <a:r>
              <a:rPr lang="en-US" sz="2000" b="0" i="0" dirty="0">
                <a:effectLst/>
                <a:latin typeface="Arial (Headings)"/>
              </a:rPr>
              <a:t>: ML models can predict the success of marketing campaigns by analyzing historical campaign data, customer behavior, and market trends.</a:t>
            </a:r>
          </a:p>
          <a:p>
            <a:pPr marL="342900" indent="-342900" algn="l">
              <a:buFont typeface="Arial" panose="020B0604020202020204" pitchFamily="34" charset="0"/>
              <a:buChar char="•"/>
            </a:pPr>
            <a:endParaRPr lang="en-US" sz="2000" b="0" i="0" dirty="0">
              <a:effectLst/>
              <a:latin typeface="Arial (Headings)"/>
            </a:endParaRPr>
          </a:p>
        </p:txBody>
      </p:sp>
    </p:spTree>
    <p:extLst>
      <p:ext uri="{BB962C8B-B14F-4D97-AF65-F5344CB8AC3E}">
        <p14:creationId xmlns:p14="http://schemas.microsoft.com/office/powerpoint/2010/main" val="109042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071" y="1994581"/>
            <a:ext cx="5383988" cy="1068580"/>
            <a:chOff x="1848112" y="1575921"/>
            <a:chExt cx="5383988" cy="1068580"/>
          </a:xfrm>
        </p:grpSpPr>
        <p:sp>
          <p:nvSpPr>
            <p:cNvPr id="8" name="TextBox 7"/>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9" name="TextBox 8"/>
            <p:cNvSpPr txBox="1"/>
            <p:nvPr/>
          </p:nvSpPr>
          <p:spPr>
            <a:xfrm>
              <a:off x="2705921" y="1721171"/>
              <a:ext cx="4507692" cy="923330"/>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 to Machine Learning</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95334" y="2909884"/>
            <a:ext cx="5396195" cy="769441"/>
            <a:chOff x="1835905" y="1878439"/>
            <a:chExt cx="5396195" cy="769441"/>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FCF8A9D-7E22-4279-8535-9C4F0258D7B9}"/>
                </a:ext>
              </a:extLst>
            </p:cNvPr>
            <p:cNvSpPr txBox="1"/>
            <p:nvPr/>
          </p:nvSpPr>
          <p:spPr>
            <a:xfrm>
              <a:off x="2706823" y="2036016"/>
              <a:ext cx="4507692" cy="492443"/>
            </a:xfrm>
            <a:prstGeom prst="rect">
              <a:avLst/>
            </a:prstGeom>
            <a:noFill/>
          </p:spPr>
          <p:txBody>
            <a:bodyPr wrap="square" lIns="108000" rIns="108000" rtlCol="0">
              <a:spAutoFit/>
            </a:bodyPr>
            <a:lstStyle/>
            <a:p>
              <a:r>
                <a:rPr lang="en-US" altLang="ko-KR" sz="2600" b="1" dirty="0">
                  <a:solidFill>
                    <a:schemeClr val="tx1">
                      <a:lumMod val="75000"/>
                      <a:lumOff val="25000"/>
                    </a:schemeClr>
                  </a:solidFill>
                  <a:cs typeface="Arial" pitchFamily="34" charset="0"/>
                </a:rPr>
                <a:t>Types of Machine Learning</a:t>
              </a:r>
              <a:endParaRPr lang="ko-KR" altLang="en-US" sz="26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35905" y="1878439"/>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42603" y="3724283"/>
            <a:ext cx="5382654" cy="923330"/>
            <a:chOff x="1849446" y="1693928"/>
            <a:chExt cx="5382654" cy="923330"/>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7270" y="1693928"/>
              <a:ext cx="4507692" cy="923330"/>
            </a:xfrm>
            <a:prstGeom prst="rect">
              <a:avLst/>
            </a:prstGeom>
            <a:noFill/>
          </p:spPr>
          <p:txBody>
            <a:bodyPr wrap="square" lIns="108000" rIns="108000" rtlCol="0">
              <a:spAutoFit/>
            </a:bodyPr>
            <a:lstStyle/>
            <a:p>
              <a:r>
                <a:rPr lang="en-US" altLang="ko-KR" sz="2600" b="1" dirty="0">
                  <a:solidFill>
                    <a:schemeClr val="tx1">
                      <a:lumMod val="75000"/>
                      <a:lumOff val="25000"/>
                    </a:schemeClr>
                  </a:solidFill>
                  <a:cs typeface="Arial" pitchFamily="34" charset="0"/>
                </a:rPr>
                <a:t>Industrial Applications of Machine Learning</a:t>
              </a:r>
              <a:endParaRPr lang="ko-KR" altLang="en-US" sz="26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9446" y="1699388"/>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grpSp>
        <p:nvGrpSpPr>
          <p:cNvPr id="176" name="Group 175">
            <a:extLst>
              <a:ext uri="{FF2B5EF4-FFF2-40B4-BE49-F238E27FC236}">
                <a16:creationId xmlns:a16="http://schemas.microsoft.com/office/drawing/2014/main" id="{1DEE4032-D811-4C99-AE03-98362C887B64}"/>
              </a:ext>
            </a:extLst>
          </p:cNvPr>
          <p:cNvGrpSpPr/>
          <p:nvPr/>
        </p:nvGrpSpPr>
        <p:grpSpPr>
          <a:xfrm>
            <a:off x="1642603" y="4534345"/>
            <a:ext cx="5383988" cy="1136812"/>
            <a:chOff x="1848112" y="1575921"/>
            <a:chExt cx="5383988" cy="1136812"/>
          </a:xfrm>
        </p:grpSpPr>
        <p:sp>
          <p:nvSpPr>
            <p:cNvPr id="177" name="TextBox 176">
              <a:extLst>
                <a:ext uri="{FF2B5EF4-FFF2-40B4-BE49-F238E27FC236}">
                  <a16:creationId xmlns:a16="http://schemas.microsoft.com/office/drawing/2014/main" id="{1D9D096A-3B24-4BB9-A2CC-E0717D579571}"/>
                </a:ext>
              </a:extLst>
            </p:cNvPr>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178" name="TextBox 177">
              <a:extLst>
                <a:ext uri="{FF2B5EF4-FFF2-40B4-BE49-F238E27FC236}">
                  <a16:creationId xmlns:a16="http://schemas.microsoft.com/office/drawing/2014/main" id="{3DFCC804-6C1D-4C67-B274-1978635DA6F9}"/>
                </a:ext>
              </a:extLst>
            </p:cNvPr>
            <p:cNvSpPr txBox="1"/>
            <p:nvPr/>
          </p:nvSpPr>
          <p:spPr>
            <a:xfrm>
              <a:off x="2705936" y="1789403"/>
              <a:ext cx="4507692" cy="923330"/>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Future Trends of Machine Learning</a:t>
              </a:r>
              <a:endParaRPr lang="ko-KR" altLang="en-US" sz="2700" b="1" dirty="0">
                <a:solidFill>
                  <a:schemeClr val="tx1">
                    <a:lumMod val="75000"/>
                    <a:lumOff val="25000"/>
                  </a:schemeClr>
                </a:solidFill>
                <a:cs typeface="Arial" pitchFamily="34" charset="0"/>
              </a:endParaRPr>
            </a:p>
          </p:txBody>
        </p:sp>
        <p:sp>
          <p:nvSpPr>
            <p:cNvPr id="179" name="TextBox 178">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2199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Predictive Analytics</a:t>
            </a:r>
          </a:p>
        </p:txBody>
      </p:sp>
      <p:sp>
        <p:nvSpPr>
          <p:cNvPr id="13" name="TextBox 12">
            <a:extLst>
              <a:ext uri="{FF2B5EF4-FFF2-40B4-BE49-F238E27FC236}">
                <a16:creationId xmlns:a16="http://schemas.microsoft.com/office/drawing/2014/main" id="{086B2837-DBBD-FA5F-FDEF-263E4F6DFA5D}"/>
              </a:ext>
            </a:extLst>
          </p:cNvPr>
          <p:cNvSpPr txBox="1"/>
          <p:nvPr/>
        </p:nvSpPr>
        <p:spPr>
          <a:xfrm>
            <a:off x="777922" y="1624084"/>
            <a:ext cx="10904562" cy="4708981"/>
          </a:xfrm>
          <a:prstGeom prst="rect">
            <a:avLst/>
          </a:prstGeom>
          <a:noFill/>
        </p:spPr>
        <p:txBody>
          <a:bodyPr wrap="square" rtlCol="0">
            <a:spAutoFit/>
          </a:bodyPr>
          <a:lstStyle/>
          <a:p>
            <a:pPr marL="342900" indent="-342900" algn="l">
              <a:buFont typeface="Arial" panose="020B0604020202020204" pitchFamily="34" charset="0"/>
              <a:buChar char="•"/>
            </a:pPr>
            <a:r>
              <a:rPr lang="en-US" sz="2000" b="1" i="0" dirty="0">
                <a:effectLst/>
                <a:latin typeface="Arial (Headings)"/>
              </a:rPr>
              <a:t>Sales Forecasting</a:t>
            </a:r>
            <a:r>
              <a:rPr lang="en-US" sz="2000" b="0" i="0" dirty="0">
                <a:effectLst/>
                <a:latin typeface="Arial (Headings)"/>
              </a:rPr>
              <a:t>: ML models can analyze historical sales data, market trends, and other relevant factors to predict future sales, enabling businesses to plan inventory, production, and marketing strategies accordingly.</a:t>
            </a:r>
          </a:p>
          <a:p>
            <a:pPr marL="342900" indent="-342900" algn="l">
              <a:buFont typeface="Arial" panose="020B0604020202020204" pitchFamily="34" charset="0"/>
              <a:buChar char="•"/>
            </a:pPr>
            <a:r>
              <a:rPr lang="en-US" sz="2000" b="1" i="0" dirty="0">
                <a:effectLst/>
                <a:latin typeface="Arial (Headings)"/>
              </a:rPr>
              <a:t>Customer Churn Prediction</a:t>
            </a:r>
            <a:r>
              <a:rPr lang="en-US" sz="2000" b="0" i="0" dirty="0">
                <a:effectLst/>
                <a:latin typeface="Arial (Headings)"/>
              </a:rPr>
              <a:t>: Machine learning can analyze customer behavior and engagement patterns to predict which customers are likely to churn, allowing companies to take proactive measures to retain them.</a:t>
            </a:r>
          </a:p>
          <a:p>
            <a:pPr marL="342900" indent="-342900" algn="l">
              <a:buFont typeface="Arial" panose="020B0604020202020204" pitchFamily="34" charset="0"/>
              <a:buChar char="•"/>
            </a:pPr>
            <a:r>
              <a:rPr lang="en-US" sz="2000" b="1" i="0" dirty="0">
                <a:effectLst/>
                <a:latin typeface="Arial (Headings)"/>
              </a:rPr>
              <a:t>Financial Market Predictions</a:t>
            </a:r>
            <a:r>
              <a:rPr lang="en-US" sz="2000" b="0" i="0" dirty="0">
                <a:effectLst/>
                <a:latin typeface="Arial (Headings)"/>
              </a:rPr>
              <a:t>: ML algorithms can analyze historical market data and economic indicators to predict stock prices, currency exchange rates, and other financial trends.</a:t>
            </a:r>
            <a:r>
              <a:rPr lang="en-US" sz="2000" b="1" i="0" dirty="0">
                <a:effectLst/>
                <a:latin typeface="Arial (Headings)"/>
              </a:rPr>
              <a:t> </a:t>
            </a:r>
          </a:p>
          <a:p>
            <a:pPr marL="342900" indent="-342900" algn="l">
              <a:buFont typeface="Arial" panose="020B0604020202020204" pitchFamily="34" charset="0"/>
              <a:buChar char="•"/>
            </a:pPr>
            <a:r>
              <a:rPr lang="en-US" sz="2000" b="1" i="0" dirty="0">
                <a:effectLst/>
                <a:latin typeface="Arial (Headings)"/>
              </a:rPr>
              <a:t>Maintenance and Downtime Prediction</a:t>
            </a:r>
            <a:r>
              <a:rPr lang="en-US" sz="2000" b="0" i="0" dirty="0">
                <a:effectLst/>
                <a:latin typeface="Arial (Headings)"/>
              </a:rPr>
              <a:t>: ML can analyze sensor data from industrial equipment and machinery to predict potential failures or maintenance needs, allowing companies to schedule maintenance proactively and reduce downtime.</a:t>
            </a:r>
            <a:r>
              <a:rPr lang="en-US" sz="2000" b="1" i="0" dirty="0">
                <a:effectLst/>
                <a:latin typeface="Arial (Headings)"/>
              </a:rPr>
              <a:t> </a:t>
            </a:r>
          </a:p>
          <a:p>
            <a:pPr marL="342900" indent="-342900" algn="l">
              <a:buFont typeface="Arial" panose="020B0604020202020204" pitchFamily="34" charset="0"/>
              <a:buChar char="•"/>
            </a:pPr>
            <a:r>
              <a:rPr lang="en-US" sz="2000" b="1" i="0" dirty="0">
                <a:effectLst/>
                <a:latin typeface="Arial (Headings)"/>
              </a:rPr>
              <a:t>Marketing Campaign Effectiveness</a:t>
            </a:r>
            <a:r>
              <a:rPr lang="en-US" sz="2000" b="0" i="0" dirty="0">
                <a:effectLst/>
                <a:latin typeface="Arial (Headings)"/>
              </a:rPr>
              <a:t>: ML models can predict the success of marketing campaigns by analyzing historical campaign data, customer behavior, and market trends.</a:t>
            </a:r>
          </a:p>
          <a:p>
            <a:pPr marL="342900" indent="-342900" algn="l">
              <a:buFont typeface="Arial" panose="020B0604020202020204" pitchFamily="34" charset="0"/>
              <a:buChar char="•"/>
            </a:pPr>
            <a:endParaRPr lang="en-US" sz="2000" b="0" i="0" dirty="0">
              <a:effectLst/>
              <a:latin typeface="Arial (Headings)"/>
            </a:endParaRPr>
          </a:p>
        </p:txBody>
      </p:sp>
    </p:spTree>
    <p:extLst>
      <p:ext uri="{BB962C8B-B14F-4D97-AF65-F5344CB8AC3E}">
        <p14:creationId xmlns:p14="http://schemas.microsoft.com/office/powerpoint/2010/main" val="3182785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Healthcare</a:t>
            </a:r>
          </a:p>
        </p:txBody>
      </p:sp>
      <p:grpSp>
        <p:nvGrpSpPr>
          <p:cNvPr id="3" name="Group 2"/>
          <p:cNvGrpSpPr/>
          <p:nvPr/>
        </p:nvGrpSpPr>
        <p:grpSpPr>
          <a:xfrm>
            <a:off x="1792358" y="2712692"/>
            <a:ext cx="8607283" cy="3805799"/>
            <a:chOff x="217560" y="2012828"/>
            <a:chExt cx="8607283" cy="3805799"/>
          </a:xfrm>
        </p:grpSpPr>
        <p:pic>
          <p:nvPicPr>
            <p:cNvPr id="4" name="Picture 3">
              <a:extLst>
                <a:ext uri="{FF2B5EF4-FFF2-40B4-BE49-F238E27FC236}">
                  <a16:creationId xmlns:a16="http://schemas.microsoft.com/office/drawing/2014/main" id="{74B9AFBB-A1BE-4C5E-B280-06FC150C17CD}"/>
                </a:ext>
              </a:extLst>
            </p:cNvPr>
            <p:cNvPicPr>
              <a:picLocks noChangeAspect="1"/>
            </p:cNvPicPr>
            <p:nvPr/>
          </p:nvPicPr>
          <p:blipFill>
            <a:blip r:embed="rId2"/>
            <a:stretch>
              <a:fillRect/>
            </a:stretch>
          </p:blipFill>
          <p:spPr>
            <a:xfrm>
              <a:off x="5095002" y="4415698"/>
              <a:ext cx="1357554" cy="1402929"/>
            </a:xfrm>
            <a:prstGeom prst="rect">
              <a:avLst/>
            </a:prstGeom>
          </p:spPr>
        </p:pic>
        <p:graphicFrame>
          <p:nvGraphicFramePr>
            <p:cNvPr id="5" name="Diagram 4"/>
            <p:cNvGraphicFramePr/>
            <p:nvPr>
              <p:extLst>
                <p:ext uri="{D42A27DB-BD31-4B8C-83A1-F6EECF244321}">
                  <p14:modId xmlns:p14="http://schemas.microsoft.com/office/powerpoint/2010/main" val="4294819304"/>
                </p:ext>
              </p:extLst>
            </p:nvPr>
          </p:nvGraphicFramePr>
          <p:xfrm>
            <a:off x="1146408" y="2012828"/>
            <a:ext cx="7678435" cy="2556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Image result for brain tumor">
              <a:extLst>
                <a:ext uri="{FF2B5EF4-FFF2-40B4-BE49-F238E27FC236}">
                  <a16:creationId xmlns:a16="http://schemas.microsoft.com/office/drawing/2014/main" id="{06A875A3-713B-46DC-BFAA-90C521957ED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7560" y="2715957"/>
              <a:ext cx="805685" cy="8466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brain tumor">
              <a:extLst>
                <a:ext uri="{FF2B5EF4-FFF2-40B4-BE49-F238E27FC236}">
                  <a16:creationId xmlns:a16="http://schemas.microsoft.com/office/drawing/2014/main" id="{051D2A3D-A2A5-4304-846A-706AE367F76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4039" y="2841112"/>
              <a:ext cx="805685" cy="84663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21">
              <a:extLst>
                <a:ext uri="{FF2B5EF4-FFF2-40B4-BE49-F238E27FC236}">
                  <a16:creationId xmlns:a16="http://schemas.microsoft.com/office/drawing/2014/main" id="{9C535E5A-26D6-4FE2-8430-EC438D7F6548}"/>
                </a:ext>
              </a:extLst>
            </p:cNvPr>
            <p:cNvSpPr/>
            <p:nvPr/>
          </p:nvSpPr>
          <p:spPr>
            <a:xfrm rot="21428276">
              <a:off x="1211459" y="3185273"/>
              <a:ext cx="226037" cy="1460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6DE36DC-FA1E-4CC9-9505-48456C20F6F2}"/>
                </a:ext>
              </a:extLst>
            </p:cNvPr>
            <p:cNvSpPr/>
            <p:nvPr/>
          </p:nvSpPr>
          <p:spPr>
            <a:xfrm>
              <a:off x="2651959" y="4415697"/>
              <a:ext cx="2190381" cy="1402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Performance Evaluation</a:t>
              </a:r>
            </a:p>
          </p:txBody>
        </p:sp>
        <p:cxnSp>
          <p:nvCxnSpPr>
            <p:cNvPr id="10" name="Elbow Connector 9"/>
            <p:cNvCxnSpPr>
              <a:stCxn id="7" idx="2"/>
              <a:endCxn id="9" idx="1"/>
            </p:cNvCxnSpPr>
            <p:nvPr/>
          </p:nvCxnSpPr>
          <p:spPr>
            <a:xfrm rot="16200000" flipH="1">
              <a:off x="984713" y="3449915"/>
              <a:ext cx="1429415" cy="190507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Elbow Connector 10"/>
            <p:cNvCxnSpPr>
              <a:endCxn id="4" idx="3"/>
            </p:cNvCxnSpPr>
            <p:nvPr/>
          </p:nvCxnSpPr>
          <p:spPr>
            <a:xfrm flipH="1">
              <a:off x="6452556" y="3290923"/>
              <a:ext cx="2360426" cy="1826240"/>
            </a:xfrm>
            <a:prstGeom prst="bentConnector3">
              <a:avLst>
                <a:gd name="adj1" fmla="val -274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4" idx="1"/>
              <a:endCxn id="9" idx="3"/>
            </p:cNvCxnSpPr>
            <p:nvPr/>
          </p:nvCxnSpPr>
          <p:spPr>
            <a:xfrm flipH="1" flipV="1">
              <a:off x="4842340" y="5117162"/>
              <a:ext cx="252662"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13" name="TextBox 12">
            <a:extLst>
              <a:ext uri="{FF2B5EF4-FFF2-40B4-BE49-F238E27FC236}">
                <a16:creationId xmlns:a16="http://schemas.microsoft.com/office/drawing/2014/main" id="{61287D23-3811-9516-4820-810F06EAACDF}"/>
              </a:ext>
            </a:extLst>
          </p:cNvPr>
          <p:cNvSpPr txBox="1"/>
          <p:nvPr/>
        </p:nvSpPr>
        <p:spPr>
          <a:xfrm>
            <a:off x="504967" y="1893095"/>
            <a:ext cx="10768084" cy="1015663"/>
          </a:xfrm>
          <a:prstGeom prst="rect">
            <a:avLst/>
          </a:prstGeom>
          <a:noFill/>
        </p:spPr>
        <p:txBody>
          <a:bodyPr wrap="square" rtlCol="0">
            <a:spAutoFit/>
          </a:bodyPr>
          <a:lstStyle/>
          <a:p>
            <a:r>
              <a:rPr lang="en-US" sz="2000" b="1" i="0" dirty="0">
                <a:effectLst/>
                <a:latin typeface="Arial (Headings)"/>
              </a:rPr>
              <a:t>Medical Image Analysis</a:t>
            </a:r>
            <a:r>
              <a:rPr lang="en-US" sz="2000" b="0" i="0" dirty="0">
                <a:effectLst/>
                <a:latin typeface="Arial (Headings)"/>
              </a:rPr>
              <a:t>: ML algorithms can analyze medical images such as X-rays, MRI scans, and CT scans to assist in diagnosing diseases, identifying tumors, and detecting anomalies.</a:t>
            </a:r>
            <a:endParaRPr lang="en-US" sz="2000" dirty="0">
              <a:latin typeface="Arial (Headings)"/>
            </a:endParaRPr>
          </a:p>
        </p:txBody>
      </p:sp>
    </p:spTree>
    <p:extLst>
      <p:ext uri="{BB962C8B-B14F-4D97-AF65-F5344CB8AC3E}">
        <p14:creationId xmlns:p14="http://schemas.microsoft.com/office/powerpoint/2010/main" val="2967491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Healthcare</a:t>
            </a:r>
          </a:p>
        </p:txBody>
      </p:sp>
      <p:sp>
        <p:nvSpPr>
          <p:cNvPr id="13" name="TextBox 12">
            <a:extLst>
              <a:ext uri="{FF2B5EF4-FFF2-40B4-BE49-F238E27FC236}">
                <a16:creationId xmlns:a16="http://schemas.microsoft.com/office/drawing/2014/main" id="{61287D23-3811-9516-4820-810F06EAACDF}"/>
              </a:ext>
            </a:extLst>
          </p:cNvPr>
          <p:cNvSpPr txBox="1"/>
          <p:nvPr/>
        </p:nvSpPr>
        <p:spPr>
          <a:xfrm>
            <a:off x="504967" y="1893095"/>
            <a:ext cx="10768084"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effectLst/>
                <a:latin typeface="Arial (Headings)."/>
              </a:rPr>
              <a:t>Medical Image Analysis</a:t>
            </a:r>
            <a:r>
              <a:rPr lang="en-US" sz="2000" b="0" i="0" dirty="0">
                <a:effectLst/>
                <a:latin typeface="Arial (Headings)."/>
              </a:rPr>
              <a:t>: ML algorithms can analyze medical images such as X-rays, MRI scans, and CT scans to assist in diagnosing diseases, identifying tumors, and detecting anomalies.</a:t>
            </a:r>
          </a:p>
          <a:p>
            <a:pPr marL="342900" indent="-342900">
              <a:buFont typeface="Arial" panose="020B0604020202020204" pitchFamily="34" charset="0"/>
              <a:buChar char="•"/>
            </a:pPr>
            <a:r>
              <a:rPr lang="en-US" sz="2000" b="1" i="0" dirty="0">
                <a:effectLst/>
                <a:latin typeface="Arial (Headings)."/>
              </a:rPr>
              <a:t>Disease Diagnosis and Prognosis</a:t>
            </a:r>
            <a:r>
              <a:rPr lang="en-US" sz="2000" b="0" i="0" dirty="0">
                <a:effectLst/>
                <a:latin typeface="Arial (Headings)."/>
              </a:rPr>
              <a:t>: Machine learning models can analyze patient data and medical records to aid in the early diagnosis of diseases and predict disease progression and outcomes.</a:t>
            </a:r>
            <a:endParaRPr lang="en-US" sz="2000" dirty="0">
              <a:latin typeface="Arial (Headings)."/>
            </a:endParaRPr>
          </a:p>
          <a:p>
            <a:pPr marL="342900" indent="-342900">
              <a:buFont typeface="Arial" panose="020B0604020202020204" pitchFamily="34" charset="0"/>
              <a:buChar char="•"/>
            </a:pPr>
            <a:r>
              <a:rPr lang="en-US" sz="2000" b="1" i="0" dirty="0">
                <a:effectLst/>
                <a:latin typeface="Arial (Headings)."/>
              </a:rPr>
              <a:t>Drug Discovery and Development</a:t>
            </a:r>
            <a:r>
              <a:rPr lang="en-US" sz="2000" b="0" i="0" dirty="0">
                <a:effectLst/>
                <a:latin typeface="Arial (Headings)."/>
              </a:rPr>
              <a:t>: ML is used to analyze chemical compounds and identify potential drug candidates, expediting the drug discovery process and reducing development costs.</a:t>
            </a:r>
          </a:p>
          <a:p>
            <a:pPr marL="342900" indent="-342900">
              <a:buFont typeface="Arial" panose="020B0604020202020204" pitchFamily="34" charset="0"/>
              <a:buChar char="•"/>
            </a:pPr>
            <a:r>
              <a:rPr lang="en-US" sz="2000" b="1" i="0" dirty="0">
                <a:effectLst/>
                <a:latin typeface="Arial (Headings)."/>
              </a:rPr>
              <a:t>Healthcare Chatbots</a:t>
            </a:r>
            <a:r>
              <a:rPr lang="en-US" sz="2000" b="0" i="0" dirty="0">
                <a:effectLst/>
                <a:latin typeface="Arial (Headings)."/>
              </a:rPr>
              <a:t>: ML-powered chatbots and virtual assistants can provide personalized healthcare information, answer patient questions, and offer medical advice.</a:t>
            </a:r>
            <a:endParaRPr lang="en-US" sz="2000" dirty="0">
              <a:latin typeface="Arial (Headings)."/>
            </a:endParaRPr>
          </a:p>
          <a:p>
            <a:pPr marL="342900" indent="-342900">
              <a:buFont typeface="Arial" panose="020B0604020202020204" pitchFamily="34" charset="0"/>
              <a:buChar char="•"/>
            </a:pPr>
            <a:endParaRPr lang="en-US" sz="2000" dirty="0">
              <a:latin typeface="Arial (Headings)."/>
            </a:endParaRPr>
          </a:p>
        </p:txBody>
      </p:sp>
    </p:spTree>
    <p:extLst>
      <p:ext uri="{BB962C8B-B14F-4D97-AF65-F5344CB8AC3E}">
        <p14:creationId xmlns:p14="http://schemas.microsoft.com/office/powerpoint/2010/main" val="254092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ML In Agriculture Sector</a:t>
            </a:r>
          </a:p>
        </p:txBody>
      </p:sp>
      <p:sp>
        <p:nvSpPr>
          <p:cNvPr id="3" name="TextBox 2">
            <a:extLst>
              <a:ext uri="{FF2B5EF4-FFF2-40B4-BE49-F238E27FC236}">
                <a16:creationId xmlns:a16="http://schemas.microsoft.com/office/drawing/2014/main" id="{B82FB12B-CC92-3EDA-A121-5084A77BA811}"/>
              </a:ext>
            </a:extLst>
          </p:cNvPr>
          <p:cNvSpPr txBox="1"/>
          <p:nvPr/>
        </p:nvSpPr>
        <p:spPr>
          <a:xfrm>
            <a:off x="777922" y="1746913"/>
            <a:ext cx="10768084" cy="3785652"/>
          </a:xfrm>
          <a:prstGeom prst="rect">
            <a:avLst/>
          </a:prstGeom>
          <a:noFill/>
        </p:spPr>
        <p:txBody>
          <a:bodyPr wrap="square" rtlCol="0">
            <a:spAutoFit/>
          </a:bodyPr>
          <a:lstStyle/>
          <a:p>
            <a:pPr marL="342900" indent="-342900" algn="l">
              <a:buFont typeface="Arial" panose="020B0604020202020204" pitchFamily="34" charset="0"/>
              <a:buChar char="•"/>
            </a:pPr>
            <a:r>
              <a:rPr lang="en-US" sz="2000" b="1" i="0" dirty="0">
                <a:effectLst/>
                <a:latin typeface="Arial (Headings)."/>
              </a:rPr>
              <a:t>Crop Yield Prediction</a:t>
            </a:r>
            <a:r>
              <a:rPr lang="en-US" sz="2000" b="0" i="0" dirty="0">
                <a:effectLst/>
                <a:latin typeface="Arial (Headings)."/>
              </a:rPr>
              <a:t>: ML models can analyze historical and real-time data on weather, soil conditions, and farming practices to predict crop yields. This helps farmers optimize resource allocation and plan for efficient harvests.</a:t>
            </a:r>
          </a:p>
          <a:p>
            <a:pPr marL="342900" indent="-342900" algn="l">
              <a:buFont typeface="Arial" panose="020B0604020202020204" pitchFamily="34" charset="0"/>
              <a:buChar char="•"/>
            </a:pPr>
            <a:r>
              <a:rPr lang="en-US" sz="2000" b="1" i="0" dirty="0">
                <a:effectLst/>
                <a:latin typeface="Arial (Headings)."/>
              </a:rPr>
              <a:t>Precision Agriculture</a:t>
            </a:r>
            <a:r>
              <a:rPr lang="en-US" sz="2000" b="0" i="0" dirty="0">
                <a:effectLst/>
                <a:latin typeface="Arial (Headings)."/>
              </a:rPr>
              <a:t>: ML-powered sensors and drones can collect data on soil moisture, nutrient levels, and crop health, enabling farmers to apply fertilizers and irrigation precisely where needed, reducing waste and improving crop yield.</a:t>
            </a:r>
          </a:p>
          <a:p>
            <a:pPr marL="342900" indent="-342900" algn="l">
              <a:buFont typeface="Arial" panose="020B0604020202020204" pitchFamily="34" charset="0"/>
              <a:buChar char="•"/>
            </a:pPr>
            <a:r>
              <a:rPr lang="en-US" sz="2000" b="1" i="0" dirty="0">
                <a:effectLst/>
                <a:latin typeface="Arial (Headings)."/>
              </a:rPr>
              <a:t>Crop Disease Detection</a:t>
            </a:r>
            <a:r>
              <a:rPr lang="en-US" sz="2000" b="0" i="0" dirty="0">
                <a:effectLst/>
                <a:latin typeface="Arial (Headings)."/>
              </a:rPr>
              <a:t>: ML algorithms can analyze images of crops to identify signs of diseases, pests, or nutrient deficiencies, allowing farmers to take timely actions and prevent potential crop losses.</a:t>
            </a:r>
          </a:p>
          <a:p>
            <a:pPr marL="342900" indent="-342900" algn="l">
              <a:buFont typeface="Arial" panose="020B0604020202020204" pitchFamily="34" charset="0"/>
              <a:buChar char="•"/>
            </a:pPr>
            <a:r>
              <a:rPr lang="en-US" sz="2000" b="1" i="0" dirty="0">
                <a:effectLst/>
                <a:latin typeface="Arial (Headings)."/>
              </a:rPr>
              <a:t>Automated Pest Detection and Management</a:t>
            </a:r>
            <a:r>
              <a:rPr lang="en-US" sz="2000" b="0" i="0" dirty="0">
                <a:effectLst/>
                <a:latin typeface="Arial (Headings)."/>
              </a:rPr>
              <a:t>: ML can identify and classify pests and insects based on images, enabling farmers to implement targeted and eco-friendly pest control strategies.</a:t>
            </a:r>
          </a:p>
        </p:txBody>
      </p:sp>
    </p:spTree>
    <p:extLst>
      <p:ext uri="{BB962C8B-B14F-4D97-AF65-F5344CB8AC3E}">
        <p14:creationId xmlns:p14="http://schemas.microsoft.com/office/powerpoint/2010/main" val="320896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23CD0142-183E-00C0-43B0-4248FC3DF8A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24" r="2924"/>
          <a:stretch>
            <a:fillRect/>
          </a:stretch>
        </p:blipFill>
        <p:spPr/>
      </p:pic>
      <p:sp>
        <p:nvSpPr>
          <p:cNvPr id="5" name="직사각형 5">
            <a:extLst>
              <a:ext uri="{FF2B5EF4-FFF2-40B4-BE49-F238E27FC236}">
                <a16:creationId xmlns:a16="http://schemas.microsoft.com/office/drawing/2014/main" id="{9B12EB73-F04B-4CAA-BAC8-3F7549A6FD09}"/>
              </a:ext>
            </a:extLst>
          </p:cNvPr>
          <p:cNvSpPr/>
          <p:nvPr/>
        </p:nvSpPr>
        <p:spPr>
          <a:xfrm>
            <a:off x="1032696" y="4652366"/>
            <a:ext cx="3741748" cy="523220"/>
          </a:xfrm>
          <a:prstGeom prst="rect">
            <a:avLst/>
          </a:prstGeom>
        </p:spPr>
        <p:txBody>
          <a:bodyPr wrap="square">
            <a:spAutoFit/>
          </a:bodyPr>
          <a:lstStyle/>
          <a:p>
            <a:r>
              <a:rPr lang="en-US" altLang="ko-KR" sz="1400" b="1" dirty="0"/>
              <a:t>AI/ML Engineer at Finja</a:t>
            </a:r>
          </a:p>
          <a:p>
            <a:r>
              <a:rPr lang="en-US" altLang="ko-KR" sz="1400" b="1" dirty="0"/>
              <a:t>Data Trainer &amp; Coach at </a:t>
            </a:r>
            <a:r>
              <a:rPr lang="en-US" altLang="ko-KR" sz="1400" b="1" dirty="0" err="1"/>
              <a:t>AnalystsHQ</a:t>
            </a:r>
            <a:endParaRPr lang="ko-KR" altLang="en-US" sz="1400" b="1" dirty="0"/>
          </a:p>
        </p:txBody>
      </p:sp>
      <p:sp>
        <p:nvSpPr>
          <p:cNvPr id="6" name="Rectangle 5">
            <a:extLst>
              <a:ext uri="{FF2B5EF4-FFF2-40B4-BE49-F238E27FC236}">
                <a16:creationId xmlns:a16="http://schemas.microsoft.com/office/drawing/2014/main" id="{B5CB40EE-856F-439D-9B72-930236BECFD5}"/>
              </a:ext>
            </a:extLst>
          </p:cNvPr>
          <p:cNvSpPr/>
          <p:nvPr/>
        </p:nvSpPr>
        <p:spPr>
          <a:xfrm>
            <a:off x="4667794" y="3013583"/>
            <a:ext cx="45719" cy="3420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27">
            <a:extLst>
              <a:ext uri="{FF2B5EF4-FFF2-40B4-BE49-F238E27FC236}">
                <a16:creationId xmlns:a16="http://schemas.microsoft.com/office/drawing/2014/main" id="{7D748DF4-F747-4160-923A-D01255962922}"/>
              </a:ext>
            </a:extLst>
          </p:cNvPr>
          <p:cNvSpPr txBox="1">
            <a:spLocks/>
          </p:cNvSpPr>
          <p:nvPr/>
        </p:nvSpPr>
        <p:spPr>
          <a:xfrm>
            <a:off x="5904315" y="3055882"/>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lumMod val="75000"/>
                    <a:lumOff val="25000"/>
                  </a:schemeClr>
                </a:solidFill>
              </a:rPr>
              <a:t>Ehtisham Raza</a:t>
            </a:r>
          </a:p>
        </p:txBody>
      </p:sp>
      <p:sp>
        <p:nvSpPr>
          <p:cNvPr id="14" name="직사각형 1">
            <a:extLst>
              <a:ext uri="{FF2B5EF4-FFF2-40B4-BE49-F238E27FC236}">
                <a16:creationId xmlns:a16="http://schemas.microsoft.com/office/drawing/2014/main" id="{340FA510-1236-492F-9E36-C54A8107DD30}"/>
              </a:ext>
            </a:extLst>
          </p:cNvPr>
          <p:cNvSpPr/>
          <p:nvPr/>
        </p:nvSpPr>
        <p:spPr>
          <a:xfrm>
            <a:off x="5904315" y="3453253"/>
            <a:ext cx="5719452" cy="738664"/>
          </a:xfrm>
          <a:prstGeom prst="rect">
            <a:avLst/>
          </a:prstGeom>
        </p:spPr>
        <p:txBody>
          <a:bodyPr wrap="square">
            <a:spAutoFit/>
          </a:bodyPr>
          <a:lstStyle/>
          <a:p>
            <a:r>
              <a:rPr lang="en-US" altLang="ko-KR" sz="1400" dirty="0"/>
              <a:t>I am AI/ML Engineer working in a FinTech having 3+ years of experience and solving financial problems using artificial intelligence and machine learning.</a:t>
            </a:r>
            <a:endParaRPr lang="ko-KR" altLang="en-US" sz="1400" dirty="0"/>
          </a:p>
        </p:txBody>
      </p:sp>
      <p:sp>
        <p:nvSpPr>
          <p:cNvPr id="15" name="Oval 14">
            <a:extLst>
              <a:ext uri="{FF2B5EF4-FFF2-40B4-BE49-F238E27FC236}">
                <a16:creationId xmlns:a16="http://schemas.microsoft.com/office/drawing/2014/main" id="{859F97B7-CF2E-49C8-B600-423428AF4DD6}"/>
              </a:ext>
            </a:extLst>
          </p:cNvPr>
          <p:cNvSpPr/>
          <p:nvPr/>
        </p:nvSpPr>
        <p:spPr>
          <a:xfrm>
            <a:off x="5074912" y="3282880"/>
            <a:ext cx="696686" cy="6966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
            <a:extLst>
              <a:ext uri="{FF2B5EF4-FFF2-40B4-BE49-F238E27FC236}">
                <a16:creationId xmlns:a16="http://schemas.microsoft.com/office/drawing/2014/main" id="{FDB0FFF3-248E-46C8-9AE3-C75A808CF107}"/>
              </a:ext>
            </a:extLst>
          </p:cNvPr>
          <p:cNvSpPr/>
          <p:nvPr/>
        </p:nvSpPr>
        <p:spPr>
          <a:xfrm flipH="1">
            <a:off x="5227414" y="348769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Picture Placeholder 2">
            <a:extLst>
              <a:ext uri="{FF2B5EF4-FFF2-40B4-BE49-F238E27FC236}">
                <a16:creationId xmlns:a16="http://schemas.microsoft.com/office/drawing/2014/main" id="{8756063D-1B41-17B5-FE5A-D77FF5BC36F3}"/>
              </a:ext>
            </a:extLst>
          </p:cNvPr>
          <p:cNvPicPr>
            <a:picLocks noGrp="1" noChangeAspect="1"/>
          </p:cNvPicPr>
          <p:nvPr>
            <p:ph type="pic" sz="quarter" idx="42"/>
          </p:nvPr>
        </p:nvPicPr>
        <p:blipFill>
          <a:blip r:embed="rId3" cstate="print">
            <a:extLst>
              <a:ext uri="{28A0092B-C50C-407E-A947-70E740481C1C}">
                <a14:useLocalDpi xmlns:a14="http://schemas.microsoft.com/office/drawing/2010/main" val="0"/>
              </a:ext>
            </a:extLst>
          </a:blip>
          <a:srcRect/>
          <a:stretch>
            <a:fillRect/>
          </a:stretch>
        </p:blipFill>
        <p:spPr/>
      </p:pic>
      <p:sp>
        <p:nvSpPr>
          <p:cNvPr id="30" name="Text Placeholder 27">
            <a:extLst>
              <a:ext uri="{FF2B5EF4-FFF2-40B4-BE49-F238E27FC236}">
                <a16:creationId xmlns:a16="http://schemas.microsoft.com/office/drawing/2014/main" id="{4924B696-9040-EA00-912A-D01271B065DF}"/>
              </a:ext>
            </a:extLst>
          </p:cNvPr>
          <p:cNvSpPr txBox="1">
            <a:spLocks/>
          </p:cNvSpPr>
          <p:nvPr/>
        </p:nvSpPr>
        <p:spPr>
          <a:xfrm>
            <a:off x="5904315" y="4248213"/>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solidFill>
                <a:hlinkClick r:id="rId4">
                  <a:extLst>
                    <a:ext uri="{A12FA001-AC4F-418D-AE19-62706E023703}">
                      <ahyp:hlinkClr xmlns:ahyp="http://schemas.microsoft.com/office/drawing/2018/hyperlinkcolor" val="tx"/>
                    </a:ext>
                  </a:extLst>
                </a:hlinkClick>
              </a:rPr>
              <a:t>Ehtisham Raza</a:t>
            </a:r>
            <a:endParaRPr lang="en-US" altLang="ko-KR" sz="2400" dirty="0">
              <a:solidFill>
                <a:schemeClr val="tx1"/>
              </a:solidFill>
            </a:endParaRPr>
          </a:p>
        </p:txBody>
      </p:sp>
      <p:pic>
        <p:nvPicPr>
          <p:cNvPr id="32" name="Picture 31">
            <a:extLst>
              <a:ext uri="{FF2B5EF4-FFF2-40B4-BE49-F238E27FC236}">
                <a16:creationId xmlns:a16="http://schemas.microsoft.com/office/drawing/2014/main" id="{26B4A53F-8E72-9B4A-1BD5-8B337507F2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3593" y="4948909"/>
            <a:ext cx="608005" cy="519325"/>
          </a:xfrm>
          <a:prstGeom prst="rect">
            <a:avLst/>
          </a:prstGeom>
        </p:spPr>
      </p:pic>
      <p:pic>
        <p:nvPicPr>
          <p:cNvPr id="34" name="Picture 33">
            <a:extLst>
              <a:ext uri="{FF2B5EF4-FFF2-40B4-BE49-F238E27FC236}">
                <a16:creationId xmlns:a16="http://schemas.microsoft.com/office/drawing/2014/main" id="{BEF743B0-7EC5-8211-A923-D1BA0C7150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3593" y="4217020"/>
            <a:ext cx="519323" cy="519324"/>
          </a:xfrm>
          <a:prstGeom prst="rect">
            <a:avLst/>
          </a:prstGeom>
        </p:spPr>
      </p:pic>
      <p:sp>
        <p:nvSpPr>
          <p:cNvPr id="35" name="Text Placeholder 27">
            <a:extLst>
              <a:ext uri="{FF2B5EF4-FFF2-40B4-BE49-F238E27FC236}">
                <a16:creationId xmlns:a16="http://schemas.microsoft.com/office/drawing/2014/main" id="{C6A9BF49-FE95-730F-985D-51CF16E070AB}"/>
              </a:ext>
            </a:extLst>
          </p:cNvPr>
          <p:cNvSpPr txBox="1">
            <a:spLocks/>
          </p:cNvSpPr>
          <p:nvPr/>
        </p:nvSpPr>
        <p:spPr>
          <a:xfrm>
            <a:off x="5904315" y="5037244"/>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solidFill>
                <a:hlinkClick r:id="rId7">
                  <a:extLst>
                    <a:ext uri="{A12FA001-AC4F-418D-AE19-62706E023703}">
                      <ahyp:hlinkClr xmlns:ahyp="http://schemas.microsoft.com/office/drawing/2018/hyperlinkcolor" val="tx"/>
                    </a:ext>
                  </a:extLst>
                </a:hlinkClick>
              </a:rPr>
              <a:t>Ehtisham Raza</a:t>
            </a:r>
            <a:endParaRPr lang="en-US" altLang="ko-KR" sz="2400" dirty="0">
              <a:solidFill>
                <a:schemeClr val="tx1"/>
              </a:solidFill>
            </a:endParaRPr>
          </a:p>
        </p:txBody>
      </p:sp>
    </p:spTree>
    <p:extLst>
      <p:ext uri="{BB962C8B-B14F-4D97-AF65-F5344CB8AC3E}">
        <p14:creationId xmlns:p14="http://schemas.microsoft.com/office/powerpoint/2010/main" val="68550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2263781"/>
            <a:ext cx="5610577" cy="1323439"/>
          </a:xfrm>
          <a:prstGeom prst="rect">
            <a:avLst/>
          </a:prstGeom>
          <a:noFill/>
        </p:spPr>
        <p:txBody>
          <a:bodyPr wrap="square" rtlCol="0" anchor="ctr">
            <a:spAutoFit/>
          </a:bodyPr>
          <a:lstStyle/>
          <a:p>
            <a:r>
              <a:rPr lang="en-US" sz="4000" b="1" dirty="0">
                <a:solidFill>
                  <a:schemeClr val="bg1"/>
                </a:solidFill>
              </a:rPr>
              <a:t>What is Machine Learning?</a:t>
            </a:r>
            <a:endParaRPr lang="ko-KR" altLang="en-US" sz="40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76953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2263781"/>
            <a:ext cx="5610577" cy="1323439"/>
          </a:xfrm>
          <a:prstGeom prst="rect">
            <a:avLst/>
          </a:prstGeom>
          <a:noFill/>
        </p:spPr>
        <p:txBody>
          <a:bodyPr wrap="square" rtlCol="0" anchor="ctr">
            <a:spAutoFit/>
          </a:bodyPr>
          <a:lstStyle/>
          <a:p>
            <a:r>
              <a:rPr lang="en-US" sz="4000" b="1" dirty="0">
                <a:solidFill>
                  <a:schemeClr val="bg1"/>
                </a:solidFill>
              </a:rPr>
              <a:t>What is Machine Learning?</a:t>
            </a:r>
            <a:endParaRPr lang="ko-KR" altLang="en-US" sz="40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50447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1277684" y="1219053"/>
            <a:ext cx="3947958" cy="1569660"/>
          </a:xfrm>
          <a:prstGeom prst="rect">
            <a:avLst/>
          </a:prstGeom>
          <a:noFill/>
        </p:spPr>
        <p:txBody>
          <a:bodyPr wrap="square" rtlCol="0" anchor="ctr">
            <a:spAutoFit/>
          </a:bodyPr>
          <a:lstStyle/>
          <a:p>
            <a:r>
              <a:rPr lang="en-GB" altLang="ko-KR" sz="3200" b="1" dirty="0">
                <a:solidFill>
                  <a:schemeClr val="bg1"/>
                </a:solidFill>
                <a:cs typeface="Arial" pitchFamily="34" charset="0"/>
              </a:rPr>
              <a:t>Machine Learning </a:t>
            </a:r>
            <a:r>
              <a:rPr lang="en-GB" altLang="ko-KR" sz="3200" dirty="0">
                <a:solidFill>
                  <a:schemeClr val="bg1"/>
                </a:solidFill>
                <a:cs typeface="Arial" pitchFamily="34" charset="0"/>
              </a:rPr>
              <a:t>A set of automatic learning methods</a:t>
            </a:r>
            <a:endParaRPr lang="ko-KR" altLang="en-US" sz="3200" dirty="0">
              <a:solidFill>
                <a:schemeClr val="bg1"/>
              </a:solidFil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5510027" y="605297"/>
            <a:ext cx="2769296" cy="2769297"/>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1" name="TextBox 20">
            <a:extLst>
              <a:ext uri="{FF2B5EF4-FFF2-40B4-BE49-F238E27FC236}">
                <a16:creationId xmlns:a16="http://schemas.microsoft.com/office/drawing/2014/main" id="{9A743923-2C7B-4BE6-9C35-008F89048BA7}"/>
              </a:ext>
            </a:extLst>
          </p:cNvPr>
          <p:cNvSpPr txBox="1"/>
          <p:nvPr/>
        </p:nvSpPr>
        <p:spPr>
          <a:xfrm>
            <a:off x="6169286" y="1451336"/>
            <a:ext cx="2021136" cy="1077218"/>
          </a:xfrm>
          <a:prstGeom prst="rect">
            <a:avLst/>
          </a:prstGeom>
          <a:noFill/>
        </p:spPr>
        <p:txBody>
          <a:bodyPr wrap="square" rtlCol="0" anchor="ctr">
            <a:spAutoFit/>
          </a:bodyPr>
          <a:lstStyle/>
          <a:p>
            <a:r>
              <a:rPr lang="en-US" sz="3200" dirty="0">
                <a:solidFill>
                  <a:schemeClr val="accent4"/>
                </a:solidFill>
              </a:rPr>
              <a:t>Machine Learning</a:t>
            </a:r>
          </a:p>
        </p:txBody>
      </p:sp>
      <p:grpSp>
        <p:nvGrpSpPr>
          <p:cNvPr id="22" name="Group 21">
            <a:extLst>
              <a:ext uri="{FF2B5EF4-FFF2-40B4-BE49-F238E27FC236}">
                <a16:creationId xmlns:a16="http://schemas.microsoft.com/office/drawing/2014/main" id="{235EED64-9A99-4496-A447-E034B60D3719}"/>
              </a:ext>
            </a:extLst>
          </p:cNvPr>
          <p:cNvGrpSpPr/>
          <p:nvPr/>
        </p:nvGrpSpPr>
        <p:grpSpPr>
          <a:xfrm>
            <a:off x="6014233" y="1611624"/>
            <a:ext cx="86235" cy="756643"/>
            <a:chOff x="705340" y="3177056"/>
            <a:chExt cx="86235" cy="756643"/>
          </a:xfrm>
          <a:solidFill>
            <a:schemeClr val="accent4"/>
          </a:solidFill>
        </p:grpSpPr>
        <p:sp>
          <p:nvSpPr>
            <p:cNvPr id="23" name="Rectangle 22">
              <a:extLst>
                <a:ext uri="{FF2B5EF4-FFF2-40B4-BE49-F238E27FC236}">
                  <a16:creationId xmlns:a16="http://schemas.microsoft.com/office/drawing/2014/main"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24" name="Rectangle 23">
              <a:extLst>
                <a:ext uri="{FF2B5EF4-FFF2-40B4-BE49-F238E27FC236}">
                  <a16:creationId xmlns:a16="http://schemas.microsoft.com/office/drawing/2014/main"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
        <p:nvSpPr>
          <p:cNvPr id="25" name="TextBox 24">
            <a:extLst>
              <a:ext uri="{FF2B5EF4-FFF2-40B4-BE49-F238E27FC236}">
                <a16:creationId xmlns:a16="http://schemas.microsoft.com/office/drawing/2014/main" id="{51B2C291-F240-4FB2-B677-B42BA4BB1FBF}"/>
              </a:ext>
            </a:extLst>
          </p:cNvPr>
          <p:cNvSpPr txBox="1"/>
          <p:nvPr/>
        </p:nvSpPr>
        <p:spPr>
          <a:xfrm>
            <a:off x="790692" y="4029444"/>
            <a:ext cx="4901890" cy="1477328"/>
          </a:xfrm>
          <a:prstGeom prst="rect">
            <a:avLst/>
          </a:prstGeom>
          <a:solidFill>
            <a:schemeClr val="bg1"/>
          </a:solidFill>
        </p:spPr>
        <p:txBody>
          <a:bodyPr wrap="square" rtlCol="0">
            <a:spAutoFit/>
          </a:bodyPr>
          <a:lstStyle/>
          <a:p>
            <a:pPr algn="just"/>
            <a:r>
              <a:rPr lang="en-US" dirty="0">
                <a:solidFill>
                  <a:schemeClr val="accent1">
                    <a:lumMod val="75000"/>
                  </a:schemeClr>
                </a:solidFill>
              </a:rPr>
              <a:t>Scientific study of algorithms and statistical models that computer systems use to effectively perform a specific task without using explicit instructions, relying on patterns and inference instead</a:t>
            </a:r>
            <a:endParaRPr lang="en-US" altLang="ko-KR" sz="1400" dirty="0">
              <a:solidFill>
                <a:schemeClr val="accent1">
                  <a:lumMod val="75000"/>
                </a:schemeClr>
              </a:solidFill>
              <a:cs typeface="Arial" pitchFamily="34" charset="0"/>
            </a:endParaRPr>
          </a:p>
        </p:txBody>
      </p:sp>
    </p:spTree>
    <p:extLst>
      <p:ext uri="{BB962C8B-B14F-4D97-AF65-F5344CB8AC3E}">
        <p14:creationId xmlns:p14="http://schemas.microsoft.com/office/powerpoint/2010/main" val="74240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Machine Learning - ML</a:t>
            </a:r>
          </a:p>
        </p:txBody>
      </p:sp>
      <p:sp>
        <p:nvSpPr>
          <p:cNvPr id="3" name="Rectangle 2"/>
          <p:cNvSpPr/>
          <p:nvPr/>
        </p:nvSpPr>
        <p:spPr>
          <a:xfrm>
            <a:off x="817194" y="1446433"/>
            <a:ext cx="10701515" cy="2247282"/>
          </a:xfrm>
          <a:prstGeom prst="rect">
            <a:avLst/>
          </a:prstGeom>
        </p:spPr>
        <p:txBody>
          <a:bodyPr wrap="square">
            <a:spAutoFit/>
          </a:bodyPr>
          <a:lstStyle/>
          <a:p>
            <a:pPr marL="864000" lvl="1" indent="-324000">
              <a:spcAft>
                <a:spcPts val="848"/>
              </a:spcAft>
              <a:buClr>
                <a:srgbClr val="0066FF"/>
              </a:buClr>
              <a:buSzPct val="40000"/>
              <a:buFont typeface="Symbol" charset="2"/>
              <a:buChar char=""/>
            </a:pPr>
            <a:r>
              <a:rPr lang="en-US" sz="2090" spc="-1" dirty="0">
                <a:solidFill>
                  <a:srgbClr val="050505"/>
                </a:solidFill>
              </a:rPr>
              <a:t>Instead of writing code, you feed data to the generic algorithm, and it builds logic based on the data given</a:t>
            </a:r>
          </a:p>
          <a:p>
            <a:pPr marL="864000" lvl="1" indent="-324000">
              <a:spcAft>
                <a:spcPts val="848"/>
              </a:spcAft>
              <a:buClr>
                <a:srgbClr val="0066FF"/>
              </a:buClr>
              <a:buSzPct val="40000"/>
              <a:buFont typeface="Symbol" charset="2"/>
              <a:buChar char=""/>
            </a:pPr>
            <a:r>
              <a:rPr lang="en-US" sz="2090" spc="-1" dirty="0">
                <a:solidFill>
                  <a:srgbClr val="050505"/>
                </a:solidFill>
              </a:rPr>
              <a:t>Machine Learning can do: </a:t>
            </a:r>
          </a:p>
          <a:p>
            <a:pPr marL="1296000" lvl="2" indent="-288000">
              <a:spcAft>
                <a:spcPts val="632"/>
              </a:spcAft>
              <a:buClr>
                <a:srgbClr val="0066FF"/>
              </a:buClr>
              <a:buSzPct val="40000"/>
              <a:buFont typeface="Wingdings" charset="2"/>
              <a:buChar char=""/>
            </a:pPr>
            <a:r>
              <a:rPr lang="en-US" spc="-1" dirty="0">
                <a:solidFill>
                  <a:srgbClr val="050505"/>
                </a:solidFill>
              </a:rPr>
              <a:t>Classification tasks: Dividing the given data into predefined groups</a:t>
            </a:r>
          </a:p>
          <a:p>
            <a:pPr marL="1296000" lvl="2" indent="-288000">
              <a:spcAft>
                <a:spcPts val="632"/>
              </a:spcAft>
              <a:buClr>
                <a:srgbClr val="0066FF"/>
              </a:buClr>
              <a:buSzPct val="40000"/>
              <a:buFont typeface="Wingdings" charset="2"/>
              <a:buChar char=""/>
            </a:pPr>
            <a:r>
              <a:rPr lang="en-US" spc="-1" dirty="0">
                <a:solidFill>
                  <a:srgbClr val="050505"/>
                </a:solidFill>
              </a:rPr>
              <a:t>Regression tasks: Prediction of target value based on input values</a:t>
            </a:r>
          </a:p>
          <a:p>
            <a:pPr marL="1296000" lvl="2" indent="-288000">
              <a:spcAft>
                <a:spcPts val="632"/>
              </a:spcAft>
              <a:buClr>
                <a:srgbClr val="0066FF"/>
              </a:buClr>
              <a:buSzPct val="40000"/>
              <a:buFont typeface="Wingdings" charset="2"/>
              <a:buChar char=""/>
            </a:pPr>
            <a:r>
              <a:rPr lang="en-US" spc="-1" dirty="0">
                <a:solidFill>
                  <a:srgbClr val="050505"/>
                </a:solidFill>
              </a:rPr>
              <a:t>Clustering: Making unspecified groups of data</a:t>
            </a:r>
          </a:p>
        </p:txBody>
      </p:sp>
      <p:pic>
        <p:nvPicPr>
          <p:cNvPr id="12290" name="Picture 2" descr="Image result for machine learning 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626" y="3693714"/>
            <a:ext cx="7789011" cy="316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5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Types of machine learning</a:t>
            </a:r>
          </a:p>
        </p:txBody>
      </p:sp>
      <p:grpSp>
        <p:nvGrpSpPr>
          <p:cNvPr id="3" name="Group 2"/>
          <p:cNvGrpSpPr/>
          <p:nvPr/>
        </p:nvGrpSpPr>
        <p:grpSpPr>
          <a:xfrm>
            <a:off x="518616" y="3185434"/>
            <a:ext cx="3388976" cy="2471869"/>
            <a:chOff x="518616" y="3185434"/>
            <a:chExt cx="3388976" cy="2471869"/>
          </a:xfrm>
        </p:grpSpPr>
        <p:sp>
          <p:nvSpPr>
            <p:cNvPr id="59" name="TextBox 58">
              <a:extLst>
                <a:ext uri="{FF2B5EF4-FFF2-40B4-BE49-F238E27FC236}">
                  <a16:creationId xmlns:a16="http://schemas.microsoft.com/office/drawing/2014/main" id="{EBE46705-D7C7-4A5A-850B-6A12DD7D7381}"/>
                </a:ext>
              </a:extLst>
            </p:cNvPr>
            <p:cNvSpPr txBox="1"/>
            <p:nvPr/>
          </p:nvSpPr>
          <p:spPr>
            <a:xfrm>
              <a:off x="518616" y="3595200"/>
              <a:ext cx="3388976" cy="2062103"/>
            </a:xfrm>
            <a:prstGeom prst="rect">
              <a:avLst/>
            </a:prstGeom>
            <a:noFill/>
          </p:spPr>
          <p:txBody>
            <a:bodyPr wrap="square" rtlCol="0">
              <a:spAutoFit/>
            </a:bodyPr>
            <a:lstStyle/>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Give input to designed algorithm</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Give required output to algorithm</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Define the way to extract features</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Predict the output based on features</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Compare the predicted output with actual output</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Fine tune the model </a:t>
              </a:r>
              <a:endParaRPr lang="ko-KR" altLang="en-US" sz="16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BCC78F36-9262-4472-A958-4AB377F2469F}"/>
                </a:ext>
              </a:extLst>
            </p:cNvPr>
            <p:cNvSpPr txBox="1"/>
            <p:nvPr/>
          </p:nvSpPr>
          <p:spPr>
            <a:xfrm>
              <a:off x="810220" y="3185434"/>
              <a:ext cx="2915429" cy="442901"/>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Supervised ML</a:t>
              </a:r>
              <a:endParaRPr lang="ko-KR" altLang="en-US" sz="1400" b="1" dirty="0">
                <a:solidFill>
                  <a:schemeClr val="tx1">
                    <a:lumMod val="75000"/>
                    <a:lumOff val="25000"/>
                  </a:schemeClr>
                </a:solidFill>
                <a:cs typeface="Arial" pitchFamily="34" charset="0"/>
              </a:endParaRPr>
            </a:p>
          </p:txBody>
        </p:sp>
      </p:grpSp>
      <p:sp>
        <p:nvSpPr>
          <p:cNvPr id="74" name="Rectangle 9">
            <a:extLst>
              <a:ext uri="{FF2B5EF4-FFF2-40B4-BE49-F238E27FC236}">
                <a16:creationId xmlns:a16="http://schemas.microsoft.com/office/drawing/2014/main" id="{444E6227-4972-4DE6-BEB0-C3FC42991182}"/>
              </a:ext>
            </a:extLst>
          </p:cNvPr>
          <p:cNvSpPr/>
          <p:nvPr/>
        </p:nvSpPr>
        <p:spPr>
          <a:xfrm>
            <a:off x="1584667" y="2466434"/>
            <a:ext cx="1165246"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5" name="Group 74">
            <a:extLst>
              <a:ext uri="{FF2B5EF4-FFF2-40B4-BE49-F238E27FC236}">
                <a16:creationId xmlns:a16="http://schemas.microsoft.com/office/drawing/2014/main" id="{56876195-E054-4432-A774-7E2BB9D10397}"/>
              </a:ext>
            </a:extLst>
          </p:cNvPr>
          <p:cNvGrpSpPr/>
          <p:nvPr/>
        </p:nvGrpSpPr>
        <p:grpSpPr>
          <a:xfrm>
            <a:off x="1580167" y="1453787"/>
            <a:ext cx="1159795" cy="1030670"/>
            <a:chOff x="5369718" y="2683668"/>
            <a:chExt cx="1452563" cy="1595377"/>
          </a:xfrm>
        </p:grpSpPr>
        <p:sp>
          <p:nvSpPr>
            <p:cNvPr id="76" name="Freeform: Shape 7">
              <a:extLst>
                <a:ext uri="{FF2B5EF4-FFF2-40B4-BE49-F238E27FC236}">
                  <a16:creationId xmlns:a16="http://schemas.microsoft.com/office/drawing/2014/main" id="{C9241BD8-6556-4E2C-B895-FCE53BD2AED0}"/>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77" name="Freeform: Shape 8">
              <a:extLst>
                <a:ext uri="{FF2B5EF4-FFF2-40B4-BE49-F238E27FC236}">
                  <a16:creationId xmlns:a16="http://schemas.microsoft.com/office/drawing/2014/main" id="{52A1169D-927F-46FE-BC59-386CC21D789D}"/>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78" name="Freeform: Shape 9">
              <a:extLst>
                <a:ext uri="{FF2B5EF4-FFF2-40B4-BE49-F238E27FC236}">
                  <a16:creationId xmlns:a16="http://schemas.microsoft.com/office/drawing/2014/main" id="{E42DD6F4-9229-4F09-89D2-AE61AA686A8C}"/>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79" name="Freeform: Shape 10">
              <a:extLst>
                <a:ext uri="{FF2B5EF4-FFF2-40B4-BE49-F238E27FC236}">
                  <a16:creationId xmlns:a16="http://schemas.microsoft.com/office/drawing/2014/main" id="{62C28B7F-E812-4E85-9254-D8AFCE57AD4F}"/>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80" name="Freeform: Shape 11">
              <a:extLst>
                <a:ext uri="{FF2B5EF4-FFF2-40B4-BE49-F238E27FC236}">
                  <a16:creationId xmlns:a16="http://schemas.microsoft.com/office/drawing/2014/main" id="{9EDF585F-51B6-460C-9639-6F654869D21E}"/>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81" name="Freeform: Shape 12">
              <a:extLst>
                <a:ext uri="{FF2B5EF4-FFF2-40B4-BE49-F238E27FC236}">
                  <a16:creationId xmlns:a16="http://schemas.microsoft.com/office/drawing/2014/main" id="{84BFF45F-3123-46B5-8BAB-66EEFF74854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82" name="Freeform: Shape 13">
              <a:extLst>
                <a:ext uri="{FF2B5EF4-FFF2-40B4-BE49-F238E27FC236}">
                  <a16:creationId xmlns:a16="http://schemas.microsoft.com/office/drawing/2014/main" id="{1CE4215C-F238-4074-8566-066F4BB5499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83" name="Freeform: Shape 14">
              <a:extLst>
                <a:ext uri="{FF2B5EF4-FFF2-40B4-BE49-F238E27FC236}">
                  <a16:creationId xmlns:a16="http://schemas.microsoft.com/office/drawing/2014/main" id="{5452315B-BF12-46F9-9CB7-88BF733DBDB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84" name="Freeform: Shape 15">
              <a:extLst>
                <a:ext uri="{FF2B5EF4-FFF2-40B4-BE49-F238E27FC236}">
                  <a16:creationId xmlns:a16="http://schemas.microsoft.com/office/drawing/2014/main" id="{9C7FEAB0-01AF-4BB5-B68D-C312D06F6193}"/>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85" name="Freeform: Shape 16">
              <a:extLst>
                <a:ext uri="{FF2B5EF4-FFF2-40B4-BE49-F238E27FC236}">
                  <a16:creationId xmlns:a16="http://schemas.microsoft.com/office/drawing/2014/main" id="{300F6227-1FD1-49E1-BC0D-7F773CAFA52B}"/>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86" name="Freeform: Shape 17">
              <a:extLst>
                <a:ext uri="{FF2B5EF4-FFF2-40B4-BE49-F238E27FC236}">
                  <a16:creationId xmlns:a16="http://schemas.microsoft.com/office/drawing/2014/main" id="{C53492B7-4E2F-44BE-BED4-66FBF7CB9E5B}"/>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87" name="Freeform: Shape 18">
              <a:extLst>
                <a:ext uri="{FF2B5EF4-FFF2-40B4-BE49-F238E27FC236}">
                  <a16:creationId xmlns:a16="http://schemas.microsoft.com/office/drawing/2014/main" id="{44536104-7164-4358-9D90-8A4E16515F2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88" name="Freeform: Shape 19">
              <a:extLst>
                <a:ext uri="{FF2B5EF4-FFF2-40B4-BE49-F238E27FC236}">
                  <a16:creationId xmlns:a16="http://schemas.microsoft.com/office/drawing/2014/main" id="{31AB1D94-074A-4C6B-93C2-777DAD2C5FEA}"/>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89" name="Freeform: Shape 20">
              <a:extLst>
                <a:ext uri="{FF2B5EF4-FFF2-40B4-BE49-F238E27FC236}">
                  <a16:creationId xmlns:a16="http://schemas.microsoft.com/office/drawing/2014/main" id="{5D9FCD37-8F8E-4B06-A3A4-7C68D84421D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90" name="Freeform: Shape 21">
              <a:extLst>
                <a:ext uri="{FF2B5EF4-FFF2-40B4-BE49-F238E27FC236}">
                  <a16:creationId xmlns:a16="http://schemas.microsoft.com/office/drawing/2014/main" id="{3D9526B5-9BE8-4E09-A91A-B72E56E2592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91" name="Freeform: Shape 22">
              <a:extLst>
                <a:ext uri="{FF2B5EF4-FFF2-40B4-BE49-F238E27FC236}">
                  <a16:creationId xmlns:a16="http://schemas.microsoft.com/office/drawing/2014/main" id="{8E6E10C0-13B9-41B9-B50A-27F0F16144E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92" name="Freeform: Shape 23">
              <a:extLst>
                <a:ext uri="{FF2B5EF4-FFF2-40B4-BE49-F238E27FC236}">
                  <a16:creationId xmlns:a16="http://schemas.microsoft.com/office/drawing/2014/main" id="{21AE99C5-BD87-45B9-9CB8-68ECDF4356F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93" name="Freeform: Shape 24">
              <a:extLst>
                <a:ext uri="{FF2B5EF4-FFF2-40B4-BE49-F238E27FC236}">
                  <a16:creationId xmlns:a16="http://schemas.microsoft.com/office/drawing/2014/main" id="{A325DCB3-D5B0-4BC1-B216-EBDAD79759C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94" name="Freeform: Shape 25">
              <a:extLst>
                <a:ext uri="{FF2B5EF4-FFF2-40B4-BE49-F238E27FC236}">
                  <a16:creationId xmlns:a16="http://schemas.microsoft.com/office/drawing/2014/main" id="{ACFB5E71-AD5B-4955-9ABD-C527A3BC512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95" name="Freeform: Shape 26">
              <a:extLst>
                <a:ext uri="{FF2B5EF4-FFF2-40B4-BE49-F238E27FC236}">
                  <a16:creationId xmlns:a16="http://schemas.microsoft.com/office/drawing/2014/main" id="{39B7EB1D-CDB7-4B0F-959B-463731427B2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96" name="Freeform: Shape 27">
              <a:extLst>
                <a:ext uri="{FF2B5EF4-FFF2-40B4-BE49-F238E27FC236}">
                  <a16:creationId xmlns:a16="http://schemas.microsoft.com/office/drawing/2014/main" id="{7FD3780D-7D85-4A55-9081-7CAA313564B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97" name="Freeform: Shape 28">
              <a:extLst>
                <a:ext uri="{FF2B5EF4-FFF2-40B4-BE49-F238E27FC236}">
                  <a16:creationId xmlns:a16="http://schemas.microsoft.com/office/drawing/2014/main" id="{19A00F5A-29BF-4BE8-9981-002BC0FA48C8}"/>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98" name="Freeform: Shape 29">
              <a:extLst>
                <a:ext uri="{FF2B5EF4-FFF2-40B4-BE49-F238E27FC236}">
                  <a16:creationId xmlns:a16="http://schemas.microsoft.com/office/drawing/2014/main" id="{A025F13D-DA21-40A9-8EC5-76362F59C6F9}"/>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99" name="Freeform: Shape 30">
              <a:extLst>
                <a:ext uri="{FF2B5EF4-FFF2-40B4-BE49-F238E27FC236}">
                  <a16:creationId xmlns:a16="http://schemas.microsoft.com/office/drawing/2014/main" id="{47D241EF-D072-477B-847D-B9D7812A206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00" name="Freeform: Shape 31">
              <a:extLst>
                <a:ext uri="{FF2B5EF4-FFF2-40B4-BE49-F238E27FC236}">
                  <a16:creationId xmlns:a16="http://schemas.microsoft.com/office/drawing/2014/main" id="{1AD90D11-4718-49AA-A45E-BB32DCB8285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101" name="Freeform: Shape 32">
              <a:extLst>
                <a:ext uri="{FF2B5EF4-FFF2-40B4-BE49-F238E27FC236}">
                  <a16:creationId xmlns:a16="http://schemas.microsoft.com/office/drawing/2014/main" id="{7E17D256-B342-4E37-9406-2AA05E8DA6E7}"/>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nvGrpSpPr>
          <p:cNvPr id="102" name="Group 101">
            <a:extLst>
              <a:ext uri="{FF2B5EF4-FFF2-40B4-BE49-F238E27FC236}">
                <a16:creationId xmlns:a16="http://schemas.microsoft.com/office/drawing/2014/main" id="{56876195-E054-4432-A774-7E2BB9D10397}"/>
              </a:ext>
            </a:extLst>
          </p:cNvPr>
          <p:cNvGrpSpPr/>
          <p:nvPr/>
        </p:nvGrpSpPr>
        <p:grpSpPr>
          <a:xfrm>
            <a:off x="5137994" y="1481975"/>
            <a:ext cx="1159795" cy="1030670"/>
            <a:chOff x="5369718" y="2683668"/>
            <a:chExt cx="1452563" cy="1595377"/>
          </a:xfrm>
        </p:grpSpPr>
        <p:sp>
          <p:nvSpPr>
            <p:cNvPr id="103" name="Freeform: Shape 7">
              <a:extLst>
                <a:ext uri="{FF2B5EF4-FFF2-40B4-BE49-F238E27FC236}">
                  <a16:creationId xmlns:a16="http://schemas.microsoft.com/office/drawing/2014/main" id="{C9241BD8-6556-4E2C-B895-FCE53BD2AED0}"/>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104" name="Freeform: Shape 8">
              <a:extLst>
                <a:ext uri="{FF2B5EF4-FFF2-40B4-BE49-F238E27FC236}">
                  <a16:creationId xmlns:a16="http://schemas.microsoft.com/office/drawing/2014/main" id="{52A1169D-927F-46FE-BC59-386CC21D789D}"/>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5" name="Freeform: Shape 9">
              <a:extLst>
                <a:ext uri="{FF2B5EF4-FFF2-40B4-BE49-F238E27FC236}">
                  <a16:creationId xmlns:a16="http://schemas.microsoft.com/office/drawing/2014/main" id="{E42DD6F4-9229-4F09-89D2-AE61AA686A8C}"/>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06" name="Freeform: Shape 10">
              <a:extLst>
                <a:ext uri="{FF2B5EF4-FFF2-40B4-BE49-F238E27FC236}">
                  <a16:creationId xmlns:a16="http://schemas.microsoft.com/office/drawing/2014/main" id="{62C28B7F-E812-4E85-9254-D8AFCE57AD4F}"/>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07" name="Freeform: Shape 11">
              <a:extLst>
                <a:ext uri="{FF2B5EF4-FFF2-40B4-BE49-F238E27FC236}">
                  <a16:creationId xmlns:a16="http://schemas.microsoft.com/office/drawing/2014/main" id="{9EDF585F-51B6-460C-9639-6F654869D21E}"/>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08" name="Freeform: Shape 12">
              <a:extLst>
                <a:ext uri="{FF2B5EF4-FFF2-40B4-BE49-F238E27FC236}">
                  <a16:creationId xmlns:a16="http://schemas.microsoft.com/office/drawing/2014/main" id="{84BFF45F-3123-46B5-8BAB-66EEFF74854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09" name="Freeform: Shape 13">
              <a:extLst>
                <a:ext uri="{FF2B5EF4-FFF2-40B4-BE49-F238E27FC236}">
                  <a16:creationId xmlns:a16="http://schemas.microsoft.com/office/drawing/2014/main" id="{1CE4215C-F238-4074-8566-066F4BB5499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10" name="Freeform: Shape 14">
              <a:extLst>
                <a:ext uri="{FF2B5EF4-FFF2-40B4-BE49-F238E27FC236}">
                  <a16:creationId xmlns:a16="http://schemas.microsoft.com/office/drawing/2014/main" id="{5452315B-BF12-46F9-9CB7-88BF733DBDB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11" name="Freeform: Shape 15">
              <a:extLst>
                <a:ext uri="{FF2B5EF4-FFF2-40B4-BE49-F238E27FC236}">
                  <a16:creationId xmlns:a16="http://schemas.microsoft.com/office/drawing/2014/main" id="{9C7FEAB0-01AF-4BB5-B68D-C312D06F6193}"/>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12" name="Freeform: Shape 16">
              <a:extLst>
                <a:ext uri="{FF2B5EF4-FFF2-40B4-BE49-F238E27FC236}">
                  <a16:creationId xmlns:a16="http://schemas.microsoft.com/office/drawing/2014/main" id="{300F6227-1FD1-49E1-BC0D-7F773CAFA52B}"/>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13" name="Freeform: Shape 17">
              <a:extLst>
                <a:ext uri="{FF2B5EF4-FFF2-40B4-BE49-F238E27FC236}">
                  <a16:creationId xmlns:a16="http://schemas.microsoft.com/office/drawing/2014/main" id="{C53492B7-4E2F-44BE-BED4-66FBF7CB9E5B}"/>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14" name="Freeform: Shape 18">
              <a:extLst>
                <a:ext uri="{FF2B5EF4-FFF2-40B4-BE49-F238E27FC236}">
                  <a16:creationId xmlns:a16="http://schemas.microsoft.com/office/drawing/2014/main" id="{44536104-7164-4358-9D90-8A4E16515F2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15" name="Freeform: Shape 19">
              <a:extLst>
                <a:ext uri="{FF2B5EF4-FFF2-40B4-BE49-F238E27FC236}">
                  <a16:creationId xmlns:a16="http://schemas.microsoft.com/office/drawing/2014/main" id="{31AB1D94-074A-4C6B-93C2-777DAD2C5FEA}"/>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16" name="Freeform: Shape 20">
              <a:extLst>
                <a:ext uri="{FF2B5EF4-FFF2-40B4-BE49-F238E27FC236}">
                  <a16:creationId xmlns:a16="http://schemas.microsoft.com/office/drawing/2014/main" id="{5D9FCD37-8F8E-4B06-A3A4-7C68D84421D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17" name="Freeform: Shape 21">
              <a:extLst>
                <a:ext uri="{FF2B5EF4-FFF2-40B4-BE49-F238E27FC236}">
                  <a16:creationId xmlns:a16="http://schemas.microsoft.com/office/drawing/2014/main" id="{3D9526B5-9BE8-4E09-A91A-B72E56E2592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18" name="Freeform: Shape 22">
              <a:extLst>
                <a:ext uri="{FF2B5EF4-FFF2-40B4-BE49-F238E27FC236}">
                  <a16:creationId xmlns:a16="http://schemas.microsoft.com/office/drawing/2014/main" id="{8E6E10C0-13B9-41B9-B50A-27F0F16144E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19" name="Freeform: Shape 23">
              <a:extLst>
                <a:ext uri="{FF2B5EF4-FFF2-40B4-BE49-F238E27FC236}">
                  <a16:creationId xmlns:a16="http://schemas.microsoft.com/office/drawing/2014/main" id="{21AE99C5-BD87-45B9-9CB8-68ECDF4356F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120" name="Freeform: Shape 24">
              <a:extLst>
                <a:ext uri="{FF2B5EF4-FFF2-40B4-BE49-F238E27FC236}">
                  <a16:creationId xmlns:a16="http://schemas.microsoft.com/office/drawing/2014/main" id="{A325DCB3-D5B0-4BC1-B216-EBDAD79759C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1" name="Freeform: Shape 25">
              <a:extLst>
                <a:ext uri="{FF2B5EF4-FFF2-40B4-BE49-F238E27FC236}">
                  <a16:creationId xmlns:a16="http://schemas.microsoft.com/office/drawing/2014/main" id="{ACFB5E71-AD5B-4955-9ABD-C527A3BC512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2" name="Freeform: Shape 26">
              <a:extLst>
                <a:ext uri="{FF2B5EF4-FFF2-40B4-BE49-F238E27FC236}">
                  <a16:creationId xmlns:a16="http://schemas.microsoft.com/office/drawing/2014/main" id="{39B7EB1D-CDB7-4B0F-959B-463731427B2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3" name="Freeform: Shape 27">
              <a:extLst>
                <a:ext uri="{FF2B5EF4-FFF2-40B4-BE49-F238E27FC236}">
                  <a16:creationId xmlns:a16="http://schemas.microsoft.com/office/drawing/2014/main" id="{7FD3780D-7D85-4A55-9081-7CAA313564B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4" name="Freeform: Shape 28">
              <a:extLst>
                <a:ext uri="{FF2B5EF4-FFF2-40B4-BE49-F238E27FC236}">
                  <a16:creationId xmlns:a16="http://schemas.microsoft.com/office/drawing/2014/main" id="{19A00F5A-29BF-4BE8-9981-002BC0FA48C8}"/>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125" name="Freeform: Shape 29">
              <a:extLst>
                <a:ext uri="{FF2B5EF4-FFF2-40B4-BE49-F238E27FC236}">
                  <a16:creationId xmlns:a16="http://schemas.microsoft.com/office/drawing/2014/main" id="{A025F13D-DA21-40A9-8EC5-76362F59C6F9}"/>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26" name="Freeform: Shape 30">
              <a:extLst>
                <a:ext uri="{FF2B5EF4-FFF2-40B4-BE49-F238E27FC236}">
                  <a16:creationId xmlns:a16="http://schemas.microsoft.com/office/drawing/2014/main" id="{47D241EF-D072-477B-847D-B9D7812A206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27" name="Freeform: Shape 31">
              <a:extLst>
                <a:ext uri="{FF2B5EF4-FFF2-40B4-BE49-F238E27FC236}">
                  <a16:creationId xmlns:a16="http://schemas.microsoft.com/office/drawing/2014/main" id="{1AD90D11-4718-49AA-A45E-BB32DCB8285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128" name="Freeform: Shape 32">
              <a:extLst>
                <a:ext uri="{FF2B5EF4-FFF2-40B4-BE49-F238E27FC236}">
                  <a16:creationId xmlns:a16="http://schemas.microsoft.com/office/drawing/2014/main" id="{7E17D256-B342-4E37-9406-2AA05E8DA6E7}"/>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nvGrpSpPr>
          <p:cNvPr id="129" name="Group 128"/>
          <p:cNvGrpSpPr/>
          <p:nvPr/>
        </p:nvGrpSpPr>
        <p:grpSpPr>
          <a:xfrm>
            <a:off x="4179691" y="3198976"/>
            <a:ext cx="3388976" cy="2471869"/>
            <a:chOff x="518616" y="3185434"/>
            <a:chExt cx="3388976" cy="2471869"/>
          </a:xfrm>
        </p:grpSpPr>
        <p:sp>
          <p:nvSpPr>
            <p:cNvPr id="130" name="TextBox 129">
              <a:extLst>
                <a:ext uri="{FF2B5EF4-FFF2-40B4-BE49-F238E27FC236}">
                  <a16:creationId xmlns:a16="http://schemas.microsoft.com/office/drawing/2014/main" id="{EBE46705-D7C7-4A5A-850B-6A12DD7D7381}"/>
                </a:ext>
              </a:extLst>
            </p:cNvPr>
            <p:cNvSpPr txBox="1"/>
            <p:nvPr/>
          </p:nvSpPr>
          <p:spPr>
            <a:xfrm>
              <a:off x="518616" y="3595200"/>
              <a:ext cx="3388976" cy="2062103"/>
            </a:xfrm>
            <a:prstGeom prst="rect">
              <a:avLst/>
            </a:prstGeom>
            <a:noFill/>
          </p:spPr>
          <p:txBody>
            <a:bodyPr wrap="square" rtlCol="0">
              <a:spAutoFit/>
            </a:bodyPr>
            <a:lstStyle/>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Give input to designed algorithm</a:t>
              </a:r>
            </a:p>
            <a:p>
              <a:pPr marL="171450" indent="-171450">
                <a:buFont typeface="Arial" panose="020B0604020202020204" pitchFamily="34" charset="0"/>
                <a:buChar char="•"/>
              </a:pPr>
              <a:r>
                <a:rPr lang="en-US" altLang="ko-KR" sz="1600" strike="sngStrike" dirty="0">
                  <a:solidFill>
                    <a:schemeClr val="tx1">
                      <a:lumMod val="75000"/>
                      <a:lumOff val="25000"/>
                    </a:schemeClr>
                  </a:solidFill>
                  <a:cs typeface="Arial" pitchFamily="34" charset="0"/>
                </a:rPr>
                <a:t>Give required output to algorithm</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Define the way to extract features</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Predict the output based on features</a:t>
              </a:r>
            </a:p>
            <a:p>
              <a:pPr marL="171450" indent="-171450">
                <a:buFont typeface="Arial" panose="020B0604020202020204" pitchFamily="34" charset="0"/>
                <a:buChar char="•"/>
              </a:pPr>
              <a:r>
                <a:rPr lang="en-US" altLang="ko-KR" sz="1600" strike="sngStrike" dirty="0">
                  <a:solidFill>
                    <a:schemeClr val="tx1">
                      <a:lumMod val="75000"/>
                      <a:lumOff val="25000"/>
                    </a:schemeClr>
                  </a:solidFill>
                  <a:cs typeface="Arial" pitchFamily="34" charset="0"/>
                </a:rPr>
                <a:t>Compare the predicted output with actual output</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Fine tune the model </a:t>
              </a:r>
              <a:endParaRPr lang="ko-KR" altLang="en-US" sz="1600" dirty="0">
                <a:solidFill>
                  <a:schemeClr val="tx1">
                    <a:lumMod val="75000"/>
                    <a:lumOff val="25000"/>
                  </a:schemeClr>
                </a:solidFill>
                <a:cs typeface="Arial" pitchFamily="34" charset="0"/>
              </a:endParaRPr>
            </a:p>
          </p:txBody>
        </p:sp>
        <p:sp>
          <p:nvSpPr>
            <p:cNvPr id="131" name="TextBox 130">
              <a:extLst>
                <a:ext uri="{FF2B5EF4-FFF2-40B4-BE49-F238E27FC236}">
                  <a16:creationId xmlns:a16="http://schemas.microsoft.com/office/drawing/2014/main" id="{BCC78F36-9262-4472-A958-4AB377F2469F}"/>
                </a:ext>
              </a:extLst>
            </p:cNvPr>
            <p:cNvSpPr txBox="1"/>
            <p:nvPr/>
          </p:nvSpPr>
          <p:spPr>
            <a:xfrm>
              <a:off x="810220" y="3185434"/>
              <a:ext cx="2915429"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Unsupervised ML</a:t>
              </a:r>
              <a:endParaRPr lang="ko-KR" altLang="en-US" sz="1400" b="1" dirty="0">
                <a:solidFill>
                  <a:schemeClr val="tx1">
                    <a:lumMod val="75000"/>
                    <a:lumOff val="25000"/>
                  </a:schemeClr>
                </a:solidFill>
                <a:cs typeface="Arial" pitchFamily="34" charset="0"/>
              </a:endParaRPr>
            </a:p>
          </p:txBody>
        </p:sp>
      </p:grpSp>
      <p:grpSp>
        <p:nvGrpSpPr>
          <p:cNvPr id="132" name="Group 131">
            <a:extLst>
              <a:ext uri="{FF2B5EF4-FFF2-40B4-BE49-F238E27FC236}">
                <a16:creationId xmlns:a16="http://schemas.microsoft.com/office/drawing/2014/main" id="{56876195-E054-4432-A774-7E2BB9D10397}"/>
              </a:ext>
            </a:extLst>
          </p:cNvPr>
          <p:cNvGrpSpPr/>
          <p:nvPr/>
        </p:nvGrpSpPr>
        <p:grpSpPr>
          <a:xfrm>
            <a:off x="8938427" y="1451534"/>
            <a:ext cx="1159795" cy="1030670"/>
            <a:chOff x="5369718" y="2683668"/>
            <a:chExt cx="1452563" cy="1595377"/>
          </a:xfrm>
        </p:grpSpPr>
        <p:sp>
          <p:nvSpPr>
            <p:cNvPr id="133" name="Freeform: Shape 7">
              <a:extLst>
                <a:ext uri="{FF2B5EF4-FFF2-40B4-BE49-F238E27FC236}">
                  <a16:creationId xmlns:a16="http://schemas.microsoft.com/office/drawing/2014/main" id="{C9241BD8-6556-4E2C-B895-FCE53BD2AED0}"/>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134" name="Freeform: Shape 8">
              <a:extLst>
                <a:ext uri="{FF2B5EF4-FFF2-40B4-BE49-F238E27FC236}">
                  <a16:creationId xmlns:a16="http://schemas.microsoft.com/office/drawing/2014/main" id="{52A1169D-927F-46FE-BC59-386CC21D789D}"/>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35" name="Freeform: Shape 9">
              <a:extLst>
                <a:ext uri="{FF2B5EF4-FFF2-40B4-BE49-F238E27FC236}">
                  <a16:creationId xmlns:a16="http://schemas.microsoft.com/office/drawing/2014/main" id="{E42DD6F4-9229-4F09-89D2-AE61AA686A8C}"/>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36" name="Freeform: Shape 10">
              <a:extLst>
                <a:ext uri="{FF2B5EF4-FFF2-40B4-BE49-F238E27FC236}">
                  <a16:creationId xmlns:a16="http://schemas.microsoft.com/office/drawing/2014/main" id="{62C28B7F-E812-4E85-9254-D8AFCE57AD4F}"/>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37" name="Freeform: Shape 11">
              <a:extLst>
                <a:ext uri="{FF2B5EF4-FFF2-40B4-BE49-F238E27FC236}">
                  <a16:creationId xmlns:a16="http://schemas.microsoft.com/office/drawing/2014/main" id="{9EDF585F-51B6-460C-9639-6F654869D21E}"/>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8" name="Freeform: Shape 12">
              <a:extLst>
                <a:ext uri="{FF2B5EF4-FFF2-40B4-BE49-F238E27FC236}">
                  <a16:creationId xmlns:a16="http://schemas.microsoft.com/office/drawing/2014/main" id="{84BFF45F-3123-46B5-8BAB-66EEFF74854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39" name="Freeform: Shape 13">
              <a:extLst>
                <a:ext uri="{FF2B5EF4-FFF2-40B4-BE49-F238E27FC236}">
                  <a16:creationId xmlns:a16="http://schemas.microsoft.com/office/drawing/2014/main" id="{1CE4215C-F238-4074-8566-066F4BB5499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40" name="Freeform: Shape 14">
              <a:extLst>
                <a:ext uri="{FF2B5EF4-FFF2-40B4-BE49-F238E27FC236}">
                  <a16:creationId xmlns:a16="http://schemas.microsoft.com/office/drawing/2014/main" id="{5452315B-BF12-46F9-9CB7-88BF733DBDB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41" name="Freeform: Shape 15">
              <a:extLst>
                <a:ext uri="{FF2B5EF4-FFF2-40B4-BE49-F238E27FC236}">
                  <a16:creationId xmlns:a16="http://schemas.microsoft.com/office/drawing/2014/main" id="{9C7FEAB0-01AF-4BB5-B68D-C312D06F6193}"/>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42" name="Freeform: Shape 16">
              <a:extLst>
                <a:ext uri="{FF2B5EF4-FFF2-40B4-BE49-F238E27FC236}">
                  <a16:creationId xmlns:a16="http://schemas.microsoft.com/office/drawing/2014/main" id="{300F6227-1FD1-49E1-BC0D-7F773CAFA52B}"/>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43" name="Freeform: Shape 17">
              <a:extLst>
                <a:ext uri="{FF2B5EF4-FFF2-40B4-BE49-F238E27FC236}">
                  <a16:creationId xmlns:a16="http://schemas.microsoft.com/office/drawing/2014/main" id="{C53492B7-4E2F-44BE-BED4-66FBF7CB9E5B}"/>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44" name="Freeform: Shape 18">
              <a:extLst>
                <a:ext uri="{FF2B5EF4-FFF2-40B4-BE49-F238E27FC236}">
                  <a16:creationId xmlns:a16="http://schemas.microsoft.com/office/drawing/2014/main" id="{44536104-7164-4358-9D90-8A4E16515F2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45" name="Freeform: Shape 19">
              <a:extLst>
                <a:ext uri="{FF2B5EF4-FFF2-40B4-BE49-F238E27FC236}">
                  <a16:creationId xmlns:a16="http://schemas.microsoft.com/office/drawing/2014/main" id="{31AB1D94-074A-4C6B-93C2-777DAD2C5FEA}"/>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46" name="Freeform: Shape 20">
              <a:extLst>
                <a:ext uri="{FF2B5EF4-FFF2-40B4-BE49-F238E27FC236}">
                  <a16:creationId xmlns:a16="http://schemas.microsoft.com/office/drawing/2014/main" id="{5D9FCD37-8F8E-4B06-A3A4-7C68D84421D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47" name="Freeform: Shape 21">
              <a:extLst>
                <a:ext uri="{FF2B5EF4-FFF2-40B4-BE49-F238E27FC236}">
                  <a16:creationId xmlns:a16="http://schemas.microsoft.com/office/drawing/2014/main" id="{3D9526B5-9BE8-4E09-A91A-B72E56E2592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48" name="Freeform: Shape 22">
              <a:extLst>
                <a:ext uri="{FF2B5EF4-FFF2-40B4-BE49-F238E27FC236}">
                  <a16:creationId xmlns:a16="http://schemas.microsoft.com/office/drawing/2014/main" id="{8E6E10C0-13B9-41B9-B50A-27F0F16144E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49" name="Freeform: Shape 23">
              <a:extLst>
                <a:ext uri="{FF2B5EF4-FFF2-40B4-BE49-F238E27FC236}">
                  <a16:creationId xmlns:a16="http://schemas.microsoft.com/office/drawing/2014/main" id="{21AE99C5-BD87-45B9-9CB8-68ECDF4356F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150" name="Freeform: Shape 24">
              <a:extLst>
                <a:ext uri="{FF2B5EF4-FFF2-40B4-BE49-F238E27FC236}">
                  <a16:creationId xmlns:a16="http://schemas.microsoft.com/office/drawing/2014/main" id="{A325DCB3-D5B0-4BC1-B216-EBDAD79759C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51" name="Freeform: Shape 25">
              <a:extLst>
                <a:ext uri="{FF2B5EF4-FFF2-40B4-BE49-F238E27FC236}">
                  <a16:creationId xmlns:a16="http://schemas.microsoft.com/office/drawing/2014/main" id="{ACFB5E71-AD5B-4955-9ABD-C527A3BC512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52" name="Freeform: Shape 26">
              <a:extLst>
                <a:ext uri="{FF2B5EF4-FFF2-40B4-BE49-F238E27FC236}">
                  <a16:creationId xmlns:a16="http://schemas.microsoft.com/office/drawing/2014/main" id="{39B7EB1D-CDB7-4B0F-959B-463731427B2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53" name="Freeform: Shape 27">
              <a:extLst>
                <a:ext uri="{FF2B5EF4-FFF2-40B4-BE49-F238E27FC236}">
                  <a16:creationId xmlns:a16="http://schemas.microsoft.com/office/drawing/2014/main" id="{7FD3780D-7D85-4A55-9081-7CAA313564B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54" name="Freeform: Shape 28">
              <a:extLst>
                <a:ext uri="{FF2B5EF4-FFF2-40B4-BE49-F238E27FC236}">
                  <a16:creationId xmlns:a16="http://schemas.microsoft.com/office/drawing/2014/main" id="{19A00F5A-29BF-4BE8-9981-002BC0FA48C8}"/>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155" name="Freeform: Shape 29">
              <a:extLst>
                <a:ext uri="{FF2B5EF4-FFF2-40B4-BE49-F238E27FC236}">
                  <a16:creationId xmlns:a16="http://schemas.microsoft.com/office/drawing/2014/main" id="{A025F13D-DA21-40A9-8EC5-76362F59C6F9}"/>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56" name="Freeform: Shape 30">
              <a:extLst>
                <a:ext uri="{FF2B5EF4-FFF2-40B4-BE49-F238E27FC236}">
                  <a16:creationId xmlns:a16="http://schemas.microsoft.com/office/drawing/2014/main" id="{47D241EF-D072-477B-847D-B9D7812A206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57" name="Freeform: Shape 31">
              <a:extLst>
                <a:ext uri="{FF2B5EF4-FFF2-40B4-BE49-F238E27FC236}">
                  <a16:creationId xmlns:a16="http://schemas.microsoft.com/office/drawing/2014/main" id="{1AD90D11-4718-49AA-A45E-BB32DCB8285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158" name="Freeform: Shape 32">
              <a:extLst>
                <a:ext uri="{FF2B5EF4-FFF2-40B4-BE49-F238E27FC236}">
                  <a16:creationId xmlns:a16="http://schemas.microsoft.com/office/drawing/2014/main" id="{7E17D256-B342-4E37-9406-2AA05E8DA6E7}"/>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nvGrpSpPr>
          <p:cNvPr id="159" name="Group 158"/>
          <p:cNvGrpSpPr/>
          <p:nvPr/>
        </p:nvGrpSpPr>
        <p:grpSpPr>
          <a:xfrm>
            <a:off x="7917722" y="3198976"/>
            <a:ext cx="4075345" cy="1517762"/>
            <a:chOff x="518616" y="3185434"/>
            <a:chExt cx="3388976" cy="1517762"/>
          </a:xfrm>
        </p:grpSpPr>
        <p:sp>
          <p:nvSpPr>
            <p:cNvPr id="160" name="TextBox 159">
              <a:extLst>
                <a:ext uri="{FF2B5EF4-FFF2-40B4-BE49-F238E27FC236}">
                  <a16:creationId xmlns:a16="http://schemas.microsoft.com/office/drawing/2014/main" id="{EBE46705-D7C7-4A5A-850B-6A12DD7D7381}"/>
                </a:ext>
              </a:extLst>
            </p:cNvPr>
            <p:cNvSpPr txBox="1"/>
            <p:nvPr/>
          </p:nvSpPr>
          <p:spPr>
            <a:xfrm>
              <a:off x="518616" y="3595200"/>
              <a:ext cx="3388976" cy="1107996"/>
            </a:xfrm>
            <a:prstGeom prst="rect">
              <a:avLst/>
            </a:prstGeom>
            <a:noFill/>
          </p:spPr>
          <p:txBody>
            <a:bodyPr wrap="square" rtlCol="0">
              <a:spAutoFit/>
            </a:bodyPr>
            <a:lstStyle/>
            <a:p>
              <a:pPr marL="171450" indent="-171450">
                <a:buFont typeface="Arial" panose="020B0604020202020204" pitchFamily="34" charset="0"/>
                <a:buChar char="•"/>
              </a:pPr>
              <a:r>
                <a:rPr lang="en-US" dirty="0"/>
                <a:t>Agent learns how to behave</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By performing actions</a:t>
              </a: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Getting rewards to decide about further actions</a:t>
              </a:r>
              <a:endParaRPr lang="ko-KR" altLang="en-US" sz="1600" dirty="0">
                <a:solidFill>
                  <a:schemeClr val="tx1">
                    <a:lumMod val="75000"/>
                    <a:lumOff val="25000"/>
                  </a:schemeClr>
                </a:solidFill>
                <a:cs typeface="Arial" pitchFamily="34" charset="0"/>
              </a:endParaRPr>
            </a:p>
          </p:txBody>
        </p:sp>
        <p:sp>
          <p:nvSpPr>
            <p:cNvPr id="161" name="TextBox 160">
              <a:extLst>
                <a:ext uri="{FF2B5EF4-FFF2-40B4-BE49-F238E27FC236}">
                  <a16:creationId xmlns:a16="http://schemas.microsoft.com/office/drawing/2014/main" id="{BCC78F36-9262-4472-A958-4AB377F2469F}"/>
                </a:ext>
              </a:extLst>
            </p:cNvPr>
            <p:cNvSpPr txBox="1"/>
            <p:nvPr/>
          </p:nvSpPr>
          <p:spPr>
            <a:xfrm>
              <a:off x="810220" y="3185434"/>
              <a:ext cx="2915429"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Reinforcement Learning</a:t>
              </a:r>
              <a:endParaRPr lang="ko-KR" altLang="en-US" sz="1400" b="1" dirty="0">
                <a:solidFill>
                  <a:schemeClr val="tx1">
                    <a:lumMod val="75000"/>
                    <a:lumOff val="25000"/>
                  </a:schemeClr>
                </a:solidFill>
                <a:cs typeface="Arial" pitchFamily="34" charset="0"/>
              </a:endParaRPr>
            </a:p>
          </p:txBody>
        </p:sp>
      </p:grpSp>
      <p:pic>
        <p:nvPicPr>
          <p:cNvPr id="14338" name="Picture 2" descr="Image result for reinforcemen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2915" y="4818727"/>
            <a:ext cx="2183104" cy="1956666"/>
          </a:xfrm>
          <a:prstGeom prst="rect">
            <a:avLst/>
          </a:prstGeom>
          <a:noFill/>
          <a:extLst>
            <a:ext uri="{909E8E84-426E-40DD-AFC4-6F175D3DCCD1}">
              <a14:hiddenFill xmlns:a14="http://schemas.microsoft.com/office/drawing/2010/main">
                <a:solidFill>
                  <a:srgbClr val="FFFFFF"/>
                </a:solidFill>
              </a14:hiddenFill>
            </a:ext>
          </a:extLst>
        </p:spPr>
      </p:pic>
      <p:sp>
        <p:nvSpPr>
          <p:cNvPr id="162" name="Rectangle 16">
            <a:extLst>
              <a:ext uri="{FF2B5EF4-FFF2-40B4-BE49-F238E27FC236}">
                <a16:creationId xmlns:a16="http://schemas.microsoft.com/office/drawing/2014/main" id="{F1978DC7-2159-40E0-A5D4-88F414868797}"/>
              </a:ext>
            </a:extLst>
          </p:cNvPr>
          <p:cNvSpPr/>
          <p:nvPr/>
        </p:nvSpPr>
        <p:spPr>
          <a:xfrm>
            <a:off x="9236855" y="2677379"/>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Rounded Rectangle 3"/>
          <p:cNvSpPr/>
          <p:nvPr/>
        </p:nvSpPr>
        <p:spPr>
          <a:xfrm>
            <a:off x="10049514" y="2330321"/>
            <a:ext cx="1400958" cy="382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Interpreter</a:t>
            </a:r>
          </a:p>
        </p:txBody>
      </p:sp>
    </p:spTree>
    <p:extLst>
      <p:ext uri="{BB962C8B-B14F-4D97-AF65-F5344CB8AC3E}">
        <p14:creationId xmlns:p14="http://schemas.microsoft.com/office/powerpoint/2010/main" val="31938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Types of Machine Learning</a:t>
            </a:r>
          </a:p>
        </p:txBody>
      </p:sp>
      <p:pic>
        <p:nvPicPr>
          <p:cNvPr id="15362" name="Picture 2" descr="Image result for supervised vs unsupervised learn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841"/>
          <a:stretch/>
        </p:blipFill>
        <p:spPr bwMode="auto">
          <a:xfrm>
            <a:off x="368489" y="1817177"/>
            <a:ext cx="6027974" cy="414689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Image result for reinforcement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464" y="2374422"/>
            <a:ext cx="5742312" cy="324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96422"/>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5004</TotalTime>
  <Words>1800</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Arial (Headings)</vt:lpstr>
      <vt:lpstr>Arial (Headings).</vt:lpstr>
      <vt:lpstr>Symbol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Ehtisham Raza</cp:lastModifiedBy>
  <cp:revision>187</cp:revision>
  <dcterms:created xsi:type="dcterms:W3CDTF">2018-04-24T17:14:44Z</dcterms:created>
  <dcterms:modified xsi:type="dcterms:W3CDTF">2023-07-18T15:24:04Z</dcterms:modified>
</cp:coreProperties>
</file>