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5"/>
  </p:notesMasterIdLst>
  <p:sldIdLst>
    <p:sldId id="311" r:id="rId2"/>
    <p:sldId id="295" r:id="rId3"/>
    <p:sldId id="296" r:id="rId4"/>
    <p:sldId id="308" r:id="rId5"/>
    <p:sldId id="310" r:id="rId6"/>
    <p:sldId id="301" r:id="rId7"/>
    <p:sldId id="306" r:id="rId8"/>
    <p:sldId id="304" r:id="rId9"/>
    <p:sldId id="261" r:id="rId10"/>
    <p:sldId id="256" r:id="rId11"/>
    <p:sldId id="262" r:id="rId12"/>
    <p:sldId id="263" r:id="rId13"/>
    <p:sldId id="264" r:id="rId14"/>
    <p:sldId id="271" r:id="rId15"/>
    <p:sldId id="265" r:id="rId16"/>
    <p:sldId id="270" r:id="rId17"/>
    <p:sldId id="266" r:id="rId18"/>
    <p:sldId id="267" r:id="rId19"/>
    <p:sldId id="268" r:id="rId20"/>
    <p:sldId id="269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59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581AF-36B1-4064-9A8E-1C98874F30E1}" type="datetimeFigureOut">
              <a:rPr lang="en-US" smtClean="0"/>
              <a:t>29-Jan-22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986E8-E582-4260-AD92-D17F71B58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4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9E3F3-7695-4AB4-B854-7EF6EC5AAD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2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986E8-E582-4260-AD92-D17F71B5870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5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1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3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29-Jan-22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5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29-Jan-22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29-Jan-22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4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29-Jan-22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8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29-Jan-22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29-Jan-22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7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hyperlink" Target="mailto:rkju.g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hyperlink" Target="mailto:razaul.math@yahoo.com/rkju.gov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01" y="283087"/>
            <a:ext cx="938234" cy="928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98" y="326104"/>
            <a:ext cx="1066800" cy="914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2" y="-152400"/>
            <a:ext cx="2095500" cy="1552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1" y="423946"/>
            <a:ext cx="228599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“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শিক্ষা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নিয়ে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গড়ব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দেশ</a:t>
            </a:r>
            <a:endParaRPr lang="en-US" dirty="0" smtClean="0">
              <a:solidFill>
                <a:srgbClr val="0070C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  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শেখ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হাসিনার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বাংলাদেশ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”</a:t>
            </a:r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pic>
        <p:nvPicPr>
          <p:cNvPr id="9" name="Picture 8" descr="C:\Users\NET LAB\Downloads\downloa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30513" y="207907"/>
            <a:ext cx="1153807" cy="115079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04801" y="1466120"/>
            <a:ext cx="8610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2060"/>
                </a:solidFill>
              </a:rPr>
              <a:t>শিক্ষা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মন্ত্রণালয়ের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কারিগরি</a:t>
            </a:r>
            <a:r>
              <a:rPr lang="en-US" sz="1600" dirty="0" smtClean="0">
                <a:solidFill>
                  <a:srgbClr val="002060"/>
                </a:solidFill>
              </a:rPr>
              <a:t> ও </a:t>
            </a:r>
            <a:r>
              <a:rPr lang="en-US" sz="1600" dirty="0" err="1" smtClean="0">
                <a:solidFill>
                  <a:srgbClr val="002060"/>
                </a:solidFill>
              </a:rPr>
              <a:t>মাদ্রাসা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শিক্ষা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বিভাগ</a:t>
            </a:r>
            <a:r>
              <a:rPr lang="en-US" sz="1600" dirty="0" smtClean="0">
                <a:solidFill>
                  <a:srgbClr val="002060"/>
                </a:solidFill>
              </a:rPr>
              <a:t> , </a:t>
            </a:r>
            <a:r>
              <a:rPr lang="en-US" sz="1600" dirty="0" err="1" smtClean="0">
                <a:solidFill>
                  <a:srgbClr val="002060"/>
                </a:solidFill>
              </a:rPr>
              <a:t>কারিগরি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শিক্ষা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অধিদপ্তর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এর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তত্ত্বাবধানে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en-US" sz="1600" b="1" dirty="0" err="1" smtClean="0">
                <a:solidFill>
                  <a:srgbClr val="FF0000"/>
                </a:solidFill>
              </a:rPr>
              <a:t>পাবনা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পলিটেকনিক</a:t>
            </a:r>
            <a:r>
              <a:rPr lang="en-US" sz="1600" b="1" dirty="0" smtClean="0">
                <a:solidFill>
                  <a:srgbClr val="FF0000"/>
                </a:solidFill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</a:rPr>
              <a:t>ইন্সটিটিউট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এর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উদ্দোগে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জুম</a:t>
            </a:r>
            <a:r>
              <a:rPr lang="en-US" sz="1600" dirty="0" smtClean="0">
                <a:solidFill>
                  <a:srgbClr val="002060"/>
                </a:solidFill>
              </a:rPr>
              <a:t> (ZOOM) </a:t>
            </a:r>
            <a:r>
              <a:rPr lang="en-US" sz="1600" dirty="0" err="1" smtClean="0">
                <a:solidFill>
                  <a:srgbClr val="002060"/>
                </a:solidFill>
              </a:rPr>
              <a:t>প্লাটফর্মের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মাধ্যমে</a:t>
            </a:r>
            <a:endParaRPr lang="en-US" sz="1600" dirty="0" smtClean="0">
              <a:solidFill>
                <a:srgbClr val="002060"/>
              </a:solidFill>
            </a:endParaRPr>
          </a:p>
          <a:p>
            <a:pPr algn="ctr"/>
            <a:r>
              <a:rPr lang="en-US" sz="1600" dirty="0" err="1" smtClean="0">
                <a:solidFill>
                  <a:srgbClr val="002060"/>
                </a:solidFill>
              </a:rPr>
              <a:t>ডিপ্লোমা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ইন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ইঞ্জিনিয়ারিং</a:t>
            </a:r>
            <a:r>
              <a:rPr lang="en-US" sz="1600" dirty="0" smtClean="0">
                <a:solidFill>
                  <a:srgbClr val="002060"/>
                </a:solidFill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</a:rPr>
              <a:t>২য় </a:t>
            </a:r>
            <a:r>
              <a:rPr lang="en-US" sz="1600" b="1" dirty="0" err="1" smtClean="0">
                <a:solidFill>
                  <a:srgbClr val="FF0000"/>
                </a:solidFill>
              </a:rPr>
              <a:t>পর্বের</a:t>
            </a:r>
            <a:r>
              <a:rPr lang="en-US" sz="1600" b="1" dirty="0" smtClean="0">
                <a:solidFill>
                  <a:srgbClr val="FF0000"/>
                </a:solidFill>
              </a:rPr>
              <a:t> ম্যাথমেটিক্স-২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অনলাইন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লাইভ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ক্লাস-২০২২ </a:t>
            </a:r>
            <a:r>
              <a:rPr lang="en-US" sz="1600" b="1" dirty="0" err="1" smtClean="0">
                <a:solidFill>
                  <a:srgbClr val="0070C0"/>
                </a:solidFill>
              </a:rPr>
              <a:t>খ্রিঃ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2161311" y="2700518"/>
            <a:ext cx="4686302" cy="1066800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বিষয়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smtClean="0">
                <a:solidFill>
                  <a:schemeClr val="tx1"/>
                </a:solidFill>
              </a:rPr>
              <a:t>ম্যাথমেটিক্স-২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৬৫৯২১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Chevron 12"/>
          <p:cNvSpPr/>
          <p:nvPr/>
        </p:nvSpPr>
        <p:spPr>
          <a:xfrm>
            <a:off x="131709" y="3657600"/>
            <a:ext cx="2218801" cy="47028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PRESENTED 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46449" y="3929469"/>
            <a:ext cx="4787753" cy="28680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Md. </a:t>
            </a:r>
            <a:r>
              <a:rPr lang="en-US" sz="3600" dirty="0" err="1" smtClean="0">
                <a:solidFill>
                  <a:schemeClr val="tx1"/>
                </a:solidFill>
                <a:latin typeface="Berlin Sans FB Demi" panose="020E0802020502020306" pitchFamily="34" charset="0"/>
              </a:rPr>
              <a:t>Razaul</a:t>
            </a:r>
            <a:r>
              <a:rPr lang="en-US" sz="3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Karim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B.Sc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(Hon’s),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M.Sc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(Mathematics) 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Jagannath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University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Junior Instructor(Non-Tech) Math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Pabna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Polytechnic Institute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E-mail: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hlinkClick r:id="rId7"/>
              </a:rPr>
              <a:t>rkju.gov@gmail.com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Zoom ID : 610  753   3849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Passcode :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rkrk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8" y="4232176"/>
            <a:ext cx="1925691" cy="24015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2" y="5181600"/>
            <a:ext cx="1366837" cy="1050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7" name="TextBox 16"/>
          <p:cNvSpPr txBox="1"/>
          <p:nvPr/>
        </p:nvSpPr>
        <p:spPr>
          <a:xfrm>
            <a:off x="7353302" y="6299430"/>
            <a:ext cx="136683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Zoom Logo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6847613" y="3004963"/>
            <a:ext cx="2448787" cy="2082704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অনলা</a:t>
            </a:r>
            <a:r>
              <a:rPr lang="as-IN" sz="1600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ই</a:t>
            </a:r>
            <a:r>
              <a:rPr lang="en-US" sz="1600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 </a:t>
            </a:r>
            <a:r>
              <a:rPr lang="en-US" sz="1600" dirty="0" err="1" smtClean="0">
                <a:solidFill>
                  <a:schemeClr val="tx1"/>
                </a:solidFill>
              </a:rPr>
              <a:t>ক্লাস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শুরু</a:t>
            </a:r>
            <a:r>
              <a:rPr lang="en-US" sz="1600" dirty="0" smtClean="0">
                <a:solidFill>
                  <a:schemeClr val="tx1"/>
                </a:solidFill>
              </a:rPr>
              <a:t> : ২৩ </a:t>
            </a:r>
            <a:r>
              <a:rPr lang="en-US" sz="1600" dirty="0" err="1" smtClean="0">
                <a:solidFill>
                  <a:schemeClr val="tx1"/>
                </a:solidFill>
              </a:rPr>
              <a:t>জানুয়ারি</a:t>
            </a:r>
            <a:r>
              <a:rPr lang="en-US" sz="1600" dirty="0" smtClean="0">
                <a:solidFill>
                  <a:schemeClr val="tx1"/>
                </a:solidFill>
              </a:rPr>
              <a:t> ২০২২ </a:t>
            </a:r>
            <a:r>
              <a:rPr lang="en-US" sz="1600" dirty="0" err="1" smtClean="0">
                <a:solidFill>
                  <a:schemeClr val="tx1"/>
                </a:solidFill>
              </a:rPr>
              <a:t>খ্রি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0"/>
            <a:ext cx="1600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Same: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609600"/>
                <a:ext cx="6629400" cy="6019800"/>
              </a:xfrm>
            </p:spPr>
            <p:txBody>
              <a:bodyPr>
                <a:normAutofit fontScale="85000" lnSpcReduction="20000"/>
              </a:bodyPr>
              <a:lstStyle/>
              <a:p>
                <a:pPr algn="l"/>
                <a:r>
                  <a:rPr lang="en-US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</a:rPr>
                  <a:t> wbY©vqKwUi </a:t>
                </a:r>
                <a:r>
                  <a:rPr lang="en-US" sz="2400" b="1" dirty="0" err="1" smtClean="0">
                    <a:solidFill>
                      <a:srgbClr val="00B0F0"/>
                    </a:solidFill>
                    <a:latin typeface="SutonnyMJ" pitchFamily="2" charset="0"/>
                  </a:rPr>
                  <a:t>gvb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</a:rPr>
                  <a:t> ‡</a:t>
                </a:r>
                <a:r>
                  <a:rPr lang="en-US" sz="2400" b="1" dirty="0" err="1" smtClean="0">
                    <a:solidFill>
                      <a:srgbClr val="00B0F0"/>
                    </a:solidFill>
                    <a:latin typeface="SutonnyMJ" pitchFamily="2" charset="0"/>
                  </a:rPr>
                  <a:t>ei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</a:rPr>
                  <a:t> Ki|</a:t>
                </a:r>
              </a:p>
              <a:p>
                <a:pPr algn="l"/>
                <a:r>
                  <a:rPr lang="en-US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sz="28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wbY©vqKwUi gvb </a:t>
                </a:r>
                <a:r>
                  <a:rPr lang="en-US" sz="2400" b="1" dirty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‡</a:t>
                </a:r>
                <a:r>
                  <a:rPr lang="en-US" sz="2400" b="1" dirty="0" err="1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ei</a:t>
                </a:r>
                <a:r>
                  <a:rPr lang="en-US" sz="2400" b="1" dirty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 Ki </a:t>
                </a:r>
                <a:r>
                  <a:rPr lang="en-US" sz="2400" b="1" dirty="0">
                    <a:solidFill>
                      <a:srgbClr val="00B0F0"/>
                    </a:solidFill>
                    <a:latin typeface="SutonnyMJ" pitchFamily="2" charset="0"/>
                  </a:rPr>
                  <a:t>|</a:t>
                </a:r>
              </a:p>
              <a:p>
                <a:pPr algn="l"/>
                <a:r>
                  <a:rPr lang="en-US" sz="2400" b="1" dirty="0" err="1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A_ev</a:t>
                </a:r>
                <a:r>
                  <a:rPr lang="en-US" sz="2400" b="1" dirty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:r>
                  <a:rPr lang="en-US" sz="2400" b="1" dirty="0" err="1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wbY©vqK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 n‡ZÓ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Ó </a:t>
                </a:r>
                <a:r>
                  <a:rPr lang="en-US" sz="2400" b="1" dirty="0" err="1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Abyivwk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 I </a:t>
                </a:r>
                <a:r>
                  <a:rPr lang="en-US" sz="2400" b="1" dirty="0" err="1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mn¸bK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 †</a:t>
                </a:r>
                <a:r>
                  <a:rPr lang="en-US" sz="2400" b="1" dirty="0" err="1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ei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 Ki|</a:t>
                </a:r>
              </a:p>
              <a:p>
                <a:pPr algn="l"/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13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</a:rPr>
                  <a:t>Gi gvb </a:t>
                </a:r>
                <a:r>
                  <a:rPr lang="en-US" sz="2400" b="1" dirty="0">
                    <a:solidFill>
                      <a:srgbClr val="00B0F0"/>
                    </a:solidFill>
                    <a:latin typeface="SutonnyMJ" pitchFamily="2" charset="0"/>
                  </a:rPr>
                  <a:t>KZ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</a:rPr>
                  <a:t>?</a:t>
                </a:r>
              </a:p>
              <a:p>
                <a:pPr algn="l"/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16.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𝟏𝟎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</a:rPr>
                  <a:t>Gi gvb </a:t>
                </a:r>
                <a:r>
                  <a:rPr lang="en-US" sz="2400" b="1" dirty="0">
                    <a:solidFill>
                      <a:srgbClr val="00B0F0"/>
                    </a:solidFill>
                    <a:latin typeface="SutonnyMJ" pitchFamily="2" charset="0"/>
                  </a:rPr>
                  <a:t>KZ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</a:rPr>
                  <a:t>?</a:t>
                </a:r>
              </a:p>
              <a:p>
                <a:pPr algn="l"/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17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Times New Roman" pitchFamily="18" charset="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</a:rPr>
                  <a:t>Gi gvb </a:t>
                </a:r>
                <a:r>
                  <a:rPr lang="en-US" sz="2400" b="1" dirty="0">
                    <a:solidFill>
                      <a:srgbClr val="00B0F0"/>
                    </a:solidFill>
                    <a:latin typeface="SutonnyMJ" pitchFamily="2" charset="0"/>
                  </a:rPr>
                  <a:t>KZ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</a:rPr>
                  <a:t>?</a:t>
                </a:r>
              </a:p>
              <a:p>
                <a:pPr algn="l"/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20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𝟗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</a:rPr>
                  <a:t>Gi gvb </a:t>
                </a:r>
                <a:r>
                  <a:rPr lang="en-US" sz="2400" b="1" dirty="0">
                    <a:solidFill>
                      <a:srgbClr val="00B0F0"/>
                    </a:solidFill>
                    <a:latin typeface="SutonnyMJ" pitchFamily="2" charset="0"/>
                  </a:rPr>
                  <a:t>KZ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</a:rPr>
                  <a:t>?</a:t>
                </a:r>
              </a:p>
              <a:p>
                <a:pPr algn="l"/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21.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0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𝐜</m:t>
                            </m:r>
                          </m:e>
                          <m:e>
                            <m:r>
                              <a:rPr lang="en-US" sz="2400" b="1" i="0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𝐚</m:t>
                            </m:r>
                            <m:r>
                              <a:rPr lang="en-US" sz="2400" b="1" i="0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1" i="0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𝐛</m:t>
                            </m:r>
                            <m:r>
                              <a:rPr lang="en-US" sz="2400" b="1" i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0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𝐛</m:t>
                            </m:r>
                            <m:r>
                              <a:rPr lang="en-US" sz="2400" b="1" i="0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1" i="0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𝐜</m:t>
                            </m:r>
                            <m:r>
                              <a:rPr lang="en-US" sz="2400" b="1" i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0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𝐜</m:t>
                            </m:r>
                            <m:r>
                              <a:rPr lang="en-US" sz="2400" b="1" i="0" baseline="30000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</a:rPr>
                  <a:t>Gi gvb </a:t>
                </a:r>
                <a:r>
                  <a:rPr lang="en-US" sz="2400" b="1" dirty="0">
                    <a:solidFill>
                      <a:srgbClr val="00B0F0"/>
                    </a:solidFill>
                    <a:latin typeface="SutonnyMJ" pitchFamily="2" charset="0"/>
                  </a:rPr>
                  <a:t>KZ ?</a:t>
                </a:r>
              </a:p>
              <a:p>
                <a:pPr algn="l"/>
                <a:endParaRPr lang="en-US" sz="2400" b="1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2400" b="1" dirty="0">
                  <a:solidFill>
                    <a:schemeClr val="accent2"/>
                  </a:solidFill>
                  <a:latin typeface="SutonnyMJ" pitchFamily="2" charset="0"/>
                </a:endParaRPr>
              </a:p>
              <a:p>
                <a:pPr algn="l"/>
                <a:endParaRPr lang="en-US" sz="2400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2800" dirty="0">
                  <a:latin typeface="ArhialkhanMJ" pitchFamily="2" charset="0"/>
                  <a:cs typeface="ArhialkhanMJ" pitchFamily="2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609600"/>
                <a:ext cx="6629400" cy="6019800"/>
              </a:xfrm>
              <a:blipFill>
                <a:blip r:embed="rId2"/>
                <a:stretch>
                  <a:fillRect l="-1379" t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0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731838"/>
                <a:ext cx="7162800" cy="1554162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 sz="2800" b="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800" b="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800" b="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 b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 b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</a:rPr>
                  <a:t>GB </a:t>
                </a:r>
                <a:r>
                  <a:rPr lang="en-US" sz="2800" dirty="0" err="1" smtClean="0">
                    <a:solidFill>
                      <a:schemeClr val="accent2"/>
                    </a:solidFill>
                    <a:latin typeface="SutonnyMJ" pitchFamily="2" charset="0"/>
                  </a:rPr>
                  <a:t>wbY©vqKn‡Z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>
                            <a:solidFill>
                              <a:schemeClr val="accent2"/>
                            </a:solidFill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accent2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800" b="0">
                            <a:solidFill>
                              <a:schemeClr val="accent2"/>
                            </a:solidFill>
                            <a:latin typeface="Cambria Math"/>
                            <a:cs typeface="Times New Roman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2"/>
                    </a:solidFill>
                    <a:latin typeface="SutonnyMJ" pitchFamily="2" charset="0"/>
                  </a:rPr>
                  <a:t>Gi </a:t>
                </a:r>
                <a:r>
                  <a:rPr lang="en-US" sz="2800" dirty="0" err="1">
                    <a:solidFill>
                      <a:schemeClr val="accent2"/>
                    </a:solidFill>
                    <a:latin typeface="SutonnyMJ" pitchFamily="2" charset="0"/>
                  </a:rPr>
                  <a:t>mnMyYK</a:t>
                </a:r>
                <a:r>
                  <a:rPr lang="en-US" sz="2800" dirty="0" err="1" smtClean="0">
                    <a:solidFill>
                      <a:schemeClr val="accent2"/>
                    </a:solidFill>
                    <a:latin typeface="SutonnyMJ" pitchFamily="2" charset="0"/>
                  </a:rPr>
                  <a:t>wbY©q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</a:rPr>
                  <a:t> Ki|</a:t>
                </a:r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31838"/>
                <a:ext cx="7162800" cy="1554162"/>
              </a:xfrm>
              <a:blipFill rotWithShape="1">
                <a:blip r:embed="rId2"/>
                <a:stretch>
                  <a:fillRect l="-1787" r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2636837"/>
                <a:ext cx="5562600" cy="3840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TonnyBanglaMJ" pitchFamily="2" charset="0"/>
                    <a:cs typeface="TonnyBanglaMJ" pitchFamily="2" charset="0"/>
                  </a:rPr>
                  <a:t>DËi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dirty="0" err="1">
                    <a:solidFill>
                      <a:schemeClr val="tx1"/>
                    </a:solidFill>
                    <a:latin typeface="SutonnyMJ" pitchFamily="2" charset="0"/>
                  </a:rPr>
                  <a:t>Gi</a:t>
                </a:r>
                <a:r>
                  <a:rPr lang="en-US" dirty="0" err="1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mn¸bK</a:t>
                </a:r>
                <a:r>
                  <a:rPr lang="en-US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 b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c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c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(Ans)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636837"/>
                <a:ext cx="5562600" cy="3840163"/>
              </a:xfrm>
              <a:blipFill rotWithShape="1">
                <a:blip r:embed="rId3"/>
                <a:stretch>
                  <a:fillRect l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3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6.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</a:rPr>
                  <a:t> wbY©vqKwU </a:t>
                </a:r>
                <a:r>
                  <a:rPr lang="en-US" sz="2800" dirty="0" err="1">
                    <a:solidFill>
                      <a:schemeClr val="accent2"/>
                    </a:solidFill>
                    <a:latin typeface="SutonnyMJ" pitchFamily="2" charset="0"/>
                  </a:rPr>
                  <a:t>n‡Z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>
                            <a:solidFill>
                              <a:schemeClr val="accent2"/>
                            </a:solidFill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</a:rPr>
                  <a:t>Gi Abyivwk ‡</a:t>
                </a:r>
                <a:r>
                  <a:rPr lang="en-US" sz="2800" dirty="0" err="1" smtClean="0">
                    <a:solidFill>
                      <a:schemeClr val="accent2"/>
                    </a:solidFill>
                    <a:latin typeface="SutonnyMJ" pitchFamily="2" charset="0"/>
                  </a:rPr>
                  <a:t>ei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</a:rPr>
                  <a:t> Ki</a:t>
                </a:r>
                <a:r>
                  <a:rPr lang="en-US" sz="2800" dirty="0">
                    <a:solidFill>
                      <a:schemeClr val="accent2"/>
                    </a:solidFill>
                    <a:latin typeface="SutonnyMJ" pitchFamily="2" charset="0"/>
                  </a:rPr>
                  <a:t>|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85" b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03437"/>
                <a:ext cx="533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TonnyBanglaMJ" pitchFamily="2" charset="0"/>
                    <a:cs typeface="TonnyBanglaMJ" pitchFamily="2" charset="0"/>
                  </a:rPr>
                  <a:t>DËi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0"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 i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 i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 i="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SutonnyMJ" pitchFamily="2" charset="0"/>
                  </a:rPr>
                  <a:t>Gi Abyivwk</a:t>
                </a:r>
                <a:r>
                  <a:rPr lang="en-US" b="1" dirty="0">
                    <a:solidFill>
                      <a:schemeClr val="tx1"/>
                    </a:solidFill>
                    <a:latin typeface="SutonnyMJ" pitchFamily="2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b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  <a:cs typeface="Times New Roman" pitchFamily="18" charset="0"/>
                          </a:rPr>
                          <m:t>c</m:t>
                        </m:r>
                      </m:e>
                      <m:sub>
                        <m:r>
                          <a:rPr lang="en-US" i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</m:e>
                      <m:sub>
                        <m:r>
                          <a:rPr lang="en-US" i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  <a:cs typeface="Times New Roman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(Ans)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03437"/>
                <a:ext cx="5334000" cy="4525963"/>
              </a:xfrm>
              <a:blipFill>
                <a:blip r:embed="rId3"/>
                <a:stretch>
                  <a:fillRect l="-2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8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7.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4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wbY©vqKn‡Z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baseline="-25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GiAbyivwk</a:t>
                </a:r>
                <a:r>
                  <a:rPr lang="en-US" sz="24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I </a:t>
                </a:r>
                <a:r>
                  <a:rPr lang="en-US" sz="24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mn¸bK</a:t>
                </a:r>
                <a:r>
                  <a:rPr lang="en-US" sz="24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†</a:t>
                </a:r>
                <a:r>
                  <a:rPr lang="en-US" sz="24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ei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Ki|</a:t>
                </a:r>
                <a:endParaRPr lang="en-US" sz="2800" dirty="0">
                  <a:solidFill>
                    <a:schemeClr val="accent2"/>
                  </a:solidFill>
                  <a:latin typeface="SutonnyMJ" pitchFamily="2" charset="0"/>
                  <a:cs typeface="SutonnyMJ" pitchFamily="2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185" b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4008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TonnyBanglaMJ" pitchFamily="2" charset="0"/>
                    <a:cs typeface="TonnyBanglaMJ" pitchFamily="2" charset="0"/>
                  </a:rPr>
                  <a:t>DËi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err="1">
                    <a:solidFill>
                      <a:schemeClr val="tx1"/>
                    </a:solidFill>
                    <a:latin typeface="SutonnyMJ" pitchFamily="2" charset="0"/>
                  </a:rPr>
                  <a:t>GiAbyivwk</a:t>
                </a:r>
                <a:r>
                  <a:rPr lang="en-US" dirty="0" smtClean="0">
                    <a:solidFill>
                      <a:schemeClr val="tx1"/>
                    </a:solidFill>
                    <a:latin typeface="SutonnyMJ" pitchFamily="2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Ans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err="1">
                    <a:solidFill>
                      <a:schemeClr val="tx1"/>
                    </a:solidFill>
                    <a:latin typeface="SutonnyMJ" pitchFamily="2" charset="0"/>
                  </a:rPr>
                  <a:t>Gi</a:t>
                </a:r>
                <a:r>
                  <a:rPr lang="en-US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mn¸bK</a:t>
                </a:r>
                <a:r>
                  <a:rPr lang="en-US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= -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 -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Ans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400800" cy="5029200"/>
              </a:xfrm>
              <a:blipFill rotWithShape="1">
                <a:blip r:embed="rId3"/>
                <a:stretch>
                  <a:fillRect l="-2381" t="-121" b="-8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70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4638"/>
            <a:ext cx="19812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Same: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1"/>
                <a:ext cx="8839200" cy="3048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15.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</a:rPr>
                              <m:t>2  −1 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</a:rPr>
                              <m:t>1  2  −2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</a:rPr>
                              <m:t>3  −3 −5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GB </a:t>
                </a:r>
                <a:r>
                  <a:rPr lang="en-US" sz="28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wbY©vq†Ki</a:t>
                </a:r>
                <a:r>
                  <a:rPr lang="en-US" sz="28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Ó-2ÓDcv`v‡bi </a:t>
                </a:r>
                <a:r>
                  <a:rPr lang="en-US" sz="28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Abyivwk</a:t>
                </a:r>
                <a:r>
                  <a:rPr lang="en-US" sz="28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I </a:t>
                </a:r>
                <a:r>
                  <a:rPr lang="en-US" sz="28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mn¸bK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wjL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  <a:endParaRPr lang="en-US" sz="2800" dirty="0">
                  <a:solidFill>
                    <a:schemeClr val="accent2"/>
                  </a:solidFill>
                  <a:latin typeface="SutonnyMJ" pitchFamily="2" charset="0"/>
                  <a:cs typeface="SutonnyMJ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1"/>
                <a:ext cx="8839200" cy="3048000"/>
              </a:xfrm>
              <a:blipFill>
                <a:blip r:embed="rId2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66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5638800" cy="17526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8.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4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wbY©vqKn‡Z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400" baseline="-25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Gi </a:t>
                </a:r>
                <a:r>
                  <a:rPr lang="en-US" sz="24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mn¸bK</a:t>
                </a:r>
                <a:r>
                  <a:rPr lang="en-US" sz="24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†</a:t>
                </a:r>
                <a:r>
                  <a:rPr lang="en-US" sz="24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ei</a:t>
                </a:r>
                <a:r>
                  <a:rPr lang="en-US" sz="24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  <a:br>
                  <a:rPr lang="en-US" sz="24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chemeClr val="accent2"/>
                    </a:solidFill>
                    <a:latin typeface="SutonnyMJ" pitchFamily="2" charset="0"/>
                  </a:rPr>
                  <a:t>A_ev</a:t>
                </a:r>
                <a:r>
                  <a:rPr lang="en-US" sz="2400" b="1" dirty="0">
                    <a:solidFill>
                      <a:schemeClr val="accent2"/>
                    </a:solidFill>
                    <a:latin typeface="SutonnyMJ" pitchFamily="2" charset="0"/>
                  </a:rPr>
                  <a:t>,</a:t>
                </a:r>
                <a:r>
                  <a:rPr lang="en-US" sz="28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wbY©vqK</a:t>
                </a:r>
                <a:r>
                  <a:rPr lang="en-US" sz="28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n‡Z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800" baseline="-25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Gi </a:t>
                </a:r>
                <a:r>
                  <a:rPr lang="en-US" sz="28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mn¸bK</a:t>
                </a:r>
                <a:r>
                  <a:rPr lang="en-US" sz="28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†</a:t>
                </a:r>
                <a:r>
                  <a:rPr lang="en-US" sz="28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ei</a:t>
                </a:r>
                <a:r>
                  <a:rPr lang="en-US" sz="28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Ki|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5638800" cy="1752600"/>
              </a:xfrm>
              <a:blipFill rotWithShape="1">
                <a:blip r:embed="rId2"/>
                <a:stretch>
                  <a:fillRect l="-1730" r="-1189" b="-6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28800"/>
                <a:ext cx="6019800" cy="487679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TonnyBanglaMJ" pitchFamily="2" charset="0"/>
                    <a:cs typeface="TonnyBanglaMJ" pitchFamily="2" charset="0"/>
                  </a:rPr>
                  <a:t>DËi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1  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2  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2  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c</m:t>
                        </m:r>
                      </m:e>
                      <m:sub>
                        <m:r>
                          <a:rPr lang="en-US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err="1">
                    <a:latin typeface="SutonnyMJ" pitchFamily="2" charset="0"/>
                  </a:rPr>
                  <a:t>Gi</a:t>
                </a:r>
                <a:r>
                  <a:rPr lang="en-US" dirty="0" err="1">
                    <a:latin typeface="SutonnyMJ" pitchFamily="2" charset="0"/>
                    <a:cs typeface="SutonnyMJ" pitchFamily="2" charset="0"/>
                  </a:rPr>
                  <a:t>mn¸bK</a:t>
                </a:r>
                <a:r>
                  <a:rPr lang="en-US" dirty="0">
                    <a:latin typeface="SutonnyMJ" pitchFamily="2" charset="0"/>
                    <a:cs typeface="SutonnyMJ" pitchFamily="2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  <a:cs typeface="Times New Roman" pitchFamily="18" charset="0"/>
                                  </a:rPr>
                                  <m:t>2  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</m:e>
                      <m:sub>
                        <m:r>
                          <a:rPr lang="en-US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</m:e>
                      <m:sub>
                        <m:r>
                          <a:rPr lang="en-US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Ans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err="1">
                    <a:latin typeface="SutonnyMJ" pitchFamily="2" charset="0"/>
                  </a:rPr>
                  <a:t>Gi</a:t>
                </a:r>
                <a:r>
                  <a:rPr lang="en-US" dirty="0" err="1">
                    <a:latin typeface="SutonnyMJ" pitchFamily="2" charset="0"/>
                    <a:cs typeface="SutonnyMJ" pitchFamily="2" charset="0"/>
                  </a:rPr>
                  <a:t>mn¸bK</a:t>
                </a:r>
                <a:r>
                  <a:rPr lang="en-US" dirty="0">
                    <a:latin typeface="SutonnyMJ" pitchFamily="2" charset="0"/>
                    <a:cs typeface="SutonnyMJ" pitchFamily="2" charset="0"/>
                  </a:rPr>
                  <a:t> = -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                  = -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</m:e>
                      <m:sub>
                        <m:r>
                          <a:rPr lang="en-US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</m:e>
                      <m:sub>
                        <m:r>
                          <a:rPr lang="en-US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Ans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28800"/>
                <a:ext cx="6019800" cy="4876799"/>
              </a:xfrm>
              <a:blipFill rotWithShape="1">
                <a:blip r:embed="rId3"/>
                <a:stretch>
                  <a:fillRect l="-2328" t="-125" b="-30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2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1600200" cy="4873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Same :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685800"/>
                <a:ext cx="8229600" cy="6019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12</a:t>
                </a:r>
                <a:r>
                  <a:rPr lang="en-US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0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0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US" b="0" i="0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accent2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GB </a:t>
                </a:r>
                <a:r>
                  <a:rPr lang="en-US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wbY©vqK </a:t>
                </a:r>
                <a:r>
                  <a:rPr lang="en-US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n‡Z</a:t>
                </a:r>
                <a:r>
                  <a:rPr lang="en-US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Gi </a:t>
                </a:r>
                <a:r>
                  <a:rPr lang="en-US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mn¸bK</a:t>
                </a:r>
                <a:r>
                  <a:rPr lang="en-US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†</a:t>
                </a:r>
                <a:r>
                  <a:rPr lang="en-US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ei</a:t>
                </a:r>
                <a:r>
                  <a:rPr lang="en-US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</a:t>
                </a:r>
                <a:r>
                  <a:rPr lang="en-US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14</a:t>
                </a:r>
                <a:r>
                  <a:rPr lang="en-US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1  4  7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2  5  8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3  6  9 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Gi </a:t>
                </a:r>
                <a:r>
                  <a:rPr lang="en-US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mn¸bK</a:t>
                </a:r>
                <a:r>
                  <a:rPr lang="en-US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KZ ? </a:t>
                </a:r>
                <a:endParaRPr lang="en-US" dirty="0" smtClean="0">
                  <a:solidFill>
                    <a:schemeClr val="accent2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22</a:t>
                </a:r>
                <a:r>
                  <a:rPr lang="en-US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</a:rPr>
                              <m:t>d</m:t>
                            </m:r>
                          </m:e>
                        </m:eqArr>
                      </m:e>
                    </m:d>
                    <m:r>
                      <a:rPr lang="en-US" b="0" i="0" dirty="0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Gimn¸bK</a:t>
                </a:r>
                <a:r>
                  <a:rPr lang="en-US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KZ? </a:t>
                </a:r>
                <a:endParaRPr lang="en-US" dirty="0" smtClean="0">
                  <a:solidFill>
                    <a:schemeClr val="accent2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23.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</a:rPr>
                              <m:t>1  2 3 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</a:rPr>
                              <m:t>4  5 6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</a:rPr>
                              <m:t>7  8 9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Gimn¸bK</a:t>
                </a:r>
                <a:r>
                  <a:rPr lang="en-US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KZ?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685800"/>
                <a:ext cx="8229600" cy="6019800"/>
              </a:xfrm>
              <a:blipFill rotWithShape="1">
                <a:blip r:embed="rId2"/>
                <a:stretch>
                  <a:fillRect l="-1926" b="-3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42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152400"/>
                <a:ext cx="4038600" cy="12192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9. </a:t>
                </a:r>
                <a:r>
                  <a:rPr lang="en-US" sz="28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gvbwbY©q</a:t>
                </a:r>
                <a:r>
                  <a:rPr lang="en-US" sz="28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1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3000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152400"/>
                <a:ext cx="4038600" cy="1219200"/>
              </a:xfrm>
              <a:blipFill rotWithShape="1">
                <a:blip r:embed="rId2"/>
                <a:stretch>
                  <a:fillRect l="-2413" t="-55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1295400"/>
                <a:ext cx="7010400" cy="5181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TonnyBanglaMJ" pitchFamily="2" charset="0"/>
                    <a:cs typeface="TonnyBanglaMJ" pitchFamily="2" charset="0"/>
                  </a:rPr>
                  <a:t>DËi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b="0" i="0" dirty="0" smtClean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3000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2    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= 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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3000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</m:e>
                        </m:eqArr>
                      </m:e>
                    </m:d>
                    <m:r>
                      <a:rPr lang="en-US" sz="2800" b="0" i="0" dirty="0" smtClean="0">
                        <a:latin typeface="Cambria Math"/>
                        <a:cs typeface="Times New Roman" pitchFamily="18" charset="0"/>
                        <a:sym typeface="Symbol"/>
                      </a:rPr>
                      <m:t>+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</m:t>
                    </m:r>
                    <m:r>
                      <m:rPr>
                        <m:nor/>
                      </m:rPr>
                      <a:rPr lang="en-US" sz="2800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b="0" i="0" dirty="0" smtClean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  <a:sym typeface="Symbol"/>
                              </a:rPr>
                              <m:t>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3000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= 1(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</m:t>
                    </m:r>
                    <m:r>
                      <m:rPr>
                        <m:nor/>
                      </m:rPr>
                      <a:rPr lang="en-US" sz="2800" b="0" i="0" baseline="30000" dirty="0" smtClean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3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−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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</m:t>
                    </m:r>
                    <m:r>
                      <m:rPr>
                        <m:nor/>
                      </m:rPr>
                      <a:rPr lang="en-US" sz="2800" b="0" i="0" baseline="30000" dirty="0" smtClean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−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</m:t>
                    </m:r>
                    <m:r>
                      <m:rPr>
                        <m:nor/>
                      </m:rPr>
                      <a:rPr lang="en-US" sz="2800" baseline="30000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</m:t>
                    </m:r>
                    <m:r>
                      <m:rPr>
                        <m:nor/>
                      </m:rPr>
                      <a:rPr lang="en-US" sz="2800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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−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</m:t>
                    </m:r>
                    <m:r>
                      <m:rPr>
                        <m:nor/>
                      </m:rPr>
                      <a:rPr lang="en-US" sz="2800" b="0" i="0" baseline="30000" dirty="0" smtClean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4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1(1-1)-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</m:t>
                    </m:r>
                    <m:r>
                      <a:rPr lang="en-US" i="1" dirty="0" smtClean="0">
                        <a:latin typeface="Cambria Math"/>
                        <a:ea typeface="Cambria Math"/>
                        <a:cs typeface="Times New Roman" pitchFamily="18" charset="0"/>
                        <a:sym typeface="Symbol"/>
                      </a:rPr>
                      <m:t>×</m:t>
                    </m:r>
                    <m:r>
                      <a:rPr lang="en-US" b="0" i="1" dirty="0" smtClean="0">
                        <a:latin typeface="Cambria Math"/>
                        <a:ea typeface="Cambria Math"/>
                        <a:cs typeface="Times New Roman" pitchFamily="18" charset="0"/>
                        <a:sym typeface="Symbol"/>
                      </a:rPr>
                      <m:t>0</m:t>
                    </m:r>
                    <m:r>
                      <a:rPr lang="en-US" b="0" i="1" dirty="0" smtClean="0">
                        <a:latin typeface="Cambria Math"/>
                        <a:ea typeface="Cambria Math"/>
                        <a:cs typeface="Times New Roman" pitchFamily="18" charset="0"/>
                        <a:sym typeface="Symbol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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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)</m:t>
                    </m:r>
                    <m:r>
                      <a:rPr lang="en-US" b="0" i="1" dirty="0" smtClean="0">
                        <a:latin typeface="Cambria Math"/>
                        <a:cs typeface="Times New Roman" pitchFamily="18" charset="0"/>
                        <a:sym typeface="Symbol"/>
                      </a:rPr>
                      <m:t>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>
                            <a:latin typeface="Times New Roman" pitchFamily="18" charset="0"/>
                            <a:cs typeface="Times New Roman" pitchFamily="18" charset="0"/>
                            <a:sym typeface="Symbol"/>
                          </a:rPr>
                          <m:t></m:t>
                        </m:r>
                        <m:r>
                          <m:rPr>
                            <m:nor/>
                          </m:rPr>
                          <a:rPr lang="en-US" baseline="30000" dirty="0">
                            <a:latin typeface="Times New Roman" pitchFamily="18" charset="0"/>
                            <a:cs typeface="Times New Roman" pitchFamily="18" charset="0"/>
                            <a:sym typeface="Symbol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itchFamily="18" charset="0"/>
                            <a:cs typeface="Times New Roman" pitchFamily="18" charset="0"/>
                            <a:sym typeface="Symbol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itchFamily="18" charset="0"/>
                            <a:cs typeface="Times New Roman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1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  <a:cs typeface="Times New Roman" pitchFamily="18" charset="0"/>
                        <a:sym typeface="Symbol"/>
                      </a:rPr>
                      <m:t>×</m:t>
                    </m:r>
                    <m:r>
                      <a:rPr lang="en-US" i="1" dirty="0">
                        <a:latin typeface="Cambria Math"/>
                        <a:ea typeface="Cambria Math"/>
                        <a:cs typeface="Times New Roman" pitchFamily="18" charset="0"/>
                        <a:sym typeface="Symbol"/>
                      </a:rPr>
                      <m:t>0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- 0 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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a:rPr lang="en-US" i="1" dirty="0">
                        <a:latin typeface="Cambria Math"/>
                        <a:ea typeface="Cambria Math"/>
                        <a:cs typeface="Times New Roman" pitchFamily="18" charset="0"/>
                        <a:sym typeface="Symbol"/>
                      </a:rPr>
                      <m:t>×</m:t>
                    </m:r>
                    <m:r>
                      <a:rPr lang="en-US" i="1" dirty="0">
                        <a:latin typeface="Cambria Math"/>
                        <a:ea typeface="Cambria Math"/>
                        <a:cs typeface="Times New Roman" pitchFamily="18" charset="0"/>
                        <a:sym typeface="Symbol"/>
                      </a:rPr>
                      <m:t>0</m:t>
                    </m:r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0-0+0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0(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Ans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295400"/>
                <a:ext cx="7010400" cy="5181600"/>
              </a:xfrm>
              <a:blipFill rotWithShape="1">
                <a:blip r:embed="rId3"/>
                <a:stretch>
                  <a:fillRect l="-2087" t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10.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8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9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err="1" smtClean="0">
                    <a:solidFill>
                      <a:schemeClr val="accent2"/>
                    </a:solidFill>
                    <a:latin typeface="SutonnyMJ" pitchFamily="2" charset="0"/>
                  </a:rPr>
                  <a:t>wbY©vqKwUicÖ_gmvwiiDcv`vb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</a:rPr>
                  <a:t> mg~‡</a:t>
                </a:r>
                <a:r>
                  <a:rPr lang="en-US" sz="2800" dirty="0" err="1" smtClean="0">
                    <a:solidFill>
                      <a:schemeClr val="accent2"/>
                    </a:solidFill>
                    <a:latin typeface="SutonnyMJ" pitchFamily="2" charset="0"/>
                  </a:rPr>
                  <a:t>ni</a:t>
                </a:r>
                <a:r>
                  <a:rPr lang="en-US" sz="28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mn¸b‡Kimgwó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KZ? 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76400"/>
                <a:ext cx="8001000" cy="4800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TonnyBanglaMJ" pitchFamily="2" charset="0"/>
                    <a:cs typeface="TonnyBanglaMJ" pitchFamily="2" charset="0"/>
                  </a:rPr>
                  <a:t>DËi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8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9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8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Gi</a:t>
                </a:r>
                <a:r>
                  <a:rPr lang="en-US" sz="2800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mn¸bK</a:t>
                </a:r>
                <a:r>
                  <a:rPr lang="en-US" sz="2800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9</m:t>
                            </m:r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10-63 = -53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2800" dirty="0" err="1">
                    <a:solidFill>
                      <a:schemeClr val="tx1"/>
                    </a:solidFill>
                    <a:latin typeface="SutonnyMJ" pitchFamily="2" charset="0"/>
                  </a:rPr>
                  <a:t>Gi</a:t>
                </a:r>
                <a:r>
                  <a:rPr lang="en-US" sz="2800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mn¸bK</a:t>
                </a:r>
                <a:r>
                  <a:rPr lang="en-US" sz="2800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=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- (6-28) = - (-22) = 22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6 </a:t>
                </a:r>
                <a:r>
                  <a:rPr lang="en-US" sz="2800" dirty="0" err="1">
                    <a:solidFill>
                      <a:schemeClr val="tx1"/>
                    </a:solidFill>
                    <a:latin typeface="SutonnyMJ" pitchFamily="2" charset="0"/>
                  </a:rPr>
                  <a:t>Gi</a:t>
                </a:r>
                <a:r>
                  <a:rPr lang="en-US" sz="2800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mn¸bK</a:t>
                </a:r>
                <a:r>
                  <a:rPr lang="en-US" sz="2800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9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27-20 =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en-US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wbY©vqKwUi</a:t>
                </a:r>
                <a:r>
                  <a:rPr lang="en-US" sz="2800" dirty="0" err="1">
                    <a:solidFill>
                      <a:schemeClr val="tx1"/>
                    </a:solidFill>
                    <a:latin typeface="SutonnyMJ" pitchFamily="2" charset="0"/>
                  </a:rPr>
                  <a:t>cÖ_gmvwiiDcv`vb</a:t>
                </a:r>
                <a:r>
                  <a:rPr lang="en-US" sz="2800" dirty="0">
                    <a:solidFill>
                      <a:schemeClr val="tx1"/>
                    </a:solidFill>
                    <a:latin typeface="SutonnyMJ" pitchFamily="2" charset="0"/>
                  </a:rPr>
                  <a:t> mg~‡</a:t>
                </a:r>
                <a:r>
                  <a:rPr lang="en-US" sz="2800" dirty="0" err="1">
                    <a:solidFill>
                      <a:schemeClr val="tx1"/>
                    </a:solidFill>
                    <a:latin typeface="SutonnyMJ" pitchFamily="2" charset="0"/>
                  </a:rPr>
                  <a:t>ni</a:t>
                </a:r>
                <a:r>
                  <a:rPr lang="en-US" sz="2800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mn¸b‡Ki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mgwó</a:t>
                </a:r>
                <a:r>
                  <a:rPr lang="en-US" sz="2800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=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53+22+7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   = -24 (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Ans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76400"/>
                <a:ext cx="8001000" cy="4800600"/>
              </a:xfrm>
              <a:blipFill rotWithShape="1">
                <a:blip r:embed="rId3"/>
                <a:stretch>
                  <a:fillRect l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6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19600" cy="7159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11.</a:t>
            </a:r>
            <a:r>
              <a:rPr lang="en-US" sz="2800" dirty="0">
                <a:solidFill>
                  <a:schemeClr val="accent2"/>
                </a:solidFill>
                <a:latin typeface="SutonnyMJ" pitchFamily="2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latin typeface="SutonnyMJ" pitchFamily="2" charset="0"/>
              </a:rPr>
              <a:t>wbY©vq‡Ki</a:t>
            </a:r>
            <a:r>
              <a:rPr lang="en-US" sz="2800" dirty="0" smtClean="0">
                <a:solidFill>
                  <a:schemeClr val="accent2"/>
                </a:solidFill>
                <a:latin typeface="SutonnyMJ" pitchFamily="2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latin typeface="SutonnyMJ" pitchFamily="2" charset="0"/>
              </a:rPr>
              <a:t>wZbwU</a:t>
            </a:r>
            <a:r>
              <a:rPr lang="en-US" sz="2800" dirty="0" smtClean="0">
                <a:solidFill>
                  <a:schemeClr val="accent2"/>
                </a:solidFill>
                <a:latin typeface="SutonnyMJ" pitchFamily="2" charset="0"/>
              </a:rPr>
              <a:t> ‰</a:t>
            </a:r>
            <a:r>
              <a:rPr lang="en-US" sz="2800" dirty="0" err="1" smtClean="0">
                <a:solidFill>
                  <a:schemeClr val="accent2"/>
                </a:solidFill>
                <a:latin typeface="SutonnyMJ" pitchFamily="2" charset="0"/>
              </a:rPr>
              <a:t>ewkó</a:t>
            </a:r>
            <a:r>
              <a:rPr lang="en-US" sz="2800" dirty="0" smtClean="0">
                <a:solidFill>
                  <a:schemeClr val="accent2"/>
                </a:solidFill>
                <a:latin typeface="SutonnyMJ" pitchFamily="2" charset="0"/>
              </a:rPr>
              <a:t>¨ </a:t>
            </a:r>
            <a:r>
              <a:rPr lang="en-US" sz="2800" dirty="0" err="1" smtClean="0">
                <a:solidFill>
                  <a:schemeClr val="accent2"/>
                </a:solidFill>
                <a:latin typeface="SutonnyMJ" pitchFamily="2" charset="0"/>
              </a:rPr>
              <a:t>wjL</a:t>
            </a:r>
            <a:r>
              <a:rPr lang="en-US" sz="2800" dirty="0" smtClean="0">
                <a:solidFill>
                  <a:schemeClr val="accent2"/>
                </a:solidFill>
                <a:latin typeface="SutonnyMJ" pitchFamily="2" charset="0"/>
              </a:rPr>
              <a:t>|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010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TonnyBanglaMJ" pitchFamily="2" charset="0"/>
                <a:cs typeface="TonnyBanglaMJ" pitchFamily="2" charset="0"/>
              </a:rPr>
              <a:t>DËi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SutonnyMJ" pitchFamily="2" charset="0"/>
              </a:rPr>
              <a:t>wbY©vq‡Ki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</a:rPr>
              <a:t>wZbwU</a:t>
            </a:r>
            <a:r>
              <a:rPr lang="en-US" sz="2800" dirty="0">
                <a:latin typeface="SutonnyMJ" pitchFamily="2" charset="0"/>
              </a:rPr>
              <a:t> ‰</a:t>
            </a:r>
            <a:r>
              <a:rPr lang="en-US" sz="2800" dirty="0" err="1">
                <a:latin typeface="SutonnyMJ" pitchFamily="2" charset="0"/>
              </a:rPr>
              <a:t>ewkó</a:t>
            </a:r>
            <a:r>
              <a:rPr lang="en-US" sz="2800" dirty="0">
                <a:latin typeface="SutonnyMJ" pitchFamily="2" charset="0"/>
              </a:rPr>
              <a:t>¨ </a:t>
            </a:r>
            <a:endParaRPr lang="en-US" sz="2800" dirty="0" smtClean="0">
              <a:latin typeface="SutonnyMJ" pitchFamily="2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SutonnyMJ" pitchFamily="2" charset="0"/>
              </a:rPr>
              <a:t>1| ‡</a:t>
            </a:r>
            <a:r>
              <a:rPr lang="en-US" sz="2800" dirty="0" err="1" smtClean="0">
                <a:latin typeface="SutonnyMJ" pitchFamily="2" charset="0"/>
              </a:rPr>
              <a:t>Kvb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wbY©vq‡Ki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Abyiæc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mvwi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Ges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Kjvg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mg~n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ci¯úi</a:t>
            </a:r>
            <a:r>
              <a:rPr lang="en-US" sz="2800" dirty="0" smtClean="0">
                <a:latin typeface="SutonnyMJ" pitchFamily="2" charset="0"/>
              </a:rPr>
              <a:t> ¯’</a:t>
            </a:r>
            <a:r>
              <a:rPr lang="en-US" sz="2800" dirty="0" err="1" smtClean="0">
                <a:latin typeface="SutonnyMJ" pitchFamily="2" charset="0"/>
              </a:rPr>
              <a:t>vb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wewbgq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Ki‡j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Gi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gv‡bi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cwieZ©b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nq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bv</a:t>
            </a:r>
            <a:r>
              <a:rPr lang="en-US" sz="2800" dirty="0" smtClean="0">
                <a:latin typeface="SutonnyMJ" pitchFamily="2" charset="0"/>
              </a:rPr>
              <a:t>|</a:t>
            </a:r>
          </a:p>
          <a:p>
            <a:pPr marL="0" indent="0">
              <a:buNone/>
            </a:pPr>
            <a:r>
              <a:rPr lang="en-US" sz="2800" dirty="0" smtClean="0">
                <a:latin typeface="SutonnyMJ" pitchFamily="2" charset="0"/>
              </a:rPr>
              <a:t>2| </a:t>
            </a:r>
            <a:r>
              <a:rPr lang="en-US" sz="2800" dirty="0" err="1" smtClean="0">
                <a:latin typeface="SutonnyMJ" pitchFamily="2" charset="0"/>
              </a:rPr>
              <a:t>hw</a:t>
            </a:r>
            <a:r>
              <a:rPr lang="en-US" sz="2800" dirty="0" smtClean="0">
                <a:latin typeface="SutonnyMJ" pitchFamily="2" charset="0"/>
              </a:rPr>
              <a:t>` ‡</a:t>
            </a:r>
            <a:r>
              <a:rPr lang="en-US" sz="2800" dirty="0" err="1" smtClean="0">
                <a:latin typeface="SutonnyMJ" pitchFamily="2" charset="0"/>
              </a:rPr>
              <a:t>Kvb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</a:rPr>
              <a:t>wbY©vq‡Ki</a:t>
            </a:r>
            <a:r>
              <a:rPr lang="en-US" sz="2800" dirty="0">
                <a:latin typeface="SutonnyMJ" pitchFamily="2" charset="0"/>
              </a:rPr>
              <a:t> </a:t>
            </a:r>
            <a:r>
              <a:rPr lang="en-US" sz="2800" dirty="0" smtClean="0">
                <a:latin typeface="SutonnyMJ" pitchFamily="2" charset="0"/>
              </a:rPr>
              <a:t>`</a:t>
            </a:r>
            <a:r>
              <a:rPr lang="en-US" sz="2800" dirty="0" err="1" smtClean="0">
                <a:latin typeface="SutonnyMJ" pitchFamily="2" charset="0"/>
              </a:rPr>
              <a:t>yÕwU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cvkvcvwk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Kjvg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ev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mvwi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ci¯úi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>
                <a:latin typeface="SutonnyMJ" pitchFamily="2" charset="0"/>
              </a:rPr>
              <a:t>¯’</a:t>
            </a:r>
            <a:r>
              <a:rPr lang="en-US" sz="2800" dirty="0" err="1">
                <a:latin typeface="SutonnyMJ" pitchFamily="2" charset="0"/>
              </a:rPr>
              <a:t>vb</a:t>
            </a:r>
            <a:r>
              <a:rPr lang="en-US" sz="2800" dirty="0">
                <a:latin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</a:rPr>
              <a:t>wewbgq</a:t>
            </a:r>
            <a:r>
              <a:rPr lang="en-US" sz="2800" dirty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K‡i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Z‡e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wbY©vq‡Ki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wPý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e`‡j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hvq</a:t>
            </a:r>
            <a:r>
              <a:rPr lang="en-US" sz="2800" dirty="0" smtClean="0">
                <a:latin typeface="SutonnyMJ" pitchFamily="2" charset="0"/>
              </a:rPr>
              <a:t>|</a:t>
            </a:r>
            <a:endParaRPr lang="en-US" sz="2800" dirty="0">
              <a:latin typeface="SutonnyMJ" pitchFamily="2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SutonnyMJ" pitchFamily="2" charset="0"/>
              </a:rPr>
              <a:t>3| </a:t>
            </a:r>
            <a:r>
              <a:rPr lang="en-US" sz="2800" dirty="0" err="1">
                <a:latin typeface="SutonnyMJ" pitchFamily="2" charset="0"/>
              </a:rPr>
              <a:t>hw</a:t>
            </a:r>
            <a:r>
              <a:rPr lang="en-US" sz="2800" dirty="0">
                <a:latin typeface="SutonnyMJ" pitchFamily="2" charset="0"/>
              </a:rPr>
              <a:t>` </a:t>
            </a:r>
            <a:r>
              <a:rPr lang="en-US" sz="2800" dirty="0" err="1" smtClean="0">
                <a:latin typeface="SutonnyMJ" pitchFamily="2" charset="0"/>
              </a:rPr>
              <a:t>GKwU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</a:rPr>
              <a:t>wbY©vq‡Ki</a:t>
            </a:r>
            <a:r>
              <a:rPr lang="en-US" sz="2800" dirty="0">
                <a:latin typeface="SutonnyMJ" pitchFamily="2" charset="0"/>
              </a:rPr>
              <a:t> </a:t>
            </a:r>
            <a:r>
              <a:rPr lang="en-US" sz="2800" dirty="0" smtClean="0">
                <a:latin typeface="SutonnyMJ" pitchFamily="2" charset="0"/>
              </a:rPr>
              <a:t>‡h †</a:t>
            </a:r>
            <a:r>
              <a:rPr lang="en-US" sz="2800" dirty="0" err="1" smtClean="0">
                <a:latin typeface="SutonnyMJ" pitchFamily="2" charset="0"/>
              </a:rPr>
              <a:t>Kvb</a:t>
            </a:r>
            <a:r>
              <a:rPr lang="en-US" sz="2800" dirty="0" smtClean="0">
                <a:latin typeface="SutonnyMJ" pitchFamily="2" charset="0"/>
              </a:rPr>
              <a:t> `</a:t>
            </a:r>
            <a:r>
              <a:rPr lang="en-US" sz="2800" dirty="0" err="1" smtClean="0">
                <a:latin typeface="SutonnyMJ" pitchFamily="2" charset="0"/>
              </a:rPr>
              <a:t>yÕwU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Kjvg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</a:rPr>
              <a:t>ev</a:t>
            </a:r>
            <a:r>
              <a:rPr lang="en-US" sz="2800" dirty="0">
                <a:latin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</a:rPr>
              <a:t>mvwi</a:t>
            </a:r>
            <a:r>
              <a:rPr lang="en-US" sz="2800" dirty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wVK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GKiKg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nq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Zv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n‡j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wbY©vq‡Ki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gvb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k~b</a:t>
            </a:r>
            <a:r>
              <a:rPr lang="en-US" sz="2800" dirty="0" smtClean="0">
                <a:latin typeface="SutonnyMJ" pitchFamily="2" charset="0"/>
              </a:rPr>
              <a:t>¨ </a:t>
            </a:r>
            <a:r>
              <a:rPr lang="en-US" sz="2800" dirty="0" err="1" smtClean="0">
                <a:latin typeface="SutonnyMJ" pitchFamily="2" charset="0"/>
              </a:rPr>
              <a:t>nq</a:t>
            </a:r>
            <a:r>
              <a:rPr lang="en-US" sz="2800" dirty="0" smtClean="0">
                <a:latin typeface="SutonnyMJ" pitchFamily="2" charset="0"/>
              </a:rPr>
              <a:t>|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18.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GKwU</a:t>
            </a:r>
            <a:r>
              <a:rPr lang="en-US" sz="2800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wbY©vq‡Ki</a:t>
            </a:r>
            <a:r>
              <a:rPr lang="en-US" sz="2800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cvkvcvwk</a:t>
            </a:r>
            <a:r>
              <a:rPr lang="en-US" sz="2800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`</a:t>
            </a:r>
            <a:r>
              <a:rPr lang="en-US" sz="2800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ywU</a:t>
            </a:r>
            <a:r>
              <a:rPr lang="en-US" sz="2800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mvwii</a:t>
            </a:r>
            <a:r>
              <a:rPr lang="en-US" sz="2800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cÖwZwU</a:t>
            </a:r>
            <a:r>
              <a:rPr lang="en-US" sz="2800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Dcv`vb</a:t>
            </a:r>
            <a:r>
              <a:rPr lang="en-US" sz="2800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GKB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     </a:t>
            </a:r>
            <a:r>
              <a:rPr lang="en-US" sz="2800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n‡j</a:t>
            </a:r>
            <a:r>
              <a:rPr lang="en-US" sz="2800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Zvi</a:t>
            </a:r>
            <a:r>
              <a:rPr lang="en-US" sz="2800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gvb</a:t>
            </a:r>
            <a:r>
              <a:rPr lang="en-US" sz="2800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KZ </a:t>
            </a:r>
            <a:r>
              <a:rPr lang="en-US" sz="2800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2800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?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TonnyBanglaMJ" pitchFamily="2" charset="0"/>
                <a:cs typeface="TonnyBanglaMJ" pitchFamily="2" charset="0"/>
              </a:rPr>
              <a:t>DËi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SutonnyMJ" pitchFamily="2" charset="0"/>
              </a:rPr>
              <a:t>wbY©vq‡Ki</a:t>
            </a:r>
            <a:r>
              <a:rPr lang="en-US" sz="2800" dirty="0">
                <a:latin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</a:rPr>
              <a:t>gvb</a:t>
            </a:r>
            <a:r>
              <a:rPr lang="en-US" sz="2800" dirty="0">
                <a:latin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</a:rPr>
              <a:t>k~b</a:t>
            </a:r>
            <a:r>
              <a:rPr lang="en-US" sz="2800" dirty="0">
                <a:latin typeface="SutonnyMJ" pitchFamily="2" charset="0"/>
              </a:rPr>
              <a:t>¨ </a:t>
            </a:r>
            <a:r>
              <a:rPr lang="en-US" sz="2800" dirty="0" err="1">
                <a:latin typeface="SutonnyMJ" pitchFamily="2" charset="0"/>
              </a:rPr>
              <a:t>nq</a:t>
            </a:r>
            <a:r>
              <a:rPr lang="en-US" sz="2800" dirty="0">
                <a:latin typeface="SutonnyMJ" pitchFamily="2" charset="0"/>
              </a:rPr>
              <a:t>|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5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399" cy="2362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২য় </a:t>
            </a:r>
            <a:r>
              <a:rPr lang="en-US" sz="6000" b="1" dirty="0" err="1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পর্ব</a:t>
            </a:r>
            <a:r>
              <a:rPr lang="en-US" sz="6000" b="1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/>
            </a:r>
            <a:br>
              <a:rPr lang="en-US" sz="6000" b="1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</a:br>
            <a:r>
              <a:rPr lang="en-US" sz="6000" dirty="0" err="1" smtClean="0">
                <a:latin typeface="SutonnyMJ" pitchFamily="2" charset="0"/>
                <a:cs typeface="SutonnyMJ" pitchFamily="2" charset="0"/>
              </a:rPr>
              <a:t>welq</a:t>
            </a:r>
            <a:r>
              <a:rPr lang="en-US" sz="6000" dirty="0" smtClean="0">
                <a:latin typeface="SutonnyMJ" pitchFamily="2" charset="0"/>
                <a:cs typeface="SutonnyMJ" pitchFamily="2" charset="0"/>
              </a:rPr>
              <a:t> t </a:t>
            </a:r>
            <a:r>
              <a:rPr lang="en-US" sz="6000" dirty="0" err="1" smtClean="0">
                <a:latin typeface="SutonnyMJ" pitchFamily="2" charset="0"/>
                <a:cs typeface="SutonnyMJ" pitchFamily="2" charset="0"/>
              </a:rPr>
              <a:t>g¨v_‡gwU</a:t>
            </a:r>
            <a:r>
              <a:rPr lang="en-US" sz="6000" dirty="0" smtClean="0">
                <a:latin typeface="SutonnyMJ" pitchFamily="2" charset="0"/>
                <a:cs typeface="SutonnyMJ" pitchFamily="2" charset="0"/>
              </a:rPr>
              <a:t>·-2</a:t>
            </a:r>
            <a:br>
              <a:rPr lang="en-US" sz="6000" dirty="0" smtClean="0">
                <a:latin typeface="SutonnyMJ" pitchFamily="2" charset="0"/>
                <a:cs typeface="SutonnyMJ" pitchFamily="2" charset="0"/>
              </a:rPr>
            </a:br>
            <a:r>
              <a:rPr lang="en-US" sz="6000" dirty="0" err="1" smtClean="0">
                <a:latin typeface="SutonnyMJ" pitchFamily="2" charset="0"/>
                <a:cs typeface="SutonnyMJ" pitchFamily="2" charset="0"/>
              </a:rPr>
              <a:t>welq</a:t>
            </a:r>
            <a:r>
              <a:rPr lang="en-US" sz="6000" dirty="0" smtClean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6000" dirty="0" err="1" smtClean="0">
                <a:latin typeface="SutonnyMJ" pitchFamily="2" charset="0"/>
                <a:cs typeface="SutonnyMJ" pitchFamily="2" charset="0"/>
              </a:rPr>
              <a:t>KvW</a:t>
            </a:r>
            <a:r>
              <a:rPr lang="en-US" sz="6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6000" smtClean="0">
                <a:latin typeface="SutonnyMJ" pitchFamily="2" charset="0"/>
                <a:cs typeface="SutonnyMJ" pitchFamily="2" charset="0"/>
              </a:rPr>
              <a:t>t 65921</a:t>
            </a:r>
            <a:endParaRPr lang="en-US" sz="6000" dirty="0">
              <a:latin typeface="SutonnyMJ" pitchFamily="2" charset="0"/>
              <a:cs typeface="SutonnyMJ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53059"/>
              </p:ext>
            </p:extLst>
          </p:nvPr>
        </p:nvGraphicFramePr>
        <p:xfrm>
          <a:off x="838200" y="4437822"/>
          <a:ext cx="777240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8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ZvwË¡K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b¤^i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e¨envwiK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b¤^i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me©‡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gvU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b¤^i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ZvwË¡K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avivevwnK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ZvwË¡K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mgvcbx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(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dvBbvj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e¨envwiK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avivevwnK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4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60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90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50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200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3086100"/>
            <a:ext cx="7848600" cy="99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6669" tIns="33334" rIns="66669" bIns="33334" rtlCol="0">
            <a:spAutoFit/>
          </a:bodyPr>
          <a:lstStyle/>
          <a:p>
            <a:pPr algn="ctr"/>
            <a:r>
              <a:rPr lang="en-US" sz="6000" dirty="0" smtClean="0">
                <a:latin typeface="SutonnyMJ" pitchFamily="2" charset="0"/>
                <a:cs typeface="SutonnyMJ" pitchFamily="2" charset="0"/>
              </a:rPr>
              <a:t>b¤^i </a:t>
            </a:r>
            <a:r>
              <a:rPr lang="en-US" sz="6000" dirty="0" err="1" smtClean="0">
                <a:latin typeface="SutonnyMJ" pitchFamily="2" charset="0"/>
                <a:cs typeface="SutonnyMJ" pitchFamily="2" charset="0"/>
              </a:rPr>
              <a:t>e›Ub</a:t>
            </a:r>
            <a:r>
              <a:rPr lang="en-US" sz="6000" dirty="0" smtClean="0">
                <a:latin typeface="SutonnyMJ" pitchFamily="2" charset="0"/>
                <a:cs typeface="SutonnyMJ" pitchFamily="2" charset="0"/>
              </a:rPr>
              <a:t> t  </a:t>
            </a:r>
            <a:endParaRPr lang="en-US" sz="6000" dirty="0">
              <a:latin typeface="Bauhaus 93" pitchFamily="82" charset="0"/>
            </a:endParaRPr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1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65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76200"/>
            <a:ext cx="18288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msw¶ß</a:t>
            </a:r>
            <a:r>
              <a:rPr lang="en-US" sz="36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cÖkœ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7800" y="533400"/>
                <a:ext cx="4800600" cy="121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. </a:t>
                </a:r>
                <a:r>
                  <a:rPr lang="en-US" sz="28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</a:t>
                </a:r>
                <a:r>
                  <a:rPr lang="en-US" sz="28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Ki †h,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800" y="533400"/>
                <a:ext cx="4800600" cy="1219200"/>
              </a:xfrm>
              <a:blipFill rotWithShape="1">
                <a:blip r:embed="rId2"/>
                <a:stretch>
                  <a:fillRect l="-3304" b="-5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2012" y="1752600"/>
                <a:ext cx="8153400" cy="4913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rgbClr val="FF0000"/>
                    </a:solidFill>
                    <a:latin typeface="TonnyBanglaMJ" pitchFamily="2" charset="0"/>
                    <a:cs typeface="TonnyBanglaMJ" pitchFamily="2" charset="0"/>
                  </a:rPr>
                  <a:t>mgvavb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L.H.S  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>
                  <a:latin typeface="SutonnyMJ" pitchFamily="2" charset="0"/>
                  <a:cs typeface="SutonnyMJ" pitchFamily="2" charset="0"/>
                </a:endParaRPr>
              </a:p>
              <a:p>
                <a:r>
                  <a:rPr lang="en-US" sz="36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3600" baseline="300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sz="3600" baseline="-250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36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=c</a:t>
                </a:r>
                <a:r>
                  <a:rPr lang="en-US" sz="3600" baseline="-250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36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+c</a:t>
                </a:r>
                <a:r>
                  <a:rPr lang="en-US" sz="3600" baseline="-250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sz="3600" baseline="-25000" dirty="0" smtClean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1   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>
                  <a:latin typeface="SutonnyMJ" pitchFamily="2" charset="0"/>
                  <a:cs typeface="SutonnyMJ" pitchFamily="2" charset="0"/>
                </a:endParaRPr>
              </a:p>
              <a:p>
                <a:r>
                  <a:rPr lang="en-US" sz="2400" dirty="0" smtClean="0">
                    <a:latin typeface="SutonnyMJ" pitchFamily="2" charset="0"/>
                    <a:cs typeface="SutonnyMJ" pitchFamily="2" charset="0"/>
                  </a:rPr>
                  <a:t>         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1   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1   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>
                  <a:latin typeface="SutonnyMJ" pitchFamily="2" charset="0"/>
                  <a:cs typeface="SutonnyMJ" pitchFamily="2" charset="0"/>
                </a:endParaRPr>
              </a:p>
              <a:p>
                <a:r>
                  <a:rPr lang="en-US" sz="2400" dirty="0" smtClean="0">
                    <a:latin typeface="SutonnyMJ" pitchFamily="2" charset="0"/>
                    <a:cs typeface="SutonnyMJ" pitchFamily="2" charset="0"/>
                  </a:rPr>
                  <a:t>         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sz="24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sz="2400" dirty="0" smtClean="0">
                  <a:latin typeface="SutonnyMJ" pitchFamily="2" charset="0"/>
                  <a:cs typeface="SutonnyMJ" pitchFamily="2" charset="0"/>
                </a:endParaRPr>
              </a:p>
              <a:p>
                <a:r>
                  <a:rPr lang="en-US" sz="2400" dirty="0" smtClean="0">
                    <a:latin typeface="SutonnyMJ" pitchFamily="2" charset="0"/>
                    <a:cs typeface="SutonnyMJ" pitchFamily="2" charset="0"/>
                  </a:rPr>
                  <a:t>                      =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0 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               = R.H.S (Proved)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12" y="1752600"/>
                <a:ext cx="8153400" cy="4913012"/>
              </a:xfrm>
              <a:prstGeom prst="rect">
                <a:avLst/>
              </a:prstGeom>
              <a:blipFill rotWithShape="1">
                <a:blip r:embed="rId3"/>
                <a:stretch>
                  <a:fillRect l="-1197"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06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4. </a:t>
                </a:r>
                <a:r>
                  <a:rPr lang="en-US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</a:t>
                </a:r>
                <a:r>
                  <a:rPr lang="en-US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Ki †h,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(x+2y)(x-y)</a:t>
                </a:r>
                <a:r>
                  <a:rPr lang="en-US" baseline="300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0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0" y="76200"/>
                <a:ext cx="5562600" cy="12954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6.</a:t>
                </a:r>
                <a:r>
                  <a:rPr lang="en-US" sz="28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</a:t>
                </a:r>
                <a:r>
                  <a:rPr lang="en-US" sz="28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†h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8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8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8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8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8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8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8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8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chemeClr val="accent2"/>
                    </a:solidFill>
                  </a:rPr>
                  <a:t/>
                </a:r>
                <a:br>
                  <a:rPr lang="en-US" sz="2800" dirty="0">
                    <a:solidFill>
                      <a:schemeClr val="accent2"/>
                    </a:solidFill>
                  </a:rPr>
                </a:br>
                <a:r>
                  <a:rPr lang="en-US" sz="2800" dirty="0">
                    <a:solidFill>
                      <a:schemeClr val="accent2"/>
                    </a:solidFill>
                  </a:rPr>
                  <a:t/>
                </a:r>
                <a:br>
                  <a:rPr lang="en-US" sz="2800" dirty="0">
                    <a:solidFill>
                      <a:schemeClr val="accent2"/>
                    </a:solidFill>
                  </a:rPr>
                </a:b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0" y="76200"/>
                <a:ext cx="5562600" cy="1295400"/>
              </a:xfrm>
              <a:blipFill rotWithShape="1">
                <a:blip r:embed="rId2"/>
                <a:stretch>
                  <a:fillRect l="-1752" t="-63208" b="-70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98494"/>
                <a:ext cx="7010400" cy="5486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FF0000"/>
                    </a:solidFill>
                    <a:latin typeface="TonnyBanglaMJ" pitchFamily="2" charset="0"/>
                    <a:cs typeface="TonnyBanglaMJ" pitchFamily="2" charset="0"/>
                  </a:rPr>
                  <a:t>mgvavb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L.H.S  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+(-a)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(-b)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+(-a)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+b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+b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   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= R.H.S(Proved)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98494"/>
                <a:ext cx="7010400" cy="5486400"/>
              </a:xfrm>
              <a:blipFill rotWithShape="1">
                <a:blip r:embed="rId3"/>
                <a:stretch>
                  <a:fillRect l="-1565" b="-49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50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9. </a:t>
                </a:r>
                <a:r>
                  <a:rPr lang="en-US" sz="28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we¯ÍvibvK‡icÖgvY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‡h,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a</m:t>
                            </m:r>
                            <m:r>
                              <a:rPr lang="en-US" sz="2800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b</m:t>
                            </m:r>
                            <m:r>
                              <a:rPr lang="en-US" sz="2800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c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x</m:t>
                            </m:r>
                            <m:r>
                              <a:rPr lang="en-US" sz="2800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y</m:t>
                            </m:r>
                            <m:r>
                              <a:rPr lang="en-US" sz="2800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z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p</m:t>
                            </m:r>
                            <m:r>
                              <a:rPr lang="en-US" sz="2800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q</m:t>
                            </m:r>
                            <m:r>
                              <a:rPr lang="en-US" sz="2800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r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q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p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r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0200" y="1600200"/>
                <a:ext cx="5105400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TonnyBanglaMJ" pitchFamily="2" charset="0"/>
                    <a:cs typeface="TonnyBanglaMJ" pitchFamily="2" charset="0"/>
                  </a:rPr>
                  <a:t>mgvavb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L.H.S</a:t>
                </a:r>
                <a:r>
                  <a:rPr lang="en-US" sz="2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a</m:t>
                            </m:r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b</m:t>
                            </m:r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c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x</m:t>
                            </m:r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y</m:t>
                            </m:r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z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p</m:t>
                            </m:r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q</m:t>
                            </m:r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r</m:t>
                            </m:r>
                          </m:e>
                        </m:eqArr>
                      </m:e>
                    </m:d>
                  </m:oMath>
                </a14:m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a</m:t>
                            </m:r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x</m:t>
                            </m:r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p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b</m:t>
                            </m:r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y</m:t>
                            </m:r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q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c</m:t>
                            </m:r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z</m:t>
                            </m:r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r</m:t>
                            </m:r>
                          </m:e>
                        </m:eqArr>
                      </m:e>
                    </m:d>
                  </m:oMath>
                </a14:m>
                <a:endParaRPr lang="en-US" sz="2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= -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eqArrPr>
                          <m:e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x</m:t>
                            </m:r>
                            <m: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a</m:t>
                            </m:r>
                            <m: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p</m:t>
                            </m:r>
                          </m:e>
                          <m:e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y</m:t>
                            </m:r>
                            <m: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b</m:t>
                            </m:r>
                            <m: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q</m:t>
                            </m:r>
                          </m:e>
                          <m:e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z</m:t>
                            </m:r>
                            <m: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c</m:t>
                            </m:r>
                            <m: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r</m:t>
                            </m:r>
                          </m:e>
                        </m:eqArr>
                      </m:e>
                    </m:d>
                  </m:oMath>
                </a14:m>
                <a:endParaRPr lang="en-US" sz="2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y</m:t>
                            </m:r>
                            <m: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b</m:t>
                            </m:r>
                            <m: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q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x</m:t>
                            </m:r>
                            <m: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a</m:t>
                            </m:r>
                            <m:r>
                              <a:rPr lang="en-US" sz="2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p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z</m:t>
                            </m:r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c</m:t>
                            </m:r>
                            <m: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2600" b="0" i="0">
                                <a:solidFill>
                                  <a:schemeClr val="tx1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r</m:t>
                            </m:r>
                          </m:e>
                        </m:eqArr>
                      </m:e>
                    </m:d>
                  </m:oMath>
                </a14:m>
                <a:endParaRPr lang="en-US" sz="2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= R.H.S(Proved)</a:t>
                </a:r>
                <a:endParaRPr lang="en-US" sz="2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200" y="1600200"/>
                <a:ext cx="5105400" cy="5181600"/>
              </a:xfrm>
              <a:blipFill rotWithShape="1">
                <a:blip r:embed="rId3"/>
                <a:stretch>
                  <a:fillRect l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18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47800" y="0"/>
                <a:ext cx="4267200" cy="1143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800" dirty="0" smtClean="0">
                    <a:latin typeface="SutonnyMJ" pitchFamily="2" charset="0"/>
                    <a:cs typeface="SutonnyMJ" pitchFamily="2" charset="0"/>
                  </a:rPr>
                </a:br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10.</a:t>
                </a:r>
                <a:r>
                  <a:rPr lang="en-US" sz="28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28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1     1     1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0</a:t>
                </a:r>
                <a:b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47800" y="0"/>
                <a:ext cx="4267200" cy="1143000"/>
              </a:xfrm>
              <a:blipFill rotWithShape="1">
                <a:blip r:embed="rId2"/>
                <a:stretch>
                  <a:fillRect l="-2429" t="-35638" b="-43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371600"/>
                <a:ext cx="5486400" cy="5486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mgvavb: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1     1     1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8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a:rPr lang="en-US" sz="2800" b="0" i="0" baseline="3000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a:rPr lang="en-US" sz="2800" b="0" i="0" baseline="3000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- 1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a:rPr lang="en-US" sz="2800" i="0" baseline="3000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a:rPr lang="en-US" sz="2800" i="0" baseline="3000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a:rPr lang="en-US" sz="2800" i="0" baseline="3000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a:rPr lang="en-US" sz="2800" i="0" baseline="3000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=0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1(ab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-a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b)-1(b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x-bx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)+1(a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x-ax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)=0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ab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-a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b-b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x+bx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+a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x-ax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=0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a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x-b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x-a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b+ab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-ax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+bx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=0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x(a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-b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)-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(a-b)-x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(a-b)=0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x(a-b)(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a+b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)-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(a-b)-x</a:t>
                </a:r>
                <a:r>
                  <a:rPr lang="en-US" sz="2800" baseline="30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(a-b)=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(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a-b)(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ax+bx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- ab-x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)=0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(ax-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ab-x</a:t>
                </a:r>
                <a:r>
                  <a:rPr lang="en-US" sz="2800" baseline="30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+bx)=0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a(x- b)-x(x-b)=0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(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x- b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a-x)=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371600"/>
                <a:ext cx="5486400" cy="5486400"/>
              </a:xfrm>
              <a:blipFill rotWithShape="1">
                <a:blip r:embed="rId3"/>
                <a:stretch>
                  <a:fillRect l="-2667" t="-1111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1295400" y="64770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295400" y="2514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95400" y="33528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295400" y="41910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295400" y="45720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295400" y="38100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295400" y="53340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295400" y="49530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295400" y="57150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295400" y="60960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457200"/>
                <a:ext cx="6019800" cy="5668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err="1" smtClean="0">
                    <a:latin typeface="SutonnyMJ" pitchFamily="2" charset="0"/>
                    <a:cs typeface="SutonnyMJ" pitchFamily="2" charset="0"/>
                  </a:rPr>
                  <a:t>nq</a:t>
                </a:r>
                <a:r>
                  <a:rPr lang="en-US" dirty="0" smtClean="0">
                    <a:latin typeface="SutonnyMJ" pitchFamily="2" charset="0"/>
                    <a:cs typeface="SutonnyMJ" pitchFamily="2" charset="0"/>
                  </a:rPr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(x- b)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=0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b</a:t>
                </a:r>
                <a:endParaRPr lang="en-US" dirty="0"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latin typeface="SutonnyMJ" pitchFamily="2" charset="0"/>
                    <a:cs typeface="SutonnyMJ" pitchFamily="2" charset="0"/>
                  </a:rPr>
                  <a:t>A_ev</a:t>
                </a:r>
                <a:r>
                  <a:rPr lang="en-US" dirty="0" smtClean="0">
                    <a:latin typeface="SutonnyMJ" pitchFamily="2" charset="0"/>
                    <a:cs typeface="SutonnyMJ" pitchFamily="2" charset="0"/>
                  </a:rPr>
                  <a:t>,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a-x)=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dirty="0" smtClean="0"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     a = x</a:t>
                </a:r>
                <a:endParaRPr lang="en-US" dirty="0" smtClean="0"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      x = a</a:t>
                </a:r>
                <a:endParaRPr lang="en-US" dirty="0"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latin typeface="SutonnyMJ" pitchFamily="2" charset="0"/>
                    <a:cs typeface="SutonnyMJ" pitchFamily="2" charset="0"/>
                  </a:rPr>
                  <a:t>wb‡Y©qmgvavb</a:t>
                </a:r>
                <a:r>
                  <a:rPr lang="en-US" dirty="0" smtClean="0">
                    <a:latin typeface="SutonnyMJ" pitchFamily="2" charset="0"/>
                    <a:cs typeface="SutonnyMJ" pitchFamily="2" charset="0"/>
                  </a:rPr>
                  <a:t> :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x = a , x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b</a:t>
                </a:r>
                <a:endParaRPr lang="en-US" dirty="0"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11.</a:t>
                </a:r>
                <a:r>
                  <a:rPr lang="en-US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mgvavb Ki t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2   3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3 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3  1  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12.</a:t>
                </a:r>
                <a:r>
                  <a:rPr lang="en-US" dirty="0">
                    <a:solidFill>
                      <a:schemeClr val="accent2"/>
                    </a:solidFill>
                  </a:rPr>
                  <a:t>   </a:t>
                </a:r>
                <a:r>
                  <a:rPr lang="en-US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Ki t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3    4       2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4   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2      3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4 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0" indent="0">
                  <a:buNone/>
                </a:pPr>
                <a:endParaRPr lang="en-US" dirty="0">
                  <a:latin typeface="SutonnyMJ" pitchFamily="2" charset="0"/>
                  <a:cs typeface="SutonnyMJ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457200"/>
                <a:ext cx="6019800" cy="5668963"/>
              </a:xfrm>
              <a:blipFill rotWithShape="1">
                <a:blip r:embed="rId2"/>
                <a:stretch>
                  <a:fillRect l="-1822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1828800" y="9144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752600" y="1752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52600" y="22098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7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95400" y="76200"/>
                <a:ext cx="5029200" cy="1143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16.</a:t>
                </a:r>
                <a:r>
                  <a:rPr lang="en-US" sz="28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</a:t>
                </a:r>
                <a:r>
                  <a:rPr lang="en-US" sz="28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†h,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xy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xz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xy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yz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xz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yz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4x</a:t>
                </a:r>
                <a:r>
                  <a:rPr lang="en-US" sz="2800" baseline="30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800" baseline="30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2800" baseline="30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    </a:t>
                </a:r>
                <a: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0" y="76200"/>
                <a:ext cx="5029200" cy="1143000"/>
              </a:xfrm>
              <a:blipFill rotWithShape="1">
                <a:blip r:embed="rId2"/>
                <a:stretch>
                  <a:fillRect l="-2061" t="-30481" r="-7515" b="-39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295400"/>
                <a:ext cx="57912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:</a:t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L.H.S 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xz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yz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xz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yz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     = xyz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     = x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1      1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1   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x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{1(1-1)-1(-1-1)+1(1+1)}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=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{1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1(-2)+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2}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     =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2+2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     = 4x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     = R.H.S(Proved)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295400"/>
                <a:ext cx="5791200" cy="5486400"/>
              </a:xfrm>
              <a:blipFill rotWithShape="1">
                <a:blip r:embed="rId3"/>
                <a:stretch>
                  <a:fillRect l="-1684" t="-2222" b="-1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7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17.</a:t>
                </a:r>
                <a:r>
                  <a:rPr lang="en-US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 </a:t>
                </a:r>
                <a:r>
                  <a:rPr lang="en-US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Ki †h,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4xyz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18. </a:t>
                </a:r>
                <a:r>
                  <a:rPr lang="en-US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</a:t>
                </a:r>
                <a:r>
                  <a:rPr lang="en-US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†h,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dirty="0" err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a+b+c</a:t>
                </a:r>
                <a:r>
                  <a:rPr lang="en-US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)(</a:t>
                </a:r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c-a)</a:t>
                </a:r>
                <a:r>
                  <a:rPr lang="en-US" baseline="30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1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1981200" cy="487362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iPbvg~jK</a:t>
            </a:r>
            <a:r>
              <a:rPr lang="en-US" sz="2800" b="1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:</a:t>
            </a:r>
            <a:endParaRPr lang="en-US" sz="2800" b="1" dirty="0">
              <a:solidFill>
                <a:srgbClr val="7030A0"/>
              </a:solidFill>
              <a:latin typeface="SutonnyMJ" pitchFamily="2" charset="0"/>
              <a:cs typeface="SutonnyMJ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98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20.</a:t>
                </a:r>
                <a:r>
                  <a:rPr lang="en-US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 </a:t>
                </a:r>
                <a:r>
                  <a:rPr lang="en-US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Ki †h,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baseline="3000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yz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zx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zx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yz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4x</a:t>
                </a:r>
                <a:r>
                  <a:rPr lang="en-US" baseline="30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baseline="30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baseline="30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981200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5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19200" y="76200"/>
                <a:ext cx="5029200" cy="9906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2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21.</a:t>
                </a:r>
                <a:r>
                  <a:rPr lang="en-US" sz="22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</a:t>
                </a:r>
                <a:r>
                  <a:rPr lang="en-US" sz="22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†h</a:t>
                </a:r>
                <a:r>
                  <a:rPr lang="en-US" sz="22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2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200" dirty="0" err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a+b+c</a:t>
                </a:r>
                <a:r>
                  <a:rPr lang="en-US" sz="22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200" baseline="300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2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2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9200" y="76200"/>
                <a:ext cx="5029200" cy="990600"/>
              </a:xfrm>
              <a:blipFill rotWithShape="1">
                <a:blip r:embed="rId2"/>
                <a:stretch>
                  <a:fillRect l="-1939" t="-77778" r="-1091" b="-87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143000"/>
                <a:ext cx="5181600" cy="56388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9600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9600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:</a:t>
                </a:r>
                <a:r>
                  <a:rPr lang="en-US" sz="6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L.H.S 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6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</m:eqArr>
                      </m:e>
                    </m:d>
                  </m:oMath>
                </a14:m>
                <a:endParaRPr lang="en-US" sz="6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6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6400" b="1" baseline="30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sz="6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6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=r</a:t>
                </a:r>
                <a:r>
                  <a:rPr lang="en-US" sz="6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6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+r</a:t>
                </a:r>
                <a:r>
                  <a:rPr lang="en-US" sz="6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6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+r</a:t>
                </a:r>
                <a:r>
                  <a:rPr lang="en-US" sz="6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sz="6400" b="1" baseline="-25000" dirty="0">
                  <a:solidFill>
                    <a:srgbClr val="00B050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sz="6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6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</m:eqArr>
                      </m:e>
                    </m:d>
                  </m:oMath>
                </a14:m>
                <a:endParaRPr lang="en-US" sz="6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6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6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= (a+b+c)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6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6400" b="1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6400" b="1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</m:eqArr>
                      </m:e>
                    </m:d>
                  </m:oMath>
                </a14:m>
                <a:endParaRPr lang="en-US" sz="6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6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6400" b="1" baseline="30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sz="6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6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=c</a:t>
                </a:r>
                <a:r>
                  <a:rPr lang="en-US" sz="6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6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-c</a:t>
                </a:r>
                <a:r>
                  <a:rPr lang="en-US" sz="6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2 ,</a:t>
                </a:r>
                <a:r>
                  <a:rPr lang="en-US" sz="6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c</a:t>
                </a:r>
                <a:r>
                  <a:rPr lang="en-US" sz="6400" b="1" baseline="30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sz="6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6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=c</a:t>
                </a:r>
                <a:r>
                  <a:rPr lang="en-US" sz="6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6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-c</a:t>
                </a:r>
                <a:r>
                  <a:rPr lang="en-US" sz="6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  <a:p>
                <a:pPr marL="0" indent="0">
                  <a:buNone/>
                </a:pPr>
                <a:endParaRPr lang="en-US" sz="6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6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= (</a:t>
                </a:r>
                <a:r>
                  <a:rPr lang="en-US" sz="6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a+b+c)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6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</m:eqArr>
                      </m:e>
                    </m:d>
                  </m:oMath>
                </a14:m>
                <a:endParaRPr lang="en-US" sz="6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6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6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= (</a:t>
                </a:r>
                <a:r>
                  <a:rPr lang="en-US" sz="6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a+b+c)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6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             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0     </m:t>
                            </m:r>
                            <m:r>
                              <m:rPr>
                                <m:nor/>
                              </m:rPr>
                              <a:rPr lang="en-US" sz="6400" b="1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6400" b="1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</m:e>
                        </m:eqArr>
                      </m:e>
                    </m:d>
                  </m:oMath>
                </a14:m>
                <a:endParaRPr lang="en-US" sz="6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6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6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= (</a:t>
                </a:r>
                <a:r>
                  <a:rPr lang="en-US" sz="6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a+b+c</a:t>
                </a:r>
                <a:r>
                  <a:rPr lang="en-US" sz="6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){(</a:t>
                </a:r>
                <a:r>
                  <a:rPr lang="en-US" sz="6400" b="1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a+b+c</a:t>
                </a:r>
                <a:r>
                  <a:rPr lang="en-US" sz="6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6400" b="1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  </a:t>
                </a:r>
                <a:r>
                  <a:rPr lang="en-US" sz="6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- 0}</a:t>
                </a:r>
              </a:p>
              <a:p>
                <a:pPr marL="0" indent="0">
                  <a:buNone/>
                </a:pPr>
                <a:endParaRPr lang="en-US" sz="6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6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= (</a:t>
                </a:r>
                <a:r>
                  <a:rPr lang="en-US" sz="6400" b="1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a+b+c</a:t>
                </a:r>
                <a:r>
                  <a:rPr lang="en-US" sz="6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6400" b="1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 </a:t>
                </a:r>
              </a:p>
              <a:p>
                <a:pPr marL="0" indent="0">
                  <a:buNone/>
                </a:pPr>
                <a:r>
                  <a:rPr lang="en-US" sz="6400" b="1" dirty="0" smtClean="0">
                    <a:latin typeface="Times New Roman" pitchFamily="18" charset="0"/>
                    <a:cs typeface="Times New Roman" pitchFamily="18" charset="0"/>
                  </a:rPr>
                  <a:t>              = R.H.S(Proved)</a:t>
                </a:r>
                <a:endParaRPr lang="en-US" sz="6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6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aseline="-25000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endParaRPr lang="en-US" baseline="-25000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143000"/>
                <a:ext cx="5181600" cy="5638800"/>
              </a:xfrm>
              <a:blipFill rotWithShape="1">
                <a:blip r:embed="rId3"/>
                <a:stretch>
                  <a:fillRect l="-1765" t="-541" b="-15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1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60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Aa¨vq</a:t>
            </a:r>
            <a:r>
              <a:rPr lang="en-US" sz="60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bs</a:t>
            </a:r>
            <a:r>
              <a:rPr lang="en-US" sz="60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t 1</a:t>
            </a:r>
            <a:endParaRPr lang="en-US" sz="6000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4800" b="1" dirty="0">
              <a:solidFill>
                <a:srgbClr val="002060"/>
              </a:solidFill>
              <a:latin typeface="Matura MT Script Capitals" pitchFamily="66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6000" b="1" dirty="0" err="1" smtClean="0">
                <a:latin typeface="SutonnyMJ" pitchFamily="2" charset="0"/>
                <a:cs typeface="SutonnyMJ" pitchFamily="2" charset="0"/>
              </a:rPr>
              <a:t>Aa¨v‡qi</a:t>
            </a:r>
            <a:r>
              <a:rPr lang="en-US" sz="60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6000" b="1" dirty="0" err="1" smtClean="0">
                <a:latin typeface="SutonnyMJ" pitchFamily="2" charset="0"/>
                <a:cs typeface="SutonnyMJ" pitchFamily="2" charset="0"/>
              </a:rPr>
              <a:t>bvg</a:t>
            </a:r>
            <a:r>
              <a:rPr lang="en-US" sz="6000" b="1" dirty="0" smtClean="0">
                <a:latin typeface="SutonnyMJ" pitchFamily="2" charset="0"/>
                <a:cs typeface="SutonnyMJ" pitchFamily="2" charset="0"/>
              </a:rPr>
              <a:t> t </a:t>
            </a:r>
          </a:p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tura MT Script Capitals" pitchFamily="66" charset="0"/>
                <a:cs typeface="Arial" charset="0"/>
              </a:rPr>
              <a:t>Determinant</a:t>
            </a:r>
          </a:p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utonnyMJ" pitchFamily="2" charset="0"/>
                <a:cs typeface="SutonnyMJ" pitchFamily="2" charset="0"/>
              </a:rPr>
              <a:t>(</a:t>
            </a:r>
            <a:r>
              <a:rPr lang="en-US" sz="3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utonnyMJ" pitchFamily="2" charset="0"/>
                <a:cs typeface="SutonnyMJ" pitchFamily="2" charset="0"/>
              </a:rPr>
              <a:t>wbY©vqK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utonnyMJ" pitchFamily="2" charset="0"/>
                <a:cs typeface="SutonnyMJ" pitchFamily="2" charset="0"/>
              </a:rPr>
              <a:t>)</a:t>
            </a:r>
            <a:endParaRPr lang="en-US" sz="3600" dirty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9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06362"/>
                <a:ext cx="5562600" cy="1417638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22.</a:t>
                </a:r>
                <a:r>
                  <a:rPr lang="en-US" sz="28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</a:t>
                </a:r>
                <a:r>
                  <a:rPr lang="en-US" sz="28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†h,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ab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ab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bc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ac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bc</m:t>
                            </m:r>
                            <m:r>
                              <m:rPr>
                                <m:nor/>
                              </m:rPr>
                              <a:rPr lang="en-US" sz="240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4a</a:t>
                </a:r>
                <a:r>
                  <a:rPr lang="en-US" sz="2800" baseline="300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aseline="300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800" baseline="300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06362"/>
                <a:ext cx="5562600" cy="1417638"/>
              </a:xfrm>
              <a:blipFill rotWithShape="1">
                <a:blip r:embed="rId2"/>
                <a:stretch>
                  <a:fillRect l="-1752" t="-15021" b="-2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24000"/>
                <a:ext cx="8991600" cy="5181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b="1" dirty="0" smtClean="0">
                  <a:solidFill>
                    <a:srgbClr val="FF0000"/>
                  </a:solidFill>
                  <a:latin typeface="TonnyBanglaMJ" pitchFamily="2" charset="0"/>
                  <a:cs typeface="TonnyBanglaMJ" pitchFamily="2" charset="0"/>
                </a:endParaRPr>
              </a:p>
              <a:p>
                <a:pPr marL="0" indent="0">
                  <a:buNone/>
                </a:pPr>
                <a:r>
                  <a:rPr lang="en-US" b="1" dirty="0" err="1" smtClean="0">
                    <a:solidFill>
                      <a:srgbClr val="FF0000"/>
                    </a:solidFill>
                    <a:latin typeface="TonnyBanglaMJ" pitchFamily="2" charset="0"/>
                    <a:cs typeface="TonnyBanglaMJ" pitchFamily="2" charset="0"/>
                  </a:rPr>
                  <a:t>mgvavb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L.H.S </a:t>
                </a:r>
                <a:r>
                  <a:rPr lang="en-US" sz="2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ab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ca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ab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bc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ac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bc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bc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bc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ab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bc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+ca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ab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aseline="300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ac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bc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baseline="30000" dirty="0" smtClean="0">
                        <a:latin typeface="Times New Roman" pitchFamily="18" charset="0"/>
                        <a:cs typeface="Times New Roman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baseline="30000" dirty="0" smtClean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="0" i="0" baseline="30000" dirty="0" smtClean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ab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baseline="30000" dirty="0" smtClean="0">
                        <a:latin typeface="Times New Roman" pitchFamily="18" charset="0"/>
                        <a:cs typeface="Times New Roman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ab</m:t>
                    </m:r>
                    <m:r>
                      <m:rPr>
                        <m:nor/>
                      </m:rPr>
                      <a:rPr lang="en-US" b="0" i="0" baseline="30000" dirty="0" smtClean="0">
                        <a:latin typeface="Times New Roman" pitchFamily="18" charset="0"/>
                        <a:cs typeface="Times New Roman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abc</a:t>
                </a:r>
                <a:r>
                  <a:rPr lang="en-US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)+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(ab</a:t>
                </a:r>
                <a:r>
                  <a:rPr lang="en-US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c-ac</a:t>
                </a:r>
                <a:r>
                  <a:rPr lang="en-US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-a</a:t>
                </a:r>
                <a:r>
                  <a:rPr lang="en-US" baseline="30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ab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ab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abc</a:t>
                </a:r>
                <a:r>
                  <a:rPr lang="en-US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)+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ca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(ab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c-ac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-a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 smtClean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 smtClean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aseline="30000" dirty="0" smtClean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 smtClean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aseline="30000" dirty="0" smtClean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="0" i="0" baseline="30000" dirty="0" smtClean="0">
                        <a:latin typeface="Times New Roman" pitchFamily="18" charset="0"/>
                        <a:cs typeface="Times New Roman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30000" dirty="0" smtClean="0">
                        <a:latin typeface="Times New Roman" pitchFamily="18" charset="0"/>
                        <a:cs typeface="Times New Roman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baseline="30000" dirty="0" smtClean="0">
                        <a:latin typeface="Times New Roman" pitchFamily="18" charset="0"/>
                        <a:cs typeface="Times New Roman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baseline="30000" dirty="0" smtClean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a:rPr lang="en-US" b="0" i="0" baseline="30000" dirty="0" smtClean="0">
                        <a:latin typeface="Cambria Math"/>
                        <a:cs typeface="Times New Roman" pitchFamily="18" charset="0"/>
                      </a:rPr>
                      <m:t>4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R.H.S(Proved)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24000"/>
                <a:ext cx="8991600" cy="5181600"/>
              </a:xfrm>
              <a:blipFill rotWithShape="1">
                <a:blip r:embed="rId3"/>
                <a:stretch>
                  <a:fillRect l="-1153" t="-2000" r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153400" cy="4038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23.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 </a:t>
                </a:r>
                <a:r>
                  <a:rPr lang="en-US" sz="24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Ki †h,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by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cy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by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cy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-(ax</a:t>
                </a:r>
                <a:r>
                  <a:rPr lang="en-US" sz="2400" baseline="300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+2bxy+cy</a:t>
                </a:r>
                <a:r>
                  <a:rPr lang="en-US" sz="2400" baseline="300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)(ac-b</a:t>
                </a:r>
                <a:r>
                  <a:rPr lang="en-US" sz="2400" baseline="300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24.</a:t>
                </a:r>
                <a:r>
                  <a:rPr lang="en-US" sz="24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</a:t>
                </a:r>
                <a:r>
                  <a:rPr lang="en-US" sz="24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†h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)2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1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)2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)2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-2(</a:t>
                </a:r>
                <a:r>
                  <a:rPr lang="en-US" sz="2400" dirty="0" err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a+b+c</a:t>
                </a:r>
                <a:r>
                  <a:rPr lang="en-US" sz="24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)(a-b)(b-c)(c-a)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153400" cy="4038600"/>
              </a:xfrm>
              <a:blipFill rotWithShape="1">
                <a:blip r:embed="rId2"/>
                <a:stretch>
                  <a:fillRect l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23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057400" y="76200"/>
                <a:ext cx="4572000" cy="1143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28.</a:t>
                </a:r>
                <a:r>
                  <a:rPr lang="en-US" sz="28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</a:t>
                </a:r>
                <a:r>
                  <a:rPr lang="en-US" sz="28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†h,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1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1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(a</a:t>
                </a:r>
                <a:r>
                  <a:rPr lang="en-US" sz="2800" baseline="300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-1)</a:t>
                </a:r>
                <a:r>
                  <a:rPr lang="en-US" sz="2800" baseline="300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57400" y="76200"/>
                <a:ext cx="4572000" cy="1143000"/>
              </a:xfrm>
              <a:blipFill rotWithShape="1">
                <a:blip r:embed="rId2"/>
                <a:stretch>
                  <a:fillRect l="-2267" t="-31016" r="-1067" b="-38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7400" y="1295400"/>
                <a:ext cx="4953000" cy="5410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err="1" smtClean="0">
                    <a:solidFill>
                      <a:srgbClr val="FF0000"/>
                    </a:solidFill>
                    <a:latin typeface="TonnyBanglaMJ" pitchFamily="2" charset="0"/>
                    <a:cs typeface="TonnyBanglaMJ" pitchFamily="2" charset="0"/>
                  </a:rPr>
                  <a:t>mgvavb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L.H.S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1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1 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="1" baseline="30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=r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+r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+r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sz="24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0" i="0" baseline="3000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0" i="0" baseline="3000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1 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1  </m:t>
                            </m:r>
                          </m:e>
                        </m:eqArr>
                      </m:e>
                    </m:d>
                  </m:oMath>
                </a14:m>
                <a:endParaRPr lang="en-US" sz="2400" b="1" baseline="-25000" dirty="0" smtClean="0">
                  <a:solidFill>
                    <a:schemeClr val="tx1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=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1    </m:t>
                            </m:r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1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1</m:t>
                            </m:r>
                          </m:e>
                        </m:eqArr>
                      </m:e>
                    </m:d>
                  </m:oMath>
                </a14:m>
                <a:endParaRPr lang="en-US" sz="2400" b="1" baseline="-25000" dirty="0" smtClean="0">
                  <a:solidFill>
                    <a:schemeClr val="tx1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400" b="1" baseline="30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=c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-c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en-US" sz="2400" b="1" baseline="-250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c</a:t>
                </a:r>
                <a:r>
                  <a:rPr lang="en-US" sz="2400" b="1" baseline="300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sz="2400" b="1" baseline="-250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=c</a:t>
                </a:r>
                <a:r>
                  <a:rPr lang="en-US" sz="2400" b="1" baseline="-250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-c</a:t>
                </a:r>
                <a:r>
                  <a:rPr lang="en-US" sz="2400" b="1" baseline="-250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  <a:p>
                <a:pPr marL="0" indent="0">
                  <a:buNone/>
                </a:pPr>
                <a:endParaRPr lang="en-US" sz="2400" b="1" baseline="-25000" dirty="0" smtClean="0">
                  <a:solidFill>
                    <a:schemeClr val="tx1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=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1   1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0" i="0" baseline="3000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1   1</m:t>
                            </m:r>
                          </m:e>
                        </m:eqArr>
                      </m:e>
                    </m:d>
                  </m:oMath>
                </a14:m>
                <a:endParaRPr lang="en-US" sz="2400" b="1" baseline="-25000" dirty="0" smtClean="0">
                  <a:solidFill>
                    <a:schemeClr val="tx1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endParaRPr lang="en-US" sz="2400" b="1" baseline="-25000" dirty="0">
                  <a:solidFill>
                    <a:schemeClr val="tx1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endParaRPr lang="en-US" sz="2400" b="1" baseline="-25000" dirty="0">
                  <a:solidFill>
                    <a:schemeClr val="tx1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=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1   1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2400" b="1" baseline="-25000" dirty="0" smtClean="0">
                  <a:solidFill>
                    <a:schemeClr val="tx1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endParaRPr lang="en-US" sz="2400" b="1" baseline="-25000" dirty="0">
                  <a:solidFill>
                    <a:schemeClr val="tx1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endParaRPr lang="en-US" b="1" baseline="-25000" dirty="0">
                  <a:solidFill>
                    <a:schemeClr val="tx1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0" y="1295400"/>
                <a:ext cx="4953000" cy="5410200"/>
              </a:xfrm>
              <a:blipFill rotWithShape="1">
                <a:blip r:embed="rId3"/>
                <a:stretch>
                  <a:fillRect l="-2340" t="-113" b="-20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72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0200" y="1143000"/>
                <a:ext cx="57912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=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)(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)  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)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)   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)(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sz="2400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)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 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="0" i="0" baseline="30000" dirty="0" smtClean="0">
                        <a:latin typeface="Times New Roman" pitchFamily="18" charset="0"/>
                        <a:cs typeface="Times New Roman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sz="2400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)(a</a:t>
                </a:r>
                <a:r>
                  <a:rPr lang="en-US" sz="2400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+2a+1-a)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aseline="30000" dirty="0">
                        <a:latin typeface="Times New Roman" pitchFamily="18" charset="0"/>
                        <a:cs typeface="Times New Roman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sz="2400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)(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+a+1)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aseline="30000" dirty="0">
                        <a:latin typeface="Times New Roman" pitchFamily="18" charset="0"/>
                        <a:cs typeface="Times New Roman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sz="2400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aseline="30000" dirty="0">
                        <a:latin typeface="Times New Roman" pitchFamily="18" charset="0"/>
                        <a:cs typeface="Times New Roman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aseline="30000" dirty="0">
                        <a:latin typeface="Times New Roman" pitchFamily="18" charset="0"/>
                        <a:cs typeface="Times New Roman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 R.H.S(Proved)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200" y="1143000"/>
                <a:ext cx="5791200" cy="4800600"/>
              </a:xfrm>
              <a:blipFill rotWithShape="1">
                <a:blip r:embed="rId2"/>
                <a:stretch>
                  <a:fillRect l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9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839200" cy="4114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utonnyMJ" pitchFamily="2" charset="0"/>
                <a:cs typeface="SutonnyMJ" pitchFamily="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.   </a:t>
            </a:r>
            <a:r>
              <a:rPr lang="en-US" dirty="0" err="1" smtClean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wbY©vq‡Ki</a:t>
            </a:r>
            <a:r>
              <a:rPr lang="en-US" dirty="0" smtClean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mvnv‡h</a:t>
            </a:r>
            <a:r>
              <a:rPr lang="en-US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mgvavb</a:t>
            </a:r>
            <a:r>
              <a:rPr lang="en-US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Ki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(ii)   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2x-y+z= 0         (iv)   x-2y+3z= 5   (vi)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3x+y+z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x+2y-2z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10        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4x+3y-4z= 7           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x+y-z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3x-3y-5z= 2             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x-y+z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-4           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5x-9y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(iii)   x-2y+z= 1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(v)   x-3y+z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2      (vii) 2x-y-z= 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   2x+y-z= 1                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3x+y+z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1            -x+2y-z= -5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x+y+z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4                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5x+y+3z= 3          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x-y+2z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0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257800" cy="1401762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32</a:t>
            </a:r>
            <a:r>
              <a:rPr lang="en-US" sz="2800" dirty="0" smtClean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. </a:t>
            </a:r>
            <a:r>
              <a:rPr lang="en-US" sz="2800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wbY©vq‡Ki</a:t>
            </a:r>
            <a:r>
              <a:rPr lang="en-US" sz="2800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mvnv‡h</a:t>
            </a:r>
            <a:r>
              <a:rPr lang="en-US" sz="2800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800" dirty="0" err="1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mgvavb</a:t>
            </a:r>
            <a:r>
              <a:rPr lang="en-US" sz="2800" dirty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Ki </a:t>
            </a:r>
            <a:r>
              <a:rPr lang="en-US" sz="2800" dirty="0" smtClean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t </a:t>
            </a:r>
            <a:br>
              <a:rPr lang="en-US" sz="2800" dirty="0" smtClean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SutonnyMJ" pitchFamily="2" charset="0"/>
                <a:cs typeface="SutonnyMJ" pitchFamily="2" charset="0"/>
              </a:rPr>
              <a:t>    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(ii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2x-y+z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0         </a:t>
            </a:r>
            <a:b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x+2y-2z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10            </a:t>
            </a:r>
            <a:b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3x-3y-5z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2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600200"/>
                <a:ext cx="5943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mgvavb </a:t>
                </a:r>
                <a:r>
                  <a:rPr lang="en-US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2x-y+z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	x+2y-2z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	3x-3y-5z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= 2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+1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i="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i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i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i="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i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i="0"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i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i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i="0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= 2(-10-6)+1(-5+6)+1(-3-6)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= 2(-16)+1</a:t>
                </a:r>
                <a14:m>
                  <m:oMath xmlns:m="http://schemas.openxmlformats.org/officeDocument/2006/math">
                    <m:r>
                      <a:rPr lang="en-US" sz="240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(−</m:t>
                    </m:r>
                    <m:r>
                      <a:rPr lang="en-US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9</m:t>
                    </m:r>
                    <m:r>
                      <a:rPr lang="en-US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= -32+1-9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= -40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600200"/>
                <a:ext cx="5943600" cy="5105400"/>
              </a:xfrm>
              <a:blipFill rotWithShape="1">
                <a:blip r:embed="rId2"/>
                <a:stretch>
                  <a:fillRect l="-2667" t="-2151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76200"/>
                <a:ext cx="5867400" cy="6629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x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 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+1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 1(-50+4)+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(-30-4)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= 1(-46)+1(-34)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= -46-34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= -80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y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   −</m:t>
                            </m:r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    −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+1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(-50+4)+1(2-30)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= 2(-46)+1(-28)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= -92-28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= -120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76200"/>
                <a:ext cx="5867400" cy="6629400"/>
              </a:xfrm>
              <a:blipFill rotWithShape="1">
                <a:blip r:embed="rId2"/>
                <a:stretch>
                  <a:fillRect l="-1558" b="-7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65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274637"/>
                <a:ext cx="5638800" cy="6354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z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2  −1     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1     2     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sz="2400" i="1" dirty="0">
                                <a:latin typeface="Cambria Math"/>
                                <a:cs typeface="Times New Roman" pitchFamily="18" charset="0"/>
                              </a:rPr>
                              <m:t>3  −3     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=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   2  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−3    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+1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  10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3    </m:t>
                            </m:r>
                            <m:r>
                              <a:rPr lang="en-US" sz="240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= 2(4+30)+1(2-30)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= 2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34 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+1(-28)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= 68-28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= 40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x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x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∆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−80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−40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2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y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∆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120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−40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z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y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∆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−40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-1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∴</m:t>
                    </m:r>
                  </m:oMath>
                </a14:m>
                <a:r>
                  <a:rPr lang="en-US" dirty="0" err="1" smtClean="0">
                    <a:latin typeface="SutonnyMJ" pitchFamily="2" charset="0"/>
                    <a:cs typeface="SutonnyMJ" pitchFamily="2" charset="0"/>
                  </a:rPr>
                  <a:t>wb‡Y©qmgvavb</a:t>
                </a:r>
                <a:r>
                  <a:rPr lang="en-US" dirty="0" smtClean="0">
                    <a:latin typeface="SutonnyMJ" pitchFamily="2" charset="0"/>
                    <a:cs typeface="SutonnyMJ" pitchFamily="2" charset="0"/>
                  </a:rPr>
                  <a:t> :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x =2 ,y =3, z = -1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274637"/>
                <a:ext cx="5638800" cy="6354763"/>
              </a:xfrm>
              <a:blipFill rotWithShape="1">
                <a:blip r:embed="rId2"/>
                <a:stretch>
                  <a:fillRect l="-2703" r="-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45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2819400" cy="1143000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vi)   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3x+y+z =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b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x+y-z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b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5x-9y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1</a:t>
            </a:r>
            <a:b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0800" y="1417637"/>
                <a:ext cx="53340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mgvavbt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3x+y+z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10</a:t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x+y-z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0</a:t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5x-9y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−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9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   =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9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+1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9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   =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3(0-9)-1(0+5)+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(-9-5)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= -27-5-14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= -46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0800" y="1417637"/>
                <a:ext cx="5334000" cy="4906963"/>
              </a:xfrm>
              <a:blipFill rotWithShape="1">
                <a:blip r:embed="rId2"/>
                <a:stretch>
                  <a:fillRect l="-2857" t="-1615" b="-8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7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0" y="579437"/>
                <a:ext cx="6096000" cy="58213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  </m:t>
                    </m:r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  <a:cs typeface="Times New Roman" pitchFamily="18" charset="0"/>
                      </a:rPr>
                      <m:t>x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    1       1</m:t>
                            </m:r>
                          </m:e>
                          <m:e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  1  −1</m:t>
                            </m:r>
                          </m:e>
                          <m:e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−9      0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   =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0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1  −1</m:t>
                            </m:r>
                          </m:e>
                          <m:e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−9      0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−1</m:t>
                            </m:r>
                          </m:e>
                          <m:e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    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+1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     1</m:t>
                            </m:r>
                          </m:e>
                          <m:e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−9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   =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10(0-9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)-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1(0+1)+1(0-1)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= -90-1-1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= -92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  <a:cs typeface="Times New Roman" pitchFamily="18" charset="0"/>
                      </a:rPr>
                      <m:t>y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3     10    1</m:t>
                            </m:r>
                          </m:e>
                          <m:e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1     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 −1</m:t>
                            </m:r>
                          </m:e>
                          <m:e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5     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1       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   = 3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−1</m:t>
                            </m:r>
                          </m:e>
                          <m:e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1        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-1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1  −1</m:t>
                            </m:r>
                          </m:e>
                          <m:e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5       0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+1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1  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5  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   =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3(0+1)-10(0+5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)+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1(1-0)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= 3-50+1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= -46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579437"/>
                <a:ext cx="6096000" cy="5821363"/>
              </a:xfrm>
              <a:blipFill rotWithShape="1">
                <a:blip r:embed="rId2"/>
                <a:stretch>
                  <a:fillRect l="-1500" b="-8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50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utonnyMJ" pitchFamily="2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SutonnyMJ" pitchFamily="2" charset="0"/>
              </a:rPr>
              <a:t>wcÖq</a:t>
            </a:r>
            <a:r>
              <a:rPr lang="en-US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utonnyMJ" pitchFamily="2" charset="0"/>
              </a:rPr>
              <a:t>wkÿv_x©e</a:t>
            </a:r>
            <a:r>
              <a:rPr lang="en-US" dirty="0" smtClean="0">
                <a:solidFill>
                  <a:srgbClr val="FF0000"/>
                </a:solidFill>
                <a:latin typeface="SutonnyMJ" pitchFamily="2" charset="0"/>
              </a:rPr>
              <a:t>„›`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wbY©vq‡Ki</a:t>
            </a:r>
            <a:r>
              <a:rPr lang="en-US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utonnyMJ" pitchFamily="2" charset="0"/>
              </a:rPr>
              <a:t>Aa¨v‡qi</a:t>
            </a:r>
            <a:r>
              <a:rPr lang="en-US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utonnyMJ" pitchFamily="2" charset="0"/>
              </a:rPr>
              <a:t>wkLb</a:t>
            </a:r>
            <a:r>
              <a:rPr lang="en-US" dirty="0" smtClean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utonnyMJ" pitchFamily="2" charset="0"/>
              </a:rPr>
              <a:t>dj</a:t>
            </a:r>
            <a:endParaRPr lang="en-US" dirty="0">
              <a:solidFill>
                <a:schemeClr val="tx1"/>
              </a:solidFill>
              <a:latin typeface="SutonnyMJ" pitchFamily="2" charset="0"/>
            </a:endParaRPr>
          </a:p>
        </p:txBody>
      </p:sp>
      <p:sp>
        <p:nvSpPr>
          <p:cNvPr id="3" name="5-Point Star 2"/>
          <p:cNvSpPr/>
          <p:nvPr/>
        </p:nvSpPr>
        <p:spPr>
          <a:xfrm flipH="1">
            <a:off x="533400" y="690506"/>
            <a:ext cx="426719" cy="3112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533400" y="2167542"/>
            <a:ext cx="8077200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3600" dirty="0" err="1" smtClean="0">
                <a:solidFill>
                  <a:schemeClr val="tx1"/>
                </a:solidFill>
                <a:latin typeface="SutonnyMJ" pitchFamily="2" charset="0"/>
              </a:rPr>
              <a:t>wbY©vq‡Ki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600" dirty="0" err="1" smtClean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msÁv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3600" dirty="0">
              <a:solidFill>
                <a:schemeClr val="tx1"/>
              </a:solidFill>
              <a:latin typeface="SutonnyMJ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3600" dirty="0" err="1">
                <a:solidFill>
                  <a:schemeClr val="tx1"/>
                </a:solidFill>
                <a:latin typeface="SutonnyMJ" pitchFamily="2" charset="0"/>
              </a:rPr>
              <a:t>wbY©vq‡Ki</a:t>
            </a:r>
            <a:r>
              <a:rPr lang="en-US" sz="3600" dirty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¸</a:t>
            </a:r>
            <a:r>
              <a:rPr lang="en-US" sz="3600" dirty="0" err="1" smtClean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bvejx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3600" dirty="0" smtClean="0">
              <a:solidFill>
                <a:schemeClr val="tx1"/>
              </a:solidFill>
              <a:latin typeface="SutonnyMJ" pitchFamily="2" charset="0"/>
            </a:endParaRPr>
          </a:p>
          <a:p>
            <a:pPr marL="342900" indent="-342900">
              <a:buAutoNum type="arabicPeriod"/>
            </a:pPr>
            <a:r>
              <a:rPr lang="en-US" sz="3600" dirty="0" err="1" smtClean="0">
                <a:solidFill>
                  <a:schemeClr val="tx1"/>
                </a:solidFill>
                <a:latin typeface="SutonnyMJ" pitchFamily="2" charset="0"/>
              </a:rPr>
              <a:t>Abyivwk</a:t>
            </a:r>
            <a:r>
              <a:rPr lang="en-US" sz="3600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</a:rPr>
              <a:t>I </a:t>
            </a:r>
            <a:r>
              <a:rPr lang="en-US" sz="3600" dirty="0" err="1" smtClean="0">
                <a:solidFill>
                  <a:schemeClr val="tx1"/>
                </a:solidFill>
                <a:latin typeface="SutonnyMJ" pitchFamily="2" charset="0"/>
              </a:rPr>
              <a:t>mn¸bK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SutonnyMJ" pitchFamily="2" charset="0"/>
              </a:rPr>
              <a:t>Gi</a:t>
            </a:r>
            <a:r>
              <a:rPr lang="en-US" sz="3600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msÁv</a:t>
            </a:r>
            <a:r>
              <a:rPr lang="en-US" sz="3600" dirty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SutonnyMJ" pitchFamily="2" charset="0"/>
              </a:rPr>
              <a:t>Abyivwk</a:t>
            </a:r>
            <a:r>
              <a:rPr lang="en-US" sz="3600" dirty="0">
                <a:solidFill>
                  <a:schemeClr val="tx1"/>
                </a:solidFill>
                <a:latin typeface="SutonnyMJ" pitchFamily="2" charset="0"/>
              </a:rPr>
              <a:t> I </a:t>
            </a:r>
            <a:r>
              <a:rPr lang="en-US" sz="3600" dirty="0" err="1">
                <a:solidFill>
                  <a:schemeClr val="tx1"/>
                </a:solidFill>
                <a:latin typeface="SutonnyMJ" pitchFamily="2" charset="0"/>
              </a:rPr>
              <a:t>mn¸bK</a:t>
            </a:r>
            <a:r>
              <a:rPr lang="en-US" sz="3600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SutonnyMJ" pitchFamily="2" charset="0"/>
              </a:rPr>
              <a:t>wbY©q</a:t>
            </a:r>
            <a:r>
              <a:rPr lang="en-US" sz="3600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</a:rPr>
              <a:t>|</a:t>
            </a:r>
          </a:p>
          <a:p>
            <a:pPr marL="342900" indent="-342900">
              <a:buFontTx/>
              <a:buAutoNum type="arabicPeriod"/>
            </a:pPr>
            <a:r>
              <a:rPr lang="en-US" sz="3600" dirty="0" err="1">
                <a:solidFill>
                  <a:schemeClr val="tx1"/>
                </a:solidFill>
                <a:latin typeface="SutonnyMJ" pitchFamily="2" charset="0"/>
              </a:rPr>
              <a:t>wbY©vq‡Ki</a:t>
            </a:r>
            <a:r>
              <a:rPr lang="en-US" sz="3600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SutonnyMJ" pitchFamily="2" charset="0"/>
              </a:rPr>
              <a:t>gvb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SutonnyMJ" pitchFamily="2" charset="0"/>
              </a:rPr>
              <a:t>wbY©q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</a:rPr>
              <a:t>|</a:t>
            </a:r>
          </a:p>
          <a:p>
            <a:pPr marL="342900" indent="-342900">
              <a:buFontTx/>
              <a:buAutoNum type="arabicPeriod"/>
            </a:pPr>
            <a:r>
              <a:rPr lang="en-US" sz="3600" dirty="0" err="1">
                <a:solidFill>
                  <a:schemeClr val="tx1"/>
                </a:solidFill>
                <a:latin typeface="SutonnyMJ" pitchFamily="2" charset="0"/>
              </a:rPr>
              <a:t>wbY©vq‡Ki</a:t>
            </a:r>
            <a:r>
              <a:rPr lang="en-US" sz="3600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SutonnyMJ" pitchFamily="2" charset="0"/>
              </a:rPr>
              <a:t>cÖgvY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SutonnyMJ" pitchFamily="2" charset="0"/>
              </a:rPr>
              <a:t>wbY©q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</a:rPr>
              <a:t>|</a:t>
            </a:r>
          </a:p>
          <a:p>
            <a:pPr marL="342900" indent="-342900">
              <a:buAutoNum type="arabicPeriod"/>
            </a:pPr>
            <a:r>
              <a:rPr lang="en-US" sz="3600" dirty="0" err="1">
                <a:solidFill>
                  <a:schemeClr val="tx1"/>
                </a:solidFill>
                <a:latin typeface="SutonnyMJ" pitchFamily="2" charset="0"/>
              </a:rPr>
              <a:t>wbY©vq‡Ki</a:t>
            </a:r>
            <a:r>
              <a:rPr lang="en-US" sz="3600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SutonnyMJ" pitchFamily="2" charset="0"/>
              </a:rPr>
              <a:t>mgvavb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</a:rPr>
              <a:t> (‡µ</a:t>
            </a:r>
            <a:r>
              <a:rPr lang="en-US" sz="3600" dirty="0" err="1" smtClean="0">
                <a:solidFill>
                  <a:schemeClr val="tx1"/>
                </a:solidFill>
                <a:latin typeface="SutonnyMJ" pitchFamily="2" charset="0"/>
              </a:rPr>
              <a:t>gvim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SutonnyMJ" pitchFamily="2" charset="0"/>
              </a:rPr>
              <a:t>iæ‡ji</a:t>
            </a:r>
            <a:r>
              <a:rPr lang="en-US" sz="3600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SutonnyMJ" pitchFamily="2" charset="0"/>
              </a:rPr>
              <a:t>mvnv‡h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</a:rPr>
              <a:t>¨) </a:t>
            </a:r>
            <a:r>
              <a:rPr lang="en-US" sz="3600" dirty="0" err="1" smtClean="0">
                <a:solidFill>
                  <a:schemeClr val="tx1"/>
                </a:solidFill>
                <a:latin typeface="SutonnyMJ" pitchFamily="2" charset="0"/>
              </a:rPr>
              <a:t>wbY©q</a:t>
            </a:r>
            <a:r>
              <a:rPr lang="en-US" sz="3600" dirty="0" smtClean="0">
                <a:solidFill>
                  <a:schemeClr val="tx1"/>
                </a:solidFill>
                <a:latin typeface="SutonnyMJ" pitchFamily="2" charset="0"/>
              </a:rPr>
              <a:t>|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  <a:latin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52400"/>
                <a:ext cx="5791200" cy="6553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  <a:cs typeface="Times New Roman" pitchFamily="18" charset="0"/>
                      </a:rPr>
                      <m:t>z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−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9</m:t>
                            </m:r>
                            <m:r>
                              <a:rPr lang="en-US" sz="2400" dirty="0"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0" i="0" dirty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   = 3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9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+1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9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   =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3(1+0)-1(1+0)+10(-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9-5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= 3-1+10(-14)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= 2-140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= -138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x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x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∆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92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6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y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∆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46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46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z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y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∆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138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46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∴</m:t>
                    </m:r>
                  </m:oMath>
                </a14:m>
                <a:r>
                  <a:rPr lang="en-US" sz="2400" dirty="0" err="1">
                    <a:latin typeface="SutonnyMJ" pitchFamily="2" charset="0"/>
                    <a:cs typeface="SutonnyMJ" pitchFamily="2" charset="0"/>
                  </a:rPr>
                  <a:t>wb‡Y©qmgvavb</a:t>
                </a:r>
                <a:r>
                  <a:rPr lang="en-US" sz="2400" dirty="0">
                    <a:latin typeface="SutonnyMJ" pitchFamily="2" charset="0"/>
                    <a:cs typeface="SutonnyMJ" pitchFamily="2" charset="0"/>
                  </a:rPr>
                  <a:t> :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x =2 ,y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=1,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z =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52400"/>
                <a:ext cx="5791200" cy="6553200"/>
              </a:xfrm>
              <a:blipFill rotWithShape="1">
                <a:blip r:embed="rId2"/>
                <a:stretch>
                  <a:fillRect l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39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3886200" cy="4572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msw</a:t>
            </a:r>
            <a:r>
              <a:rPr lang="en-US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&amp;¶ß </a:t>
            </a:r>
            <a:r>
              <a:rPr lang="en-US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cÖkœ</a:t>
            </a:r>
            <a:r>
              <a:rPr lang="en-US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(</a:t>
            </a:r>
            <a:r>
              <a:rPr lang="en-US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D`vniY</a:t>
            </a:r>
            <a:r>
              <a:rPr lang="en-US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)</a:t>
            </a:r>
            <a:endParaRPr lang="en-US" dirty="0">
              <a:solidFill>
                <a:srgbClr val="7030A0"/>
              </a:solidFill>
              <a:latin typeface="SutonnyMJ" pitchFamily="2" charset="0"/>
              <a:cs typeface="SutonnyMJ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752600"/>
                <a:ext cx="6705600" cy="3962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(</a:t>
                </a:r>
                <a:r>
                  <a:rPr lang="en-US" sz="24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) </a:t>
                </a:r>
                <a:r>
                  <a:rPr lang="en-US" sz="24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</a:t>
                </a:r>
                <a:r>
                  <a:rPr lang="en-US" sz="24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†h,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1     1     1 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2        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(a-b)(b-c)(c-a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(</a:t>
                </a:r>
                <a:r>
                  <a:rPr lang="en-US" sz="24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)†`</a:t>
                </a:r>
                <a:r>
                  <a:rPr lang="en-US" sz="24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LvI</a:t>
                </a:r>
                <a:r>
                  <a:rPr lang="en-US" sz="24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†h,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3     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 err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abc</a:t>
                </a:r>
                <a:r>
                  <a:rPr lang="en-US" sz="24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(a-b)(b-c)(c-a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4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(</a:t>
                </a:r>
                <a:r>
                  <a:rPr lang="en-US" sz="24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sz="24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) </a:t>
                </a:r>
                <a:r>
                  <a:rPr lang="en-US" sz="24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</a:t>
                </a:r>
                <a:r>
                  <a:rPr lang="en-US" sz="24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†h,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schemeClr val="accent2"/>
                                    </a:solidFill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1    1     1 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schemeClr val="accent2"/>
                                    </a:solidFill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1    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schemeClr val="accent2"/>
                                    </a:solidFill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schemeClr val="accent2"/>
                                    </a:solidFill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schemeClr val="accent2"/>
                                    </a:solidFill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sz="2400" baseline="30000" dirty="0">
                                    <a:solidFill>
                                      <a:schemeClr val="accent2"/>
                                    </a:solidFill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p(p-1)</a:t>
                </a:r>
                <a:r>
                  <a:rPr lang="en-US" sz="2400" baseline="300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(p-1)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752600"/>
                <a:ext cx="6705600" cy="3962400"/>
              </a:xfrm>
              <a:blipFill rotWithShape="1">
                <a:blip r:embed="rId2"/>
                <a:stretch>
                  <a:fillRect l="-1455"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1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26670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latin typeface="SutonnyMJ" pitchFamily="2" charset="0"/>
                <a:cs typeface="SutonnyMJ" pitchFamily="2" charset="0"/>
              </a:rPr>
              <a:t/>
            </a:r>
            <a:br>
              <a:rPr lang="en-US" sz="2400" dirty="0" smtClean="0">
                <a:latin typeface="SutonnyMJ" pitchFamily="2" charset="0"/>
                <a:cs typeface="SutonnyMJ" pitchFamily="2" charset="0"/>
              </a:rPr>
            </a:br>
            <a:r>
              <a:rPr lang="en-US" sz="3100" b="1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iPbvg~jK</a:t>
            </a:r>
            <a:r>
              <a:rPr lang="en-US" sz="3100" b="1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100" b="1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(</a:t>
            </a:r>
            <a:r>
              <a:rPr lang="en-US" sz="3100" b="1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D`vniY</a:t>
            </a:r>
            <a:r>
              <a:rPr lang="en-US" sz="3100" b="1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)</a:t>
            </a:r>
            <a:br>
              <a:rPr lang="en-US" sz="3100" b="1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</a:br>
            <a:endParaRPr lang="en-US" sz="3100" b="1" dirty="0">
              <a:solidFill>
                <a:srgbClr val="7030A0"/>
              </a:solidFill>
              <a:latin typeface="SutonnyMJ" pitchFamily="2" charset="0"/>
              <a:cs typeface="SutonnyMJ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609600"/>
                <a:ext cx="6400800" cy="61722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7400" dirty="0" smtClean="0">
                  <a:latin typeface="SutonnyMJ" pitchFamily="2" charset="0"/>
                  <a:cs typeface="SutonnyMJ" pitchFamily="2" charset="0"/>
                </a:endParaRPr>
              </a:p>
              <a:p>
                <a:pPr marL="0" indent="0">
                  <a:buNone/>
                </a:pPr>
                <a:r>
                  <a:rPr lang="en-US" sz="96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(</a:t>
                </a:r>
                <a:r>
                  <a:rPr lang="en-US" sz="96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sz="96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) </a:t>
                </a:r>
                <a:r>
                  <a:rPr lang="en-US" sz="96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</a:t>
                </a:r>
                <a:r>
                  <a:rPr lang="en-US" sz="96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Ki†h</a:t>
                </a:r>
                <a:r>
                  <a:rPr lang="en-US" sz="96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9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9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1   1   1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96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96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96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3   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96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96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96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96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(a-b)(b-c)(c-a)(</a:t>
                </a:r>
                <a:r>
                  <a:rPr lang="en-US" sz="9600" dirty="0" err="1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a+b+c</a:t>
                </a:r>
                <a:r>
                  <a:rPr lang="en-US" sz="96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96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(</a:t>
                </a:r>
                <a:r>
                  <a:rPr lang="en-US" sz="96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9</a:t>
                </a:r>
                <a:r>
                  <a:rPr lang="en-US" sz="96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) </a:t>
                </a:r>
                <a:r>
                  <a:rPr lang="en-US" sz="96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</a:t>
                </a:r>
                <a:r>
                  <a:rPr lang="en-US" sz="96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†h,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9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9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96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2(</a:t>
                </a:r>
                <a:r>
                  <a:rPr lang="en-US" sz="9600" dirty="0" err="1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a+b+c</a:t>
                </a:r>
                <a:r>
                  <a:rPr lang="en-US" sz="96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9600" baseline="30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sz="96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96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(</a:t>
                </a:r>
                <a:r>
                  <a:rPr lang="en-US" sz="96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en-US" sz="96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) </a:t>
                </a:r>
                <a:r>
                  <a:rPr lang="en-US" sz="96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</a:t>
                </a:r>
                <a:r>
                  <a:rPr lang="en-US" sz="96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†h,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9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9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96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96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96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96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1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96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96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96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1       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96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2      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9600" baseline="-25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96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96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1+x</a:t>
                </a:r>
                <a:r>
                  <a:rPr lang="en-US" sz="9600" baseline="-250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96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+x</a:t>
                </a:r>
                <a:r>
                  <a:rPr lang="en-US" sz="9600" baseline="-250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96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+x</a:t>
                </a:r>
                <a:r>
                  <a:rPr lang="en-US" sz="9600" baseline="-250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sz="96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96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(</a:t>
                </a:r>
                <a:r>
                  <a:rPr lang="en-US" sz="96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11</a:t>
                </a:r>
                <a:r>
                  <a:rPr lang="en-US" sz="96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) </a:t>
                </a:r>
                <a:r>
                  <a:rPr lang="en-US" sz="9600" dirty="0" err="1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cÖgvYKi†h</a:t>
                </a:r>
                <a:r>
                  <a:rPr lang="en-US" sz="9600" dirty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9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9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96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bc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ac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96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96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ab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96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ac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ab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96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bc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9600" baseline="300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96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4a</a:t>
                </a:r>
                <a:r>
                  <a:rPr lang="en-US" sz="9600" baseline="30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96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9600" baseline="30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96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9600" baseline="30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sz="96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96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(</a:t>
                </a:r>
                <a:r>
                  <a:rPr lang="en-US" sz="96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sz="96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) </a:t>
                </a:r>
                <a:r>
                  <a:rPr lang="en-US" sz="96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9600" dirty="0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 Ki t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9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9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15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11   10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11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17   16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7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9600" dirty="0">
                                <a:solidFill>
                                  <a:schemeClr val="accent2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14   13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96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0" indent="0">
                  <a:buNone/>
                </a:pPr>
                <a:endParaRPr lang="en-US" sz="7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6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609600"/>
                <a:ext cx="6400800" cy="6172200"/>
              </a:xfrm>
              <a:blipFill rotWithShape="1">
                <a:blip r:embed="rId2"/>
                <a:stretch>
                  <a:fillRect l="-1429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70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96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ab¨ev</a:t>
            </a:r>
            <a:r>
              <a:rPr lang="en-US" sz="96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` </a:t>
            </a:r>
            <a:r>
              <a:rPr lang="en-US" sz="9600" dirty="0">
                <a:solidFill>
                  <a:srgbClr val="FFFF00"/>
                </a:solidFill>
                <a:latin typeface="SutonnyMJ" pitchFamily="2" charset="0"/>
                <a:cs typeface="SutonnyMJ" pitchFamily="2" charset="0"/>
              </a:rPr>
              <a:t/>
            </a:r>
            <a:br>
              <a:rPr lang="en-US" sz="9600" dirty="0">
                <a:solidFill>
                  <a:srgbClr val="FFFF00"/>
                </a:solidFill>
                <a:latin typeface="SutonnyMJ" pitchFamily="2" charset="0"/>
                <a:cs typeface="SutonnyMJ" pitchFamily="2" charset="0"/>
              </a:rPr>
            </a:br>
            <a:endParaRPr lang="en-US" dirty="0">
              <a:solidFill>
                <a:srgbClr val="FFFF00"/>
              </a:solidFill>
              <a:latin typeface="Bauhaus 93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60179"/>
            <a:ext cx="3733800" cy="44250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62000" y="762001"/>
            <a:ext cx="7924800" cy="685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000" dirty="0" smtClean="0">
              <a:hlinkClick r:id="rId4"/>
            </a:endParaRPr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razaul.math@yahoo.com/rkju.gov@gmail.com</a:t>
            </a:r>
            <a:r>
              <a:rPr lang="en-US" sz="2000" dirty="0" smtClean="0"/>
              <a:t> / </a:t>
            </a:r>
            <a:r>
              <a:rPr lang="en-US" sz="2000" dirty="0" err="1" smtClean="0"/>
              <a:t>youtube</a:t>
            </a:r>
            <a:r>
              <a:rPr lang="en-US" sz="2000" dirty="0" smtClean="0"/>
              <a:t> subscribe : </a:t>
            </a:r>
            <a:r>
              <a:rPr lang="en-US" sz="2000" dirty="0" err="1" smtClean="0"/>
              <a:t>Razaul</a:t>
            </a:r>
            <a:r>
              <a:rPr lang="en-US" sz="2000" dirty="0" smtClean="0"/>
              <a:t> Karim Mathematical Educational </a:t>
            </a:r>
            <a:endParaRPr lang="en-US" sz="2000" dirty="0"/>
          </a:p>
        </p:txBody>
      </p:sp>
      <p:pic>
        <p:nvPicPr>
          <p:cNvPr id="5" name="Content Placeholder 3" descr="DSC00048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5029200" y="1960179"/>
            <a:ext cx="3657600" cy="4381500"/>
          </a:xfrm>
        </p:spPr>
      </p:pic>
    </p:spTree>
    <p:extLst>
      <p:ext uri="{BB962C8B-B14F-4D97-AF65-F5344CB8AC3E}">
        <p14:creationId xmlns:p14="http://schemas.microsoft.com/office/powerpoint/2010/main" val="391217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799" y="278225"/>
            <a:ext cx="7975153" cy="12862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85094" tIns="42547" rIns="85094" bIns="42547">
            <a:spAutoFit/>
          </a:bodyPr>
          <a:lstStyle/>
          <a:p>
            <a:r>
              <a:rPr lang="en-US" dirty="0" smtClean="0">
                <a:latin typeface="SutonnyMJ" pitchFamily="2" charset="0"/>
                <a:cs typeface="SutonnyMJ" pitchFamily="2" charset="0"/>
              </a:rPr>
              <a:t>           </a:t>
            </a:r>
            <a:endParaRPr lang="en-US" dirty="0">
              <a:latin typeface="SutonnyMJ" pitchFamily="2" charset="0"/>
              <a:cs typeface="SutonnyMJ" pitchFamily="2" charset="0"/>
            </a:endParaRPr>
          </a:p>
          <a:p>
            <a:pPr algn="ctr"/>
            <a:r>
              <a:rPr lang="en-US" dirty="0" smtClean="0">
                <a:latin typeface="SutonnyMJ" pitchFamily="2" charset="0"/>
                <a:cs typeface="SutonnyMJ" pitchFamily="2" charset="0"/>
              </a:rPr>
              <a:t>     </a:t>
            </a:r>
            <a:r>
              <a:rPr lang="en-US" sz="60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wbY©vq‡Ki</a:t>
            </a:r>
            <a:r>
              <a:rPr lang="en-US" sz="60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msÁv</a:t>
            </a:r>
            <a:r>
              <a:rPr lang="en-US" sz="60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845092"/>
            <a:ext cx="8127551" cy="2671248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pPr marL="319103" indent="-319103">
              <a:buFontTx/>
              <a:buAutoNum type="arabicPeriod"/>
            </a:pP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wbY©vq‡Ki</a:t>
            </a:r>
            <a:r>
              <a:rPr lang="en-US" sz="2800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msÁv</a:t>
            </a:r>
            <a:r>
              <a:rPr lang="en-US" sz="2800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t 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KZK¸‡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jv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ev¯Íe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ev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RwUj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msL¨v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ev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ivwk‡K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`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ywU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Lvov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eÜbx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Øviv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GKwU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wbw`ó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wbq‡g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kªwbe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×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Ki‡j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†h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we‡kl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AvKv‡ii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eM©vK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…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wZ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web¨vm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cvIqv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hvq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Zv‡K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wbY©vqK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e‡j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| ‡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hgb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-</a:t>
            </a:r>
          </a:p>
          <a:p>
            <a:pPr marL="319103" indent="-319103">
              <a:buAutoNum type="arabicPeriod"/>
            </a:pPr>
            <a:endParaRPr lang="en-US" sz="2800" dirty="0" smtClean="0">
              <a:latin typeface="SutonnyMJ" pitchFamily="2" charset="0"/>
              <a:cs typeface="SutonnyMJ" pitchFamily="2" charset="0"/>
            </a:endParaRPr>
          </a:p>
          <a:p>
            <a:pPr marL="319103" indent="-319103"/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    </a:t>
            </a:r>
            <a:endParaRPr lang="en-US" sz="2800" dirty="0">
              <a:latin typeface="SutonnyMJ" pitchFamily="2" charset="0"/>
              <a:cs typeface="SutonnyMJ" pitchFamily="2" charset="0"/>
            </a:endParaRPr>
          </a:p>
          <a:p>
            <a:pPr marL="319103" indent="-319103">
              <a:buAutoNum type="arabicPeriod"/>
            </a:pPr>
            <a:endParaRPr lang="en-US" sz="28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14415" y="5814392"/>
            <a:ext cx="371723" cy="362924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26493" y="6162261"/>
            <a:ext cx="6783945" cy="916922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8" name="5-Point Star 7"/>
          <p:cNvSpPr/>
          <p:nvPr/>
        </p:nvSpPr>
        <p:spPr>
          <a:xfrm>
            <a:off x="838200" y="685800"/>
            <a:ext cx="388293" cy="2217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4800601"/>
            <a:ext cx="7696201" cy="18774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RC Cola</a:t>
            </a:r>
          </a:p>
          <a:p>
            <a:r>
              <a:rPr lang="en-US" sz="2400" dirty="0" smtClean="0"/>
              <a:t>R=Row= </a:t>
            </a:r>
            <a:r>
              <a:rPr lang="en-US" sz="2400" dirty="0" err="1" smtClean="0">
                <a:latin typeface="SutonnyMJ" pitchFamily="2" charset="0"/>
              </a:rPr>
              <a:t>mvwi</a:t>
            </a:r>
            <a:endParaRPr lang="en-US" sz="2400" dirty="0" smtClean="0"/>
          </a:p>
          <a:p>
            <a:r>
              <a:rPr lang="en-US" sz="2400" dirty="0" smtClean="0"/>
              <a:t>C=Column=</a:t>
            </a:r>
            <a:r>
              <a:rPr lang="en-US" sz="2400" dirty="0" err="1" smtClean="0">
                <a:latin typeface="SutonnyMJ" pitchFamily="2" charset="0"/>
              </a:rPr>
              <a:t>Kjvg</a:t>
            </a:r>
            <a:endParaRPr lang="en-US" sz="2400" dirty="0" smtClean="0">
              <a:latin typeface="SutonnyMJ" pitchFamily="2" charset="0"/>
            </a:endParaRPr>
          </a:p>
          <a:p>
            <a:r>
              <a:rPr lang="en-US" sz="2400" dirty="0" err="1" smtClean="0">
                <a:latin typeface="SutonnyMJ" pitchFamily="2" charset="0"/>
              </a:rPr>
              <a:t>g‡b</a:t>
            </a:r>
            <a:r>
              <a:rPr lang="en-US" sz="2400" dirty="0" smtClean="0">
                <a:latin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</a:rPr>
              <a:t>ivLvi</a:t>
            </a:r>
            <a:r>
              <a:rPr lang="en-US" sz="2400" dirty="0" smtClean="0">
                <a:latin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</a:rPr>
              <a:t>Rb</a:t>
            </a:r>
            <a:r>
              <a:rPr lang="en-US" sz="2400" dirty="0" smtClean="0">
                <a:latin typeface="SutonnyMJ" pitchFamily="2" charset="0"/>
              </a:rPr>
              <a:t>¨ </a:t>
            </a:r>
            <a:r>
              <a:rPr lang="en-US" sz="2400" dirty="0" smtClean="0">
                <a:solidFill>
                  <a:srgbClr val="FF0000"/>
                </a:solidFill>
              </a:rPr>
              <a:t>RC Cola </a:t>
            </a:r>
            <a:r>
              <a:rPr lang="en-US" sz="2400" dirty="0" err="1" smtClean="0">
                <a:solidFill>
                  <a:srgbClr val="FF0000"/>
                </a:solidFill>
                <a:latin typeface="SutonnyMJ" pitchFamily="2" charset="0"/>
              </a:rPr>
              <a:t>m~Î</a:t>
            </a:r>
            <a:r>
              <a:rPr lang="en-US" sz="2400" dirty="0" smtClean="0">
                <a:solidFill>
                  <a:srgbClr val="FF0000"/>
                </a:solidFill>
                <a:latin typeface="SutonnyMJ" pitchFamily="2" charset="0"/>
              </a:rPr>
              <a:t> | </a:t>
            </a:r>
            <a:r>
              <a:rPr lang="en-US" sz="2400" dirty="0" err="1" smtClean="0">
                <a:solidFill>
                  <a:srgbClr val="FF0000"/>
                </a:solidFill>
                <a:latin typeface="SutonnyMJ" pitchFamily="2" charset="0"/>
              </a:rPr>
              <a:t>cÖ</a:t>
            </a:r>
            <a:r>
              <a:rPr lang="en-US" sz="2400" dirty="0" smtClean="0">
                <a:solidFill>
                  <a:srgbClr val="FF0000"/>
                </a:solidFill>
                <a:latin typeface="SutonnyMJ" pitchFamily="2" charset="0"/>
              </a:rPr>
              <a:t>_‡g </a:t>
            </a:r>
            <a:r>
              <a:rPr lang="en-US" sz="2400" dirty="0" err="1" smtClean="0">
                <a:solidFill>
                  <a:srgbClr val="FF0000"/>
                </a:solidFill>
                <a:latin typeface="SutonnyMJ" pitchFamily="2" charset="0"/>
              </a:rPr>
              <a:t>mvwi</a:t>
            </a:r>
            <a:r>
              <a:rPr lang="en-US" sz="24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SutonnyMJ" pitchFamily="2" charset="0"/>
              </a:rPr>
              <a:t>Ges</a:t>
            </a:r>
            <a:r>
              <a:rPr lang="en-US" sz="24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SutonnyMJ" pitchFamily="2" charset="0"/>
              </a:rPr>
              <a:t>c‡i</a:t>
            </a:r>
            <a:r>
              <a:rPr lang="en-US" sz="24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SutonnyMJ" pitchFamily="2" charset="0"/>
              </a:rPr>
              <a:t>Kjvg</a:t>
            </a:r>
            <a:r>
              <a:rPr lang="en-US" sz="2400" dirty="0" smtClean="0">
                <a:solidFill>
                  <a:srgbClr val="FF0000"/>
                </a:solidFill>
                <a:latin typeface="SutonnyMJ" pitchFamily="2" charset="0"/>
              </a:rPr>
              <a:t>|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634149"/>
              </p:ext>
            </p:extLst>
          </p:nvPr>
        </p:nvGraphicFramePr>
        <p:xfrm>
          <a:off x="3573460" y="3247384"/>
          <a:ext cx="4046540" cy="117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498320" imgH="711000" progId="Equation.3">
                  <p:embed/>
                </p:oleObj>
              </mc:Choice>
              <mc:Fallback>
                <p:oleObj name="Equation" r:id="rId3" imgW="1498320" imgH="7110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0" y="3247384"/>
                        <a:ext cx="4046540" cy="11722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8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153400" cy="1221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7246" tIns="48623" rIns="97246" bIns="48623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wbY©vqK</a:t>
            </a:r>
            <a:r>
              <a:rPr lang="en-US" sz="4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wK</a:t>
            </a:r>
            <a:r>
              <a:rPr lang="en-US" sz="4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? </a:t>
            </a:r>
            <a:r>
              <a:rPr lang="en-US" sz="4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wbY©vq‡Ki</a:t>
            </a:r>
            <a:r>
              <a:rPr lang="en-US" sz="4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¸</a:t>
            </a:r>
            <a:r>
              <a:rPr lang="en-US" sz="4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bvejx</a:t>
            </a:r>
            <a:r>
              <a:rPr lang="en-US" sz="4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wbY©q</a:t>
            </a:r>
            <a:r>
              <a:rPr lang="en-US" sz="4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 marL="364670" indent="-364670">
              <a:buAutoNum type="arabicPeriod"/>
            </a:pPr>
            <a:endParaRPr lang="en-US" sz="2500" dirty="0" smtClean="0">
              <a:latin typeface="SutonnyMJ" pitchFamily="2" charset="0"/>
              <a:cs typeface="SutonnyMJ" pitchFamily="2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741736"/>
              </p:ext>
            </p:extLst>
          </p:nvPr>
        </p:nvGraphicFramePr>
        <p:xfrm>
          <a:off x="3573460" y="3247384"/>
          <a:ext cx="4046540" cy="117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3" imgW="1498320" imgH="711000" progId="Equation.3">
                  <p:embed/>
                </p:oleObj>
              </mc:Choice>
              <mc:Fallback>
                <p:oleObj name="Equation" r:id="rId3" imgW="149832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0" y="3247384"/>
                        <a:ext cx="4046540" cy="11722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4495801"/>
            <a:ext cx="7848600" cy="1544746"/>
          </a:xfrm>
          <a:prstGeom prst="rect">
            <a:avLst/>
          </a:prstGeom>
          <a:noFill/>
        </p:spPr>
        <p:txBody>
          <a:bodyPr wrap="square" lIns="97246" tIns="48623" rIns="97246" bIns="48623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wbY©vq‡Ki</a:t>
            </a:r>
            <a:r>
              <a:rPr lang="en-US" sz="28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¸</a:t>
            </a:r>
            <a:r>
              <a:rPr lang="en-US" sz="28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bvejx</a:t>
            </a:r>
            <a:r>
              <a:rPr lang="en-US" sz="28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t</a:t>
            </a:r>
          </a:p>
          <a:p>
            <a:pPr marL="364670" indent="-364670">
              <a:buAutoNum type="arabicPeriod"/>
            </a:pP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hw` 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Kv‡bv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wbY©vq‡Ki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Kv‡bv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mvwii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ev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Kjv‡gi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Dcv`vb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¸‡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jv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k~b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,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Z‡e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G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wbY©vq‡Ki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gvb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k~b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 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hgb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- </a:t>
            </a:r>
          </a:p>
          <a:p>
            <a:pPr marL="364670" indent="-364670">
              <a:buAutoNum type="arabicPeriod"/>
            </a:pP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3" y="332105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3" y="332105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529705"/>
              </p:ext>
            </p:extLst>
          </p:nvPr>
        </p:nvGraphicFramePr>
        <p:xfrm>
          <a:off x="5181600" y="5410200"/>
          <a:ext cx="29495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7" imgW="1091880" imgH="711000" progId="Equation.3">
                  <p:embed/>
                </p:oleObj>
              </mc:Choice>
              <mc:Fallback>
                <p:oleObj name="Equation" r:id="rId7" imgW="109188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10200"/>
                        <a:ext cx="29495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1862389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4670" indent="-364670">
              <a:buAutoNum type="arabicPeriod"/>
            </a:pPr>
            <a:r>
              <a:rPr lang="en-US" sz="2800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wbY©vq‡Ki</a:t>
            </a:r>
            <a:r>
              <a:rPr lang="en-US" sz="2800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msÁv</a:t>
            </a:r>
            <a:r>
              <a:rPr lang="en-US" sz="2800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t KZK¸‡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jv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ev¯Íe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ev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RwUj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msL¨v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ev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ivwk‡K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`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ywU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Lvov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eÜbx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Øviv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GKwU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wbw`ó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wbq‡g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kªwbe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×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Ki‡j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†h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we‡kl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AvKv‡ii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eM©vK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…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wZ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web¨vm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cvIqv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hvq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Zv‡K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wbY©vqK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e‡j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| ‡</a:t>
            </a:r>
            <a:r>
              <a:rPr lang="en-US" sz="2800" dirty="0" err="1">
                <a:latin typeface="SutonnyMJ" pitchFamily="2" charset="0"/>
                <a:cs typeface="SutonnyMJ" pitchFamily="2" charset="0"/>
              </a:rPr>
              <a:t>hgb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990602"/>
            <a:ext cx="7874000" cy="1132110"/>
          </a:xfrm>
          <a:prstGeom prst="rect">
            <a:avLst/>
          </a:prstGeom>
          <a:noFill/>
        </p:spPr>
        <p:txBody>
          <a:bodyPr wrap="square" lIns="97246" tIns="48623" rIns="97246" bIns="48623" rtlCol="0">
            <a:spAutoFit/>
          </a:bodyPr>
          <a:lstStyle/>
          <a:p>
            <a:r>
              <a:rPr lang="en-US" sz="2400" dirty="0" smtClean="0">
                <a:latin typeface="SutonnyMJ" pitchFamily="2" charset="0"/>
                <a:cs typeface="SutonnyMJ" pitchFamily="2" charset="0"/>
              </a:rPr>
              <a:t>2.hw` 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Kv‡bv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wbY©vq‡Ki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`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ywU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mvwi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ev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Kjvg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GKB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iKg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Z‡e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wbY©vqKwUi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gvb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k~b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 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hgb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-</a:t>
            </a:r>
          </a:p>
          <a:p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390418"/>
              </p:ext>
            </p:extLst>
          </p:nvPr>
        </p:nvGraphicFramePr>
        <p:xfrm>
          <a:off x="2946400" y="1371600"/>
          <a:ext cx="2566987" cy="844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Equation" r:id="rId3" imgW="1104840" imgH="711000" progId="Equation.3">
                  <p:embed/>
                </p:oleObj>
              </mc:Choice>
              <mc:Fallback>
                <p:oleObj name="Equation" r:id="rId3" imgW="110484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371600"/>
                        <a:ext cx="2566987" cy="8440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12800" y="2268415"/>
            <a:ext cx="7569200" cy="836859"/>
          </a:xfrm>
          <a:prstGeom prst="rect">
            <a:avLst/>
          </a:prstGeom>
          <a:noFill/>
        </p:spPr>
        <p:txBody>
          <a:bodyPr wrap="square" lIns="97246" tIns="48623" rIns="97246" bIns="48623" rtlCol="0">
            <a:spAutoFit/>
          </a:bodyPr>
          <a:lstStyle/>
          <a:p>
            <a:r>
              <a:rPr lang="en-US" sz="2400" dirty="0" smtClean="0">
                <a:latin typeface="SutonnyMJ" pitchFamily="2" charset="0"/>
                <a:cs typeface="SutonnyMJ" pitchFamily="2" charset="0"/>
              </a:rPr>
              <a:t>3. ‡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Kv‡bv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wbY©vq‡Ki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Abyiæc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mvwi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ev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Kjvgmg~n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ci¯úi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¯’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vb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wewbgq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Ki‡j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gv‡bi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Kvb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cwieZ©b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bv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 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hgb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- 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862773"/>
              </p:ext>
            </p:extLst>
          </p:nvPr>
        </p:nvGraphicFramePr>
        <p:xfrm>
          <a:off x="1320800" y="3112478"/>
          <a:ext cx="2438400" cy="107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Equation" r:id="rId5" imgW="1041120" imgH="711000" progId="Equation.3">
                  <p:embed/>
                </p:oleObj>
              </mc:Choice>
              <mc:Fallback>
                <p:oleObj name="Equation" r:id="rId5" imgW="104112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112478"/>
                        <a:ext cx="2438400" cy="10785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084907"/>
              </p:ext>
            </p:extLst>
          </p:nvPr>
        </p:nvGraphicFramePr>
        <p:xfrm>
          <a:off x="5791200" y="3048000"/>
          <a:ext cx="1930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7" imgW="1079280" imgH="914400" progId="Equation.3">
                  <p:embed/>
                </p:oleObj>
              </mc:Choice>
              <mc:Fallback>
                <p:oleObj name="Equation" r:id="rId7" imgW="107928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48000"/>
                        <a:ext cx="1930400" cy="1143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4325816"/>
            <a:ext cx="772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  <a:cs typeface="SutonnyMJ" pitchFamily="2" charset="0"/>
              </a:rPr>
              <a:t>4. 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Kv‡bv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wbY©vq‡Ki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cvkvcvwk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`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ywU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Kjvg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ev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mvwi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ci¯úi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&amp;¯’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vb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wewbgq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Ki‡j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wbY©vqKwUi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gvb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AcwiewZ©Z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_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v‡K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 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wKšÍ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z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wP‡ýi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cwieZ©b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N‡U| 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hgb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- 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180956"/>
              </p:ext>
            </p:extLst>
          </p:nvPr>
        </p:nvGraphicFramePr>
        <p:xfrm>
          <a:off x="914400" y="5156813"/>
          <a:ext cx="2438400" cy="10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Equation" r:id="rId9" imgW="1041120" imgH="711000" progId="Equation.3">
                  <p:embed/>
                </p:oleObj>
              </mc:Choice>
              <mc:Fallback>
                <p:oleObj name="Equation" r:id="rId9" imgW="104112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56813"/>
                        <a:ext cx="2438400" cy="10460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120331"/>
              </p:ext>
            </p:extLst>
          </p:nvPr>
        </p:nvGraphicFramePr>
        <p:xfrm>
          <a:off x="5152697" y="5156813"/>
          <a:ext cx="2540000" cy="10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10" imgW="1079280" imgH="914400" progId="Equation.3">
                  <p:embed/>
                </p:oleObj>
              </mc:Choice>
              <mc:Fallback>
                <p:oleObj name="Equation" r:id="rId10" imgW="1079280" imgH="914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697" y="5156813"/>
                        <a:ext cx="2540000" cy="10460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5257800" cy="990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solidFill>
                  <a:schemeClr val="accent2"/>
                </a:solidFill>
                <a:latin typeface="SutonnyMJ" pitchFamily="2" charset="0"/>
              </a:rPr>
              <a:t>| </a:t>
            </a:r>
            <a:r>
              <a:rPr lang="en-US" sz="2000" b="1" dirty="0" err="1" smtClean="0">
                <a:solidFill>
                  <a:schemeClr val="accent2"/>
                </a:solidFill>
                <a:latin typeface="SutonnyMJ" pitchFamily="2" charset="0"/>
              </a:rPr>
              <a:t>Abyivwk</a:t>
            </a:r>
            <a:r>
              <a:rPr lang="en-US" sz="2000" b="1" dirty="0" smtClean="0">
                <a:solidFill>
                  <a:schemeClr val="accent2"/>
                </a:solidFill>
                <a:latin typeface="SutonnyMJ" pitchFamily="2" charset="0"/>
              </a:rPr>
              <a:t> I </a:t>
            </a:r>
            <a:r>
              <a:rPr lang="en-US" sz="2000" b="1" dirty="0" err="1" smtClean="0">
                <a:solidFill>
                  <a:schemeClr val="accent2"/>
                </a:solidFill>
                <a:latin typeface="SutonnyMJ" pitchFamily="2" charset="0"/>
              </a:rPr>
              <a:t>mnMyYK</a:t>
            </a:r>
            <a:r>
              <a:rPr lang="en-US" sz="2000" b="1" dirty="0" smtClean="0">
                <a:solidFill>
                  <a:schemeClr val="accent2"/>
                </a:solidFill>
                <a:latin typeface="SutonnyMJ" pitchFamily="2" charset="0"/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  <a:latin typeface="SutonnyMJ" pitchFamily="2" charset="0"/>
              </a:rPr>
              <a:t>Kv‡K</a:t>
            </a:r>
            <a:r>
              <a:rPr lang="en-US" sz="2000" b="1" dirty="0" smtClean="0">
                <a:solidFill>
                  <a:schemeClr val="accent2"/>
                </a:solidFill>
                <a:latin typeface="SutonnyMJ" pitchFamily="2" charset="0"/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  <a:latin typeface="SutonnyMJ" pitchFamily="2" charset="0"/>
              </a:rPr>
              <a:t>e‡j</a:t>
            </a:r>
            <a:r>
              <a:rPr lang="en-US" sz="2000" b="1" dirty="0" smtClean="0">
                <a:solidFill>
                  <a:schemeClr val="accent2"/>
                </a:solidFill>
                <a:latin typeface="SutonnyMJ" pitchFamily="2" charset="0"/>
              </a:rPr>
              <a:t>|</a:t>
            </a:r>
            <a:br>
              <a:rPr lang="en-US" sz="2000" b="1" dirty="0" smtClean="0">
                <a:solidFill>
                  <a:schemeClr val="accent2"/>
                </a:solidFill>
                <a:latin typeface="SutonnyMJ" pitchFamily="2" charset="0"/>
              </a:rPr>
            </a:br>
            <a:r>
              <a:rPr lang="en-US" sz="2000" b="1" dirty="0" err="1" smtClean="0">
                <a:solidFill>
                  <a:schemeClr val="accent2"/>
                </a:solidFill>
                <a:latin typeface="SutonnyMJ" pitchFamily="2" charset="0"/>
              </a:rPr>
              <a:t>A_ev</a:t>
            </a:r>
            <a:r>
              <a:rPr lang="en-US" sz="2000" b="1" dirty="0" smtClean="0">
                <a:solidFill>
                  <a:schemeClr val="accent2"/>
                </a:solidFill>
                <a:latin typeface="SutonnyMJ" pitchFamily="2" charset="0"/>
              </a:rPr>
              <a:t>, </a:t>
            </a:r>
            <a:r>
              <a:rPr lang="en-US" sz="2000" b="1" dirty="0" err="1" smtClean="0">
                <a:solidFill>
                  <a:schemeClr val="accent2"/>
                </a:solidFill>
                <a:latin typeface="SutonnyMJ" pitchFamily="2" charset="0"/>
              </a:rPr>
              <a:t>Abyivwk</a:t>
            </a:r>
            <a:r>
              <a:rPr lang="en-US" sz="2000" b="1" dirty="0" smtClean="0">
                <a:solidFill>
                  <a:schemeClr val="accent2"/>
                </a:solidFill>
                <a:latin typeface="SutonnyMJ" pitchFamily="2" charset="0"/>
              </a:rPr>
              <a:t> I </a:t>
            </a:r>
            <a:r>
              <a:rPr lang="en-US" sz="2000" b="1" dirty="0" err="1" smtClean="0">
                <a:solidFill>
                  <a:schemeClr val="accent2"/>
                </a:solidFill>
                <a:latin typeface="SutonnyMJ" pitchFamily="2" charset="0"/>
              </a:rPr>
              <a:t>mnMyY‡Ki</a:t>
            </a:r>
            <a:r>
              <a:rPr lang="en-US" sz="2000" b="1" dirty="0" smtClean="0">
                <a:solidFill>
                  <a:schemeClr val="accent2"/>
                </a:solidFill>
                <a:latin typeface="SutonnyMJ" pitchFamily="2" charset="0"/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  <a:latin typeface="SutonnyMJ" pitchFamily="2" charset="0"/>
              </a:rPr>
              <a:t>g‡a</a:t>
            </a:r>
            <a:r>
              <a:rPr lang="en-US" sz="2000" b="1" dirty="0" smtClean="0">
                <a:solidFill>
                  <a:schemeClr val="accent2"/>
                </a:solidFill>
                <a:latin typeface="SutonnyMJ" pitchFamily="2" charset="0"/>
              </a:rPr>
              <a:t>¨ </a:t>
            </a:r>
            <a:r>
              <a:rPr lang="en-US" sz="2000" b="1" dirty="0" err="1" smtClean="0">
                <a:solidFill>
                  <a:schemeClr val="accent2"/>
                </a:solidFill>
                <a:latin typeface="SutonnyMJ" pitchFamily="2" charset="0"/>
              </a:rPr>
              <a:t>cv_©K</a:t>
            </a:r>
            <a:r>
              <a:rPr lang="en-US" sz="2000" b="1" dirty="0" smtClean="0">
                <a:solidFill>
                  <a:schemeClr val="accent2"/>
                </a:solidFill>
                <a:latin typeface="SutonnyMJ" pitchFamily="2" charset="0"/>
              </a:rPr>
              <a:t>¨ </a:t>
            </a:r>
            <a:r>
              <a:rPr lang="en-US" sz="2000" b="1" dirty="0" err="1" smtClean="0">
                <a:solidFill>
                  <a:schemeClr val="accent2"/>
                </a:solidFill>
                <a:latin typeface="SutonnyMJ" pitchFamily="2" charset="0"/>
              </a:rPr>
              <a:t>wK</a:t>
            </a:r>
            <a:r>
              <a:rPr lang="en-US" sz="2000" b="1" dirty="0" smtClean="0">
                <a:solidFill>
                  <a:schemeClr val="accent2"/>
                </a:solidFill>
                <a:latin typeface="SutonnyMJ" pitchFamily="2" charset="0"/>
              </a:rPr>
              <a:t>? </a:t>
            </a:r>
            <a:endParaRPr lang="en-US" sz="2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5344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000" b="1" dirty="0" err="1" smtClean="0">
                    <a:solidFill>
                      <a:srgbClr val="FF0000"/>
                    </a:solidFill>
                    <a:latin typeface="TonnyBanglaMJ" pitchFamily="2" charset="0"/>
                    <a:cs typeface="TonnyBanglaMJ" pitchFamily="2" charset="0"/>
                  </a:rPr>
                  <a:t>DËi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TonnyBanglaMJ" pitchFamily="2" charset="0"/>
                    <a:cs typeface="TonnyBanglaMJ" pitchFamily="2" charset="0"/>
                  </a:rPr>
                  <a:t>: </a:t>
                </a:r>
                <a:r>
                  <a:rPr lang="en-US" sz="2000" b="1" dirty="0" err="1" smtClean="0">
                    <a:solidFill>
                      <a:srgbClr val="00B050"/>
                    </a:solidFill>
                    <a:latin typeface="SutonnyMJ" pitchFamily="2" charset="0"/>
                  </a:rPr>
                  <a:t>Abyivwk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(Minor):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GKwU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wbY©vq‡Ki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†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Kvb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Dcv`vb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†h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mvwi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Ges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Kjv‡g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Ae¯’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vb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K‡i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| †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mB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mvwi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Ges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Kjvg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‡K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eR©b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K‡i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†h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wbY©vqK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cvIqv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hv‡e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Zv‡K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H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Dcv`v‡bi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Abyivwk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ejv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nq|         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000" b="1" dirty="0" err="1" smtClean="0">
                    <a:solidFill>
                      <a:srgbClr val="00B050"/>
                    </a:solidFill>
                    <a:latin typeface="SutonnyMJ" pitchFamily="2" charset="0"/>
                  </a:rPr>
                  <a:t>mnMyYK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(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Co-factor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):  †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Kvb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Dcv`v‡bi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Abyivwki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c~‡e©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h_v‡hvM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¨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wPý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ewm‡q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H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Dcv`v‡bi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mnMyYK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ejv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nq|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  <a:cs typeface="TonnyBanglaMJ" pitchFamily="2" charset="0"/>
                  </a:rPr>
                  <a:t>g‡bKwi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  <a:cs typeface="TonnyBanglaMJ" pitchFamily="2" charset="0"/>
                  </a:rPr>
                  <a:t> 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𝐛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𝟏</m:t>
                                </m:r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𝟐</m:t>
                                </m:r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𝐛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𝟐</m:t>
                                </m:r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𝐛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b="1" dirty="0" smtClean="0">
                  <a:solidFill>
                    <a:schemeClr val="tx1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000" b="1" dirty="0" smtClean="0">
                  <a:solidFill>
                    <a:schemeClr val="tx1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Gi Abyivwk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𝐛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𝟐</m:t>
                                </m:r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𝐛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b="1" dirty="0" smtClean="0">
                  <a:solidFill>
                    <a:schemeClr val="tx1"/>
                  </a:solidFill>
                  <a:latin typeface="TonnyBanglaMJ" pitchFamily="2" charset="0"/>
                  <a:cs typeface="TonnyBanglaMJ" pitchFamily="2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000" b="1" dirty="0">
                  <a:solidFill>
                    <a:schemeClr val="tx1"/>
                  </a:solidFill>
                  <a:latin typeface="TonnyBanglaMJ" pitchFamily="2" charset="0"/>
                  <a:cs typeface="TonnyBanglaMJ" pitchFamily="2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Gi mnMyYK = -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𝟐</m:t>
                                </m:r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b="1" dirty="0" smtClean="0">
                  <a:solidFill>
                    <a:schemeClr val="tx1"/>
                  </a:solidFill>
                  <a:latin typeface="TonnyBanglaMJ" pitchFamily="2" charset="0"/>
                  <a:cs typeface="TonnyBanglaMJ" pitchFamily="2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Abyivwki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c~‡e© Õ+Õ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A_ev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Õ-Õ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wPý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emv‡bvi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c×wZ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wb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‡¤œ †`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Lv‡bv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SutonnyMJ" pitchFamily="2" charset="0"/>
                  </a:rPr>
                  <a:t>nj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SutonnyMJ" pitchFamily="2" charset="0"/>
                  </a:rPr>
                  <a:t>| </a:t>
                </a:r>
                <a:endParaRPr lang="en-US" sz="2000" b="1" dirty="0">
                  <a:solidFill>
                    <a:schemeClr val="tx1"/>
                  </a:solidFill>
                  <a:latin typeface="TonnyBanglaMJ" pitchFamily="2" charset="0"/>
                  <a:cs typeface="TonnyBanglaMJ" pitchFamily="2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   −  +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   +  −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   −  +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  <a:latin typeface="TonnyBanglaMJ" pitchFamily="2" charset="0"/>
                  <a:cs typeface="TonnyBanglaMJ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534400" cy="5486400"/>
              </a:xfrm>
              <a:blipFill>
                <a:blip r:embed="rId2"/>
                <a:stretch>
                  <a:fillRect l="-714" t="-1444" r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33800" y="762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AwZ</a:t>
            </a:r>
            <a:r>
              <a:rPr lang="en-US" sz="2800" b="1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msw</a:t>
            </a:r>
            <a:r>
              <a:rPr lang="en-US" sz="2800" b="1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&amp;¶ß </a:t>
            </a:r>
            <a:r>
              <a:rPr lang="en-US" sz="2800" b="1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:</a:t>
            </a:r>
            <a:endParaRPr lang="en-US" sz="2800" b="1" dirty="0">
              <a:solidFill>
                <a:srgbClr val="7030A0"/>
              </a:solidFill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1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304800"/>
                <a:ext cx="4343400" cy="1143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31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2.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1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1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31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1 2 3</m:t>
                            </m:r>
                          </m:e>
                          <m:e>
                            <m:r>
                              <a:rPr lang="en-US" sz="31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1 2 4</m:t>
                            </m:r>
                          </m:e>
                          <m:e>
                            <m:r>
                              <a:rPr lang="en-US" sz="31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1 2 5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b="1" dirty="0" smtClean="0">
                    <a:solidFill>
                      <a:schemeClr val="accent2"/>
                    </a:solidFill>
                    <a:latin typeface="SutonnyMJ" pitchFamily="2" charset="0"/>
                  </a:rPr>
                  <a:t>Gi gvb KZ ?</a:t>
                </a:r>
                <a:endParaRPr lang="en-US" sz="31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304800"/>
                <a:ext cx="4343400" cy="1143000"/>
              </a:xfrm>
              <a:blipFill>
                <a:blip r:embed="rId2"/>
                <a:stretch>
                  <a:fillRect l="-2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4102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TonnyBanglaMJ" pitchFamily="2" charset="0"/>
                    <a:cs typeface="TonnyBanglaMJ" pitchFamily="2" charset="0"/>
                  </a:rPr>
                  <a:t>DËi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b="0" i="0" smtClean="0">
                                <a:latin typeface="Cambria Math"/>
                                <a:cs typeface="Times New Roman" pitchFamily="18" charset="0"/>
                              </a:rPr>
                              <m:t>1 2 3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/>
                                <a:cs typeface="Times New Roman" pitchFamily="18" charset="0"/>
                              </a:rPr>
                              <m:t>1 2 4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/>
                                <a:cs typeface="Times New Roman" pitchFamily="18" charset="0"/>
                              </a:rPr>
                              <m:t>1 2 5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 = 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2 4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2 5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- 2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1 4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1 5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+3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1 2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1 2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= 1(10-8)-2(5-4)+3(2-2)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= 1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×2−2×1+3×0</m:t>
                    </m:r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= 2-2+0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= 0 (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Ans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410200" cy="4525963"/>
              </a:xfrm>
              <a:blipFill rotWithShape="1">
                <a:blip r:embed="rId3"/>
                <a:stretch>
                  <a:fillRect l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14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924</Words>
  <Application>Microsoft Office PowerPoint</Application>
  <PresentationFormat>On-screen Show (4:3)</PresentationFormat>
  <Paragraphs>349</Paragraphs>
  <Slides>43</Slides>
  <Notes>2</Notes>
  <HiddenSlides>0</HiddenSlides>
  <MMClips>1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ArhialkhanMJ</vt:lpstr>
      <vt:lpstr>Arial</vt:lpstr>
      <vt:lpstr>Bauhaus 93</vt:lpstr>
      <vt:lpstr>Berlin Sans FB Demi</vt:lpstr>
      <vt:lpstr>Calibri</vt:lpstr>
      <vt:lpstr>Cambria Math</vt:lpstr>
      <vt:lpstr>Matura MT Script Capitals</vt:lpstr>
      <vt:lpstr>Nikosh</vt:lpstr>
      <vt:lpstr>SutonnyMJ</vt:lpstr>
      <vt:lpstr>Symbol</vt:lpstr>
      <vt:lpstr>Times New Roman</vt:lpstr>
      <vt:lpstr>TonnyBanglaMJ</vt:lpstr>
      <vt:lpstr>Office Theme</vt:lpstr>
      <vt:lpstr>Equation</vt:lpstr>
      <vt:lpstr>PowerPoint Presentation</vt:lpstr>
      <vt:lpstr>২য় পর্ব welq t g¨v_‡gwU·-2 welq †KvW t 65921</vt:lpstr>
      <vt:lpstr>PowerPoint Presentation</vt:lpstr>
      <vt:lpstr>  wcÖq wkÿv_x©e„›` wbY©vq‡Ki Aa¨v‡qi wkLb dj</vt:lpstr>
      <vt:lpstr>PowerPoint Presentation</vt:lpstr>
      <vt:lpstr>PowerPoint Presentation</vt:lpstr>
      <vt:lpstr>PowerPoint Presentation</vt:lpstr>
      <vt:lpstr>1| Abyivwk I mnMyYK Kv‡K e‡j| A_ev, Abyivwk I mnMyY‡Ki g‡a¨ cv_©K¨ wK? </vt:lpstr>
      <vt:lpstr>2.|█(1 2 3@1 2 4@1 2 5)|Gi gvb KZ ?</vt:lpstr>
      <vt:lpstr>Same:</vt:lpstr>
      <vt:lpstr>3.|█(a_1   b_(1  ) c_1@a_(2  ) b_(2  ) c_2@a_3  b_3  〖 c〗_3 )|GB wbY©vqKn‡Zb_(2  )Gi mnMyYKwbY©q Ki|</vt:lpstr>
      <vt:lpstr>6.|█(a_1 〖 b〗_(1  ) c_1@a_(2  ) b_(2  ) c_2@a_3  b_3  〖 c〗_3 )| wbY©vqKwU n‡Za_1Gi Abyivwk ‡ei Ki|</vt:lpstr>
      <vt:lpstr>7.|█(a_1   b_(1  ) c_1@a_(2  ) b_(2  ) c_2@a_3  b_3  〖 c〗_3 )|wbY©vqKn‡Zb1GiAbyivwk I mn¸bK †eiKi|</vt:lpstr>
      <vt:lpstr>Same:</vt:lpstr>
      <vt:lpstr>8.|█(a_1   b_(1  ) c_1@a_(2  ) b_(2  ) c_2@a_3  b_3  〖 c〗_3 )|wbY©vqKn‡Zc1Gi mn¸bK†ei Ki| A_ev,wbY©vqKn‡Zc2Gi mn¸bK †ei Ki|</vt:lpstr>
      <vt:lpstr>Same :</vt:lpstr>
      <vt:lpstr>9. gvbwbY©q Ki t|█("1     2" @"   2 1 " @"2    1  " )| </vt:lpstr>
      <vt:lpstr>10.|█(8 1 6@3 5 7@4 9 2)|wbY©vqKwUicÖ_gmvwiiDcv`vb mg~‡nimn¸b‡Kimgwó KZ? </vt:lpstr>
      <vt:lpstr>11. wbY©vq‡Ki wZbwU ‰ewkó¨ wjL|</vt:lpstr>
      <vt:lpstr>msw¶ß cÖkœ:</vt:lpstr>
      <vt:lpstr>PowerPoint Presentation</vt:lpstr>
      <vt:lpstr>  6.cÖgvY Ki †h, |█("1  x-a    y-b" @"1  x1-a  y1-b" @"1    x2-a  y2-b" )|=|█("1  x    y " @"1  x1   y1" @"1  x2   y2 " )|  </vt:lpstr>
      <vt:lpstr>9. we¯ÍvibvK‡icÖgvY Ki ‡h, |█(a  b  c@x  y  z@p  q  r)|=|█(y  b  q@x  a  p@z  c  r)|</vt:lpstr>
      <vt:lpstr> 10.mgvavb Ki t|█("1     1     1" @"x     a     b" @"x2    a2   b2 " )|= 0 </vt:lpstr>
      <vt:lpstr>PowerPoint Presentation</vt:lpstr>
      <vt:lpstr> 16.cÖgvY Ki †h,|█("x2    xy     xz " @"xy   -y2    yz" @"xz    yz    -z2  " )|= 4x2y2z2     </vt:lpstr>
      <vt:lpstr>PowerPoint Presentation</vt:lpstr>
      <vt:lpstr>iPbvg~jK :</vt:lpstr>
      <vt:lpstr>  21.cÖgvY Ki †h, |█("a-b-c      2a      2a " @"2b     b-c-a     2b" @"2c      2c       c-a-b" )| = (a+b+c)3  </vt:lpstr>
      <vt:lpstr> 22.cÖgvY Ki †h,|█("b2+c2    ab    ca " @"ab    c2+a2     bc" @"ac   bc     a2+b2   " )|= 4a2b2c2 </vt:lpstr>
      <vt:lpstr>PowerPoint Presentation</vt:lpstr>
      <vt:lpstr> 28.cÖgvY Ki †h, |█("1    a    a2 " @"a2    1    a" @"a    a2   1  " )|= (a3-1)2 </vt:lpstr>
      <vt:lpstr>PowerPoint Presentation</vt:lpstr>
      <vt:lpstr>PowerPoint Presentation</vt:lpstr>
      <vt:lpstr>    32. wbY©vq‡Ki mvnv‡h¨ mgvavb Ki t      (ii)  2x-y+z= 0           x+2y-2z = 10                        3x-3y-5z= 2</vt:lpstr>
      <vt:lpstr>PowerPoint Presentation</vt:lpstr>
      <vt:lpstr>PowerPoint Presentation</vt:lpstr>
      <vt:lpstr> (vi)   3x+y+z = 10          x+y-z = 0          5x-9y = 1 </vt:lpstr>
      <vt:lpstr>PowerPoint Presentation</vt:lpstr>
      <vt:lpstr>PowerPoint Presentation</vt:lpstr>
      <vt:lpstr>msw&amp;¶ß cÖkœ (D`vniY)</vt:lpstr>
      <vt:lpstr> iPbvg~jK (D`vniY) </vt:lpstr>
      <vt:lpstr>ab¨ev`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</dc:title>
  <dc:creator>BIIT84</dc:creator>
  <cp:lastModifiedBy>HP-NPC</cp:lastModifiedBy>
  <cp:revision>338</cp:revision>
  <dcterms:created xsi:type="dcterms:W3CDTF">2014-08-04T04:39:10Z</dcterms:created>
  <dcterms:modified xsi:type="dcterms:W3CDTF">2022-01-29T15:16:12Z</dcterms:modified>
</cp:coreProperties>
</file>