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12" r:id="rId2"/>
    <p:sldId id="293" r:id="rId3"/>
    <p:sldId id="309" r:id="rId4"/>
    <p:sldId id="306" r:id="rId5"/>
    <p:sldId id="296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307" r:id="rId16"/>
    <p:sldId id="265" r:id="rId17"/>
    <p:sldId id="311" r:id="rId18"/>
    <p:sldId id="310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9" r:id="rId30"/>
    <p:sldId id="280" r:id="rId31"/>
    <p:sldId id="281" r:id="rId32"/>
    <p:sldId id="276" r:id="rId33"/>
    <p:sldId id="277" r:id="rId34"/>
    <p:sldId id="278" r:id="rId35"/>
    <p:sldId id="300" r:id="rId36"/>
    <p:sldId id="301" r:id="rId37"/>
    <p:sldId id="302" r:id="rId38"/>
    <p:sldId id="282" r:id="rId39"/>
    <p:sldId id="283" r:id="rId40"/>
    <p:sldId id="284" r:id="rId41"/>
    <p:sldId id="285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0.wmf"/><Relationship Id="rId7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A0D49-CF30-4138-9B02-0CB449FCD98D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BEE4-A608-4ADA-A9C8-9B74943F65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1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9E3F3-7695-4AB4-B854-7EF6EC5AAD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BEE4-A608-4ADA-A9C8-9B74943F65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7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BEE4-A608-4ADA-A9C8-9B74943F65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BEE4-A608-4ADA-A9C8-9B74943F65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7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6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9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9D14-3BC6-46BC-94DE-5CCFF2847AC0}" type="datetimeFigureOut">
              <a:rPr lang="en-US" smtClean="0"/>
              <a:pPr/>
              <a:t>29-Jan-22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A448-10C2-4F6E-B03F-259C0F7984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hyperlink" Target="mailto:rkju.g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0.wmf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1" y="283087"/>
            <a:ext cx="938234" cy="928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8" y="326104"/>
            <a:ext cx="1066800" cy="91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-152400"/>
            <a:ext cx="2095500" cy="1552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1" y="423946"/>
            <a:ext cx="228599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“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শিক্ষা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নিয়ে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গড়ব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দেশ</a:t>
            </a:r>
            <a:endParaRPr lang="en-US" dirty="0" smtClean="0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শেখ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হাসিনার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বাংলাদেশ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”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9" name="Picture 8" descr="C:\Users\NET LAB\Downloads\downloa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0513" y="207907"/>
            <a:ext cx="1153807" cy="115079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4801" y="1466120"/>
            <a:ext cx="8610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মন্ত্রণালয়ের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কারিগরি</a:t>
            </a:r>
            <a:r>
              <a:rPr lang="en-US" sz="1600" dirty="0" smtClean="0">
                <a:solidFill>
                  <a:srgbClr val="002060"/>
                </a:solidFill>
              </a:rPr>
              <a:t> ও </a:t>
            </a:r>
            <a:r>
              <a:rPr lang="en-US" sz="1600" dirty="0" err="1" smtClean="0">
                <a:solidFill>
                  <a:srgbClr val="002060"/>
                </a:solidFill>
              </a:rPr>
              <a:t>মাদ্রাসা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বিভাগ</a:t>
            </a:r>
            <a:r>
              <a:rPr lang="en-US" sz="1600" dirty="0" smtClean="0">
                <a:solidFill>
                  <a:srgbClr val="002060"/>
                </a:solidFill>
              </a:rPr>
              <a:t> , </a:t>
            </a:r>
            <a:r>
              <a:rPr lang="en-US" sz="1600" dirty="0" err="1" smtClean="0">
                <a:solidFill>
                  <a:srgbClr val="002060"/>
                </a:solidFill>
              </a:rPr>
              <a:t>কারিগরি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অধিদপ্তর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এর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তত্ত্বাবধানে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n-US" sz="1600" b="1" dirty="0" err="1" smtClean="0">
                <a:solidFill>
                  <a:srgbClr val="FF0000"/>
                </a:solidFill>
              </a:rPr>
              <a:t>পাবনা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পলিটেকনিক</a:t>
            </a:r>
            <a:r>
              <a:rPr 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</a:rPr>
              <a:t>ইন্সটিটিউট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এর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উদ্দোগে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জুম</a:t>
            </a:r>
            <a:r>
              <a:rPr lang="en-US" sz="1600" dirty="0" smtClean="0">
                <a:solidFill>
                  <a:srgbClr val="002060"/>
                </a:solidFill>
              </a:rPr>
              <a:t> (ZOOM) </a:t>
            </a:r>
            <a:r>
              <a:rPr lang="en-US" sz="1600" dirty="0" err="1" smtClean="0">
                <a:solidFill>
                  <a:srgbClr val="002060"/>
                </a:solidFill>
              </a:rPr>
              <a:t>প্লাটফর্মের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মাধ্যমে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ডিপ্লোমা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ইন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ইঞ্জিনিয়ারিং</a:t>
            </a:r>
            <a:r>
              <a:rPr lang="en-US" sz="1600" dirty="0" smtClean="0">
                <a:solidFill>
                  <a:srgbClr val="002060"/>
                </a:solidFill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</a:rPr>
              <a:t>২য় </a:t>
            </a:r>
            <a:r>
              <a:rPr lang="en-US" sz="1600" b="1" dirty="0" err="1" smtClean="0">
                <a:solidFill>
                  <a:srgbClr val="FF0000"/>
                </a:solidFill>
              </a:rPr>
              <a:t>পর্বের</a:t>
            </a:r>
            <a:r>
              <a:rPr lang="en-US" sz="1600" b="1" dirty="0" smtClean="0">
                <a:solidFill>
                  <a:srgbClr val="FF0000"/>
                </a:solidFill>
              </a:rPr>
              <a:t> ম্যাথমেটিক্স-২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অনলাইন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লাইভ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ক্লাস-২০২২ </a:t>
            </a:r>
            <a:r>
              <a:rPr lang="en-US" sz="1600" b="1" dirty="0" err="1" smtClean="0">
                <a:solidFill>
                  <a:srgbClr val="0070C0"/>
                </a:solidFill>
              </a:rPr>
              <a:t>খ্রিঃ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161311" y="2700518"/>
            <a:ext cx="4686302" cy="1066800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বিষয়</a:t>
            </a:r>
            <a:r>
              <a:rPr lang="en-US" sz="2400" dirty="0">
                <a:solidFill>
                  <a:schemeClr val="tx1"/>
                </a:solidFill>
              </a:rPr>
              <a:t> : </a:t>
            </a:r>
            <a:r>
              <a:rPr lang="en-US" sz="2400" dirty="0" smtClean="0">
                <a:solidFill>
                  <a:schemeClr val="tx1"/>
                </a:solidFill>
              </a:rPr>
              <a:t>ম্যাথমেটিক্স-২ 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৬৫৯২১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131709" y="3657600"/>
            <a:ext cx="2218801" cy="47028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PRESENTED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46449" y="3929469"/>
            <a:ext cx="4787753" cy="2868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Md.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Razaul</a:t>
            </a:r>
            <a:r>
              <a:rPr lang="en-US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Karim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B.Sc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(Hon’s),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M.Sc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(Mathematics)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Jagannath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University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Junior Instructor(Non-Tech) Math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Pabna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Polytechnic Institute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E-mail: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hlinkClick r:id="rId7"/>
              </a:rPr>
              <a:t>rkju.gov@gmail.com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Zoom ID : 610  753   3849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Passcode :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rkrk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8" y="4232176"/>
            <a:ext cx="1925691" cy="2401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2" y="5181600"/>
            <a:ext cx="1366837" cy="1050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7353302" y="6299430"/>
            <a:ext cx="136683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Zoom Logo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6847613" y="3004963"/>
            <a:ext cx="2448787" cy="2082704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অনলা</a:t>
            </a:r>
            <a:r>
              <a:rPr lang="as-IN" sz="1600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ই</a:t>
            </a:r>
            <a:r>
              <a:rPr lang="en-US" sz="1600" dirty="0" smtClean="0">
                <a:solidFill>
                  <a:schemeClr val="tx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 </a:t>
            </a:r>
            <a:r>
              <a:rPr lang="en-US" sz="1600" dirty="0" err="1" smtClean="0">
                <a:solidFill>
                  <a:schemeClr val="tx1"/>
                </a:solidFill>
              </a:rPr>
              <a:t>ক্লাস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শুরু</a:t>
            </a:r>
            <a:r>
              <a:rPr lang="en-US" sz="1600" dirty="0" smtClean="0">
                <a:solidFill>
                  <a:schemeClr val="tx1"/>
                </a:solidFill>
              </a:rPr>
              <a:t> : ২৩ </a:t>
            </a:r>
            <a:r>
              <a:rPr lang="en-US" sz="1600" dirty="0" err="1" smtClean="0">
                <a:solidFill>
                  <a:schemeClr val="tx1"/>
                </a:solidFill>
              </a:rPr>
              <a:t>জানুয়ারি</a:t>
            </a:r>
            <a:r>
              <a:rPr lang="en-US" sz="1600" dirty="0" smtClean="0">
                <a:solidFill>
                  <a:schemeClr val="tx1"/>
                </a:solidFill>
              </a:rPr>
              <a:t> ২০২২ </a:t>
            </a:r>
            <a:r>
              <a:rPr lang="en-US" sz="1600" dirty="0" err="1" smtClean="0">
                <a:solidFill>
                  <a:schemeClr val="tx1"/>
                </a:solidFill>
              </a:rPr>
              <a:t>খ্রি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76200"/>
                <a:ext cx="9144000" cy="66293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4.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GKK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Kv‡Ke‡j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 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GKK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(Unit Matrix):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‡h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cÖavb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K‡Y©i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me¸‡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jv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Dcv`vb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evKx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me¸‡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jv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Dcv`vb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k~b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GKK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Identity Matrix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ejv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nq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| GKK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eM©vKvi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 |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‡</a:t>
                </a: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hgb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- 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‡K 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𝟑</m:t>
                    </m:r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Unit Matrix </a:t>
                </a: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ejv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nq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5.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k~b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¨ 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bvj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·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Kv‡Ke‡j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| 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: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‡h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mKj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Dcv`vb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¸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wj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k~b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bvj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evk~b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ejv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nq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|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‡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hgb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-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‡K 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×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𝟑</m:t>
                    </m:r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  </m:t>
                    </m:r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Null or Zero Matrix 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ejvnq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76200"/>
                <a:ext cx="9144000" cy="6629399"/>
              </a:xfrm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6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6.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GiAW©vi KZ |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: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𝟑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g¨vwUª· 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7.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 AW©vi KZ |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>
                    <a:latin typeface="SutonnyMJ" pitchFamily="2" charset="0"/>
                    <a:cs typeface="SutonnyMJ" pitchFamily="2" charset="0"/>
                  </a:rPr>
                  <a:t>: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·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8.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 AW©vi KZ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>
                    <a:latin typeface="SutonnyMJ" pitchFamily="2" charset="0"/>
                    <a:cs typeface="SutonnyMJ" pitchFamily="2" charset="0"/>
                  </a:rPr>
                  <a:t>: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000" t="-356" b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7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9.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= KZ ?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10.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¸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Yb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 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  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        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𝟕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𝟖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 rotWithShape="1">
                <a:blip r:embed="rId2"/>
                <a:stretch>
                  <a:fillRect l="-800" t="-7289" r="-800" b="-8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9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5532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11.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 AW©vi KZ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>
                    <a:latin typeface="SutonnyMJ" pitchFamily="2" charset="0"/>
                    <a:cs typeface="SutonnyMJ" pitchFamily="2" charset="0"/>
                  </a:rPr>
                  <a:t>: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𝟑</m:t>
                    </m:r>
                  </m:oMath>
                </a14:m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·   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12.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 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A+B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= KZ ?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GLv‡b,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+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             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553200"/>
              </a:xfrm>
              <a:blipFill rotWithShape="1">
                <a:blip r:embed="rId2"/>
                <a:stretch>
                  <a:fillRect l="-800" t="-16186" b="-17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8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13.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 ,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= KZ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? 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7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381000"/>
            <a:ext cx="51054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    </a:t>
            </a:r>
            <a:r>
              <a:rPr lang="en-US" sz="4000" b="1" dirty="0" smtClean="0"/>
              <a:t>Rank  </a:t>
            </a:r>
            <a:r>
              <a:rPr lang="en-US" sz="4000" b="1" dirty="0" err="1" smtClean="0">
                <a:latin typeface="SutonnyMJ" pitchFamily="2" charset="0"/>
              </a:rPr>
              <a:t>wbY©q</a:t>
            </a:r>
            <a:r>
              <a:rPr lang="en-US" sz="4000" b="1" dirty="0" smtClean="0">
                <a:latin typeface="SutonnyMJ" pitchFamily="2" charset="0"/>
              </a:rPr>
              <a:t> 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3" name="5-Point Star 2"/>
          <p:cNvSpPr/>
          <p:nvPr/>
        </p:nvSpPr>
        <p:spPr>
          <a:xfrm>
            <a:off x="1905000" y="685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9600" y="1524001"/>
                <a:ext cx="8153400" cy="4956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#     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 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 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8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|    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‡`</a:t>
                </a:r>
                <a:r>
                  <a:rPr lang="en-US" sz="28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IqvAv‡Q</a:t>
                </a:r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 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GLv‡b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mvwi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=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+mj-lt"/>
                    <a:cs typeface="Times New Roman" pitchFamily="18" charset="0"/>
                  </a:rPr>
                  <a:t>m=3,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Kjvg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+mj-lt"/>
                    <a:cs typeface="Times New Roman" pitchFamily="18" charset="0"/>
                  </a:rPr>
                  <a:t>=</a:t>
                </a:r>
                <a:r>
                  <a:rPr lang="en-US" sz="2800" b="1" dirty="0">
                    <a:solidFill>
                      <a:srgbClr val="7030A0"/>
                    </a:solidFill>
                    <a:latin typeface="+mj-lt"/>
                    <a:cs typeface="Times New Roman" pitchFamily="18" charset="0"/>
                  </a:rPr>
                  <a:t>n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+mj-lt"/>
                    <a:cs typeface="Times New Roman" pitchFamily="18" charset="0"/>
                  </a:rPr>
                  <a:t>=</a:t>
                </a:r>
                <a:r>
                  <a:rPr lang="en-US" sz="2800" b="1" dirty="0" smtClean="0">
                    <a:solidFill>
                      <a:srgbClr val="7030A0"/>
                    </a:solidFill>
                    <a:cs typeface="Times New Roman" pitchFamily="18" charset="0"/>
                  </a:rPr>
                  <a:t>3</a:t>
                </a:r>
                <a:endParaRPr lang="en-US" sz="2800" b="1" dirty="0">
                  <a:solidFill>
                    <a:srgbClr val="7030A0"/>
                  </a:solidFill>
                  <a:latin typeface="+mj-lt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  <a:cs typeface="SutonnyMJ" pitchFamily="2" charset="0"/>
                      </a:rPr>
                      <m:t>             </m:t>
                    </m:r>
                    <m:r>
                      <a:rPr lang="en-US" sz="28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1( 9 – 16 ) -2 ( 3 - 4 ) + 3( 4 – 3 )         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- 7 -2(-1) +3   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-7 +2 +3     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2≠0</a:t>
                </a:r>
              </a:p>
              <a:p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8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Gi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gvÎv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/ 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=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(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Ans.) (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Kjvg</a:t>
                </a:r>
                <a:r>
                  <a:rPr lang="en-US" sz="2800" b="1" dirty="0" smtClean="0">
                    <a:solidFill>
                      <a:srgbClr val="7030A0"/>
                    </a:solidFill>
                    <a:cs typeface="Times New Roman" pitchFamily="18" charset="0"/>
                  </a:rPr>
                  <a:t>=n=3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n‡e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Rank)</a:t>
                </a:r>
                <a:endParaRPr lang="en-US" sz="2800" b="1" dirty="0">
                  <a:solidFill>
                    <a:srgbClr val="7030A0"/>
                  </a:solidFill>
                  <a:cs typeface="Times New Roman" pitchFamily="18" charset="0"/>
                </a:endParaRPr>
              </a:p>
              <a:p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1"/>
                <a:ext cx="8153400" cy="4956485"/>
              </a:xfrm>
              <a:prstGeom prst="rect">
                <a:avLst/>
              </a:prstGeom>
              <a:blipFill>
                <a:blip r:embed="rId2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76200" y="152400"/>
                <a:ext cx="8763000" cy="65531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       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14.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 Gi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 </a:t>
                </a:r>
                <a:r>
                  <a:rPr lang="en-US" sz="20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 Ki | </a:t>
                </a:r>
                <a: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0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g‡bKwi</a:t>
                </a:r>
                <a:r>
                  <a:rPr lang="en-US" sz="20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   </a:t>
                </a:r>
                <a: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b="1" dirty="0" err="1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GLv‡b</a:t>
                </a:r>
                <a:r>
                  <a:rPr lang="en-US" sz="20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mvwi</a:t>
                </a:r>
                <a:r>
                  <a:rPr lang="en-US" sz="20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=</a:t>
                </a:r>
                <a:r>
                  <a:rPr lang="en-US" sz="2000" b="1" dirty="0">
                    <a:solidFill>
                      <a:srgbClr val="7030A0"/>
                    </a:solidFill>
                    <a:cs typeface="Times New Roman" pitchFamily="18" charset="0"/>
                  </a:rPr>
                  <a:t>m=3,</a:t>
                </a:r>
                <a:r>
                  <a:rPr lang="en-US" sz="20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Kjvg</a:t>
                </a:r>
                <a:r>
                  <a:rPr lang="en-US" sz="2000" b="1" dirty="0">
                    <a:solidFill>
                      <a:srgbClr val="7030A0"/>
                    </a:solidFill>
                    <a:cs typeface="Times New Roman" pitchFamily="18" charset="0"/>
                  </a:rPr>
                  <a:t>=n=3</a:t>
                </a:r>
                <a:br>
                  <a:rPr lang="en-US" sz="2000" b="1" dirty="0">
                    <a:solidFill>
                      <a:srgbClr val="7030A0"/>
                    </a:solidFill>
                    <a:cs typeface="Times New Roman" pitchFamily="18" charset="0"/>
                  </a:rPr>
                </a:br>
                <a: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0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1( 2 – 2 ) + 1( - 2 + 2 ) +1( 2 – 2 )</a:t>
                </a:r>
                <a:b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=  1.0  + 1.0  + 1.0</a:t>
                </a:r>
                <a:b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0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=  </a:t>
                </a:r>
                <a:r>
                  <a:rPr lang="en-US" sz="20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0+0+0   </a:t>
                </a:r>
                <a:br>
                  <a:rPr lang="en-US" sz="20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0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=0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Avevi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,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   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                        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2 - 2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                       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,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=2≠0                                                                            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Gi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gvÎv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/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 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=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(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Ans.) (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Kjvg</a:t>
                </a:r>
                <a:r>
                  <a:rPr lang="en-US" sz="2400" b="1" dirty="0" smtClean="0">
                    <a:solidFill>
                      <a:srgbClr val="7030A0"/>
                    </a:solidFill>
                    <a:cs typeface="Times New Roman" pitchFamily="18" charset="0"/>
                  </a:rPr>
                  <a:t>=n=1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n‡e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Rank)</a:t>
                </a:r>
                <a:r>
                  <a:rPr lang="en-US" sz="2400" b="1" dirty="0">
                    <a:solidFill>
                      <a:srgbClr val="7030A0"/>
                    </a:solidFill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</a:t>
                </a:r>
                <a:b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 smtClean="0"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>
                    <a:latin typeface="SutonnyMJ" pitchFamily="2" charset="0"/>
                    <a:cs typeface="SutonnyMJ" pitchFamily="2" charset="0"/>
                  </a:rPr>
                </a:br>
                <a:endParaRPr lang="en-US" sz="2400" dirty="0"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6200" y="152400"/>
                <a:ext cx="8763000" cy="6553199"/>
              </a:xfrm>
              <a:blipFill>
                <a:blip r:embed="rId2"/>
                <a:stretch>
                  <a:fillRect l="-905" r="-9673" b="-3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3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52600" y="1524001"/>
                <a:ext cx="5867400" cy="1101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   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 </a:t>
                </a:r>
                <a:r>
                  <a:rPr lang="en-US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 Ki | </a:t>
                </a:r>
                <a:br>
                  <a:rPr lang="en-US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524001"/>
                <a:ext cx="5867400" cy="11019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52600" y="381000"/>
            <a:ext cx="5105400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    </a:t>
            </a:r>
            <a:r>
              <a:rPr lang="en-US" sz="4000" b="1" dirty="0" smtClean="0"/>
              <a:t>Rank  </a:t>
            </a:r>
            <a:r>
              <a:rPr lang="en-US" sz="4000" b="1" dirty="0" err="1" smtClean="0">
                <a:latin typeface="SutonnyMJ" pitchFamily="2" charset="0"/>
              </a:rPr>
              <a:t>wbY©q</a:t>
            </a:r>
            <a:r>
              <a:rPr lang="en-US" sz="4000" b="1" dirty="0" smtClean="0">
                <a:latin typeface="SutonnyMJ" pitchFamily="2" charset="0"/>
              </a:rPr>
              <a:t> </a:t>
            </a:r>
            <a:r>
              <a:rPr lang="en-US" sz="4000" b="1" dirty="0" smtClean="0"/>
              <a:t> 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 flipH="1">
            <a:off x="990597" y="1905000"/>
            <a:ext cx="533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597" y="2819400"/>
            <a:ext cx="1828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‡`</a:t>
            </a:r>
            <a:r>
              <a:rPr lang="en-US" b="1" dirty="0" err="1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IqvAv‡Q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SutonnyMJ" pitchFamily="2" charset="0"/>
              </a:rPr>
              <a:t> , 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=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0800" y="2648568"/>
                <a:ext cx="2209800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48568"/>
                <a:ext cx="2209800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14601" y="3795732"/>
                <a:ext cx="2057400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1" y="3795732"/>
                <a:ext cx="2057400" cy="824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4018" y="3838853"/>
                <a:ext cx="10367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  <a:cs typeface="SutonnyMJ" pitchFamily="2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018" y="3838853"/>
                <a:ext cx="1036782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71600" y="4849070"/>
                <a:ext cx="1066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 smtClean="0"/>
                  <a:t>   =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84907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flipH="1">
                <a:off x="2819400" y="4718172"/>
                <a:ext cx="2590800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utonnyMJ" pitchFamily="2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SutonnyMJ" pitchFamily="2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SutonnyMJ" pitchFamily="2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       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     −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     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         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      −</m:t>
                              </m:r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SutonnyMJ" pitchFamily="2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19400" y="4718172"/>
                <a:ext cx="2590800" cy="8249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133600" y="556574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-1(-8-0)-2(0+6)-1(0+4)</a:t>
            </a:r>
          </a:p>
          <a:p>
            <a:r>
              <a:rPr lang="en-US" dirty="0" smtClean="0"/>
              <a:t>= 8-12-4</a:t>
            </a:r>
          </a:p>
          <a:p>
            <a:r>
              <a:rPr lang="en-US" dirty="0" smtClean="0"/>
              <a:t>=-8≠0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" y="6467076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Gi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gvÎv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/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Rank  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=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Ans.) (</a:t>
            </a:r>
            <a:r>
              <a:rPr lang="en-US" b="1" dirty="0" err="1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Kjvg</a:t>
            </a:r>
            <a:r>
              <a:rPr lang="en-US" b="1" dirty="0">
                <a:solidFill>
                  <a:srgbClr val="7030A0"/>
                </a:solidFill>
                <a:cs typeface="Times New Roman" pitchFamily="18" charset="0"/>
              </a:rPr>
              <a:t>=n=3 </a:t>
            </a:r>
            <a:r>
              <a:rPr lang="en-US" b="1" dirty="0" err="1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n‡e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Rank)</a:t>
            </a:r>
            <a:endParaRPr lang="en-US" b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0800000" flipV="1">
            <a:off x="5532584" y="3751666"/>
            <a:ext cx="3154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GLv‡b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mvwi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=</a:t>
            </a:r>
            <a:r>
              <a:rPr lang="en-US" b="1" dirty="0">
                <a:solidFill>
                  <a:srgbClr val="7030A0"/>
                </a:solidFill>
                <a:cs typeface="Times New Roman" pitchFamily="18" charset="0"/>
              </a:rPr>
              <a:t>m=3,</a:t>
            </a:r>
            <a:r>
              <a:rPr lang="en-US" b="1" dirty="0">
                <a:solidFill>
                  <a:srgbClr val="7030A0"/>
                </a:solidFill>
                <a:latin typeface="SutonnyMJ" pitchFamily="2" charset="0"/>
                <a:cs typeface="Times New Roman" pitchFamily="18" charset="0"/>
              </a:rPr>
              <a:t>Kjvg</a:t>
            </a:r>
            <a:r>
              <a:rPr lang="en-US" b="1" dirty="0">
                <a:solidFill>
                  <a:srgbClr val="7030A0"/>
                </a:solidFill>
                <a:cs typeface="Times New Roman" pitchFamily="18" charset="0"/>
              </a:rPr>
              <a:t>=n=3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43000" y="609600"/>
                <a:ext cx="7315200" cy="2939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15. </a:t>
                </a:r>
                <a:r>
                  <a:rPr lang="en-US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¸</a:t>
                </a:r>
                <a:r>
                  <a:rPr lang="en-US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Yb</a:t>
                </a:r>
                <a:r>
                  <a:rPr lang="en-US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d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−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+ 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dirty="0">
                    <a:latin typeface="SutonnyMJ" pitchFamily="2" charset="0"/>
                    <a:cs typeface="SutonnyMJ" pitchFamily="2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9600"/>
                <a:ext cx="7315200" cy="2939138"/>
              </a:xfrm>
              <a:prstGeom prst="rect">
                <a:avLst/>
              </a:prstGeom>
              <a:blipFill>
                <a:blip r:embed="rId2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3505200"/>
                <a:ext cx="6934200" cy="2563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16.</a:t>
                </a:r>
                <a:r>
                  <a:rPr lang="en-US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¸</a:t>
                </a:r>
                <a:r>
                  <a:rPr lang="en-US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Yb</a:t>
                </a:r>
                <a:r>
                  <a:rPr lang="en-US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</a:t>
                </a:r>
                <a:r>
                  <a:rPr lang="en-US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</m:e>
                    </m:d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𝟒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𝟓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𝟏𝟐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𝟏𝟐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𝟏𝟓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𝟏𝟖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</m:eqAr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05200"/>
                <a:ext cx="6934200" cy="2563522"/>
              </a:xfrm>
              <a:prstGeom prst="rect">
                <a:avLst/>
              </a:prstGeom>
              <a:blipFill>
                <a:blip r:embed="rId3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56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17.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−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e>
                        </m:eqAr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Adjoint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Matrix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‡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|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: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‡`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IqvAv‡Q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,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−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 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11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7           A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12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- 5       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21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7           A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22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5410200"/>
                <a:ext cx="3575602" cy="7087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∴ </m:t>
                    </m:r>
                  </m:oMath>
                </a14:m>
                <a:r>
                  <a:rPr lang="en-US" b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Adj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7030A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7       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</m:eqAr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10200"/>
                <a:ext cx="3575602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44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599" cy="2514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২য় </a:t>
            </a:r>
            <a:r>
              <a:rPr lang="en-US" sz="6000" b="1" dirty="0" err="1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পর্ব</a:t>
            </a:r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/>
            </a:r>
            <a:br>
              <a:rPr lang="en-US" sz="60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t 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g¨v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_‡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gwU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·-2</a:t>
            </a:r>
            <a:br>
              <a:rPr lang="en-US" sz="6000" dirty="0" smtClean="0">
                <a:latin typeface="SutonnyMJ" pitchFamily="2" charset="0"/>
                <a:cs typeface="SutonnyMJ" pitchFamily="2" charset="0"/>
              </a:rPr>
            </a:b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welq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KvW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t 65921</a:t>
            </a:r>
            <a:endParaRPr lang="en-US" sz="6000" dirty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53059"/>
              </p:ext>
            </p:extLst>
          </p:nvPr>
        </p:nvGraphicFramePr>
        <p:xfrm>
          <a:off x="838200" y="4437822"/>
          <a:ext cx="77724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e¨envwiK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me©‡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gvU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avivevwnK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mgvcbx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(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dvBbvj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e¨envwiK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avivevwnK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60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90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50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200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3086100"/>
            <a:ext cx="7848600" cy="99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6669" tIns="33334" rIns="66669" bIns="33334" rtlCol="0">
            <a:spAutoFit/>
          </a:bodyPr>
          <a:lstStyle/>
          <a:p>
            <a:pPr algn="ctr"/>
            <a:r>
              <a:rPr lang="en-US" sz="6000" dirty="0" smtClean="0">
                <a:latin typeface="SutonnyMJ" pitchFamily="2" charset="0"/>
                <a:cs typeface="SutonnyMJ" pitchFamily="2" charset="0"/>
              </a:rPr>
              <a:t>b¤^i 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e›Ub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t  </a:t>
            </a:r>
            <a:endParaRPr lang="en-US" sz="6000" dirty="0"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1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18.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</m:t>
                            </m:r>
                          </m:e>
                          <m:e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</m:eqArr>
                        <m:r>
                          <a:rPr lang="en-US" sz="2400" b="1" i="0" dirty="0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Adjoint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Matrix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‡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(Same-17)</a:t>
                </a:r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19.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0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</m:eqArr>
                        <m:r>
                          <a:rPr lang="en-US" sz="2400" b="1" dirty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‡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|</a:t>
                </a:r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:</a:t>
                </a:r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‡`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IqvAv‡Q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,</a:t>
                </a: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</m:eqArr>
                        <m:r>
                          <a:rPr lang="en-US" sz="2400" b="1" dirty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2q µ‡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giAk~b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Abyivwk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4 + 6</a:t>
                </a: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 10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≠  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0 </a:t>
                </a:r>
                <a:r>
                  <a:rPr lang="en-US" sz="2400" b="1" dirty="0"/>
                  <a:t/>
                </a:r>
                <a:br>
                  <a:rPr lang="en-US" sz="2400" b="1" dirty="0"/>
                </a:b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= 2</a:t>
                </a:r>
                <a:r>
                  <a:rPr lang="en-US" sz="2400" b="1" dirty="0" smtClean="0"/>
                  <a:t/>
                </a:r>
                <a:br>
                  <a:rPr lang="en-US" sz="2400" b="1" dirty="0" smtClean="0"/>
                </a:br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  <a:blipFill>
                <a:blip r:embed="rId2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84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7817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20.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</m:e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  <m:r>
                          <a:rPr lang="en-US" sz="2400" b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‡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Same-19) </a:t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21.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  <m:r>
                          <a:rPr lang="en-US" sz="2400" b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Rank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‡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ei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(Same-19) </a:t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23.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Transpose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Matrix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‡ei Ki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 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: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Transpose Matrix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i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i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781799"/>
              </a:xfrm>
              <a:blipFill rotWithShape="1">
                <a:blip r:embed="rId2"/>
                <a:stretch>
                  <a:fillRect l="-800" t="-25809" b="-26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7817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24.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B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= KZ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?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Same-13) </a:t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25.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ª‡·i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KZ ?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Same-19)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26.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wm½yjvi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ª‡·i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`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yBwU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‰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ewkó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wjL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|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: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wm½yjvi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ª‡·i  `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yBwU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‰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ewkó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: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(i)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†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‡·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wbY©vq‡Ki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k~b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SingularMatrix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e‡j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| </a:t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(ii) 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SingularMatrix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mvwi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Kjvg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mgvb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_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|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27. 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gvbvsK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wK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?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>
                    <a:latin typeface="SutonnyMJ" pitchFamily="2" charset="0"/>
                    <a:cs typeface="SutonnyMJ" pitchFamily="2" charset="0"/>
                  </a:rPr>
                  <a:t> :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gvbvsK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t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GKwU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‡·i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Rank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r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Kgc‡ÿ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GKwU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eM©vK„wZ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wewkó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Abyivwk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Ak~b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(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+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)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eM©vK„wZ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wewkó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Abyivwk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Ak~b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nq | 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Ab¨fv‡e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ejv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hvq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GKwU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‡·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me‡P‡q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eo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Ak~b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wewkó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Abyivwki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µg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hZ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†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‡·i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Rank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ZZ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en-US" sz="24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781799"/>
              </a:xfrm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28.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𝒚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y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Gigvb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KZ ?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>
                    <a:latin typeface="SutonnyMJ" pitchFamily="2" charset="0"/>
                    <a:cs typeface="SutonnyMJ" pitchFamily="2" charset="0"/>
                  </a:rPr>
                  <a:t> :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x = 3 ,  y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29.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Gicvk¦Pi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KZ |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30.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‡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Kvbk‡Z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©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`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ywUg¨vwU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ª·‡K ¸Y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Kivhv‡e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|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ª‡·i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¸‡Yi †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ÿ‡Î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we‡kl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wKQ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zwbqg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Av‡Q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I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`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ywU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  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ZLbB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m¤¢e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Kªi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¸‡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jv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Kjvg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Av‡Q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Z‡Zv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¸‡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jv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mvwi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 _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vK‡Z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|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wecixZ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µ‡g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`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Avgiv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BA 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Ki‡Z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PvB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Kjvg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msL¨v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=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‡·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mvwi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msL¨v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mgvb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_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vK‡Z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31.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µg KZ ?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𝟒</m:t>
                    </m:r>
                  </m:oMath>
                </a14:m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·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>
                <a:blip r:embed="rId3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5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SutonnyMJ" pitchFamily="2" charset="0"/>
                <a:cs typeface="SutonnyMJ" pitchFamily="2" charset="0"/>
              </a:rPr>
              <a:t>                      </a:t>
            </a:r>
            <a:br>
              <a:rPr lang="en-US" dirty="0" smtClean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SutonnyMJ" pitchFamily="2" charset="0"/>
                <a:cs typeface="SutonnyMJ" pitchFamily="2" charset="0"/>
              </a:rPr>
              <a:t/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 smtClean="0">
                <a:latin typeface="SutonnyMJ" pitchFamily="2" charset="0"/>
                <a:cs typeface="SutonnyMJ" pitchFamily="2" charset="0"/>
              </a:rPr>
              <a:t/>
            </a:r>
            <a:br>
              <a:rPr lang="en-US" dirty="0" smtClean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SutonnyMJ" pitchFamily="2" charset="0"/>
                <a:cs typeface="SutonnyMJ" pitchFamily="2" charset="0"/>
              </a:rPr>
              <a:t/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                      </a:t>
            </a:r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mswÿß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cÖkœ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/>
            </a:r>
            <a:br>
              <a:rPr lang="en-US" dirty="0" smtClean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SutonnyMJ" pitchFamily="2" charset="0"/>
                <a:cs typeface="SutonnyMJ" pitchFamily="2" charset="0"/>
              </a:rPr>
              <a:t/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r>
              <a:rPr lang="en-US" dirty="0" smtClean="0">
                <a:latin typeface="SutonnyMJ" pitchFamily="2" charset="0"/>
                <a:cs typeface="SutonnyMJ" pitchFamily="2" charset="0"/>
              </a:rPr>
              <a:t/>
            </a:r>
            <a:br>
              <a:rPr lang="en-US" dirty="0" smtClean="0">
                <a:latin typeface="SutonnyMJ" pitchFamily="2" charset="0"/>
                <a:cs typeface="SutonnyMJ" pitchFamily="2" charset="0"/>
              </a:rPr>
            </a:br>
            <a:r>
              <a:rPr lang="en-US" dirty="0">
                <a:latin typeface="SutonnyMJ" pitchFamily="2" charset="0"/>
                <a:cs typeface="SutonnyMJ" pitchFamily="2" charset="0"/>
              </a:rPr>
              <a:t/>
            </a:r>
            <a:br>
              <a:rPr lang="en-US" dirty="0">
                <a:latin typeface="SutonnyMJ" pitchFamily="2" charset="0"/>
                <a:cs typeface="SutonnyMJ" pitchFamily="2" charset="0"/>
              </a:rPr>
            </a:b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990600"/>
                <a:ext cx="9144000" cy="5867400"/>
              </a:xfrm>
            </p:spPr>
            <p:txBody>
              <a:bodyPr/>
              <a:lstStyle/>
              <a:p>
                <a:pPr algn="l"/>
                <a:endParaRPr dirty="0"/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1. 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nqZ‡e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(i)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+B     (ii)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– C 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|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Same-12-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AwZ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)     </a:t>
                </a:r>
              </a:p>
              <a:p>
                <a:pPr algn="l"/>
                <a:endParaRPr lang="en-US" sz="2400" b="1" dirty="0" smtClean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endParaRPr lang="en-US" sz="2400" b="1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990600"/>
                <a:ext cx="9144000" cy="5867400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4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  <a:t>. (ii) </a:t>
                </a:r>
                <a:r>
                  <a:rPr lang="en-US" sz="27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`</a:t>
                </a:r>
                <a:r>
                  <a:rPr lang="en-US" sz="27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en-US" sz="27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7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n‡j</a:t>
                </a:r>
                <a:r>
                  <a:rPr lang="en-US" sz="27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AB = </a:t>
                </a:r>
                <a: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KZ ?</a:t>
                </a:r>
                <a:b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7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:</a:t>
                </a:r>
                <a:r>
                  <a:rPr lang="en-US" sz="2700" b="1" dirty="0"/>
                  <a:t/>
                </a:r>
                <a:br>
                  <a:rPr lang="en-US" sz="2700" b="1" dirty="0"/>
                </a:br>
                <a:r>
                  <a:rPr lang="en-US" sz="27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‡`</a:t>
                </a:r>
                <a:r>
                  <a:rPr lang="en-US" sz="27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IqvAv‡Q</a:t>
                </a:r>
                <a:r>
                  <a:rPr lang="en-US" sz="27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dirty="0" smtClean="0">
                    <a:solidFill>
                      <a:srgbClr val="7030A0"/>
                    </a:solidFill>
                    <a:ea typeface="Cambria Math"/>
                  </a:rPr>
                  <a:t/>
                </a:r>
                <a:br>
                  <a:rPr lang="en-US" dirty="0" smtClean="0">
                    <a:solidFill>
                      <a:srgbClr val="7030A0"/>
                    </a:solidFill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AB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4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7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𝟑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   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𝟔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𝟔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𝟑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   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𝟑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𝟒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−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𝟑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𝟎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+</m:t>
                              </m:r>
                              <m:r>
                                <a:rPr lang="en-US" sz="27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4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7030A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𝟏𝟐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𝟕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−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4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</a:rPr>
                  <a:t>                                                                </a:t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</a:rPr>
                  <a:t>      </a:t>
                </a:r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>(ii)</a:t>
                </a:r>
                <a:r>
                  <a:rPr lang="en-US" sz="27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Same-  2.(i) , 3 , 4 , 5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/>
                </a:r>
                <a:br>
                  <a:rPr lang="en-US" sz="2400" dirty="0">
                    <a:solidFill>
                      <a:srgbClr val="7030A0"/>
                    </a:solidFill>
                  </a:rPr>
                </a:br>
                <a:r>
                  <a:rPr lang="en-US" sz="2400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2400" dirty="0" smtClean="0">
                    <a:solidFill>
                      <a:srgbClr val="7030A0"/>
                    </a:solidFill>
                  </a:rPr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97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6.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AbyeÜx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wecixZ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·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|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: 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g‡bKwi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,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30 – 40  =  - 10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10        A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12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-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21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- 5       A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22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</m:oMath>
                </a14:m>
                <a:r>
                  <a:rPr lang="en-US" sz="2400" b="1" dirty="0" err="1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AdjA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30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AdjA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SutonnyMJ" pitchFamily="2" charset="0"/>
                          </a:rPr>
                          <m:t>𝟏𝟎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𝟓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𝟏𝟎</m:t>
                                </m:r>
                              </m:den>
                            </m:f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𝟖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𝟏𝟎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𝟏𝟎</m:t>
                                </m:r>
                              </m:den>
                            </m:f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  <a:blipFill>
                <a:blip r:embed="rId2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7.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wb¤œwjwLZ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¸‡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jvi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Adjoint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Matrix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Ki |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Same-6 )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(iii)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9.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wecixZ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r>
                  <a:rPr lang="en-US" sz="2400" b="1" i="1" dirty="0" smtClean="0"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  <a:t/>
                </a:r>
                <a:br>
                  <a:rPr lang="en-US" sz="2400" b="1" i="1" dirty="0" smtClean="0">
                    <a:solidFill>
                      <a:srgbClr val="FF0000"/>
                    </a:solidFill>
                    <a:latin typeface="Cambria Math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(ii)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5   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(Same-6 )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10. </a:t>
                </a:r>
                <a:r>
                  <a:rPr lang="en-US" sz="28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wb¤œwjwLZg¨vwU</a:t>
                </a:r>
                <a:r>
                  <a:rPr lang="en-US" sz="28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¸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wji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</a:t>
                </a:r>
                <a:r>
                  <a:rPr lang="en-US" sz="28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evwni</a:t>
                </a:r>
                <a:r>
                  <a:rPr lang="en-US" sz="28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Ki |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(i)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(ii)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(iii)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(iv)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Same-14- </a:t>
                </a:r>
                <a:r>
                  <a:rPr lang="en-US" sz="2400" b="1" dirty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AwZ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 rotWithShape="1">
                <a:blip r:embed="rId2"/>
                <a:stretch>
                  <a:fillRect l="-2333" t="-2311" b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5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40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40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4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40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11. </a:t>
                </a:r>
                <a:r>
                  <a:rPr lang="en-US" sz="27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wb¤œwjwLZg¨vwU</a:t>
                </a:r>
                <a: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 ¸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wji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Rank </a:t>
                </a:r>
                <a:r>
                  <a:rPr lang="en-US" sz="27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evwni</a:t>
                </a:r>
                <a: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r>
                  <a:rPr lang="en-US" sz="28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(Same-14- </a:t>
                </a:r>
                <a:r>
                  <a:rPr lang="en-US" sz="2800" b="1" dirty="0" err="1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AwZ</a:t>
                </a:r>
                <a:r>
                  <a:rPr lang="en-US" sz="28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𝟏𝟏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𝟏𝟖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𝟐𝟕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(ii)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(iii)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(iv)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(v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)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   (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vi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>
                <a:blip r:embed="rId2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31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iPbvg~jKcÖkœ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12.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Transpose ,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adjoint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inverse matrix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Ki|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: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‡`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IqvAv‡Q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,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              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Transpose matrix A</a:t>
                </a:r>
                <a:r>
                  <a:rPr lang="en-US" sz="2400" b="1" baseline="30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/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Avevi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1( -28 + 30 ) – 0( - 21 – 0 ) -1(-18 – 0 )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                    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2 - 0 + 18 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                    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20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800" t="-19289" b="-20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0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6000" b="1" dirty="0" smtClean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6000" b="1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Aa¨vq</a:t>
            </a:r>
            <a:r>
              <a:rPr lang="en-US" sz="60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b s t 2</a:t>
            </a:r>
            <a:endParaRPr lang="en-US" sz="6000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800" b="1" dirty="0">
              <a:solidFill>
                <a:srgbClr val="002060"/>
              </a:solidFill>
              <a:latin typeface="Matura MT Script Capitals" pitchFamily="66" charset="0"/>
              <a:cs typeface="Arial" charset="0"/>
            </a:endParaRPr>
          </a:p>
          <a:p>
            <a:pPr marL="0" indent="0" algn="ctr">
              <a:buNone/>
            </a:pPr>
            <a:r>
              <a:rPr lang="en-US" sz="6000" b="1" dirty="0" err="1" smtClean="0">
                <a:latin typeface="SutonnyMJ" pitchFamily="2" charset="0"/>
                <a:cs typeface="SutonnyMJ" pitchFamily="2" charset="0"/>
              </a:rPr>
              <a:t>Aa¨v‡qi</a:t>
            </a:r>
            <a:r>
              <a:rPr lang="en-US" sz="6000" b="1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6000" b="1" dirty="0" err="1" smtClean="0">
                <a:latin typeface="SutonnyMJ" pitchFamily="2" charset="0"/>
                <a:cs typeface="SutonnyMJ" pitchFamily="2" charset="0"/>
              </a:rPr>
              <a:t>bvg</a:t>
            </a:r>
            <a:r>
              <a:rPr lang="en-US" sz="6000" b="1" dirty="0" smtClean="0">
                <a:latin typeface="SutonnyMJ" pitchFamily="2" charset="0"/>
                <a:cs typeface="SutonnyMJ" pitchFamily="2" charset="0"/>
              </a:rPr>
              <a:t> t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6000" baseline="300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Matrix</a:t>
            </a:r>
            <a:endParaRPr lang="en-US" sz="4300" b="1" dirty="0" smtClean="0">
              <a:solidFill>
                <a:schemeClr val="tx1"/>
              </a:solidFill>
              <a:latin typeface="SutonnyMJ" pitchFamily="2" charset="0"/>
              <a:cs typeface="SutonnyMJ" pitchFamily="2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4300" b="1" baseline="30000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                              </a:t>
            </a:r>
            <a:r>
              <a:rPr lang="en-US" sz="4300" b="1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( </a:t>
            </a:r>
            <a:r>
              <a:rPr lang="en-US" sz="4300" b="1" dirty="0" err="1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4300" b="1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ª·</a:t>
            </a:r>
            <a:r>
              <a:rPr lang="en-US" sz="4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300" b="1" dirty="0" smtClean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)</a:t>
            </a:r>
            <a:endParaRPr lang="en-US" sz="4300" dirty="0">
              <a:solidFill>
                <a:schemeClr val="tx1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096000" y="2895600"/>
            <a:ext cx="2286000" cy="244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2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Avevi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11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-28 + 30 = 2           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12 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- (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- 21 - 0 )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21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13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-18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0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-18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21 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(0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6 )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6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22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-7 + 0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-7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23 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(- 6 + 0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) = 6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31 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0 + 4  =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32 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-( 5 + 3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- 8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A 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33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4  -0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4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AdjA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𝟏𝟖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 rotWithShape="1">
                <a:blip r:embed="rId2"/>
                <a:stretch>
                  <a:fillRect l="-800" t="-48978" b="-50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5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7030A0"/>
                    </a:solidFill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ea typeface="Cambria Math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ea typeface="Cambria Math"/>
                    <a:cs typeface="SutonnyMJ" pitchFamily="2" charset="0"/>
                  </a:rPr>
                </a:b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AdjA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𝟎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𝟏𝟖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Same - </a:t>
                </a:r>
                <a:r>
                  <a:rPr lang="en-US" sz="27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D`vniY</a:t>
                </a:r>
                <a:r>
                  <a:rPr lang="en-US" sz="27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- </a:t>
                </a:r>
                <a:r>
                  <a:rPr lang="en-US" sz="27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6 , 7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 </a:t>
                </a: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Same-12 )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13.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AbyeÜxGeswecixZg¨vwU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 Same-12 )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𝟔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𝟕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𝟖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     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800" t="-54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52400"/>
                <a:ext cx="9144000" cy="6705600"/>
              </a:xfrm>
            </p:spPr>
            <p:txBody>
              <a:bodyPr/>
              <a:lstStyle/>
              <a:p>
                <a:pPr algn="l"/>
                <a:endParaRPr dirty="0"/>
              </a:p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14.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Adjoint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   </a:t>
                </a:r>
              </a:p>
              <a:p>
                <a:pPr algn="l"/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A_ev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, 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GiAbyeÜx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30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-1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wbY©q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 | </a:t>
                </a:r>
              </a:p>
              <a:p>
                <a:pPr algn="l"/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‡`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IqvAv‡Q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,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1( 9 – 16 ) -2 ( 3 - 4 ) + 3( 4 – 3 )         </a:t>
                </a:r>
              </a:p>
              <a:p>
                <a:pPr algn="l"/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= - 7 -2(-1) +3   </a:t>
                </a:r>
              </a:p>
              <a:p>
                <a:pPr algn="l"/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=  -7 +2 +3     </a:t>
                </a:r>
              </a:p>
              <a:p>
                <a:pPr algn="l"/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 = - 2  </a:t>
                </a:r>
                <a:endParaRPr lang="en-US" sz="2400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52400"/>
                <a:ext cx="9144000" cy="6705600"/>
              </a:xfrm>
              <a:blipFill rotWithShape="1">
                <a:blip r:embed="rId2"/>
                <a:stretch>
                  <a:fillRect l="-1667"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‡</a:t>
                </a: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h‡nZz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11      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12       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21       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22        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31      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32          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 33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11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9 – 16  = - 7          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12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- ( 3 – 4 ) = 1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13 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4 – 3  = 1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21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(6 – 12)  = 6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22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 3 – 3  = 0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23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(4 – 2 ) = - 2 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31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8 – 9 = -1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32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-(4 – 3 ) = -1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A </a:t>
                </a: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33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 3 – 2 = 1</a:t>
                </a:r>
                <a: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baseline="-25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baseline="-25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baseline="-25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baseline="-25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baseline="-25000" dirty="0" smtClean="0">
                    <a:latin typeface="Times New Roman" pitchFamily="18" charset="0"/>
                    <a:cs typeface="Times New Roman" pitchFamily="18" charset="0"/>
                  </a:rPr>
                </a:br>
                <a:endParaRPr lang="en-US" sz="2400" b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 rotWithShape="1">
                <a:blip r:embed="rId2"/>
                <a:stretch>
                  <a:fillRect l="-800" t="-7378" b="-8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4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0000"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        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</m:oMath>
                </a14:m>
                <a:r>
                  <a:rPr lang="en-US" sz="2400" b="1" dirty="0" err="1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AdjA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 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30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AdjA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Same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7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16 , 17 , 18 , 19 </a:t>
                </a:r>
                <a:r>
                  <a:rPr lang="en-US" sz="28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D`vniY</a:t>
                </a:r>
                <a:r>
                  <a:rPr lang="en-US" sz="28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-  </a:t>
                </a:r>
                <a:r>
                  <a:rPr lang="en-US" sz="28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4 , 5 , 8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( Same-14 </a:t>
                </a:r>
                <a:r>
                  <a:rPr lang="en-US" sz="27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97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8909" y="397566"/>
            <a:ext cx="7992044" cy="516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5094" tIns="42547" rIns="85094" bIns="42547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ª‡·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ª·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mvnv‡h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mgvavb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wbY©q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|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199" y="1304835"/>
            <a:ext cx="7451031" cy="1624808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pPr marL="319103" indent="-319103">
              <a:buAutoNum type="arabicPeriod"/>
            </a:pP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ª·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Gi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t KZK¸‡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jv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(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ev¯Íe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RwUj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)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msL¨v‡K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`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ywU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eÜbx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Øviv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wbw`©ó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wbq‡g</a:t>
            </a:r>
            <a:r>
              <a:rPr lang="en-US" sz="20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kÖwbe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×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Ki‡j</a:t>
            </a:r>
            <a:r>
              <a:rPr lang="en-US" sz="20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†h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AvqZvKvi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web¨vm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cvIqv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hvq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Zv‡K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ª·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|</a:t>
            </a:r>
          </a:p>
          <a:p>
            <a:pPr marL="319103" indent="-319103"/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   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ª· †K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cÖ_g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eÜbx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  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A_ev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Z…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Zxq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eÜbx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   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Øviv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cÖKvk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000" dirty="0" err="1" smtClean="0">
                <a:latin typeface="SutonnyMJ" pitchFamily="2" charset="0"/>
                <a:cs typeface="SutonnyMJ" pitchFamily="2" charset="0"/>
              </a:rPr>
              <a:t>nq</a:t>
            </a:r>
            <a:r>
              <a:rPr lang="en-US" sz="2000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marL="319103" indent="-319103">
              <a:buAutoNum type="arabicPeriod"/>
            </a:pPr>
            <a:endParaRPr lang="en-US" sz="2000" dirty="0">
              <a:latin typeface="SutonnyMJ" pitchFamily="2" charset="0"/>
              <a:cs typeface="SutonnyMJ" pitchFamily="2" charset="0"/>
            </a:endParaRPr>
          </a:p>
          <a:p>
            <a:pPr marL="319103" indent="-319103">
              <a:buAutoNum type="arabicPeriod"/>
            </a:pPr>
            <a:endParaRPr lang="en-US" sz="2000" dirty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06362"/>
              </p:ext>
            </p:extLst>
          </p:nvPr>
        </p:nvGraphicFramePr>
        <p:xfrm>
          <a:off x="3033609" y="2017773"/>
          <a:ext cx="299786" cy="22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Equation" r:id="rId3" imgW="203040" imgH="215640" progId="Equation.3">
                  <p:embed/>
                </p:oleObj>
              </mc:Choice>
              <mc:Fallback>
                <p:oleObj name="Equation" r:id="rId3" imgW="203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609" y="2017773"/>
                        <a:ext cx="299786" cy="2271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6667"/>
              </p:ext>
            </p:extLst>
          </p:nvPr>
        </p:nvGraphicFramePr>
        <p:xfrm>
          <a:off x="4757861" y="1982903"/>
          <a:ext cx="318518" cy="24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861" y="1982903"/>
                        <a:ext cx="318518" cy="2413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466209"/>
              </p:ext>
            </p:extLst>
          </p:nvPr>
        </p:nvGraphicFramePr>
        <p:xfrm>
          <a:off x="1119771" y="2415595"/>
          <a:ext cx="2046174" cy="96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Equation" r:id="rId7" imgW="965160" imgH="711000" progId="Equation.3">
                  <p:embed/>
                </p:oleObj>
              </mc:Choice>
              <mc:Fallback>
                <p:oleObj name="Equation" r:id="rId7" imgW="96516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771" y="2415595"/>
                        <a:ext cx="2046174" cy="9637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200821"/>
              </p:ext>
            </p:extLst>
          </p:nvPr>
        </p:nvGraphicFramePr>
        <p:xfrm>
          <a:off x="4486797" y="2437562"/>
          <a:ext cx="1981199" cy="860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Equation" r:id="rId9" imgW="939600" imgH="711000" progId="Equation.3">
                  <p:embed/>
                </p:oleObj>
              </mc:Choice>
              <mc:Fallback>
                <p:oleObj name="Equation" r:id="rId9" imgW="93960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797" y="2437562"/>
                        <a:ext cx="1981199" cy="86081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95260" y="3081132"/>
            <a:ext cx="595740" cy="362924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err="1" smtClean="0">
                <a:latin typeface="SutonnyMJ" pitchFamily="2" charset="0"/>
                <a:cs typeface="SutonnyMJ" pitchFamily="2" charset="0"/>
              </a:rPr>
              <a:t>A_ev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9384" y="3298379"/>
            <a:ext cx="7062737" cy="1470920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smtClean="0">
                <a:latin typeface="SutonnyMJ" pitchFamily="2" charset="0"/>
                <a:cs typeface="SutonnyMJ" pitchFamily="2" charset="0"/>
              </a:rPr>
              <a:t>2.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g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¨vwU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ª‡·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i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Matrix)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mvnv‡h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mgvavb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wbY©q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Ki‡Z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n‡e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|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2x-3y+4z=1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3x+4y-5z=10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5x-7y+2z=3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343400"/>
            <a:ext cx="6393507" cy="362924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smtClean="0">
                <a:latin typeface="SutonnyMJ" pitchFamily="2" charset="0"/>
                <a:cs typeface="SutonnyMJ" pitchFamily="2" charset="0"/>
              </a:rPr>
              <a:t>3.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cÖ`Ë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mgxKib</a:t>
            </a:r>
            <a:r>
              <a:rPr lang="en-US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¸‡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jv‡K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g¨vwU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ª‡·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i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Matrix)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mvnv‡h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mgvavb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wbY©q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Kwi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| 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5401" y="4691342"/>
            <a:ext cx="6715038" cy="639923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smtClean="0">
                <a:latin typeface="SutonnyMJ" pitchFamily="2" charset="0"/>
                <a:cs typeface="SutonnyMJ" pitchFamily="2" charset="0"/>
              </a:rPr>
              <a:t>4. </a:t>
            </a:r>
            <a:r>
              <a:rPr lang="en-US" dirty="0" err="1">
                <a:latin typeface="SutonnyMJ" pitchFamily="2" charset="0"/>
                <a:cs typeface="SutonnyMJ" pitchFamily="2" charset="0"/>
              </a:rPr>
              <a:t>m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gvavb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wbY©q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t</a:t>
            </a:r>
          </a:p>
          <a:p>
            <a:r>
              <a:rPr lang="en-US" dirty="0" err="1" smtClean="0">
                <a:latin typeface="SutonnyMJ" pitchFamily="2" charset="0"/>
                <a:cs typeface="SutonnyMJ" pitchFamily="2" charset="0"/>
              </a:rPr>
              <a:t>g‡b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latin typeface="SutonnyMJ" pitchFamily="2" charset="0"/>
                <a:cs typeface="SutonnyMJ" pitchFamily="2" charset="0"/>
              </a:rPr>
              <a:t>Kwi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 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207386"/>
              </p:ext>
            </p:extLst>
          </p:nvPr>
        </p:nvGraphicFramePr>
        <p:xfrm>
          <a:off x="2360540" y="4978667"/>
          <a:ext cx="1377504" cy="80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Equation" r:id="rId11" imgW="1155600" imgH="711000" progId="Equation.3">
                  <p:embed/>
                </p:oleObj>
              </mc:Choice>
              <mc:Fallback>
                <p:oleObj name="Equation" r:id="rId11" imgW="115560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540" y="4978667"/>
                        <a:ext cx="1377504" cy="8089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861747"/>
              </p:ext>
            </p:extLst>
          </p:nvPr>
        </p:nvGraphicFramePr>
        <p:xfrm>
          <a:off x="4450431" y="4986787"/>
          <a:ext cx="635027" cy="7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Equation" r:id="rId13" imgW="520560" imgH="711000" progId="Equation.3">
                  <p:embed/>
                </p:oleObj>
              </mc:Choice>
              <mc:Fallback>
                <p:oleObj name="Equation" r:id="rId13" imgW="520560" imgH="711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431" y="4986787"/>
                        <a:ext cx="635027" cy="7592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75691"/>
              </p:ext>
            </p:extLst>
          </p:nvPr>
        </p:nvGraphicFramePr>
        <p:xfrm>
          <a:off x="6564659" y="4947222"/>
          <a:ext cx="696981" cy="83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" name="Equation" r:id="rId15" imgW="571320" imgH="711000" progId="Equation.3">
                  <p:embed/>
                </p:oleObj>
              </mc:Choice>
              <mc:Fallback>
                <p:oleObj name="Equation" r:id="rId15" imgW="571320" imgH="711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659" y="4947222"/>
                        <a:ext cx="696981" cy="8324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14415" y="5814392"/>
            <a:ext cx="371723" cy="362924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26494" y="5814320"/>
            <a:ext cx="6783945" cy="916922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7815"/>
              </p:ext>
            </p:extLst>
          </p:nvPr>
        </p:nvGraphicFramePr>
        <p:xfrm>
          <a:off x="2320911" y="6019039"/>
          <a:ext cx="1667912" cy="44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" name="Equation" r:id="rId17" imgW="609480" imgH="393480" progId="Equation.3">
                  <p:embed/>
                </p:oleObj>
              </mc:Choice>
              <mc:Fallback>
                <p:oleObj name="Equation" r:id="rId17" imgW="6094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11" y="6019039"/>
                        <a:ext cx="1667912" cy="442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471315"/>
              </p:ext>
            </p:extLst>
          </p:nvPr>
        </p:nvGraphicFramePr>
        <p:xfrm>
          <a:off x="2813497" y="5807374"/>
          <a:ext cx="774423" cy="31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" name="Equation" r:id="rId19" imgW="634680" imgH="177480" progId="Equation.3">
                  <p:embed/>
                </p:oleObj>
              </mc:Choice>
              <mc:Fallback>
                <p:oleObj name="Equation" r:id="rId19" imgW="63468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497" y="5807374"/>
                        <a:ext cx="774423" cy="3146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347155"/>
              </p:ext>
            </p:extLst>
          </p:nvPr>
        </p:nvGraphicFramePr>
        <p:xfrm>
          <a:off x="2444757" y="6412972"/>
          <a:ext cx="1293287" cy="26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" name="Equation" r:id="rId21" imgW="1320480" imgH="228600" progId="Equation.3">
                  <p:embed/>
                </p:oleObj>
              </mc:Choice>
              <mc:Fallback>
                <p:oleObj name="Equation" r:id="rId21" imgW="132048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7" y="6412972"/>
                        <a:ext cx="1293287" cy="2613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505182" y="5167583"/>
            <a:ext cx="802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utonnyMJ" pitchFamily="2" charset="0"/>
                <a:cs typeface="SutonnyMJ" pitchFamily="2" charset="0"/>
              </a:rPr>
              <a:t>Ges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9070"/>
              </p:ext>
            </p:extLst>
          </p:nvPr>
        </p:nvGraphicFramePr>
        <p:xfrm>
          <a:off x="1784077" y="304800"/>
          <a:ext cx="148689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3" imgW="1117440" imgH="939600" progId="Equation.3">
                  <p:embed/>
                </p:oleObj>
              </mc:Choice>
              <mc:Fallback>
                <p:oleObj name="Equation" r:id="rId3" imgW="111744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077" y="304800"/>
                        <a:ext cx="1486892" cy="8382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1839" y="546653"/>
            <a:ext cx="743447" cy="362924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err="1" smtClean="0">
                <a:latin typeface="SutonnyMJ" pitchFamily="2" charset="0"/>
                <a:cs typeface="SutonnyMJ" pitchFamily="2" charset="0"/>
              </a:rPr>
              <a:t>GLb</a:t>
            </a:r>
            <a:r>
              <a:rPr lang="en-US" dirty="0" smtClean="0">
                <a:latin typeface="SutonnyMJ" pitchFamily="2" charset="0"/>
                <a:cs typeface="SutonnyMJ" pitchFamily="2" charset="0"/>
              </a:rPr>
              <a:t>,</a:t>
            </a:r>
            <a:endParaRPr lang="en-US" dirty="0"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3562" y="1043609"/>
            <a:ext cx="5854637" cy="778422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=2(8-35)+3(6+25)+4(-21-20)</a:t>
            </a:r>
          </a:p>
          <a:p>
            <a:r>
              <a:rPr lang="en-US" sz="1500" dirty="0" smtClean="0">
                <a:solidFill>
                  <a:srgbClr val="FF0000"/>
                </a:solidFill>
              </a:rPr>
              <a:t>= -54+93-164</a:t>
            </a:r>
          </a:p>
          <a:p>
            <a:r>
              <a:rPr lang="en-US" sz="1500" dirty="0" smtClean="0">
                <a:solidFill>
                  <a:srgbClr val="FF0000"/>
                </a:solidFill>
              </a:rPr>
              <a:t>= -125</a:t>
            </a:r>
            <a:endParaRPr lang="en-US" sz="15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58179"/>
              </p:ext>
            </p:extLst>
          </p:nvPr>
        </p:nvGraphicFramePr>
        <p:xfrm>
          <a:off x="668909" y="1746121"/>
          <a:ext cx="1951545" cy="6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Equation" r:id="rId5" imgW="977760" imgH="393480" progId="Equation.3">
                  <p:embed/>
                </p:oleObj>
              </mc:Choice>
              <mc:Fallback>
                <p:oleObj name="Equation" r:id="rId5" imgW="9777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09" y="1746121"/>
                        <a:ext cx="1951545" cy="6889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700082"/>
              </p:ext>
            </p:extLst>
          </p:nvPr>
        </p:nvGraphicFramePr>
        <p:xfrm>
          <a:off x="756972" y="2343978"/>
          <a:ext cx="1986228" cy="58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8" name="Equation" r:id="rId7" imgW="1104840" imgH="393480" progId="Equation.3">
                  <p:embed/>
                </p:oleObj>
              </mc:Choice>
              <mc:Fallback>
                <p:oleObj name="Equation" r:id="rId7" imgW="11048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972" y="2343978"/>
                        <a:ext cx="1986228" cy="5880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8494"/>
              </p:ext>
            </p:extLst>
          </p:nvPr>
        </p:nvGraphicFramePr>
        <p:xfrm>
          <a:off x="722408" y="2957035"/>
          <a:ext cx="2580550" cy="51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" name="Equation" r:id="rId9" imgW="1015920" imgH="393480" progId="Equation.3">
                  <p:embed/>
                </p:oleObj>
              </mc:Choice>
              <mc:Fallback>
                <p:oleObj name="Equation" r:id="rId9" imgW="101592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08" y="2957035"/>
                        <a:ext cx="2580550" cy="51187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840170"/>
              </p:ext>
            </p:extLst>
          </p:nvPr>
        </p:nvGraphicFramePr>
        <p:xfrm>
          <a:off x="2806315" y="1746121"/>
          <a:ext cx="2281643" cy="6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0" name="Equation" r:id="rId11" imgW="1168200" imgH="393480" progId="Equation.3">
                  <p:embed/>
                </p:oleObj>
              </mc:Choice>
              <mc:Fallback>
                <p:oleObj name="Equation" r:id="rId11" imgW="11682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315" y="1746121"/>
                        <a:ext cx="2281643" cy="6889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269499"/>
              </p:ext>
            </p:extLst>
          </p:nvPr>
        </p:nvGraphicFramePr>
        <p:xfrm>
          <a:off x="3148122" y="2343978"/>
          <a:ext cx="1474215" cy="59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1" name="Equation" r:id="rId13" imgW="888840" imgH="393480" progId="Equation.3">
                  <p:embed/>
                </p:oleObj>
              </mc:Choice>
              <mc:Fallback>
                <p:oleObj name="Equation" r:id="rId13" imgW="88884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122" y="2343978"/>
                        <a:ext cx="1474215" cy="5963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99503"/>
              </p:ext>
            </p:extLst>
          </p:nvPr>
        </p:nvGraphicFramePr>
        <p:xfrm>
          <a:off x="3325049" y="2932022"/>
          <a:ext cx="2547582" cy="645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Equation" r:id="rId15" imgW="1155600" imgH="393480" progId="Equation.3">
                  <p:embed/>
                </p:oleObj>
              </mc:Choice>
              <mc:Fallback>
                <p:oleObj name="Equation" r:id="rId15" imgW="11556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049" y="2932022"/>
                        <a:ext cx="2547582" cy="6459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960533"/>
              </p:ext>
            </p:extLst>
          </p:nvPr>
        </p:nvGraphicFramePr>
        <p:xfrm>
          <a:off x="5873031" y="1746121"/>
          <a:ext cx="1448171" cy="59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Equation" r:id="rId17" imgW="952200" imgH="393480" progId="Equation.3">
                  <p:embed/>
                </p:oleObj>
              </mc:Choice>
              <mc:Fallback>
                <p:oleObj name="Equation" r:id="rId17" imgW="9522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031" y="1746121"/>
                        <a:ext cx="1448171" cy="5978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981950"/>
              </p:ext>
            </p:extLst>
          </p:nvPr>
        </p:nvGraphicFramePr>
        <p:xfrm>
          <a:off x="5873031" y="2343978"/>
          <a:ext cx="2080152" cy="58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Equation" r:id="rId19" imgW="1155600" imgH="393480" progId="Equation.3">
                  <p:embed/>
                </p:oleObj>
              </mc:Choice>
              <mc:Fallback>
                <p:oleObj name="Equation" r:id="rId19" imgW="115560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031" y="2343978"/>
                        <a:ext cx="2080152" cy="5880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005806"/>
              </p:ext>
            </p:extLst>
          </p:nvPr>
        </p:nvGraphicFramePr>
        <p:xfrm>
          <a:off x="6058891" y="2981739"/>
          <a:ext cx="2082371" cy="47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Equation" r:id="rId21" imgW="888840" imgH="393480" progId="Equation.3">
                  <p:embed/>
                </p:oleObj>
              </mc:Choice>
              <mc:Fallback>
                <p:oleObj name="Equation" r:id="rId21" imgW="88884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8891" y="2981739"/>
                        <a:ext cx="2082371" cy="4722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810953"/>
              </p:ext>
            </p:extLst>
          </p:nvPr>
        </p:nvGraphicFramePr>
        <p:xfrm>
          <a:off x="801175" y="3570091"/>
          <a:ext cx="3598369" cy="78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" name="Equation" r:id="rId23" imgW="1739880" imgH="711000" progId="Equation.3">
                  <p:embed/>
                </p:oleObj>
              </mc:Choice>
              <mc:Fallback>
                <p:oleObj name="Equation" r:id="rId23" imgW="1739880" imgH="7110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75" y="3570091"/>
                        <a:ext cx="3598369" cy="78656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05285" y="4472609"/>
            <a:ext cx="1765684" cy="362924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Avgiv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Rvwb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,</a:t>
            </a:r>
            <a:endParaRPr lang="en-US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51470"/>
              </p:ext>
            </p:extLst>
          </p:nvPr>
        </p:nvGraphicFramePr>
        <p:xfrm>
          <a:off x="2526556" y="4457837"/>
          <a:ext cx="1254565" cy="63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7" name="Equation" r:id="rId25" imgW="1028520" imgH="609480" progId="Equation.3">
                  <p:embed/>
                </p:oleObj>
              </mc:Choice>
              <mc:Fallback>
                <p:oleObj name="Equation" r:id="rId25" imgW="1028520" imgH="609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556" y="4457837"/>
                        <a:ext cx="1254565" cy="6359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453719"/>
              </p:ext>
            </p:extLst>
          </p:nvPr>
        </p:nvGraphicFramePr>
        <p:xfrm>
          <a:off x="2899246" y="4969566"/>
          <a:ext cx="2044477" cy="82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Equation" r:id="rId27" imgW="1625400" imgH="711000" progId="Equation.3">
                  <p:embed/>
                </p:oleObj>
              </mc:Choice>
              <mc:Fallback>
                <p:oleObj name="Equation" r:id="rId27" imgW="1625400" imgH="7110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246" y="4969566"/>
                        <a:ext cx="2044477" cy="8216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778911"/>
              </p:ext>
            </p:extLst>
          </p:nvPr>
        </p:nvGraphicFramePr>
        <p:xfrm>
          <a:off x="1905001" y="745435"/>
          <a:ext cx="892604" cy="62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3" imgW="380880" imgH="711000" progId="Equation.3">
                  <p:embed/>
                </p:oleObj>
              </mc:Choice>
              <mc:Fallback>
                <p:oleObj name="Equation" r:id="rId3" imgW="38088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745435"/>
                        <a:ext cx="892604" cy="6261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691147" y="198784"/>
            <a:ext cx="2787195" cy="362924"/>
          </a:xfrm>
          <a:prstGeom prst="rect">
            <a:avLst/>
          </a:prstGeom>
        </p:spPr>
        <p:txBody>
          <a:bodyPr wrap="square" lIns="85094" tIns="42547" rIns="85094" bIns="42547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n‡Z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cvB</a:t>
            </a:r>
            <a:r>
              <a:rPr lang="en-US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062870" y="447262"/>
          <a:ext cx="1393961" cy="22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5" imgW="787320" imgH="203040" progId="Equation.3">
                  <p:embed/>
                </p:oleObj>
              </mc:Choice>
              <mc:Fallback>
                <p:oleObj name="Equation" r:id="rId5" imgW="78732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70" y="447262"/>
                        <a:ext cx="1393961" cy="221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846041"/>
              </p:ext>
            </p:extLst>
          </p:nvPr>
        </p:nvGraphicFramePr>
        <p:xfrm>
          <a:off x="2899246" y="532157"/>
          <a:ext cx="2044477" cy="66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7" imgW="1625400" imgH="711000" progId="Equation.3">
                  <p:embed/>
                </p:oleObj>
              </mc:Choice>
              <mc:Fallback>
                <p:oleObj name="Equation" r:id="rId7" imgW="162540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246" y="532157"/>
                        <a:ext cx="2044477" cy="6605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48362"/>
              </p:ext>
            </p:extLst>
          </p:nvPr>
        </p:nvGraphicFramePr>
        <p:xfrm>
          <a:off x="5036654" y="532157"/>
          <a:ext cx="387212" cy="66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Equation" r:id="rId9" imgW="317160" imgH="711000" progId="Equation.3">
                  <p:embed/>
                </p:oleObj>
              </mc:Choice>
              <mc:Fallback>
                <p:oleObj name="Equation" r:id="rId9" imgW="31716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654" y="532157"/>
                        <a:ext cx="387212" cy="6605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2210"/>
              </p:ext>
            </p:extLst>
          </p:nvPr>
        </p:nvGraphicFramePr>
        <p:xfrm>
          <a:off x="3008758" y="1292086"/>
          <a:ext cx="2655831" cy="52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11" imgW="1536480" imgH="711000" progId="Equation.3">
                  <p:embed/>
                </p:oleObj>
              </mc:Choice>
              <mc:Fallback>
                <p:oleObj name="Equation" r:id="rId11" imgW="153648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58" y="1292086"/>
                        <a:ext cx="2655831" cy="5260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525925"/>
              </p:ext>
            </p:extLst>
          </p:nvPr>
        </p:nvGraphicFramePr>
        <p:xfrm>
          <a:off x="3642692" y="1789043"/>
          <a:ext cx="1781174" cy="540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Equation" r:id="rId13" imgW="1002960" imgH="711000" progId="Equation.3">
                  <p:embed/>
                </p:oleObj>
              </mc:Choice>
              <mc:Fallback>
                <p:oleObj name="Equation" r:id="rId13" imgW="1002960" imgH="711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692" y="1789043"/>
                        <a:ext cx="1781174" cy="5405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930579"/>
              </p:ext>
            </p:extLst>
          </p:nvPr>
        </p:nvGraphicFramePr>
        <p:xfrm>
          <a:off x="4274228" y="2315054"/>
          <a:ext cx="1270000" cy="176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" name="Equation" r:id="rId15" imgW="660240" imgH="1828800" progId="Equation.3">
                  <p:embed/>
                </p:oleObj>
              </mc:Choice>
              <mc:Fallback>
                <p:oleObj name="Equation" r:id="rId15" imgW="660240" imgH="1828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228" y="2315054"/>
                        <a:ext cx="1270000" cy="17613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69541"/>
              </p:ext>
            </p:extLst>
          </p:nvPr>
        </p:nvGraphicFramePr>
        <p:xfrm>
          <a:off x="4598425" y="4178101"/>
          <a:ext cx="735575" cy="70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" name="Equation" r:id="rId17" imgW="368280" imgH="711000" progId="Equation.3">
                  <p:embed/>
                </p:oleObj>
              </mc:Choice>
              <mc:Fallback>
                <p:oleObj name="Equation" r:id="rId17" imgW="368280" imgH="711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425" y="4178101"/>
                        <a:ext cx="735575" cy="7080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97639"/>
              </p:ext>
            </p:extLst>
          </p:nvPr>
        </p:nvGraphicFramePr>
        <p:xfrm>
          <a:off x="3124201" y="3903406"/>
          <a:ext cx="1026694" cy="87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8" name="Equation" r:id="rId19" imgW="380880" imgH="711000" progId="Equation.3">
                  <p:embed/>
                </p:oleObj>
              </mc:Choice>
              <mc:Fallback>
                <p:oleObj name="Equation" r:id="rId19" imgW="380880" imgH="7110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903406"/>
                        <a:ext cx="1026694" cy="87845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99245" y="4224131"/>
            <a:ext cx="4822355" cy="916922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x=2 ,y=1,z=0       (Answer)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   20.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‡·i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mvnv‡h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Ki|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(i)  x  + y  +  z  = 6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5x – y +  2z  = 9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3x + 6y - 5z  = 0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mgvavb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: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‡`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IqvAv‡Q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,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x 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+ y  +  z  = 6</a:t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5x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– y +  2z  = 9</a:t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3x + 6y - 5z  = 0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=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400" b="1" i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1          1         1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𝟓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𝟔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𝟓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=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1( 5 – 12 ) – 1( - 25 – 6 ) + 1( 30 + 3 )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                      = -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7 + 31 +  33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                       =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57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 rotWithShape="1">
                <a:blip r:embed="rId2"/>
                <a:stretch>
                  <a:fillRect l="-800" t="-19022" b="-20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33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GLv‡b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, </a:t>
                </a:r>
                <a:r>
                  <a:rPr lang="en-US" sz="2700" b="1" dirty="0" smtClean="0">
                    <a:solidFill>
                      <a:srgbClr val="7030A0"/>
                    </a:solidFill>
                    <a:cs typeface="SutonnyMJ" pitchFamily="2" charset="0"/>
                  </a:rPr>
                  <a:t/>
                </a:r>
                <a:br>
                  <a:rPr lang="en-US" sz="2700" b="1" dirty="0" smtClean="0">
                    <a:solidFill>
                      <a:srgbClr val="7030A0"/>
                    </a:solidFill>
                    <a:cs typeface="SutonnyMJ" pitchFamily="2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7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7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=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700" b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1          1         1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𝟓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−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𝟏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𝟐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𝟑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     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𝟔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   −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𝟓</m:t>
                            </m:r>
                            <m:r>
                              <a:rPr lang="en-US" sz="27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SutonnyMJ" pitchFamily="2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11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5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12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- 7          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12 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- (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- 25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6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31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13 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30 +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  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33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21 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(- 5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6 )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11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22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 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- 5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- 8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23 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-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(6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) = 3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31 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 + 1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3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32  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-(2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5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A 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33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= 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5 </a:t>
                </a:r>
                <a:r>
                  <a:rPr lang="en-US" sz="27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- 6</a:t>
                </a:r>
                <a: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baseline="-25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      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</m:oMath>
                </a14:m>
                <a:r>
                  <a:rPr lang="en-US" sz="2400" b="1" dirty="0" err="1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AdjA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𝟑𝟏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𝟑𝟑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 rotWithShape="1">
                <a:blip r:embed="rId2"/>
                <a:stretch>
                  <a:fillRect l="-1000" t="-45689" b="-46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9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SutonnyMJ" pitchFamily="2" charset="0"/>
              </a:rPr>
              <a:t>  </a:t>
            </a:r>
            <a:r>
              <a:rPr lang="en-US" dirty="0" err="1" smtClean="0">
                <a:solidFill>
                  <a:srgbClr val="FFFF00"/>
                </a:solidFill>
                <a:latin typeface="SutonnyMJ" pitchFamily="2" charset="0"/>
              </a:rPr>
              <a:t>wcÖq</a:t>
            </a:r>
            <a:r>
              <a:rPr lang="en-US" dirty="0" smtClean="0">
                <a:solidFill>
                  <a:srgbClr val="FFFF00"/>
                </a:solidFill>
                <a:latin typeface="SutonnyMJ" pitchFamily="2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utonnyMJ" pitchFamily="2" charset="0"/>
              </a:rPr>
              <a:t>wkÿv_x©e</a:t>
            </a:r>
            <a:r>
              <a:rPr lang="en-US" dirty="0" smtClean="0">
                <a:solidFill>
                  <a:srgbClr val="FFFF00"/>
                </a:solidFill>
                <a:latin typeface="SutonnyMJ" pitchFamily="2" charset="0"/>
              </a:rPr>
              <a:t>„›` </a:t>
            </a:r>
            <a:r>
              <a:rPr lang="en-US" dirty="0" err="1" smtClean="0">
                <a:solidFill>
                  <a:srgbClr val="FFFF00"/>
                </a:solidFill>
                <a:latin typeface="SutonnyMJ" pitchFamily="2" charset="0"/>
              </a:rPr>
              <a:t>g¨vwU</a:t>
            </a:r>
            <a:r>
              <a:rPr lang="en-US" dirty="0" smtClean="0">
                <a:solidFill>
                  <a:srgbClr val="FFFF00"/>
                </a:solidFill>
                <a:latin typeface="SutonnyMJ" pitchFamily="2" charset="0"/>
              </a:rPr>
              <a:t>ª· </a:t>
            </a:r>
            <a:r>
              <a:rPr lang="en-US" dirty="0" err="1" smtClean="0">
                <a:solidFill>
                  <a:srgbClr val="FFFF00"/>
                </a:solidFill>
                <a:latin typeface="SutonnyMJ" pitchFamily="2" charset="0"/>
              </a:rPr>
              <a:t>Aa¨v‡qi</a:t>
            </a:r>
            <a:r>
              <a:rPr lang="en-US" dirty="0" smtClean="0">
                <a:solidFill>
                  <a:srgbClr val="FFFF00"/>
                </a:solidFill>
                <a:latin typeface="SutonnyMJ" pitchFamily="2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utonnyMJ" pitchFamily="2" charset="0"/>
              </a:rPr>
              <a:t>wkLb</a:t>
            </a:r>
            <a:r>
              <a:rPr lang="en-US" dirty="0" smtClean="0">
                <a:solidFill>
                  <a:srgbClr val="FFFF00"/>
                </a:solidFill>
                <a:latin typeface="SutonnyMJ" pitchFamily="2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SutonnyMJ" pitchFamily="2" charset="0"/>
              </a:rPr>
              <a:t>dj</a:t>
            </a:r>
            <a:endParaRPr lang="en-US" dirty="0">
              <a:solidFill>
                <a:srgbClr val="FFFF00"/>
              </a:solidFill>
              <a:latin typeface="SutonnyMJ" pitchFamily="2" charset="0"/>
            </a:endParaRPr>
          </a:p>
        </p:txBody>
      </p:sp>
      <p:sp>
        <p:nvSpPr>
          <p:cNvPr id="3" name="5-Point Star 2"/>
          <p:cNvSpPr/>
          <p:nvPr/>
        </p:nvSpPr>
        <p:spPr>
          <a:xfrm flipH="1">
            <a:off x="533400" y="690506"/>
            <a:ext cx="426719" cy="3112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533400" y="1613545"/>
            <a:ext cx="8077200" cy="5355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ª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</a:rPr>
              <a:t>·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3600" dirty="0">
              <a:solidFill>
                <a:srgbClr val="FF0000"/>
              </a:solidFill>
              <a:latin typeface="SutonnyMJ" pitchFamily="2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3600" dirty="0" err="1">
                <a:solidFill>
                  <a:srgbClr val="FF0000"/>
                </a:solidFill>
                <a:latin typeface="SutonnyMJ" pitchFamily="2" charset="0"/>
              </a:rPr>
              <a:t>wewfbœ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SutonnyMJ" pitchFamily="2" charset="0"/>
              </a:rPr>
              <a:t>cÖKvi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</a:rPr>
              <a:t>ª·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|</a:t>
            </a:r>
            <a:endParaRPr lang="en-US" sz="3600" dirty="0" smtClean="0">
              <a:solidFill>
                <a:srgbClr val="FF0000"/>
              </a:solidFill>
              <a:latin typeface="SutonnyMJ" pitchFamily="2" charset="0"/>
            </a:endParaRP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ª·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Gi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†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hvM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FontTx/>
              <a:buAutoNum type="arabicPeriod"/>
            </a:pP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ª·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Gi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we‡qvM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FontTx/>
              <a:buAutoNum type="arabicPeriod"/>
            </a:pP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ª·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Gi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¸b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ª·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Gi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gvÎv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/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gvbvsK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/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i¨vsK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AbyewÜ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</a:rPr>
              <a:t>ª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·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AutoNum type="arabicPeriod"/>
            </a:pP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wecixZ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ª·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|</a:t>
            </a:r>
          </a:p>
          <a:p>
            <a:pPr marL="342900" indent="-342900">
              <a:buAutoNum type="arabicPeriod"/>
            </a:pPr>
            <a:r>
              <a:rPr lang="en-US" sz="3600" dirty="0" err="1">
                <a:solidFill>
                  <a:srgbClr val="FF0000"/>
                </a:solidFill>
                <a:latin typeface="SutonnyMJ" pitchFamily="2" charset="0"/>
              </a:rPr>
              <a:t>g¨vwU</a:t>
            </a:r>
            <a:r>
              <a:rPr lang="en-US" sz="3600" dirty="0">
                <a:solidFill>
                  <a:srgbClr val="FF0000"/>
                </a:solidFill>
                <a:latin typeface="SutonnyMJ" pitchFamily="2" charset="0"/>
              </a:rPr>
              <a:t>ª·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Gi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mvnv‡h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¨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mgvavb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utonnyMJ" pitchFamily="2" charset="0"/>
              </a:rPr>
              <a:t>wbY©q</a:t>
            </a:r>
            <a:r>
              <a:rPr lang="en-US" sz="3600" dirty="0" smtClean="0">
                <a:solidFill>
                  <a:srgbClr val="FF0000"/>
                </a:solidFill>
                <a:latin typeface="SutonnyMJ" pitchFamily="2" charset="0"/>
              </a:rPr>
              <a:t>|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  <a:latin typeface="SutonnyMJ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</p:spPr>
            <p:txBody>
              <a:bodyPr>
                <a:normAutofit fontScale="90000"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  <a:cs typeface="SutonnyMJ" pitchFamily="2" charset="0"/>
                        </a:rPr>
                        <m:t> </m:t>
                      </m:r>
                    </m:oMath>
                  </m:oMathPara>
                </a14:m>
                <a: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</a:br>
                <a: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</a:br>
                <a:r>
                  <a:rPr lang="en-US" sz="2400" b="1" i="1" dirty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i="1" dirty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</a:br>
                <a: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</a:br>
                <a:r>
                  <a:rPr lang="en-US" sz="2400" b="1" i="1" dirty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i="1" dirty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</a:br>
                <a: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</a:br>
                <a: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  <a:t/>
                </a:r>
                <a:br>
                  <a:rPr lang="en-US" sz="2400" b="1" i="1" dirty="0" smtClean="0">
                    <a:solidFill>
                      <a:srgbClr val="7030A0"/>
                    </a:solidFill>
                    <a:latin typeface="Cambria Math"/>
                    <a:ea typeface="Cambria Math"/>
                    <a:cs typeface="SutonnyMJ" pitchFamily="2" charset="0"/>
                  </a:rPr>
                </a:b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400" b="1" baseline="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7030A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AdjA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SutonnyMJ" pitchFamily="2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7030A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𝟓𝟕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ª· 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mgxKiY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, 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X = A</a:t>
                </a:r>
                <a:r>
                  <a:rPr lang="en-US" sz="2400" b="1" baseline="30000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-1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𝟓𝟕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𝟑𝟏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−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</m:eqAr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‡</a:t>
                </a: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hLv‡b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𝟓𝟕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𝟗𝟗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𝟏𝟖𝟔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𝟕𝟐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𝟏𝟗𝟖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𝟐𝟕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SutonnyMJ" pitchFamily="2" charset="0"/>
                          </a:rPr>
                          <m:t>𝟓𝟕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𝟓𝟕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𝟏𝟏𝟒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𝟏𝟕𝟏</m:t>
                            </m:r>
                          </m:e>
                        </m:eqAr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7999"/>
              </a:xfrm>
              <a:blipFill rotWithShape="1">
                <a:blip r:embed="rId2"/>
                <a:stretch>
                  <a:fillRect l="-800" t="-35289" b="-3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5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705599"/>
              </a:xfrm>
            </p:spPr>
            <p:txBody>
              <a:bodyPr/>
              <a:lstStyle/>
              <a:p>
                <a:pPr algn="l"/>
                <a:r>
                  <a:rPr lang="en-US" sz="2400" b="1" dirty="0" smtClean="0">
                    <a:solidFill>
                      <a:srgbClr val="7030A0"/>
                    </a:solidFill>
                    <a:cs typeface="Times New Roman" pitchFamily="18" charset="0"/>
                  </a:rPr>
                  <a:t>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e>
                          <m:e>
                            <m:r>
                              <a:rPr lang="en-US" sz="2400" b="1" i="0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</m:eqArr>
                        <m:r>
                          <a:rPr lang="en-US" sz="2400" b="1" i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  <a:cs typeface="SutonnyMJ" pitchFamily="2" charset="0"/>
                      </a:rPr>
                      <m:t>∴</m:t>
                    </m:r>
                  </m:oMath>
                </a14:m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wb‡Y©qmgvavb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t 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x = 1,  y = 2  , z = 3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Same – 21 , 22 , 29 ,  </a:t>
                </a:r>
                <a:r>
                  <a:rPr lang="en-US" sz="2400" b="1" dirty="0" err="1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D`vniY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SutonnyMJ" pitchFamily="2" charset="0"/>
                    <a:cs typeface="SutonnyMJ" pitchFamily="2" charset="0"/>
                  </a:rPr>
                  <a:t> - </a:t>
                </a:r>
                <a:r>
                  <a:rPr lang="en-US" sz="2400" b="1" dirty="0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1, 2 , 3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dirty="0">
                    <a:latin typeface="Times New Roman" pitchFamily="18" charset="0"/>
                    <a:cs typeface="Times New Roman" pitchFamily="18" charset="0"/>
                  </a:rPr>
                </a:b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705599"/>
              </a:xfrm>
              <a:blipFill rotWithShape="1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49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Showcard Gothic" pitchFamily="82" charset="0"/>
              </a:rPr>
              <a:t>THANKS A LOT</a:t>
            </a:r>
            <a:endParaRPr lang="en-US" dirty="0">
              <a:latin typeface="Showcard Gothic" pitchFamily="82" charset="0"/>
            </a:endParaRPr>
          </a:p>
        </p:txBody>
      </p:sp>
      <p:pic>
        <p:nvPicPr>
          <p:cNvPr id="6" name="Content Placeholder 5" descr="Tulip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86000" y="1752600"/>
            <a:ext cx="48006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799" y="278225"/>
            <a:ext cx="7975153" cy="1286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85094" tIns="42547" rIns="85094" bIns="42547">
            <a:spAutoFit/>
          </a:bodyPr>
          <a:lstStyle/>
          <a:p>
            <a:r>
              <a:rPr lang="en-US" dirty="0" smtClean="0">
                <a:latin typeface="SutonnyMJ" pitchFamily="2" charset="0"/>
                <a:cs typeface="SutonnyMJ" pitchFamily="2" charset="0"/>
              </a:rPr>
              <a:t>           </a:t>
            </a:r>
            <a:endParaRPr lang="en-US" dirty="0">
              <a:latin typeface="SutonnyMJ" pitchFamily="2" charset="0"/>
              <a:cs typeface="SutonnyMJ" pitchFamily="2" charset="0"/>
            </a:endParaRPr>
          </a:p>
          <a:p>
            <a:pPr algn="ctr"/>
            <a:r>
              <a:rPr lang="en-US" dirty="0" smtClean="0">
                <a:latin typeface="SutonnyMJ" pitchFamily="2" charset="0"/>
                <a:cs typeface="SutonnyMJ" pitchFamily="2" charset="0"/>
              </a:rPr>
              <a:t>     </a:t>
            </a:r>
            <a:r>
              <a:rPr lang="en-US" sz="60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60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ª‡·</a:t>
            </a:r>
            <a:r>
              <a:rPr lang="en-US" sz="60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i</a:t>
            </a:r>
            <a:r>
              <a:rPr lang="en-US" sz="60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60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60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|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845092"/>
            <a:ext cx="8127551" cy="3102135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pPr marL="319103" indent="-319103"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ª·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msÁv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t 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KZK¸‡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jv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(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ev¯Íe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RwUj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)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msL¨v‡K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`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ywU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eÜbx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Øviv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GKwU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wbw`©ó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wbq‡g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†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kÖwbe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×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Ki‡j</a:t>
            </a:r>
            <a:r>
              <a:rPr lang="en-US" sz="2800" dirty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†h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AvqZvKvi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web¨vm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cvIqv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hvq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Zv‡K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ª·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|</a:t>
            </a:r>
          </a:p>
          <a:p>
            <a:pPr marL="319103" indent="-319103"/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   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ª· †K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cÖ_g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eÜbx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     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A_ev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Z…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Zxq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eÜbx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     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Øviv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cÖKvk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2800" dirty="0" smtClean="0">
                <a:latin typeface="SutonnyMJ" pitchFamily="2" charset="0"/>
                <a:cs typeface="SutonnyMJ" pitchFamily="2" charset="0"/>
              </a:rPr>
              <a:t> nq|</a:t>
            </a:r>
          </a:p>
          <a:p>
            <a:pPr marL="319103" indent="-319103">
              <a:buAutoNum type="arabicPeriod"/>
            </a:pPr>
            <a:endParaRPr lang="en-US" sz="2800" dirty="0">
              <a:latin typeface="SutonnyMJ" pitchFamily="2" charset="0"/>
              <a:cs typeface="SutonnyMJ" pitchFamily="2" charset="0"/>
            </a:endParaRPr>
          </a:p>
          <a:p>
            <a:pPr marL="319103" indent="-319103">
              <a:buAutoNum type="arabicPeriod"/>
            </a:pPr>
            <a:endParaRPr lang="en-US" sz="2800" dirty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02078"/>
              </p:ext>
            </p:extLst>
          </p:nvPr>
        </p:nvGraphicFramePr>
        <p:xfrm>
          <a:off x="3590843" y="3266184"/>
          <a:ext cx="423572" cy="3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3" imgW="203040" imgH="215640" progId="Equation.3">
                  <p:embed/>
                </p:oleObj>
              </mc:Choice>
              <mc:Fallback>
                <p:oleObj name="Equation" r:id="rId3" imgW="2030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843" y="3266184"/>
                        <a:ext cx="423572" cy="3208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839034"/>
              </p:ext>
            </p:extLst>
          </p:nvPr>
        </p:nvGraphicFramePr>
        <p:xfrm>
          <a:off x="6400800" y="3289044"/>
          <a:ext cx="351183" cy="29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89044"/>
                        <a:ext cx="351183" cy="2980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47977"/>
              </p:ext>
            </p:extLst>
          </p:nvPr>
        </p:nvGraphicFramePr>
        <p:xfrm>
          <a:off x="1828800" y="3700671"/>
          <a:ext cx="1669107" cy="984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7" imgW="965160" imgH="711000" progId="Equation.3">
                  <p:embed/>
                </p:oleObj>
              </mc:Choice>
              <mc:Fallback>
                <p:oleObj name="Equation" r:id="rId7" imgW="96516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00671"/>
                        <a:ext cx="1669107" cy="9848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35991"/>
              </p:ext>
            </p:extLst>
          </p:nvPr>
        </p:nvGraphicFramePr>
        <p:xfrm>
          <a:off x="4200276" y="3658453"/>
          <a:ext cx="1438524" cy="894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9" imgW="939600" imgH="711000" progId="Equation.3">
                  <p:embed/>
                </p:oleObj>
              </mc:Choice>
              <mc:Fallback>
                <p:oleObj name="Equation" r:id="rId9" imgW="93960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276" y="3658453"/>
                        <a:ext cx="1438524" cy="8942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014415" y="5814392"/>
            <a:ext cx="371723" cy="362924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26493" y="6162261"/>
            <a:ext cx="6783945" cy="916922"/>
          </a:xfrm>
          <a:prstGeom prst="rect">
            <a:avLst/>
          </a:prstGeom>
          <a:noFill/>
        </p:spPr>
        <p:txBody>
          <a:bodyPr wrap="square" lIns="85094" tIns="42547" rIns="85094" bIns="42547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8" name="5-Point Star 7"/>
          <p:cNvSpPr/>
          <p:nvPr/>
        </p:nvSpPr>
        <p:spPr>
          <a:xfrm>
            <a:off x="838200" y="685800"/>
            <a:ext cx="388293" cy="2217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4800601"/>
            <a:ext cx="7696201" cy="18774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RC Cola</a:t>
            </a:r>
          </a:p>
          <a:p>
            <a:r>
              <a:rPr lang="en-US" sz="2400" dirty="0" smtClean="0"/>
              <a:t>R=Row= </a:t>
            </a:r>
            <a:r>
              <a:rPr lang="en-US" sz="2400" dirty="0" err="1" smtClean="0">
                <a:latin typeface="SutonnyMJ" pitchFamily="2" charset="0"/>
              </a:rPr>
              <a:t>mvwi</a:t>
            </a:r>
            <a:endParaRPr lang="en-US" sz="2400" dirty="0" smtClean="0"/>
          </a:p>
          <a:p>
            <a:r>
              <a:rPr lang="en-US" sz="2400" dirty="0" smtClean="0"/>
              <a:t>C=Column=</a:t>
            </a:r>
            <a:r>
              <a:rPr lang="en-US" sz="2400" dirty="0" err="1" smtClean="0">
                <a:latin typeface="SutonnyMJ" pitchFamily="2" charset="0"/>
              </a:rPr>
              <a:t>Kjvg</a:t>
            </a:r>
            <a:endParaRPr lang="en-US" sz="2400" dirty="0" smtClean="0">
              <a:latin typeface="SutonnyMJ" pitchFamily="2" charset="0"/>
            </a:endParaRPr>
          </a:p>
          <a:p>
            <a:r>
              <a:rPr lang="en-US" sz="2400" dirty="0" err="1" smtClean="0">
                <a:latin typeface="SutonnyMJ" pitchFamily="2" charset="0"/>
              </a:rPr>
              <a:t>g‡b</a:t>
            </a:r>
            <a:r>
              <a:rPr lang="en-US" sz="2400" dirty="0" smtClean="0">
                <a:latin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</a:rPr>
              <a:t>ivLvi</a:t>
            </a:r>
            <a:r>
              <a:rPr lang="en-US" sz="2400" dirty="0" smtClean="0">
                <a:latin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</a:rPr>
              <a:t>Rb</a:t>
            </a:r>
            <a:r>
              <a:rPr lang="en-US" sz="2400" dirty="0" smtClean="0">
                <a:latin typeface="SutonnyMJ" pitchFamily="2" charset="0"/>
              </a:rPr>
              <a:t>¨ </a:t>
            </a:r>
            <a:r>
              <a:rPr lang="en-US" sz="2400" dirty="0" smtClean="0">
                <a:solidFill>
                  <a:srgbClr val="FF0000"/>
                </a:solidFill>
              </a:rPr>
              <a:t>RC Cola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m~Î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 |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cÖ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_‡g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mvwi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Ges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c‡i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SutonnyMJ" pitchFamily="2" charset="0"/>
              </a:rPr>
              <a:t>Kjvg</a:t>
            </a:r>
            <a:r>
              <a:rPr lang="en-US" sz="2400" dirty="0" smtClean="0">
                <a:solidFill>
                  <a:srgbClr val="FF0000"/>
                </a:solidFill>
                <a:latin typeface="SutonnyMJ" pitchFamily="2" charset="0"/>
              </a:rPr>
              <a:t>|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772400" cy="695632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g¨vwU</a:t>
            </a:r>
            <a:r>
              <a:rPr lang="en-US" sz="4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ª·</a:t>
            </a:r>
            <a:endParaRPr lang="en-US" sz="4800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371600"/>
                <a:ext cx="90678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Times New Roman" pitchFamily="18" charset="0"/>
                  </a:rPr>
                  <a:t>mvwi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Times New Roman" pitchFamily="18" charset="0"/>
                  </a:rPr>
                  <a:t>Ges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Times New Roman" pitchFamily="18" charset="0"/>
                  </a:rPr>
                  <a:t>Kjvg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e‡j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| </a:t>
                </a:r>
                <a:endPara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: †h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GKwU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gvÎ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mvwi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_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v‡K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mvwi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e‡j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</a:p>
              <a:p>
                <a:pPr algn="l"/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       †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h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ª· 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GKwU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gvÎ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Kjvg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_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v‡K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Kjvg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e‡j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endPara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            A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  <m:e/>
                        </m:eqAr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    A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l"/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1.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UªvÝ‡cvR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e‡j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|   </a:t>
                </a:r>
              </a:p>
              <a:p>
                <a:pPr algn="l"/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UªvÝ‡cvR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ev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cvk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¦©Pi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(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Transpose Matrix)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†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ª‡·i</a:t>
                </a:r>
              </a:p>
              <a:p>
                <a:pPr algn="l"/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Mvwi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¸‡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jv‡K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Kjv‡g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Kjvg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¸‡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jv‡K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mvwi‡Z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iæcvšÍwiZ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Kiv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GB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iæcvšÍwiZ</a:t>
                </a:r>
                <a:endParaRPr lang="en-US" sz="2400" b="1" dirty="0" smtClean="0">
                  <a:solidFill>
                    <a:srgbClr val="7030A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algn="l"/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ª·‡K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cÖ_g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ª‡·i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Transpose Matrix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ejv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nq | †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ª‡·i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UªvÝ‡cvR‡K</a:t>
                </a:r>
                <a:endParaRPr lang="en-US" sz="2400" b="1" dirty="0" smtClean="0">
                  <a:solidFill>
                    <a:srgbClr val="7030A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algn="l"/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cÖvBg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( </a:t>
                </a:r>
                <a:r>
                  <a:rPr lang="en-US" sz="2400" b="1" baseline="30000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/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)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w`‡q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eyySv‡bv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nq |  †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hgb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-</a:t>
                </a:r>
              </a:p>
              <a:p>
                <a:pPr algn="l"/>
                <a:endParaRPr lang="en-US" sz="2400" b="1" dirty="0" smtClean="0">
                  <a:solidFill>
                    <a:srgbClr val="7030A0"/>
                  </a:solidFill>
                  <a:latin typeface="SutonnyMJ" pitchFamily="2" charset="0"/>
                  <a:cs typeface="SutonnyMJ" pitchFamily="2" charset="0"/>
                </a:endParaRPr>
              </a:p>
              <a:p>
                <a:pPr algn="l"/>
                <a:r>
                  <a:rPr lang="en-US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6</m:t>
                            </m:r>
                          </m:e>
                        </m:eqAr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       A </a:t>
                </a:r>
                <a:r>
                  <a:rPr lang="en-US" sz="2400" baseline="30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/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6</m:t>
                            </m:r>
                          </m:e>
                        </m:eqAr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371600"/>
                <a:ext cx="9067800" cy="4953000"/>
              </a:xfrm>
              <a:blipFill>
                <a:blip r:embed="rId2"/>
                <a:stretch>
                  <a:fillRect l="-874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5-Point Star 3"/>
          <p:cNvSpPr/>
          <p:nvPr/>
        </p:nvSpPr>
        <p:spPr>
          <a:xfrm>
            <a:off x="76200" y="1524000"/>
            <a:ext cx="3048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14503" cy="6858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2.(i) 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wm½yjvi 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Kv‡Ke‡j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| </a:t>
                </a:r>
                <a:b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7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: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wm½yjvi 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: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†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wbY©vq‡Ki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k~b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nq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Singular Matrix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e‡j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| </a:t>
                </a:r>
                <a:b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†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hgb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-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7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7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eqArr>
                              <m:eqArrPr>
                                <m:ctrlP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1</m:t>
                                </m:r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  </m:t>
                                </m:r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  </m:t>
                                </m:r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2</m:t>
                                </m:r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  </m:t>
                                </m:r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3</m:t>
                                </m:r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    </m:t>
                                </m:r>
                                <m:r>
                                  <a:rPr lang="en-US" sz="2700" b="0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4</m:t>
                                </m:r>
                              </m:e>
                            </m:eqArr>
                            <m:r>
                              <a:rPr lang="en-US" sz="27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7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3</m:t>
                            </m:r>
                            <m:r>
                              <a:rPr lang="en-US" sz="27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7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5</m:t>
                            </m:r>
                            <m:r>
                              <a:rPr lang="en-US" sz="27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7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GKwU </a:t>
                </a:r>
                <a:r>
                  <a:rPr lang="en-US" sz="27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Singular Matrix </a:t>
                </a:r>
                <a:r>
                  <a:rPr lang="en-US" sz="27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KviY</a:t>
                </a:r>
                <a:r>
                  <a:rPr lang="en-US" sz="27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7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SutonnyMJ" pitchFamily="2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700" b="1" dirty="0" smtClean="0">
                            <a:solidFill>
                              <a:srgbClr val="00B05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7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7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0    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b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†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wbY©vq‡Ki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k~b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bv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n‡j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Non-Singular Matrix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ejv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nq|</a:t>
                </a:r>
                <a:b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2.(ii) 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cÖwZmg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Kv‡Ke‡j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| </a:t>
                </a:r>
                <a:b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700" b="1" dirty="0" smtClean="0">
                    <a:solidFill>
                      <a:schemeClr val="tx1"/>
                    </a:solidFill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cÖwZmg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 </a:t>
                </a:r>
                <a:r>
                  <a:rPr lang="en-US" sz="27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 Symmetric Matrix ) :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†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ª·‡K 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UªvÝ‡cvR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Ki‡jI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cwieZ©b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bv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nq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cÖwZmg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ejvnq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|  </a:t>
                </a:r>
                <a:r>
                  <a:rPr lang="en-US" sz="27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A_©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vr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cÖwZmg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ª‡·i †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ÿ‡Î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700" b="1" baseline="30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nq |  </a:t>
                </a:r>
                <a:b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    †</a:t>
                </a:r>
                <a:r>
                  <a:rPr lang="en-US" sz="27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hgb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-  </a:t>
                </a:r>
                <a:r>
                  <a:rPr lang="en-US" sz="27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7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7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 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</m:e>
                          <m:e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 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−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−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𝟓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    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𝟖</m:t>
                            </m:r>
                            <m:r>
                              <a:rPr lang="en-US" sz="27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7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14503" cy="6858000"/>
              </a:xfr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3.(i) 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Bbfvm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©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e‡j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 </a:t>
                </a:r>
                <a:r>
                  <a:rPr lang="en-US" sz="2400" dirty="0" smtClean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 smtClean="0"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Bbfvm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©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(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Matrix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)t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B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ywU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eM©vK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…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·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AB = BA = 1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†K 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ª‡·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wecixZ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·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ejv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nq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A = B</a:t>
                </a:r>
                <a:r>
                  <a:rPr lang="en-US" sz="2400" b="1" baseline="30000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-1  </a:t>
                </a:r>
                <a:r>
                  <a:rPr lang="en-US" sz="2400" b="1" baseline="30000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.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‡</a:t>
                </a: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hgb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-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AB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=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Avevi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,   </a:t>
                </a:r>
                <a:b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BA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𝟔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   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×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=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myZivs</a:t>
                </a:r>
                <a:r>
                  <a:rPr lang="en-US" sz="2700" b="1" dirty="0" err="1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7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 B</a:t>
                </a:r>
                <a:r>
                  <a:rPr lang="en-US" sz="2700" b="1" baseline="30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-1   </a:t>
                </a:r>
                <a:r>
                  <a:rPr lang="en-US" sz="28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8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7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B = A</a:t>
                </a:r>
                <a:r>
                  <a:rPr lang="en-US" sz="2700" b="1" baseline="300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-1           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700" b="1" dirty="0" err="1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700" b="1" baseline="30000" dirty="0" err="1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-1</a:t>
                </a:r>
                <a:r>
                  <a:rPr lang="en-US" sz="27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700" b="1" dirty="0">
                            <a:solidFill>
                              <a:srgbClr val="00B05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  <m:r>
                          <a:rPr lang="en-US" sz="2700" b="1" i="1" dirty="0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𝒅𝒋</m:t>
                        </m:r>
                        <m:r>
                          <m:rPr>
                            <m:nor/>
                          </m:rPr>
                          <a:rPr lang="en-US" sz="2700" b="1" dirty="0">
                            <a:solidFill>
                              <a:srgbClr val="00B050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7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700" b="1" dirty="0">
                                <a:solidFill>
                                  <a:srgbClr val="00B050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 smtClean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 smtClean="0"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 smtClean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 smtClean="0"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dirty="0">
                    <a:latin typeface="SutonnyMJ" pitchFamily="2" charset="0"/>
                    <a:cs typeface="SutonnyMJ" pitchFamily="2" charset="0"/>
                  </a:rPr>
                </a:br>
                <a:endParaRPr lang="en-US" sz="2400" dirty="0">
                  <a:latin typeface="SutonnyMJ" pitchFamily="2" charset="0"/>
                  <a:cs typeface="SutonnyMJ" pitchFamily="2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0"/>
                <a:ext cx="9144000" cy="6858000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5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b="1" dirty="0" smtClean="0">
                    <a:solidFill>
                      <a:srgbClr val="FF0000"/>
                    </a:solidFill>
                  </a:rPr>
                  <a:t/>
                </a:r>
                <a:br>
                  <a:rPr lang="en-US" b="1" dirty="0" smtClean="0">
                    <a:solidFill>
                      <a:srgbClr val="FF0000"/>
                    </a:solidFill>
                  </a:rPr>
                </a:br>
                <a:r>
                  <a:rPr lang="en-US" b="1" dirty="0">
                    <a:solidFill>
                      <a:srgbClr val="FF0000"/>
                    </a:solidFill>
                  </a:rPr>
                  <a:t/>
                </a:r>
                <a:br>
                  <a:rPr lang="en-US" b="1" dirty="0">
                    <a:solidFill>
                      <a:srgbClr val="FF0000"/>
                    </a:solidFill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3.(ii)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·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Kv‡Ke‡j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 :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(Matrix)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wewfbœ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msL¨v‡K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hLb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`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ywU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eÜbxi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gva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¨‡g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we‡kl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wbq‡g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†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kªYxe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×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fv‡e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mvRv‡bv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hvq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ZLb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e‡j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|</a:t>
                </a:r>
                <a:b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†</a:t>
                </a: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hgb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-  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1   2   3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4   5   6</m:t>
                            </m:r>
                          </m:e>
                        </m:eqAr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3.(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iii)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KY©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·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Kv‡Ke‡j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> |</a:t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DËi</a:t>
                </a:r>
                <a:r>
                  <a:rPr lang="en-US" sz="2400" b="1" dirty="0" smtClean="0">
                    <a:latin typeface="SutonnyMJ" pitchFamily="2" charset="0"/>
                    <a:cs typeface="SutonnyMJ" pitchFamily="2" charset="0"/>
                  </a:rPr>
                  <a:t>: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hw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`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‡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eM©vKvi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·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cÖavb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K‡Y©i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me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Dcv`vb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we`¨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_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Ges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Ab¨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mKj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Dcv`vb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k~b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¨ nq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Z‡e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Zv‡K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 KY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© 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g¨vwU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ª· </a:t>
                </a:r>
                <a:r>
                  <a:rPr lang="en-US" sz="2400" b="1" dirty="0" err="1" smtClean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ejvnq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 pitchFamily="2" charset="0"/>
                    <a:cs typeface="SutonnyMJ" pitchFamily="2" charset="0"/>
                  </a:rPr>
                  <a:t>|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†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hgb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-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 smtClean="0">
                    <a:solidFill>
                      <a:srgbClr val="00B050"/>
                    </a:solidFill>
                    <a:latin typeface="SutonnyMJ" pitchFamily="2" charset="0"/>
                    <a:cs typeface="SutonnyMJ" pitchFamily="2" charset="0"/>
                  </a:rPr>
                  <a:t>,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𝟑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 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𝟒</m:t>
                            </m:r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  <a:t/>
                </a:r>
                <a:br>
                  <a:rPr lang="en-US" sz="2400" b="1" dirty="0">
                    <a:solidFill>
                      <a:srgbClr val="FF0000"/>
                    </a:solidFill>
                    <a:latin typeface="SutonnyMJ" pitchFamily="2" charset="0"/>
                    <a:cs typeface="SutonnyMJ" pitchFamily="2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6858000"/>
              </a:xfrm>
              <a:blipFill>
                <a:blip r:embed="rId2"/>
                <a:stretch>
                  <a:fillRect l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03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608</Words>
  <Application>Microsoft Office PowerPoint</Application>
  <PresentationFormat>On-screen Show (4:3)</PresentationFormat>
  <Paragraphs>164</Paragraphs>
  <Slides>42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Bauhaus 93</vt:lpstr>
      <vt:lpstr>Berlin Sans FB Demi</vt:lpstr>
      <vt:lpstr>Calibri</vt:lpstr>
      <vt:lpstr>Cambria Math</vt:lpstr>
      <vt:lpstr>Matura MT Script Capitals</vt:lpstr>
      <vt:lpstr>Nikosh</vt:lpstr>
      <vt:lpstr>Showcard Gothic</vt:lpstr>
      <vt:lpstr>SutonnyMJ</vt:lpstr>
      <vt:lpstr>Times New Roman</vt:lpstr>
      <vt:lpstr>Office Theme</vt:lpstr>
      <vt:lpstr>Equation</vt:lpstr>
      <vt:lpstr>PowerPoint Presentation</vt:lpstr>
      <vt:lpstr>২য় পর্ব welq t g¨v_‡gwU·-2 welq †KvW t 65921</vt:lpstr>
      <vt:lpstr>PowerPoint Presentation</vt:lpstr>
      <vt:lpstr>  wcÖq wkÿv_x©e„›` g¨vwUª· Aa¨v‡qi wkLb dj</vt:lpstr>
      <vt:lpstr>PowerPoint Presentation</vt:lpstr>
      <vt:lpstr>g¨vwUª·</vt:lpstr>
      <vt:lpstr>     2.(i) wm½yjvi g¨vwUª· Kv‡Ke‡j |  DËi : wm½yjvi g¨vwUª· :hw` †Kvb g¨vwUª‡·i wbY©vq‡Ki gvb k~b¨ nq Z‡e Zv‡K Singular Matrix e‡j|        †hgb- A = [█( █(1    2    3@2    3    4) @3    5    7)]GKwU Singular Matrix KviY |"A" | = 0       †Kvb g¨vwUª‡·i  wbY©vq‡Ki gvb k~b¨ bv n‡j Zv‡K Non-Singular Matrix ejv nq|  2.(ii) cÖwZmg g¨vwUª· Kv‡Ke‡j |  DËi : cÖwZmg g¨vwUª·  ( Symmetric Matrix ) : hw` †Kvb g¨vwUª·‡K  UªvÝ‡cvR Ki‡jI g¨vwUª‡·i  cwieZ©b bv nq Z‡e Zv‡K cÖwZmg g¨vwUª· ejvnq |         A_©vr cÖwZmg g¨vwUª‡·i †ÿ‡ÎA/ = A nq |         †hgb-  A = [  █(6              2             3@2              4         -5@    3         -5              8    )]      </vt:lpstr>
      <vt:lpstr>   3.(i)  Bbfvm© g¨vwUª· Kv‡K e‡j |  DËi : Bbfvm© g¨vwUª· ( Inverse Matrix )t hw` A I B `ywU  eM©vK…wZ g¨vwUª· nq Ges AB = BA = 1 nq Z‡e B †K  A g¨vwUª‡·i wecixZ  g¨vwUª· ejv nq A = B-1  .  ‡hgb-  AB = [ █(1   2   3  @1   3   3  @1   2   4  )] × [ █( 6   -2    -3  @-1       1          0   @ -1       0          1    )] = [ █(1   0   0  @0   1   0  @0   0   1  )]= 1  Avevi,    BA = [ █( 6   -2    -3  @-1       1          0   @ -1       0          1    )]× [ █(1   2   3  @1   3   3  @1   2   4  )] = [ █(1   0   0  @0   1   0  @0   0   1  )] = 1    myZivsA= B-1   Ges B = A-1             A-1 =  ("A" dj"A" )/|"A" |     </vt:lpstr>
      <vt:lpstr>  3.(ii) g¨vwUª· Kv‡Ke‡j| DËi : g¨vwUª· (Matrix): wewfbœ msL¨v‡K hLb `ywU eÜbxi gva¨‡g we‡kl wbq‡g †kªYxe× fv‡e mvRv‡bv hvq ZLb Zv‡K g¨vwUª· e‡j | †hgb-     A = [ █(1   2   3@4   5   6) ]Ges[ █(1   2   3  @1   3   3  @1   2   4  )]  3.(iii)  KY© g¨vwUª· Kv‡Ke‡j | DËi: hw` ‡Kvb eM©vKvi g¨vwUª· Gi cÖavb K‡Y©i me Dcv`vb we`¨gvb _v‡K Ges Gi Ab¨ mKj Dcv`vb k~b¨ nq Z‡e Zv‡K KY© g¨vwUª· ejvnq| †hgb-  A = [ █(1   0   @0   2   )],B = [ █(1   0   0  @0   3   0  @0   0   4  )]       </vt:lpstr>
      <vt:lpstr>  4. GKK g¨vwUª· Kv‡Ke‡j|   DËi : GKK g¨vwUª· (Unit Matrix):‡h g¨vwUª‡·i cÖavb K‡Y©i me¸‡jv Dcv`vb 1 Ges evKx me¸‡jv Dcv`vb k~b¨ nq Zv‡K GKK g¨vwUª· ev Identity Matrix ejv nq| GKK g¨vwUª· eM©vKvi g¨vwUª· | ‡hgb-      A = [ █(1   0   0  @0   1   0  @0   0   1  )] ‡K  3×3 Unit Matrix ejvnq|  5. k~b¨  ev bvj g¨vwUª· Kv‡Ke‡j |  DËi:‡h g¨vwUª‡·i mKj Dcv`vb ¸wj k~b¨ nq Zv‡K bvj evk~b¨ g¨vwUª· ejvnq|  ‡hgb-  A = [ █(0   0   0  @0   0   0  @0   0   0  )]‡K  3×3   Null or Zero Matrix ejvnq|     </vt:lpstr>
      <vt:lpstr> 6. [ 2   3   4]GiAW©vi KZ | DËi:  1×3g¨vwUª·   7. [█(3@ 7 @9)]Gi AW©vi KZ |  DËi:  3×1g¨vwUª·  8. [  █(   3        -4@    1             5@-2             2)  ]Gi AW©vi KZ |   DËi:  3×2g¨vwUª·     </vt:lpstr>
      <vt:lpstr>  9. A = [█( 0     1@1     2) ], B = [█( 1@2) ]n‡jAB = KZ ?  GLv‡b,A×B = [█( 0     1@1     2) ]×[█( 1@2) ]                               =  [█( 0+2@1+4) ]                               =  [█( 2@5) ]  10.  ¸Yb Ki :[ 1   2   3]×[ █(1   2   1  @0   3   2  @2   0   1  )]   GLv‡b, [ 1   2   3]×[ █(1   2   1  @0   3   2  @2   0   1  )]  = [ 1+0 +6     2+6+0      1+4+3]                                                            = [ 7    8    8 ]  </vt:lpstr>
      <vt:lpstr>    11. [ █(2      3     7@1-1     5) ]Gi AW©vi KZ |    DËi:  2×3g¨vwUª·     12. A = [ █(1   2   3@2   3   4) ] , B = [ █(2   3   0@1   4   3) ]n‡j   A+B = KZ ?  GLv‡b,A+B = [ █(1   2   3@2   3   4) ]+[ █(2   3   0@1   4   3) ]                       =  [ █(1+2   2+3   3+0@2+1   3+4   4+3) ]   =[ █(3   5   3@3   7   7) ]       </vt:lpstr>
      <vt:lpstr> 13. A = [ █(1   0   1@4   1   0) ]  , B = [█(   1           1@   2      -1@-1         2)]n‡jA×B = KZ ?   GLv‡b,   A×B =[ █(1   0   1@4   1   0) ]×[█(   1           1@   2      -1@-1         2)] =[ █(1+0-1     1+0+2@4+2+0     4-1+0  ) ]                        = [   █(0   3   @6   3   )]      </vt:lpstr>
      <vt:lpstr>PowerPoint Presentation</vt:lpstr>
      <vt:lpstr>                               14.   [ █(    1   -1          1  @ -1         1     -1  @   2    -2         2  )]   Gi Rank  wbY©q Ki |  g‡bKwi,   A = [ █(    1   -1          1  @ -1         1     -1  @   2    -2         2  )]GLv‡b mvwi=m=3,Kjvg=n=3                |"A" | = 1( 2 – 2 ) + 1( - 2 + 2 ) +1( 2 – 2 )                          =  1.0  + 1.0  + 1.0                          =  0+0+0                            =0  Avevi ,   A = [█(  1         -1@-2          2)]                |"A" |   = |█(1     -1@-2        2) |                              =  2 - 2                            = 0           A = [█(  @2)]    ,    |"A" |   = |2 | =2≠0                                                                                      A  Gi gvÎv/ Rank  = 1 (Ans.) (Kjvg=n=1 n‡e Rank)                  </vt:lpstr>
      <vt:lpstr>PowerPoint Presentation</vt:lpstr>
      <vt:lpstr>PowerPoint Presentation</vt:lpstr>
      <vt:lpstr> 17. A = [ █( 4      -2@ 5           7) ]GiAdjoint Matrix  ‡ei Ki |  mgvavb:  ‡`IqvAv‡Q , A = [ █( 4      -2@ 5           7) ]  GLv‡b,    A11  = 7           A12  = - 5                            A21  = 7           A22  = 7  </vt:lpstr>
      <vt:lpstr>  18. A = [  █(-3   9@-1   8) ]GiAdjoint Matrix  ‡ei Ki | (Same-17)  19. A = [   █(     4       2      3@  -3      1       8) ]Gi Rank ‡ei Ki |  mgvavb : ‡`IqvAv‡Q , A = [   █(     4       2      3@  -3      1       8) ]   2q µ‡giAk~b¨ Abyivwk = |█(    4        2 @-3        1) | = 4 + 6 =  10  ≠  0  ∴Rank = 2  </vt:lpstr>
      <vt:lpstr>       20. [   █(     @   1        7@   2         0@-1    -3) ]Gi Rank  ‡ei Ki | (Same-19)    21. A = [   █(     1       2      3@  -4      0       7) ]Gi Rank  ‡ei Ki | (Same-19)    23.  A =[█( 2       5      8@   3       6      10@   4       7       10)]GiTranspose Matrix  ‡ei Ki |    mgvavb :                     Transpose Matrix =[█( 2         3        4@  5       6          7@   8       10       10)]        </vt:lpstr>
      <vt:lpstr>   24. A = [█(   2   -2@-2       2) ] ,   B = [█( 2   2@2   2) ]n‡jAB = KZ ? (Same-13)   25.  I = [█( 1   0   0@0   1   0@0    0   1)]g¨vwUª‡·i  Rank KZ ? (Same-19)   26. wm½yjvi g¨vwUª‡·i  `yBwU  ‰ewkó¨ wjL |  DËi :wm½yjvi g¨vwUª‡·i  `yBwU  ‰ewkó¨ : (i)hw` †Kvb g¨vwUª‡·i wbY©vq‡Ki gvb k~b¨ nq Z‡e Zv‡K SingularMatrixe‡j|  (ii)  SingularMatrix Gi mvwi Ges Kjvg mgvb _v‡K |  27.  g¨vwUª· Gi Rank gvbvsK wK ? DËi :Rank ev gvbvsK t GKwU g¨vwUª‡·i  Rank = r n‡e hw` Kgc‡ÿ GKwU reM©vK„wZ wewkó Abyivwk Ak~b¨ nq Ges ( r +1 ) eM©vK„wZ wewkó Abyivwk Ak~b¨ nq |   Ab¨fv‡e ejv hvq GKwU g¨vwUª‡·i me‡P‡q eo Ak~b¨ gvb wewkó Abyivwki  µg hZ n‡e †mB g¨vwUª‡·i  Rank ZZ n‡e|   </vt:lpstr>
      <vt:lpstr> 28. [ █(x    1@y    2 ) ]  =  [ █(       @"3    " 1@4     2) ]n‡jx Ges y Gigvb KZ ? DËi :x = 3 ,  y = 4  29. [ █(2@1@6) ]Gicvk¦Pi KZ |  DËi : [ 2    1   6 ]  30. ‡Kvbk‡Z©  AI B  `ywUg¨vwUª·‡K ¸Y Kivhv‡e |  DËi : g¨vwUª‡·i ¸‡Yi †ÿ‡Î we‡kl wKQ zwbqg Av‡Q hw` A I B  `ywU g¨vwUª·  nq Z‡e A×B ZLbB m¤¢e hw` Ag¨vwUª‡Kªi hZ¸‡jv Kjvg Av‡Q B g¨vwUª‡·i  Z‡Zv ¸‡jv mvwi        _vK‡Z n‡e |  wecixZ µ‡g hw` Avgiv BA  wbY©q Ki‡Z PvB Z‡e B g¨vwUª‡·i Kjvg msL¨v  = Ag¨vwUª‡·i mvwi msL¨v mgvb _vK‡Z n‡e | 31. [█( 5   2   7   1@3   9   4   8) ]Gi µg KZ ?  DËi : 2×4g¨vwUª·  </vt:lpstr>
      <vt:lpstr>                                                  mswÿß cÖkœ     </vt:lpstr>
      <vt:lpstr>        2. (ii) hw`  A = [█(   2     3      4@   1     2      3@-1     1       2)] , B = [█(   1     3     0@-1     2     1@    0     0      2)] n‡jAB = KZ ? mgvavb : ‡`IqvAv‡Q, A = [█(   2     3      4@   1     2      3@-1     1       2)] , B = [█(   1     3     0@-1     2     1@    0     0      2)]  ∴"AB =" [█(   2     3      4@   1     2      3@-1     1       2)]×[█(   1     3     0@-1     2     1@    0     0      2)]                                        "=" [█(   2-3+0         6+6+0      0+3+8@   1-2+0         3+4+0      0+2+6@-1-1+2     -3+2+0      0+1+4)]                                         "=" [█(-1       12     11@-1        7          8@-2     -1        5)]                                                                          2. (ii)Same-  2.(i) , 3 , 4 , 5        </vt:lpstr>
      <vt:lpstr>      6. AbyeÜx Ges wecixZ g¨vwUª· wbY©q Ki |  [ █(       @"3      " 5@8     10) ]  mgvavb:  g‡bKwi ,  A = [ █(       @"3      " 5@8     10) ]  |"A" | = 30 – 40  =  - 10  GLv‡b, A11 = 10        A12= - 8  A21 = - 5       A22= 3  ∴AdjA = [█( 10    -5@-8          3 ) ]  GesA-1  = "AdjA" /|"A" |    = - 1/10 [█( 10    -5@-8          3 ) ] = [█( -1        5/10@  8/10           (-3)/10  ) ]       </vt:lpstr>
      <vt:lpstr>7. wb¤œwjwLZg¨vwUª·  ¸‡jviAdjoint MatrixwbY©qKi | (Same-6 )  (i) [█(1    2    3@0    1    2@0    0    0)](ii) [█(1    2    3@0    1    2@0    0    1)](iii) [█(1    0    2@2    1    0@3    2    1)]   9. wecixZ g¨vwUª· wbY©q Ki | (i)[ █(       @"2  " -1@1       1)](ii)[ █(       @"5     " 7@  1     4  )](Same-6 )     10. wb¤œwjwLZg¨vwUª·  ¸wjiRank evwniKi |     (i)[█( 1   2   3@1   2   5@2   4   8)](ii)[█( 0   2   3@0   4   6@0   6   9)](iii)[█(1        2         0         1@7    -2        2    -2@1     -6        0   - 3)]        (iv)[█(1       2     3    2@2       3     5     1@1       3     4      5 )](Same-14- AwZ)   </vt:lpstr>
      <vt:lpstr>       11. wb¤œwjwLZg¨vwUª·  ¸wji Rank evwni Ki | (Same-14- AwZ)  (i)[█(3         3          2@6        12        11@6  -18  -27 )](ii)[█(1       2      3@3       4       5@2      1       1)](iii)[█(   2        1         3@-1       1        0@   0         3       3)]  (iv)[█(1     2     3@2     1      3@3     2     1)](v)[█(1     3     4     7@2     4     5     8@3     1     2      3)](v) [█(-1    2   -1     2@  3       4      0  -1@-1     0   -2     7)]  (vi)  [█(1    -1       2     1@4        2    -1    2@2      21   -2      0)]     (vii) [█(2 -2    3     1     5@3     2     0     2       1)]                 </vt:lpstr>
      <vt:lpstr>    iPbvg~jKcÖkœ 12. A = [█(1      0  -1@3       4        5@0  -6  -7)]GiTranspose , adjoint inverse matrix wbY©q Ki| mgvavb: ‡`IqvAv‡Q ,A = [█(1      0  -1@3       4        5@0  -6  -7)]                 ∴Transpose matrix A/  = [█(  1        3         0@   0       4     -6@-1      5     -7)]  Avevi, A = [█(1      0  -1@3       4        5@0  -6  -7)]  |"A" | = 1( -28 + 30 ) – 0( - 21 – 0 ) -1(-18 – 0 )                             = 2 - 0 + 18                             = 20     </vt:lpstr>
      <vt:lpstr>          Avevi, A = [█(1      0  -1@3       4        5@0  -6  -7)]  ∴A 11 =  -28 + 30 = 2             A 12   =  - ( - 21 - 0 ) = 21 A 13   = -18 – 0  =  -18  A 21   = - (0 – 6 )  = 6 A 22   =  -7 + 0  = -7          A 23   = - (- 6 + 0 ) = 6 A 31   = 0 + 4  =  4 A 32   = -( 5 + 3 ) = - 8          A 33  =  4  -0 =  4  ∴AdjA =[█(      2           6             4@    21     -7        -8@-18         6             4)]             </vt:lpstr>
      <vt:lpstr>  ∴A-1  = "AdjA" /|"A" |   =1/20 [█(      2           6             4@    21     -7        -8@-18         6             4)]  Same - D`vniY - 6 , 7( Same-12 )  13. AbyeÜxGeswecixZg¨vwUª· wbY©q Ki |( Same-12 ) [ █(1      2     3@4      6     7 @5      8     9)]        </vt:lpstr>
      <vt:lpstr>PowerPoint Presentation</vt:lpstr>
      <vt:lpstr>   GLv‡b,  A = [█(1    2     3@1    3     4@1    4     3)]‡h‡nZz["   " █("A 11        A 12         A 13" @"A 21         A 22          A 23" @"A 31        A 32           A 33" )]            A 11 =  9 – 16  = - 7            A 12   =  - ( 3 – 4 ) = 1 A 13   =4 – 3  = 1  A 21   = - (6 – 12)  = 6 A 22   =  3 – 3  = 0          A 23   = - (4 – 2 ) = - 2   A 31   = 8 – 9 = -1  A 32   = -(4 – 3 ) = -1          A 33 =  3 – 2 = 1        </vt:lpstr>
      <vt:lpstr>         ∴AdjA =[█(-7        6     -1@  1         0     -1@ 1     -2         1)]     ∴A-1= "AdjA" /|"A" |   = - 1/2 [█(-7        6     -1@  1         0     -1@ 1     -2         1)]   Same  -16 , 17 , 18 , 19 D`vniY-  4 , 5 , 8 ( Same-14 )       </vt:lpstr>
      <vt:lpstr>PowerPoint Presentation</vt:lpstr>
      <vt:lpstr>PowerPoint Presentation</vt:lpstr>
      <vt:lpstr>PowerPoint Presentation</vt:lpstr>
      <vt:lpstr>         20. g¨vwUª‡·i mvnv‡h¨ mgvavb Ki| (i)  x  + y  +  z  = 6           5x – y +  2z  = 9           3x + 6y - 5z  = 0 mgvavb: ‡`IqvAv‡Q ,             x  + y  +  z  = 6              5x – y +  2z  = 9 3x + 6y - 5z  = 0  ∴|"A" | =   |█("1          1         1" @ 5    -1         2 @ 3         6    -5 )|  =1( 5 – 12 ) – 1( - 25 – 6 ) + 1( 30 + 3 )                         = - 7 + 31 +  33                         = 57      </vt:lpstr>
      <vt:lpstr>         GLv‡b,  |"A" | =   |█("1          1         1" @ 5    -1         2 @ 3         6    -5 )|  A 11 =  5 – 12  = - 7            A 12   =  - ( - 25 – 6 ) = 31 A 13   =30 + 3  = 33  A 21   = - (- 5 – 6 )  = 11 A 22   =  - 5 – 3  = - 8          A 23   = - (6 – 3 ) = 3 A 31   = 2 + 1 = 3 A 32   = -(2 – 5 ) = 3          A 33  =  -1 – 5 = - 6         ∴AdjA =[ █(-7         11           3@31       -8          3@33       -3     -6) ]           </vt:lpstr>
      <vt:lpstr>        ∴A-1  = "AdjA" /|"A" |                    = 1/57 [ █(-7         11           3@31       -8          3@33       -3     -6) ]  g¨vwUª·  mgxKiY,   X = A-1 Y  = 1/57 [ █(-7         11           3@31       -8          3@33       -3     -6) ][ █( 6@9@0) ]‡hLv‡b,Y  = [ █( 6@9@0) ]  =  1/57 [█(-42+99+0@186-72+0@198-27+0)]  =  1/57 [ █( 57@114@171) ]        </vt:lpstr>
      <vt:lpstr>        = [ █( 1@2@3) ]  ∴wb‡Y©qmgvavb t   x = 1,  y = 2  , z = 3   Same – 21 , 22 , 29 ,  D`vniY - 1, 2 , 3         </vt:lpstr>
      <vt:lpstr>THANKS A LOT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g¨vwUª·</dc:title>
  <dc:creator>BITT (Bogra)</dc:creator>
  <cp:lastModifiedBy>HP-NPC</cp:lastModifiedBy>
  <cp:revision>234</cp:revision>
  <dcterms:created xsi:type="dcterms:W3CDTF">2014-08-04T04:43:26Z</dcterms:created>
  <dcterms:modified xsi:type="dcterms:W3CDTF">2022-01-29T15:16:28Z</dcterms:modified>
</cp:coreProperties>
</file>