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66" r:id="rId2"/>
    <p:sldId id="329" r:id="rId3"/>
    <p:sldId id="330" r:id="rId4"/>
    <p:sldId id="298" r:id="rId5"/>
    <p:sldId id="303" r:id="rId6"/>
    <p:sldId id="326" r:id="rId7"/>
    <p:sldId id="332" r:id="rId8"/>
    <p:sldId id="256" r:id="rId9"/>
    <p:sldId id="304" r:id="rId10"/>
    <p:sldId id="258" r:id="rId11"/>
    <p:sldId id="259" r:id="rId12"/>
    <p:sldId id="260" r:id="rId13"/>
    <p:sldId id="261" r:id="rId14"/>
    <p:sldId id="310" r:id="rId15"/>
    <p:sldId id="311" r:id="rId16"/>
    <p:sldId id="312" r:id="rId17"/>
    <p:sldId id="313" r:id="rId18"/>
    <p:sldId id="314" r:id="rId19"/>
    <p:sldId id="29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85" r:id="rId28"/>
    <p:sldId id="269" r:id="rId29"/>
    <p:sldId id="315" r:id="rId30"/>
    <p:sldId id="316" r:id="rId31"/>
    <p:sldId id="317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286" r:id="rId48"/>
    <p:sldId id="287" r:id="rId49"/>
    <p:sldId id="349" r:id="rId50"/>
    <p:sldId id="350" r:id="rId51"/>
    <p:sldId id="364" r:id="rId52"/>
    <p:sldId id="365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288" r:id="rId65"/>
    <p:sldId id="289" r:id="rId66"/>
    <p:sldId id="290" r:id="rId67"/>
    <p:sldId id="30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25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5070B-84D5-4701-BF26-8B0275F9551C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C54EA-43A9-4E0A-9251-0BD48259B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8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9E3F3-7695-4AB4-B854-7EF6EC5AAD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5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C54EA-43A9-4E0A-9251-0BD48259B6B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1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8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4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3F4C-753F-4D74-8BB5-DB872718F083}" type="datetimeFigureOut">
              <a:rPr lang="en-US" smtClean="0"/>
              <a:pPr/>
              <a:t>01-May-23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8CE73-9325-4B88-89BF-15C8E634F5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png"/><Relationship Id="rId7" Type="http://schemas.openxmlformats.org/officeDocument/2006/relationships/hyperlink" Target="mailto:rkju.g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01" y="283087"/>
            <a:ext cx="938234" cy="928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8" y="326104"/>
            <a:ext cx="1066800" cy="91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2" y="-152400"/>
            <a:ext cx="2095500" cy="1552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1" y="423946"/>
            <a:ext cx="2285999" cy="64633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“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শিক্ষা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নিয়ে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গড়ব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দেশ</a:t>
            </a:r>
            <a:endParaRPr lang="en-US" dirty="0" smtClean="0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  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শেখ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হাসিনার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বাংলাদেশ</a:t>
            </a:r>
            <a:r>
              <a:rPr lang="en-US" dirty="0" smtClean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smtClean="0">
                <a:latin typeface="Nikosh" panose="02000000000000000000" pitchFamily="2" charset="0"/>
                <a:cs typeface="Nikosh" panose="02000000000000000000" pitchFamily="2" charset="0"/>
              </a:rPr>
              <a:t>”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9" name="Picture 8" descr="C:\Users\NET LAB\Downloads\downloa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30513" y="207907"/>
            <a:ext cx="1153807" cy="1150794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04801" y="1466120"/>
            <a:ext cx="8610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মন্ত্রণালয়ের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ও </a:t>
            </a:r>
            <a:r>
              <a:rPr lang="en-US" sz="1600" dirty="0" err="1" smtClean="0">
                <a:solidFill>
                  <a:srgbClr val="002060"/>
                </a:solidFill>
              </a:rPr>
              <a:t>মাদ্রাসা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বিভাগ</a:t>
            </a:r>
            <a:r>
              <a:rPr lang="en-US" sz="1600" dirty="0" smtClean="0">
                <a:solidFill>
                  <a:srgbClr val="002060"/>
                </a:solidFill>
              </a:rPr>
              <a:t> , </a:t>
            </a:r>
            <a:r>
              <a:rPr lang="en-US" sz="1600" dirty="0" err="1" smtClean="0">
                <a:solidFill>
                  <a:srgbClr val="002060"/>
                </a:solidFill>
              </a:rPr>
              <a:t>কারিগরি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শিক্ষা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অধিদপ্তর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তত্ত্বাবধানে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1600" b="1" dirty="0" err="1" smtClean="0">
                <a:solidFill>
                  <a:srgbClr val="FF0000"/>
                </a:solidFill>
              </a:rPr>
              <a:t>পাবনা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পলিটেকনিক</a:t>
            </a:r>
            <a:r>
              <a:rPr lang="en-US" sz="1600" b="1" dirty="0" smtClean="0">
                <a:solidFill>
                  <a:srgbClr val="FF0000"/>
                </a:solidFill>
              </a:rPr>
              <a:t>  </a:t>
            </a:r>
            <a:r>
              <a:rPr lang="en-US" sz="1600" b="1" dirty="0" err="1" smtClean="0">
                <a:solidFill>
                  <a:srgbClr val="FF0000"/>
                </a:solidFill>
              </a:rPr>
              <a:t>ইন্সটিটিউট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এর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উদ্দোগে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জুম</a:t>
            </a:r>
            <a:r>
              <a:rPr lang="en-US" sz="1600" dirty="0" smtClean="0">
                <a:solidFill>
                  <a:srgbClr val="002060"/>
                </a:solidFill>
              </a:rPr>
              <a:t> (ZOOM) </a:t>
            </a:r>
            <a:r>
              <a:rPr lang="en-US" sz="1600" dirty="0" err="1" smtClean="0">
                <a:solidFill>
                  <a:srgbClr val="002060"/>
                </a:solidFill>
              </a:rPr>
              <a:t>প্লাটফর্মের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মাধ্যমে</a:t>
            </a:r>
            <a:endParaRPr lang="en-US" sz="1600" dirty="0" smtClean="0">
              <a:solidFill>
                <a:srgbClr val="002060"/>
              </a:solidFill>
            </a:endParaRPr>
          </a:p>
          <a:p>
            <a:pPr algn="ctr"/>
            <a:r>
              <a:rPr lang="en-US" sz="1600" dirty="0" err="1" smtClean="0">
                <a:solidFill>
                  <a:srgbClr val="002060"/>
                </a:solidFill>
              </a:rPr>
              <a:t>ডিপ্লোমা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ইন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ইঞ্জিনিয়ারিং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১ম </a:t>
            </a:r>
            <a:r>
              <a:rPr lang="en-US" sz="1600" b="1" dirty="0" err="1" smtClean="0">
                <a:solidFill>
                  <a:srgbClr val="FF0000"/>
                </a:solidFill>
              </a:rPr>
              <a:t>পর্বের</a:t>
            </a:r>
            <a:r>
              <a:rPr lang="en-US" sz="1600" b="1" dirty="0" smtClean="0">
                <a:solidFill>
                  <a:srgbClr val="FF0000"/>
                </a:solidFill>
              </a:rPr>
              <a:t> ম্যাথমেটিক্স-১ </a:t>
            </a:r>
          </a:p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>
                <a:solidFill>
                  <a:srgbClr val="0070C0"/>
                </a:solidFill>
              </a:rPr>
              <a:t>অনলাইন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</a:rPr>
              <a:t>লাইভ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</a:rPr>
              <a:t>ক্লাস-২০২১ </a:t>
            </a:r>
            <a:r>
              <a:rPr lang="en-US" sz="1600" b="1" dirty="0" err="1" smtClean="0">
                <a:solidFill>
                  <a:srgbClr val="0070C0"/>
                </a:solidFill>
              </a:rPr>
              <a:t>খ্রিঃ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2161311" y="2700518"/>
            <a:ext cx="4686302" cy="1066800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বিষয়</a:t>
            </a:r>
            <a:r>
              <a:rPr lang="en-US" sz="2400" dirty="0" smtClean="0">
                <a:solidFill>
                  <a:schemeClr val="tx1"/>
                </a:solidFill>
              </a:rPr>
              <a:t> : ম্যাথমেটিক্স-১(৬৫৯১১)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131709" y="3657600"/>
            <a:ext cx="2218801" cy="47028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PRESENTED BY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46449" y="3929469"/>
            <a:ext cx="4787753" cy="28680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Md. </a:t>
            </a:r>
            <a:r>
              <a:rPr lang="en-US" sz="3600" dirty="0" err="1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Razaul</a:t>
            </a:r>
            <a:r>
              <a:rPr lang="en-US" sz="3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Karim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B.Sc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(Hon’s),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M.Sc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(Mathematics) 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Jagannath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University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Junior Instructor(Non-Tech) Math</a:t>
            </a: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Pabna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Polytechnic Institute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E-mail: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hlinkClick r:id="rId7"/>
              </a:rPr>
              <a:t>rkju.gov@gmail.com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Zoom ID : 610  753   3849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Passcode : 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rkrk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8" y="4232176"/>
            <a:ext cx="1925691" cy="24015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02" y="5181600"/>
            <a:ext cx="1366837" cy="1050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7353302" y="6299430"/>
            <a:ext cx="1366837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Zoom Logo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6847613" y="3428749"/>
            <a:ext cx="2324303" cy="1398261"/>
          </a:xfrm>
          <a:prstGeom prst="flowChartDecis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ক্লাস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শুরু</a:t>
            </a:r>
            <a:r>
              <a:rPr lang="en-US" sz="1600" dirty="0" smtClean="0">
                <a:solidFill>
                  <a:schemeClr val="tx1"/>
                </a:solidFill>
              </a:rPr>
              <a:t> : ০৭ </a:t>
            </a:r>
            <a:r>
              <a:rPr lang="en-US" sz="1600" dirty="0" err="1" smtClean="0">
                <a:solidFill>
                  <a:schemeClr val="tx1"/>
                </a:solidFill>
              </a:rPr>
              <a:t>আগষ্ট</a:t>
            </a:r>
            <a:r>
              <a:rPr lang="en-US" sz="1600" dirty="0" smtClean="0">
                <a:solidFill>
                  <a:schemeClr val="tx1"/>
                </a:solidFill>
              </a:rPr>
              <a:t> ২০২১ </a:t>
            </a:r>
            <a:r>
              <a:rPr lang="en-US" sz="1600" dirty="0" err="1" smtClean="0">
                <a:solidFill>
                  <a:schemeClr val="tx1"/>
                </a:solidFill>
              </a:rPr>
              <a:t>খ্রি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5105400" cy="8683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AwZ</a:t>
            </a:r>
            <a: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- </a:t>
            </a:r>
            <a:r>
              <a:rPr lang="en-US" sz="2800" b="1" dirty="0" err="1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msw¶ß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8915400" cy="5334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effectLst/>
              <a:latin typeface="Times New Roman"/>
              <a:ea typeface="Times New Roman"/>
            </a:endParaRPr>
          </a:p>
          <a:p>
            <a:pPr lvl="0">
              <a:spcBef>
                <a:spcPts val="0"/>
              </a:spcBef>
              <a:buFont typeface="Times New Roman"/>
              <a:buAutoNum type="arabicPeriod"/>
              <a:tabLst>
                <a:tab pos="2286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(iv)  a 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I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b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wewkó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mgxKibwU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wjL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?</a:t>
            </a:r>
            <a:endParaRPr lang="en-US" sz="1600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    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t</a:t>
            </a:r>
            <a:endParaRPr lang="en-US" sz="16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    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            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x²-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)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 x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+ 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0</a:t>
            </a:r>
            <a:endParaRPr lang="en-US" sz="1600" dirty="0" smtClean="0"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Times New Roman"/>
                <a:ea typeface="Times New Roman"/>
              </a:rPr>
              <a:t>              x²- ( a + b) x + </a:t>
            </a:r>
            <a:r>
              <a:rPr lang="en-US" sz="2400" b="1" dirty="0" err="1" smtClean="0">
                <a:effectLst/>
                <a:latin typeface="Times New Roman"/>
                <a:ea typeface="Times New Roman"/>
              </a:rPr>
              <a:t>ab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 = 0               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(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Ans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 )</a:t>
            </a:r>
            <a:endParaRPr lang="en-US" sz="16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 smtClean="0"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 1.( vii ) 5 ,-6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wewkó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wØNvZ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mgxKibwU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wjL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?</a:t>
            </a:r>
            <a:endParaRPr lang="en-US" sz="1600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t</a:t>
            </a:r>
            <a:endParaRPr lang="en-US" sz="16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      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: 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x ² -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)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 x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+ 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0</a:t>
            </a:r>
            <a:endParaRPr lang="en-US" sz="1600" dirty="0" smtClean="0"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>
                <a:effectLst/>
                <a:latin typeface="Times New Roman"/>
                <a:ea typeface="Times New Roman"/>
              </a:rPr>
              <a:t>                          </a:t>
            </a:r>
            <a:endParaRPr lang="en-US" sz="1600" dirty="0" smtClean="0">
              <a:effectLst/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effectLst/>
                <a:latin typeface="Times New Roman"/>
                <a:ea typeface="Times New Roman"/>
              </a:rPr>
              <a:t>                         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effectLst/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x ² - ( 5 - 6) x + 5 × </a:t>
            </a:r>
            <a:r>
              <a:rPr lang="en-US" sz="2400" dirty="0" smtClean="0">
                <a:effectLst/>
                <a:latin typeface="Times New Roman"/>
                <a:ea typeface="Times New Roman"/>
              </a:rPr>
              <a:t>-6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 = 0</a:t>
            </a:r>
            <a:endParaRPr lang="en-US" sz="1600" dirty="0" smtClean="0">
              <a:effectLst/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smtClean="0">
                <a:effectLst/>
                <a:latin typeface="Times New Roman"/>
                <a:ea typeface="Times New Roman"/>
              </a:rPr>
              <a:t>                         </a:t>
            </a:r>
            <a:r>
              <a:rPr lang="en-US" sz="2400" b="1" dirty="0" err="1" smtClean="0"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effectLst/>
                <a:latin typeface="Times New Roman"/>
                <a:ea typeface="Times New Roman"/>
              </a:rPr>
              <a:t> , x ² + x – 30 = 0        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>
                <a:solidFill>
                  <a:srgbClr val="00B050"/>
                </a:solidFill>
                <a:latin typeface="Times New Roman"/>
                <a:ea typeface="Times New Roman"/>
              </a:rPr>
              <a:t>Ans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</a:rPr>
              <a:t> )</a:t>
            </a:r>
            <a:endParaRPr lang="en-US" sz="16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305800" cy="6096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2 . (i) 3x² – (2-k) x + 5k = 0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mgxKi†bi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k~Y</a:t>
            </a:r>
            <a:r>
              <a:rPr lang="en-US" sz="24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k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Gi</a:t>
            </a:r>
            <a:endParaRPr lang="en-US" sz="2400" b="1" dirty="0" smtClean="0">
              <a:solidFill>
                <a:srgbClr val="FF0000"/>
              </a:solidFill>
              <a:effectLst/>
              <a:latin typeface="SutonnyMJ"/>
              <a:ea typeface="Times New Roman"/>
              <a:cs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     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KZ ? </a:t>
            </a: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err="1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t</a:t>
            </a:r>
            <a:endParaRPr lang="en-US" sz="24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3x² – ( 2 – k ) x + 5k = 0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mgxKi†bi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k~Y</a:t>
            </a:r>
            <a:r>
              <a:rPr lang="en-US" sz="2400" b="1" dirty="0">
                <a:solidFill>
                  <a:schemeClr val="tx1"/>
                </a:solidFill>
                <a:latin typeface="SutonnyMJ" pitchFamily="2" charset="0"/>
                <a:cs typeface="SutonnyMJ" pitchFamily="2" charset="0"/>
              </a:rPr>
              <a:t>¨ </a:t>
            </a:r>
            <a:endParaRPr lang="en-US" sz="2400" b="1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- b/a  = 0 </a:t>
            </a: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2 – k ) / 3 = 0</a:t>
            </a: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 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2 - k = 0</a:t>
            </a: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k = 2           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/>
                <a:ea typeface="Times New Roman"/>
              </a:rPr>
              <a:t>Ans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 )</a:t>
            </a:r>
            <a:r>
              <a:rPr lang="en-US" sz="16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 </a:t>
            </a: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2 . (iii) 4x² +2x – 1 = 0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wbðvqK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Ki ?</a:t>
            </a:r>
            <a:endParaRPr lang="en-US" sz="2400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t</a:t>
            </a:r>
            <a:endParaRPr lang="en-US" sz="24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    4x ² +2x – 1 = 0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endParaRPr lang="en-US" sz="24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wbðvqK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= 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b² - 4ac </a:t>
            </a:r>
            <a:endParaRPr lang="en-US" sz="24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        =  2² - 4 . 4 . -1 </a:t>
            </a:r>
            <a:endParaRPr lang="en-US" sz="24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        =  4 + 16</a:t>
            </a:r>
            <a:endParaRPr lang="en-US" sz="24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        =  20</a:t>
            </a:r>
            <a:endParaRPr lang="en-US" sz="24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247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609600"/>
                <a:ext cx="8229600" cy="5867400"/>
              </a:xfrm>
            </p:spPr>
            <p:txBody>
              <a:bodyPr>
                <a:normAutofit/>
              </a:bodyPr>
              <a:lstStyle/>
              <a:p>
                <a:pPr marR="0" lvl="0" algn="l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3. (ii)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GKwU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exR¸wj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wK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wK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?</a:t>
                </a:r>
              </a:p>
              <a:p>
                <a:pPr marR="0" lvl="0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endParaRPr lang="en-US" sz="2400" b="1" dirty="0" smtClean="0">
                  <a:solidFill>
                    <a:srgbClr val="7030A0"/>
                  </a:solidFill>
                  <a:effectLst/>
                  <a:latin typeface="SutonnyMJ"/>
                  <a:ea typeface="Times New Roman"/>
                  <a:cs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400" b="1" dirty="0" err="1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t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ax²+bx+c=0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Gig~jØq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x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i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±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√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²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ac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</m:oMath>
                </a14:m>
                <a:endParaRPr lang="en-US" sz="2400" b="1" dirty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algn="l">
                  <a:spcBef>
                    <a:spcPts val="0"/>
                  </a:spcBef>
                </a:pPr>
                <a:endParaRPr lang="en-US" b="1" dirty="0" smtClean="0">
                  <a:effectLst/>
                  <a:latin typeface="SutonnyMJ"/>
                  <a:ea typeface="Times New Roman"/>
                  <a:cs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5 .(ii)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wK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kZ</a:t>
                </a:r>
                <a:r>
                  <a:rPr lang="en-US" sz="2600" b="1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© </a:t>
                </a:r>
                <a:r>
                  <a:rPr lang="en-US" sz="2600" b="1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mv‡c</a:t>
                </a:r>
                <a:r>
                  <a:rPr lang="en-US" sz="2600" b="1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‡¶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</a:rPr>
                  <a:t>ax²+bx+c=0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mgxKibwUi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GKwU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k~Y</a:t>
                </a:r>
                <a:r>
                  <a:rPr lang="en-US" sz="2600" b="1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¨   </a:t>
                </a:r>
                <a:r>
                  <a:rPr lang="en-US" sz="2600" b="1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n‡e</a:t>
                </a:r>
                <a:r>
                  <a:rPr lang="en-US" sz="2600" b="1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600" b="1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?</a:t>
                </a:r>
                <a:endParaRPr lang="en-US" sz="2600" b="1" dirty="0">
                  <a:solidFill>
                    <a:srgbClr val="FF0000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6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t</a:t>
                </a:r>
                <a:endParaRPr lang="en-US" sz="26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600" b="1" dirty="0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600" b="1" dirty="0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 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α+ β =-b/a 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 - b/a = 0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 b = 0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α β = c/a 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 c/a = 0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 c = 0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600" b="1" i="1" smtClean="0">
                        <a:solidFill>
                          <a:schemeClr val="tx1"/>
                        </a:solidFill>
                        <a:effectLst/>
                        <a:latin typeface="Cambria Math"/>
                        <a:ea typeface="Cambria Math"/>
                        <a:cs typeface="Times New Roman"/>
                      </a:rPr>
                      <m:t>∴ </m:t>
                    </m:r>
                  </m:oMath>
                </a14:m>
                <a:r>
                  <a:rPr lang="en-US" sz="2600" b="1" dirty="0" err="1" smtClean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wb‡Y©q</a:t>
                </a:r>
                <a:r>
                  <a:rPr lang="en-US" sz="2600" b="1" dirty="0" err="1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kZ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©  </a:t>
                </a:r>
                <a:r>
                  <a:rPr lang="en-US" sz="2600" b="1" dirty="0">
                    <a:solidFill>
                      <a:schemeClr val="tx1"/>
                    </a:solidFill>
                    <a:effectLst/>
                    <a:latin typeface="Times New Roman"/>
                    <a:ea typeface="Times New Roman"/>
                  </a:rPr>
                  <a:t>b = c= 0</a:t>
                </a:r>
                <a:endParaRPr lang="en-US" sz="2600" dirty="0">
                  <a:solidFill>
                    <a:schemeClr val="tx1"/>
                  </a:solidFill>
                  <a:effectLst/>
                  <a:latin typeface="Times New Roman"/>
                  <a:ea typeface="Times New Roman"/>
                </a:endParaRPr>
              </a:p>
              <a:p>
                <a:pPr marR="0" lvl="0" algn="l">
                  <a:spcBef>
                    <a:spcPts val="0"/>
                  </a:spcBef>
                  <a:spcAft>
                    <a:spcPts val="0"/>
                  </a:spcAft>
                  <a:tabLst>
                    <a:tab pos="228600" algn="l"/>
                  </a:tabLst>
                </a:pPr>
                <a:endParaRPr lang="en-US" sz="2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609600"/>
                <a:ext cx="8229600" cy="5867400"/>
              </a:xfrm>
              <a:blipFill rotWithShape="0">
                <a:blip r:embed="rId2"/>
                <a:stretch>
                  <a:fillRect l="-1333" t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8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153400" cy="609600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6.(i) ax² + x +2 =0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 `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Times New Roman"/>
                <a:ea typeface="Times New Roman"/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 smtClean="0">
                <a:solidFill>
                  <a:srgbClr val="FF0000"/>
                </a:solidFill>
                <a:effectLst/>
                <a:latin typeface="SutonnyMJ"/>
                <a:ea typeface="Times New Roman"/>
                <a:cs typeface="Times New Roman"/>
              </a:rPr>
              <a:t> KZ ?</a:t>
            </a:r>
            <a:endParaRPr lang="en-US" sz="2400" dirty="0" smtClean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SutonnyMJ"/>
                <a:ea typeface="Times New Roman"/>
                <a:cs typeface="Times New Roman"/>
              </a:rPr>
              <a:t> t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 </a:t>
            </a:r>
            <a:endParaRPr lang="en-US" sz="1600" dirty="0" smtClean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   ax² + x +2 = 0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`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n‡j</a:t>
            </a:r>
            <a:endParaRPr lang="en-US" sz="16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      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b ² – 4ac  =  0</a:t>
            </a:r>
            <a:endParaRPr lang="en-US" sz="16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1² – 4.a.2 = 0</a:t>
            </a:r>
            <a:endParaRPr lang="en-US" sz="16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1- 8a = 0</a:t>
            </a:r>
            <a:endParaRPr lang="en-US" sz="16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   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8a = 1 </a:t>
            </a:r>
            <a:endParaRPr lang="en-US" sz="1600" dirty="0" smtClean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            </a:t>
            </a:r>
            <a:r>
              <a:rPr lang="en-US" sz="2400" b="1" dirty="0" err="1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a = 1/8       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( </a:t>
            </a:r>
            <a:r>
              <a:rPr lang="en-US" sz="2400" b="1" dirty="0" err="1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Ans</a:t>
            </a:r>
            <a:r>
              <a:rPr lang="en-US" sz="2400" b="1" dirty="0" smtClean="0">
                <a:solidFill>
                  <a:srgbClr val="00B050"/>
                </a:solidFill>
                <a:effectLst/>
                <a:latin typeface="Times New Roman"/>
                <a:ea typeface="Times New Roman"/>
              </a:rPr>
              <a:t> )  </a:t>
            </a: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</a:p>
          <a:p>
            <a:pPr algn="l">
              <a:spcBef>
                <a:spcPts val="0"/>
              </a:spcBef>
            </a:pPr>
            <a:endParaRPr lang="en-US" sz="1600" dirty="0">
              <a:solidFill>
                <a:srgbClr val="FF0000"/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60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52400"/>
                <a:ext cx="9144000" cy="434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1|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wØNvZ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mvaviY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AvKvi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wjL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endParaRPr lang="en-US" sz="2400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wØNvZ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mvaviY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AvKvi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2|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mgvav‡bi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m~ÎwU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wjL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 </a:t>
                </a: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b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/>
                                    <a:ea typeface="Times New Roman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Times New Roman"/>
                              </a:rPr>
                              <m:t>−</m:t>
                            </m:r>
                            <m:r>
                              <a:rPr lang="en-US" sz="24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Times New Roman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B050"/>
                                </a:solidFill>
                                <a:effectLst/>
                                <a:latin typeface="Cambria Math"/>
                                <a:ea typeface="Times New Roman"/>
                              </a:rPr>
                              <m:t>ac</m:t>
                            </m:r>
                          </m:e>
                        </m:rad>
                      </m:num>
                      <m:den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a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3|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/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wbiƒcK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endParaRPr lang="en-US" sz="2400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b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ac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†K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wbiæcK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ejv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nq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|</a:t>
                </a:r>
                <a:endParaRPr lang="en-US" sz="24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"/>
                <a:ext cx="9144000" cy="4349332"/>
              </a:xfrm>
              <a:prstGeom prst="rect">
                <a:avLst/>
              </a:prstGeom>
              <a:blipFill rotWithShape="0">
                <a:blip r:embed="rId2"/>
                <a:stretch>
                  <a:fillRect l="-1000" t="-982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17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1"/>
                <a:ext cx="8991600" cy="3494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4|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KZ?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 </a:t>
                </a: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mgxKi‡Yi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cÖ‡Z¨KwUi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𝟐𝐚</m:t>
                        </m:r>
                      </m:den>
                    </m:f>
                    <m:r>
                      <a:rPr lang="en-US" sz="2400" b="1">
                        <a:solidFill>
                          <a:srgbClr val="0070C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,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𝟐𝐚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5| ‡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Kvb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g~j`ywU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Cambria"/>
                    <a:ea typeface="Times New Roman"/>
                  </a:rPr>
                  <a:t>a, 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mgxKibwU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effectLst/>
                    <a:latin typeface="SutonnyMJ"/>
                    <a:ea typeface="Times New Roman"/>
                  </a:rPr>
                  <a:t>t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wb‡Y©q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mgxKiYt</a:t>
                </a:r>
                <a:endParaRPr lang="en-US" sz="2400" dirty="0" smtClean="0">
                  <a:solidFill>
                    <a:srgbClr val="0070C0"/>
                  </a:solidFill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(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†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hvMdj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+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=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70C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70C0"/>
                        </a:solidFill>
                        <a:effectLst/>
                        <a:latin typeface="Cambria Math"/>
                        <a:ea typeface="Times New Roman"/>
                      </a:rPr>
                      <m:t>∴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70C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effectLst/>
                    <a:latin typeface="Cambria"/>
                    <a:ea typeface="Times New Roman"/>
                  </a:rPr>
                  <a:t> (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Cambria"/>
                    <a:ea typeface="Times New Roman"/>
                  </a:rPr>
                  <a:t>a+b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Cambria"/>
                    <a:ea typeface="Times New Roman"/>
                  </a:rPr>
                  <a:t>) </a:t>
                </a:r>
                <a:r>
                  <a:rPr lang="en-US" sz="2400" dirty="0" err="1">
                    <a:solidFill>
                      <a:srgbClr val="0070C0"/>
                    </a:solidFill>
                    <a:effectLst/>
                    <a:latin typeface="Cambria"/>
                    <a:ea typeface="Times New Roman"/>
                  </a:rPr>
                  <a:t>x+a.b</a:t>
                </a:r>
                <a:r>
                  <a:rPr lang="en-US" sz="2400" dirty="0">
                    <a:solidFill>
                      <a:srgbClr val="0070C0"/>
                    </a:solidFill>
                    <a:effectLst/>
                    <a:latin typeface="Cambria"/>
                    <a:ea typeface="Times New Roman"/>
                  </a:rPr>
                  <a:t> =0 </a:t>
                </a:r>
                <a:r>
                  <a:rPr lang="en-US" sz="2400" b="1" dirty="0">
                    <a:solidFill>
                      <a:srgbClr val="0070C0"/>
                    </a:solidFill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solidFill>
                      <a:srgbClr val="0070C0"/>
                    </a:solidFill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0070C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solidFill>
                    <a:srgbClr val="0070C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1"/>
                <a:ext cx="8991600" cy="3494355"/>
              </a:xfrm>
              <a:prstGeom prst="rect">
                <a:avLst/>
              </a:prstGeom>
              <a:blipFill rotWithShape="0">
                <a:blip r:embed="rId2"/>
                <a:stretch>
                  <a:fillRect l="-1017" t="-873" b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36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0"/>
                <a:ext cx="9144000" cy="4548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6| ‡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Kvb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g~j`ywU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Cambria"/>
                    <a:ea typeface="Times New Roman"/>
                  </a:rPr>
                  <a:t>3,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Cambria"/>
                    <a:ea typeface="Times New Roman"/>
                  </a:rPr>
                  <a:t>4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mgxKiYwU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wb‡Y©q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mgxKiYt</a:t>
                </a:r>
                <a:endParaRPr lang="en-US" sz="2400" dirty="0" smtClean="0">
                  <a:solidFill>
                    <a:srgbClr val="00B0F0"/>
                  </a:solidFill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(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†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hvMdj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+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=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0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3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.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</m:e>
                    </m:d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=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/>
                        <a:ea typeface="Times New Roman"/>
                      </a:rPr>
                      <m:t>∴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12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=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0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 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7|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Cambria"/>
                    <a:ea typeface="Times New Roman"/>
                  </a:rPr>
                  <a:t>+P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𝐱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Cambria"/>
                    <a:ea typeface="Times New Roman"/>
                  </a:rPr>
                  <a:t> +8 = 0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4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KZ?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Cambria"/>
                    <a:ea typeface="Times New Roman"/>
                  </a:rPr>
                  <a:t>+P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Cambria"/>
                    <a:ea typeface="Times New Roman"/>
                  </a:rPr>
                  <a:t> +8 = 0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4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endParaRPr lang="en-US" sz="2400" dirty="0" smtClean="0">
                  <a:solidFill>
                    <a:srgbClr val="00B0F0"/>
                  </a:solidFill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      </a:t>
                </a:r>
                <a:r>
                  <a:rPr lang="en-US" sz="2400" dirty="0" err="1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awi,mgxKi‡Yi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β</m:t>
                    </m:r>
                  </m:oMath>
                </a14:m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4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β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=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8   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                      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β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2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∴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2</a:t>
                </a:r>
                <a:r>
                  <a:rPr lang="en-US" sz="2400" b="1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(</a:t>
                </a:r>
                <a:r>
                  <a:rPr lang="en-US" sz="2400" b="1" dirty="0" err="1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548040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609" b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152400"/>
                <a:ext cx="8991600" cy="4687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9|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𝟐𝐱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𝟏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 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g~‡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ji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cÖK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…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wZ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wbb©q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Ki|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b</m:t>
                        </m:r>
                      </m:e>
                      <m:sup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ac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endParaRPr lang="en-US" sz="2400" dirty="0" smtClean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                            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.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(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1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4+16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20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‡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h‡nZz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abvZœK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‡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m‡nZz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`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ywU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ev¯Íe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I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Amgvb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10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k‡Z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©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¸‡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jv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wecixZ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wPnœ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hy³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g‡b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Kwi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,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SimSun"/>
                  </a:rPr>
                  <a:t> </a:t>
                </a:r>
                <a:endParaRPr lang="en-US" sz="2400" dirty="0" smtClean="0">
                  <a:solidFill>
                    <a:srgbClr val="00B0F0"/>
                  </a:solidFill>
                  <a:effectLst/>
                  <a:latin typeface="Times New Roman"/>
                  <a:ea typeface="SimSu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latin typeface="Times New Roman"/>
                    <a:ea typeface="SimSun"/>
                  </a:rPr>
                  <a:t>   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†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hvMdj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 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=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0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b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0  </a:t>
                </a:r>
                <a:endParaRPr lang="en-US" sz="2400" dirty="0" smtClean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KviY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b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mgxKiYwU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weï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×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wØNvZ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mgxKib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|</a:t>
                </a:r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2400"/>
                <a:ext cx="8991600" cy="4687630"/>
              </a:xfrm>
              <a:prstGeom prst="rect">
                <a:avLst/>
              </a:prstGeom>
              <a:blipFill rotWithShape="0">
                <a:blip r:embed="rId2"/>
                <a:stretch>
                  <a:fillRect l="-1017" t="-65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1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52400"/>
                <a:ext cx="9144000" cy="5058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11|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g~jØq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I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𝛃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†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hvMdj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I ¸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bdj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wbY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©‡qi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m~Î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</a:rPr>
                  <a:t>wjL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|</a:t>
                </a:r>
                <a:endParaRPr lang="en-US" sz="2400" dirty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 †</a:t>
                </a:r>
                <a:r>
                  <a:rPr lang="en-US" sz="2400" dirty="0" err="1">
                    <a:solidFill>
                      <a:srgbClr val="00B0F0"/>
                    </a:solidFill>
                    <a:latin typeface="SutonnyMJ"/>
                    <a:ea typeface="Times New Roman"/>
                  </a:rPr>
                  <a:t>hvMdj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>
                            <a:solidFill>
                              <a:srgbClr val="00B0F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  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𝐚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  </a:t>
                </a:r>
                <a:endParaRPr lang="en-US" sz="2400" dirty="0" smtClean="0">
                  <a:solidFill>
                    <a:srgbClr val="00B0F0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smtClean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Ges 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7030A0"/>
                    </a:solidFill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𝐜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𝐚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12|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wK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k‡Z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©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𝐚𝐱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𝐛𝐱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k~b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¨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DËi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†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h‡nZz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k~Y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¨, †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m‡nZz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k~Y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¨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endParaRPr lang="en-US" sz="2400" dirty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>
                    <a:effectLst/>
                    <a:latin typeface="SutonnyMJ"/>
                    <a:ea typeface="Times New Roman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a</m:t>
                        </m:r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=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                                  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c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0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∴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c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wb‡Y©q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kZ©t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c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"/>
                <a:ext cx="9144000" cy="5058885"/>
              </a:xfrm>
              <a:prstGeom prst="rect">
                <a:avLst/>
              </a:prstGeom>
              <a:blipFill rotWithShape="0">
                <a:blip r:embed="rId2"/>
                <a:stretch>
                  <a:fillRect l="-100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1"/>
            <a:ext cx="6858000" cy="1066800"/>
          </a:xfr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300" b="1" dirty="0" err="1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Aa¨vq</a:t>
            </a:r>
            <a:r>
              <a:rPr lang="en-US" sz="2300" b="1" dirty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- </a:t>
            </a:r>
            <a:r>
              <a:rPr lang="en-US" sz="2300" b="1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২</a:t>
            </a:r>
            <a:r>
              <a:rPr lang="en-US" sz="23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23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AwZ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-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msw¶ß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cÖkœmg~n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524000"/>
            <a:ext cx="7848600" cy="51816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lnSpcReduction="10000"/>
          </a:bodyPr>
          <a:lstStyle/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400" b="1" dirty="0" err="1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exR¸wj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wK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wK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</a:p>
          <a:p>
            <a:pPr lvl="0" algn="l">
              <a:spcBef>
                <a:spcPts val="0"/>
              </a:spcBef>
              <a:tabLst>
                <a:tab pos="228600" algn="l"/>
              </a:tabLst>
            </a:pPr>
            <a:endParaRPr lang="en-US" sz="2400" b="1" dirty="0">
              <a:solidFill>
                <a:srgbClr val="0070C0"/>
              </a:solidFill>
              <a:latin typeface="SutonnyMJ"/>
              <a:ea typeface="Times New Roman"/>
              <a:cs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  <a:tabLst>
                <a:tab pos="2286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a 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I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b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wewkó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wjL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</a:p>
          <a:p>
            <a:pPr lvl="0" algn="l">
              <a:spcBef>
                <a:spcPts val="0"/>
              </a:spcBef>
              <a:tabLst>
                <a:tab pos="228600" algn="l"/>
              </a:tabLst>
            </a:pPr>
            <a:endParaRPr lang="en-US" sz="2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3x²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– (2-k) x + 5k = 0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mgxKi†bi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k~Y</a:t>
            </a:r>
            <a:r>
              <a:rPr lang="en-US" sz="2400" b="1" dirty="0">
                <a:solidFill>
                  <a:srgbClr val="0070C0"/>
                </a:solidFill>
                <a:latin typeface="SutonnyMJ" pitchFamily="2" charset="0"/>
                <a:cs typeface="SutonnyMJ" pitchFamily="2" charset="0"/>
              </a:rPr>
              <a:t>¨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k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KZ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5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,-6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wewkó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wØNvZ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wjL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4x²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+2x – 1 = 0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wbðvqK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  <a:endParaRPr lang="en-US" sz="2400" b="1" dirty="0" smtClean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2400" b="1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wK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kZ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mv‡c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‡¶  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ax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+bx+c=0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mgxKibwUi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k~Y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¨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?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ax²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+ x +2 =0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`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KZ ?</a:t>
            </a:r>
            <a:endParaRPr lang="en-US" sz="24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2400" b="1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2400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1600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endParaRPr lang="en-US" sz="2400" b="1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9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38200" y="4437822"/>
          <a:ext cx="7772400" cy="1401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1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7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me©‡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gvU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b¤^i</a:t>
                      </a:r>
                      <a:endParaRPr lang="en-US" sz="24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TC)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ZvwË¡K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mgvcbx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dvBbvj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)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TF)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e¨envwiK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avivevwnK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 (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  <a:cs typeface="SutonnyMJ" pitchFamily="2" charset="0"/>
                        </a:rPr>
                        <a:t>PF)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5314" marR="65314" marT="34290" marB="34290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548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60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90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50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tx1"/>
                          </a:solidFill>
                          <a:latin typeface="SutonnyMJ" pitchFamily="2" charset="0"/>
                          <a:cs typeface="SutonnyMJ" pitchFamily="2" charset="0"/>
                        </a:rPr>
                        <a:t>200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SutonnyMJ" pitchFamily="2" charset="0"/>
                        <a:cs typeface="SutonnyMJ" pitchFamily="2" charset="0"/>
                      </a:endParaRPr>
                    </a:p>
                  </a:txBody>
                  <a:tcPr marL="65314" marR="65314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0588" y="3176563"/>
            <a:ext cx="7848600" cy="99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66669" tIns="33334" rIns="66669" bIns="33334" rtlCol="0">
            <a:spAutoFit/>
          </a:bodyPr>
          <a:lstStyle/>
          <a:p>
            <a:pPr algn="ctr"/>
            <a:r>
              <a:rPr lang="en-US" sz="6000" dirty="0" smtClean="0">
                <a:latin typeface="SutonnyMJ" pitchFamily="2" charset="0"/>
                <a:cs typeface="SutonnyMJ" pitchFamily="2" charset="0"/>
              </a:rPr>
              <a:t>b¤^i </a:t>
            </a:r>
            <a:r>
              <a:rPr lang="en-US" sz="6000" dirty="0" err="1" smtClean="0">
                <a:latin typeface="SutonnyMJ" pitchFamily="2" charset="0"/>
                <a:cs typeface="SutonnyMJ" pitchFamily="2" charset="0"/>
              </a:rPr>
              <a:t>e›Ub</a:t>
            </a:r>
            <a:r>
              <a:rPr lang="en-US" sz="6000" dirty="0" smtClean="0">
                <a:latin typeface="SutonnyMJ" pitchFamily="2" charset="0"/>
                <a:cs typeface="SutonnyMJ" pitchFamily="2" charset="0"/>
              </a:rPr>
              <a:t> t  </a:t>
            </a:r>
            <a:endParaRPr lang="en-US" sz="6000" dirty="0">
              <a:latin typeface="Bauhaus 93" pitchFamily="82" charset="0"/>
            </a:endParaRPr>
          </a:p>
        </p:txBody>
      </p:sp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" y="990600"/>
            <a:ext cx="8153400" cy="190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১ম  </a:t>
            </a:r>
            <a:r>
              <a:rPr lang="en-US" sz="3600" dirty="0" err="1" smtClean="0">
                <a:solidFill>
                  <a:srgbClr val="FF0000"/>
                </a:solidFill>
              </a:rPr>
              <a:t>পর্ব</a:t>
            </a:r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বিষয়</a:t>
            </a:r>
            <a:r>
              <a:rPr lang="en-US" sz="3600" dirty="0" smtClean="0">
                <a:solidFill>
                  <a:schemeClr val="tx1"/>
                </a:solidFill>
              </a:rPr>
              <a:t> : ম্যাথমেটিক্স-১</a:t>
            </a:r>
          </a:p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বিষয়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</a:rPr>
              <a:t>কোড</a:t>
            </a:r>
            <a:r>
              <a:rPr lang="en-US" sz="3600" dirty="0" smtClean="0">
                <a:solidFill>
                  <a:srgbClr val="FF0000"/>
                </a:solidFill>
              </a:rPr>
              <a:t> : ৬৫৯১১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177550"/>
            <a:ext cx="541020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আজকের</a:t>
            </a:r>
            <a:r>
              <a:rPr lang="en-US" sz="4800" b="1" dirty="0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 smtClean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ক্লাস</a:t>
            </a:r>
            <a:endParaRPr lang="en-US" sz="4800" b="1" dirty="0">
              <a:solidFill>
                <a:srgbClr val="FFFF0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9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5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1295400"/>
          </a:xfr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 fontScale="90000"/>
          </a:bodyPr>
          <a:lstStyle/>
          <a:p>
            <a:pPr marL="342900" lvl="0" indent="-342900" algn="l">
              <a:spcBef>
                <a:spcPts val="0"/>
              </a:spcBef>
              <a:tabLst>
                <a:tab pos="628650" algn="l"/>
              </a:tabLst>
            </a:pPr>
            <a:r>
              <a:rPr lang="en-US" sz="28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                                      </a:t>
            </a:r>
            <a:r>
              <a:rPr lang="en-US" sz="28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msw¶ß</a:t>
            </a:r>
            <a: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/>
            </a:r>
            <a:b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.   k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KZ 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k-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1)x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(k+2) x +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4 = 0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mgxKibwUi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g~j¸wj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ev¯Íe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/>
            </a:r>
            <a:b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</a:b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? 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458200" cy="5181600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400" b="1" dirty="0" smtClean="0">
              <a:solidFill>
                <a:srgbClr val="00B050"/>
              </a:solidFill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(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k- </a:t>
            </a:r>
            <a:r>
              <a:rPr lang="en-US" sz="2400" b="1" dirty="0" smtClean="0">
                <a:latin typeface="Times New Roman"/>
                <a:ea typeface="Times New Roman"/>
              </a:rPr>
              <a:t>1)x</a:t>
            </a:r>
            <a:r>
              <a:rPr lang="en-US" sz="2400" b="1" dirty="0"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- </a:t>
            </a:r>
            <a:r>
              <a:rPr lang="en-US" sz="2400" b="1" dirty="0">
                <a:latin typeface="Times New Roman"/>
                <a:ea typeface="Times New Roman"/>
              </a:rPr>
              <a:t>(k+2) x +</a:t>
            </a:r>
            <a:r>
              <a:rPr lang="en-US" sz="2400" b="1" dirty="0" smtClean="0">
                <a:latin typeface="Times New Roman"/>
                <a:ea typeface="Times New Roman"/>
              </a:rPr>
              <a:t>4 = 0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mgxKibwUi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g~j¸wj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ev¯Íe</a:t>
            </a:r>
            <a:r>
              <a:rPr lang="en-US" sz="2400" b="1" dirty="0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</a:t>
            </a:r>
            <a:r>
              <a:rPr lang="en-US" sz="2400" b="1" dirty="0" smtClean="0">
                <a:latin typeface="Times New Roman"/>
                <a:ea typeface="Times New Roman"/>
              </a:rPr>
              <a:t>       b² </a:t>
            </a:r>
            <a:r>
              <a:rPr lang="en-US" sz="2400" b="1" dirty="0">
                <a:latin typeface="Times New Roman"/>
                <a:ea typeface="Times New Roman"/>
              </a:rPr>
              <a:t>– 4ac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=0 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{-(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k+2)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}</a:t>
            </a:r>
            <a:r>
              <a:rPr lang="en-US" sz="2400" b="1" dirty="0"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- </a:t>
            </a:r>
            <a:r>
              <a:rPr lang="en-US" sz="2400" b="1" dirty="0">
                <a:latin typeface="Times New Roman"/>
                <a:ea typeface="Times New Roman"/>
              </a:rPr>
              <a:t>4(k- 1) 4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 </a:t>
            </a:r>
            <a:r>
              <a:rPr lang="en-US" sz="2400" b="1" dirty="0" smtClean="0">
                <a:latin typeface="Times New Roman"/>
                <a:ea typeface="Times New Roman"/>
              </a:rPr>
              <a:t>k</a:t>
            </a:r>
            <a:r>
              <a:rPr lang="en-US" sz="2400" b="1" dirty="0"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+4k+4 </a:t>
            </a:r>
            <a:r>
              <a:rPr lang="en-US" sz="2400" b="1" dirty="0">
                <a:latin typeface="Times New Roman"/>
                <a:ea typeface="Times New Roman"/>
              </a:rPr>
              <a:t>-16k +16 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k² </a:t>
            </a:r>
            <a:r>
              <a:rPr lang="en-US" sz="2400" b="1" dirty="0">
                <a:latin typeface="Times New Roman"/>
                <a:ea typeface="Times New Roman"/>
              </a:rPr>
              <a:t>-12k +20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k² </a:t>
            </a:r>
            <a:r>
              <a:rPr lang="en-US" sz="2400" b="1" dirty="0">
                <a:latin typeface="Times New Roman"/>
                <a:ea typeface="Times New Roman"/>
              </a:rPr>
              <a:t>-10k  -2k +20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k(k </a:t>
            </a:r>
            <a:r>
              <a:rPr lang="en-US" sz="2400" b="1" dirty="0">
                <a:latin typeface="Times New Roman"/>
                <a:ea typeface="Times New Roman"/>
              </a:rPr>
              <a:t>-10) – 2(k -10)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(</a:t>
            </a:r>
            <a:r>
              <a:rPr lang="en-US" sz="2400" b="1" dirty="0">
                <a:latin typeface="Times New Roman"/>
                <a:ea typeface="Times New Roman"/>
              </a:rPr>
              <a:t>k -10)( k -2) = 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k </a:t>
            </a:r>
            <a:r>
              <a:rPr lang="en-US" sz="2400" b="1" dirty="0">
                <a:latin typeface="Times New Roman"/>
                <a:ea typeface="Times New Roman"/>
              </a:rPr>
              <a:t>-10= 0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k </a:t>
            </a:r>
            <a:r>
              <a:rPr lang="en-US" sz="2400" b="1" dirty="0">
                <a:latin typeface="Times New Roman"/>
                <a:ea typeface="Times New Roman"/>
              </a:rPr>
              <a:t>= 10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k </a:t>
            </a:r>
            <a:r>
              <a:rPr lang="en-US" sz="2400" b="1" dirty="0">
                <a:latin typeface="Times New Roman"/>
                <a:ea typeface="Times New Roman"/>
              </a:rPr>
              <a:t>-2= 0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1600" dirty="0"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k = </a:t>
            </a:r>
            <a:r>
              <a:rPr lang="en-US" sz="2400" b="1" dirty="0" smtClean="0">
                <a:latin typeface="Times New Roman"/>
                <a:ea typeface="Times New Roman"/>
              </a:rPr>
              <a:t>2          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>
                <a:solidFill>
                  <a:srgbClr val="00B050"/>
                </a:solidFill>
                <a:latin typeface="Times New Roman"/>
                <a:ea typeface="Times New Roman"/>
              </a:rPr>
              <a:t>Ans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).</a:t>
            </a:r>
            <a:endParaRPr lang="en-US" sz="16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/>
              <a:ea typeface="Times New Roman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915400" cy="1020762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28575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2. k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KZ 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k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- 3)x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+3kx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+(3k+1) = 0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wecixZ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gv‡bi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?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95400"/>
                <a:ext cx="7543800" cy="53340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  <a:tabLst>
                    <a:tab pos="285750" algn="l"/>
                  </a:tabLst>
                </a:pPr>
                <a:endParaRPr lang="en-US" sz="1600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t 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  <a:cs typeface="+mj-cs"/>
                  </a:rPr>
                  <a:t> k²- 3)x²+3kx +(3k+1) = 0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g‡bKwi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, </a:t>
                </a:r>
                <a:endParaRPr lang="en-US" sz="2400" b="1" dirty="0" smtClean="0">
                  <a:latin typeface="SutonnyMJ"/>
                  <a:ea typeface="Times New Roman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 `</a:t>
                </a: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ywU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=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α 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dirty="0" smtClean="0"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b="1" dirty="0" smtClean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  α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Times New Roman"/>
                    <a:ea typeface="Times New Roman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²−</m:t>
                        </m:r>
                        <m:r>
                          <a:rPr lang="en-US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²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-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3 =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3k + 1</a:t>
                </a:r>
                <a:endParaRPr lang="en-US" sz="24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 ,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²- 3k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- 4 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= 0</a:t>
                </a:r>
                <a:endParaRPr lang="en-US" sz="24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 , (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 - 4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) (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 +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1) = 0 </a:t>
                </a:r>
                <a:endParaRPr lang="en-US" sz="24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 ,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 = 4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,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k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= -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1       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( 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) .</a:t>
                </a:r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/>
                  <a:ea typeface="Times New Roman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95400"/>
                <a:ext cx="7543800" cy="5334000"/>
              </a:xfrm>
              <a:blipFill rotWithShape="1">
                <a:blip r:embed="rId2"/>
                <a:stretch>
                  <a:fillRect l="-1212" t="-343" b="-6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8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868362"/>
          </a:xfrm>
        </p:spPr>
        <p:txBody>
          <a:bodyPr>
            <a:norm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28575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3. ax²+bx+c=0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4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¸Y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†h ,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4b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= 25 ac </a:t>
            </a:r>
            <a:endParaRPr lang="en-US" sz="1600" dirty="0">
              <a:solidFill>
                <a:srgbClr val="FF0000"/>
              </a:solidFill>
              <a:latin typeface="Times New Roman"/>
              <a:ea typeface="Times New Roman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43000"/>
                <a:ext cx="9067800" cy="5562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 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g‡bKwi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,</a:t>
                </a:r>
                <a:endParaRPr lang="en-US" sz="16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`</a:t>
                </a: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ywU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=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α ,4 α</a:t>
                </a:r>
                <a:endParaRPr lang="en-US" sz="16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α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+4 α 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 , 5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α =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, α  =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,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α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²=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𝟐𝟓</m:t>
                        </m:r>
                        <m:r>
                          <m:rPr>
                            <m:nor/>
                          </m:rPr>
                          <a:rPr lang="en-US" sz="2400" b="1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²</m:t>
                        </m:r>
                      </m:den>
                    </m:f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Times New Roman"/>
                    <a:ea typeface="Times New Roman"/>
                  </a:rPr>
                  <a:t>-------  (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1)</a:t>
                </a:r>
                <a:endParaRPr lang="en-US" sz="16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400" b="1" dirty="0" err="1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 α 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×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4 α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 α²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𝟒</m:t>
                        </m:r>
                        <m:r>
                          <m:rPr>
                            <m:nor/>
                          </m:rPr>
                          <a:rPr lang="en-US" sz="2400" b="1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Times New Roman"/>
                    <a:ea typeface="Times New Roman"/>
                  </a:rPr>
                  <a:t>----------------(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2)</a:t>
                </a:r>
                <a:endParaRPr lang="en-US" sz="1600" dirty="0">
                  <a:latin typeface="Times New Roman"/>
                  <a:ea typeface="Times New Roman"/>
                </a:endParaRPr>
              </a:p>
              <a:p>
                <a:pPr lvl="0">
                  <a:spcBef>
                    <a:spcPts val="0"/>
                  </a:spcBef>
                  <a:buFont typeface="+mj-lt"/>
                  <a:buAutoNum type="arabicParenBoth"/>
                  <a:tabLst>
                    <a:tab pos="914400" algn="l"/>
                  </a:tabLst>
                </a:pP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I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(2)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bs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n‡Z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cvB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latin typeface="SutonnyMJ"/>
                    <a:ea typeface="Times New Roman"/>
                    <a:cs typeface="Times New Roman"/>
                  </a:rPr>
                  <a:t>,</a:t>
                </a:r>
                <a:endParaRPr lang="en-US" sz="1600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 , b²/25a² = c/4a</a:t>
                </a:r>
                <a:endParaRPr lang="en-US" sz="1600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 , 4b²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= 25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ac              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( Proved )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b="1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</a:rPr>
                  <a:t>Same- 22.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  <a:cs typeface="+mj-cs"/>
                  </a:rPr>
                  <a:t>3x²-kx+4=0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mgxKi‡bi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GKwU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AciwUi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3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¸Y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k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Gi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gvb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wbY©q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 pitchFamily="2" charset="0"/>
                    <a:ea typeface="Times New Roman"/>
                    <a:cs typeface="SutonnyMJ" pitchFamily="2" charset="0"/>
                  </a:rPr>
                  <a:t> Ki|</a:t>
                </a:r>
                <a:endParaRPr lang="en-US" sz="2400" b="1" dirty="0" smtClean="0">
                  <a:solidFill>
                    <a:srgbClr val="FF0000"/>
                  </a:solidFill>
                  <a:latin typeface="Times New Roman" pitchFamily="18" charset="0"/>
                  <a:ea typeface="Times New Roman"/>
                  <a:cs typeface="Times New Roman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           24.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  <a:cs typeface="+mj-cs"/>
                  </a:rPr>
                  <a:t>x²-px+q=0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GKwUg~j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AciwUi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  <a:cs typeface="+mj-cs"/>
                  </a:rPr>
                  <a:t>2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¸Y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†`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LvI</a:t>
                </a:r>
                <a:r>
                  <a:rPr lang="en-US" sz="2400" b="1" dirty="0">
                    <a:solidFill>
                      <a:srgbClr val="FF0000"/>
                    </a:solidFill>
                    <a:latin typeface="SutonnyMJ"/>
                    <a:ea typeface="Times New Roman"/>
                    <a:cs typeface="Times New Roman"/>
                  </a:rPr>
                  <a:t> †h ,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 New Roman"/>
                    <a:ea typeface="Times New Roman"/>
                    <a:cs typeface="+mj-cs"/>
                  </a:rPr>
                  <a:t>2p² = 9q .  </a:t>
                </a:r>
                <a:endParaRPr lang="en-US" sz="1600" dirty="0">
                  <a:solidFill>
                    <a:srgbClr val="FF0000"/>
                  </a:solidFill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43000"/>
                <a:ext cx="9067800" cy="5562600"/>
              </a:xfrm>
              <a:blipFill rotWithShape="0">
                <a:blip r:embed="rId2"/>
                <a:stretch>
                  <a:fillRect l="-8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991600" cy="1066800"/>
          </a:xfrm>
        </p:spPr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51435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4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. ax ²+bx+c =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0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AbycvZ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r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Ki †h ,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ac(1+r)²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b²r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534400" cy="5334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400" b="1" dirty="0" smtClean="0">
              <a:solidFill>
                <a:srgbClr val="00B050"/>
              </a:solidFill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endParaRPr lang="en-US" sz="2400" b="1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latin typeface="Times New Roman"/>
                <a:ea typeface="Times New Roman"/>
              </a:rPr>
              <a:t>α </a:t>
            </a:r>
            <a:r>
              <a:rPr lang="en-US" sz="2400" b="1" dirty="0">
                <a:latin typeface="Times New Roman"/>
                <a:ea typeface="Times New Roman"/>
              </a:rPr>
              <a:t>, α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>
                <a:latin typeface="Times New Roman"/>
                <a:ea typeface="Times New Roman"/>
              </a:rPr>
              <a:t>α + α r =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-b/a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Times New Roman"/>
                <a:ea typeface="Times New Roman"/>
              </a:rPr>
              <a:t>,  α </a:t>
            </a:r>
            <a:r>
              <a:rPr lang="en-US" sz="2400" b="1" dirty="0">
                <a:latin typeface="Times New Roman"/>
                <a:ea typeface="Times New Roman"/>
              </a:rPr>
              <a:t>(1+r) =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-b/a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α =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 </a:t>
            </a:r>
            <a:r>
              <a:rPr lang="en-US" sz="2400" b="1" dirty="0" smtClean="0">
                <a:latin typeface="Times New Roman"/>
                <a:ea typeface="Times New Roman"/>
              </a:rPr>
              <a:t>b/a(1+r</a:t>
            </a:r>
            <a:r>
              <a:rPr lang="en-US" sz="2400" b="1" dirty="0">
                <a:latin typeface="Times New Roman"/>
                <a:ea typeface="Times New Roman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Times New Roman"/>
                <a:ea typeface="Times New Roman"/>
              </a:rPr>
              <a:t>,  a² </a:t>
            </a:r>
            <a:r>
              <a:rPr lang="en-US" sz="2400" b="1" dirty="0">
                <a:latin typeface="Times New Roman"/>
                <a:ea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</a:rPr>
              <a:t>b² /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a²(1+r)²-----------(</a:t>
            </a:r>
            <a:r>
              <a:rPr lang="en-US" sz="2400" b="1" dirty="0">
                <a:latin typeface="Times New Roman"/>
                <a:ea typeface="Times New Roman"/>
              </a:rPr>
              <a:t>1)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¸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α</a:t>
            </a:r>
            <a:r>
              <a:rPr lang="en-US" sz="2400" b="1" dirty="0">
                <a:latin typeface="Times New Roman"/>
                <a:ea typeface="Times New Roman"/>
              </a:rPr>
              <a:t>× α r </a:t>
            </a:r>
            <a:r>
              <a:rPr lang="en-US" sz="2400" b="1" dirty="0" smtClean="0">
                <a:latin typeface="Times New Roman"/>
                <a:ea typeface="Times New Roman"/>
              </a:rPr>
              <a:t> =  c/a</a:t>
            </a:r>
            <a:endParaRPr lang="en-US" sz="2400" b="1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a²r </a:t>
            </a:r>
            <a:r>
              <a:rPr lang="en-US" sz="2400" b="1" dirty="0" smtClean="0">
                <a:latin typeface="Times New Roman"/>
                <a:ea typeface="Times New Roman"/>
              </a:rPr>
              <a:t>=  c/a </a:t>
            </a:r>
            <a:endParaRPr lang="en-US" sz="2400" b="1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Times New Roman"/>
                <a:ea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  <a:cs typeface="+mj-cs"/>
              </a:rPr>
              <a:t>a² </a:t>
            </a:r>
            <a:r>
              <a:rPr lang="en-US" sz="2400" b="1" dirty="0" smtClean="0">
                <a:latin typeface="Times New Roman"/>
                <a:ea typeface="Times New Roman"/>
              </a:rPr>
              <a:t>= </a:t>
            </a:r>
            <a:r>
              <a:rPr lang="en-US" sz="2400" b="1" dirty="0">
                <a:latin typeface="Times New Roman"/>
                <a:ea typeface="Times New Roman"/>
              </a:rPr>
              <a:t>c/a r </a:t>
            </a:r>
            <a:r>
              <a:rPr lang="en-US" sz="2400" b="1" dirty="0" smtClean="0">
                <a:latin typeface="Times New Roman"/>
                <a:ea typeface="Times New Roman"/>
              </a:rPr>
              <a:t>--------------(</a:t>
            </a:r>
            <a:r>
              <a:rPr lang="en-US" sz="2400" b="1" dirty="0">
                <a:latin typeface="Times New Roman"/>
                <a:ea typeface="Times New Roman"/>
              </a:rPr>
              <a:t>2)</a:t>
            </a:r>
          </a:p>
          <a:p>
            <a:pPr marL="1143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Times New Roman"/>
                <a:ea typeface="Times New Roman"/>
              </a:rPr>
              <a:t>     (</a:t>
            </a:r>
            <a:r>
              <a:rPr lang="en-US" sz="2400" b="1" dirty="0">
                <a:latin typeface="Times New Roman"/>
                <a:ea typeface="Times New Roman"/>
              </a:rPr>
              <a:t>1)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I </a:t>
            </a:r>
            <a:r>
              <a:rPr lang="en-US" sz="2400" b="1" dirty="0">
                <a:latin typeface="Times New Roman"/>
                <a:ea typeface="Times New Roman"/>
              </a:rPr>
              <a:t>(2)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bs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n‡Z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cvB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</a:t>
            </a:r>
            <a:r>
              <a:rPr lang="en-US" sz="2400" b="1" dirty="0" smtClean="0">
                <a:latin typeface="Times New Roman"/>
                <a:ea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Times New Roman"/>
                <a:ea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  <a:cs typeface="+mj-cs"/>
              </a:rPr>
              <a:t>b²</a:t>
            </a:r>
            <a:r>
              <a:rPr lang="en-US" sz="2400" b="1" smtClean="0">
                <a:latin typeface="Times New Roman"/>
                <a:ea typeface="Times New Roman"/>
              </a:rPr>
              <a:t>/</a:t>
            </a:r>
            <a:r>
              <a:rPr lang="en-US" sz="2400" b="1"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smtClean="0">
                <a:latin typeface="Times New Roman"/>
                <a:ea typeface="Times New Roman"/>
                <a:cs typeface="+mj-cs"/>
              </a:rPr>
              <a:t>a²</a:t>
            </a:r>
            <a:r>
              <a:rPr lang="en-US" sz="2400" b="1" smtClean="0">
                <a:latin typeface="Times New Roman"/>
                <a:ea typeface="Times New Roman"/>
              </a:rPr>
              <a:t>(1+r)²</a:t>
            </a:r>
            <a:r>
              <a:rPr lang="en-US" sz="2400" b="1" dirty="0" smtClean="0">
                <a:latin typeface="Times New Roman"/>
                <a:ea typeface="Times New Roman"/>
              </a:rPr>
              <a:t>= </a:t>
            </a:r>
            <a:r>
              <a:rPr lang="en-US" sz="2400" b="1" dirty="0">
                <a:latin typeface="Times New Roman"/>
                <a:ea typeface="Times New Roman"/>
              </a:rPr>
              <a:t>c/a r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</a:t>
            </a:r>
            <a:r>
              <a:rPr lang="en-US" sz="2400" b="1" dirty="0" smtClean="0">
                <a:latin typeface="Times New Roman"/>
                <a:ea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Times New Roman"/>
                <a:ea typeface="Times New Roman"/>
              </a:rPr>
              <a:t>, ac(1+r)² </a:t>
            </a:r>
            <a:r>
              <a:rPr lang="en-US" sz="2400" b="1" dirty="0">
                <a:latin typeface="Times New Roman"/>
                <a:ea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  <a:cs typeface="+mj-cs"/>
              </a:rPr>
              <a:t>b²r      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)</a:t>
            </a:r>
            <a:endParaRPr lang="en-US" sz="2400" b="1" dirty="0">
              <a:solidFill>
                <a:srgbClr val="00B050"/>
              </a:solidFill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37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1143000"/>
          </a:xfrm>
        </p:spPr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51435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5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. x²+bx+c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= 0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Zv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‡`i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AšÍ‡ii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wZb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¸b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Ki †h ,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2b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= 9c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305800" cy="5486400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  <a:tabLst>
                <a:tab pos="514350" algn="l"/>
              </a:tabLst>
            </a:pPr>
            <a:r>
              <a:rPr lang="en-US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6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600" b="1" dirty="0" smtClean="0">
              <a:solidFill>
                <a:srgbClr val="00B050"/>
              </a:solidFill>
              <a:latin typeface="SutonnyMJ"/>
              <a:ea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  <a:tabLst>
                <a:tab pos="514350" algn="l"/>
              </a:tabLst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`</a:t>
            </a:r>
            <a:r>
              <a:rPr lang="en-US" sz="2600" b="1" dirty="0" err="1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600" b="1" dirty="0" smtClean="0">
                <a:latin typeface="Times New Roman"/>
                <a:ea typeface="Times New Roman"/>
              </a:rPr>
              <a:t>α </a:t>
            </a:r>
            <a:r>
              <a:rPr lang="en-US" sz="2600" b="1" dirty="0">
                <a:latin typeface="Times New Roman"/>
                <a:ea typeface="Times New Roman"/>
              </a:rPr>
              <a:t>, β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</a:t>
            </a:r>
            <a:r>
              <a:rPr lang="en-US" sz="26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6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600" b="1" dirty="0">
                <a:latin typeface="Times New Roman"/>
                <a:ea typeface="Times New Roman"/>
              </a:rPr>
              <a:t>α + β =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- b/a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           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α + β =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- b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¸</a:t>
            </a:r>
            <a:r>
              <a:rPr lang="en-US" sz="26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latin typeface="Times New Roman"/>
                <a:ea typeface="Times New Roman"/>
              </a:rPr>
              <a:t>α </a:t>
            </a:r>
            <a:r>
              <a:rPr lang="en-US" sz="2600" dirty="0" smtClean="0">
                <a:latin typeface="Times New Roman"/>
                <a:ea typeface="Times New Roman"/>
              </a:rPr>
              <a:t>×</a:t>
            </a:r>
            <a:r>
              <a:rPr lang="en-US" sz="2600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β = </a:t>
            </a:r>
            <a:r>
              <a:rPr lang="en-US" sz="2600" b="1" dirty="0" smtClean="0">
                <a:latin typeface="Times New Roman"/>
                <a:ea typeface="Times New Roman"/>
              </a:rPr>
              <a:t>c/a   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          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α β = </a:t>
            </a:r>
            <a:r>
              <a:rPr lang="en-US" sz="2600" b="1" dirty="0" smtClean="0">
                <a:latin typeface="Times New Roman"/>
                <a:ea typeface="Times New Roman"/>
              </a:rPr>
              <a:t>c 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cÖkœg‡Z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latin typeface="Times New Roman"/>
                <a:ea typeface="Times New Roman"/>
              </a:rPr>
              <a:t> α </a:t>
            </a:r>
            <a:r>
              <a:rPr lang="en-US" sz="2600" b="1" dirty="0">
                <a:latin typeface="Times New Roman"/>
                <a:ea typeface="Times New Roman"/>
              </a:rPr>
              <a:t>+ β </a:t>
            </a:r>
            <a:r>
              <a:rPr lang="en-US" sz="2600" b="1" dirty="0" smtClean="0">
                <a:latin typeface="Times New Roman"/>
                <a:ea typeface="Times New Roman"/>
              </a:rPr>
              <a:t>  =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3 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( </a:t>
            </a:r>
            <a:r>
              <a:rPr lang="en-US" sz="2600" b="1" dirty="0">
                <a:latin typeface="Times New Roman"/>
                <a:ea typeface="Times New Roman"/>
              </a:rPr>
              <a:t>α - β) 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(α + </a:t>
            </a:r>
            <a:r>
              <a:rPr lang="en-US" sz="2600" b="1" dirty="0" smtClean="0">
                <a:latin typeface="Times New Roman"/>
                <a:ea typeface="Times New Roman"/>
              </a:rPr>
              <a:t>β)²  =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9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(α 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-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β)²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(α + β)² </a:t>
            </a:r>
            <a:r>
              <a:rPr lang="en-US" sz="2600" b="1" dirty="0" smtClean="0">
                <a:latin typeface="Times New Roman"/>
                <a:ea typeface="Times New Roman"/>
              </a:rPr>
              <a:t>=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9 </a:t>
            </a:r>
            <a:r>
              <a:rPr lang="en-US" sz="2600" b="1" dirty="0" smtClean="0">
                <a:latin typeface="Times New Roman"/>
                <a:ea typeface="Times New Roman"/>
              </a:rPr>
              <a:t>{ 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α +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β)²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- </a:t>
            </a:r>
            <a:r>
              <a:rPr lang="en-US" sz="2600" b="1" dirty="0">
                <a:latin typeface="Times New Roman"/>
                <a:ea typeface="Times New Roman"/>
              </a:rPr>
              <a:t>4 α β }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(-b </a:t>
            </a:r>
            <a:r>
              <a:rPr lang="en-US" sz="2600" b="1" dirty="0" smtClean="0">
                <a:latin typeface="Times New Roman"/>
                <a:ea typeface="Times New Roman"/>
              </a:rPr>
              <a:t>)² =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600" b="1" dirty="0">
                <a:latin typeface="Times New Roman"/>
                <a:ea typeface="Times New Roman"/>
              </a:rPr>
              <a:t>9 </a:t>
            </a:r>
            <a:r>
              <a:rPr lang="en-US" sz="2600" b="1" dirty="0" smtClean="0">
                <a:latin typeface="Times New Roman"/>
                <a:ea typeface="Times New Roman"/>
              </a:rPr>
              <a:t>{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(-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b )² 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- </a:t>
            </a:r>
            <a:r>
              <a:rPr lang="en-US" sz="2600" b="1" dirty="0" smtClean="0">
                <a:latin typeface="Times New Roman"/>
                <a:ea typeface="Times New Roman"/>
              </a:rPr>
              <a:t>4c </a:t>
            </a:r>
            <a:r>
              <a:rPr lang="en-US" sz="2600" b="1" dirty="0">
                <a:latin typeface="Times New Roman"/>
                <a:ea typeface="Times New Roman"/>
              </a:rPr>
              <a:t>}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Times New Roman"/>
                <a:ea typeface="Times New Roman"/>
              </a:rPr>
              <a:t> </a:t>
            </a:r>
            <a:r>
              <a:rPr lang="en-US" sz="2600" dirty="0" smtClean="0">
                <a:latin typeface="Times New Roman"/>
                <a:ea typeface="Times New Roman"/>
              </a:rPr>
              <a:t>      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b ²</a:t>
            </a:r>
            <a:r>
              <a:rPr lang="en-US" sz="2600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=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9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b ²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- </a:t>
            </a:r>
            <a:r>
              <a:rPr lang="en-US" sz="2600" b="1" dirty="0">
                <a:latin typeface="Times New Roman"/>
                <a:ea typeface="Times New Roman"/>
              </a:rPr>
              <a:t>36c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smtClean="0">
                <a:latin typeface="Times New Roman"/>
                <a:ea typeface="Times New Roman"/>
              </a:rPr>
              <a:t>8</a:t>
            </a:r>
            <a:r>
              <a:rPr lang="en-US" sz="2600" b="1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smtClean="0">
                <a:solidFill>
                  <a:prstClr val="black"/>
                </a:solidFill>
                <a:latin typeface="Times New Roman"/>
                <a:ea typeface="Times New Roman"/>
              </a:rPr>
              <a:t>b²</a:t>
            </a:r>
            <a:r>
              <a:rPr lang="en-US" sz="2600" b="1" smtClean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=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36c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2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600" b="1" dirty="0" smtClean="0">
                <a:latin typeface="SutonnyMJ"/>
                <a:ea typeface="Times New Roman"/>
                <a:cs typeface="Times New Roman"/>
              </a:rPr>
              <a:t>                         </a:t>
            </a:r>
            <a:r>
              <a:rPr lang="en-US" sz="26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6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600" b="1" dirty="0"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latin typeface="Times New Roman"/>
                <a:ea typeface="Times New Roman"/>
              </a:rPr>
              <a:t>2</a:t>
            </a:r>
            <a:r>
              <a:rPr lang="en-US" sz="2600" b="1" dirty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6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b²</a:t>
            </a:r>
            <a:r>
              <a:rPr lang="en-US" sz="2600" b="1" dirty="0" smtClean="0">
                <a:latin typeface="Times New Roman"/>
                <a:ea typeface="Times New Roman"/>
              </a:rPr>
              <a:t> </a:t>
            </a:r>
            <a:r>
              <a:rPr lang="en-US" sz="2600" b="1" dirty="0">
                <a:latin typeface="Times New Roman"/>
                <a:ea typeface="Times New Roman"/>
              </a:rPr>
              <a:t>= 9c </a:t>
            </a:r>
            <a:r>
              <a:rPr lang="en-US" sz="2600" b="1" dirty="0" smtClean="0">
                <a:latin typeface="Times New Roman"/>
                <a:ea typeface="Times New Roman"/>
              </a:rPr>
              <a:t>         </a:t>
            </a:r>
            <a:r>
              <a:rPr lang="en-US" sz="26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6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6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)</a:t>
            </a:r>
            <a:endParaRPr lang="en-US" sz="26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6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1066800"/>
          </a:xfrm>
        </p:spPr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514350" algn="l"/>
              </a:tabLst>
            </a:pP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   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6 .ax²+bx+c=0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Dëvi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eM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†h 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a³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</a:rPr>
              <a:t>+c³+abc = 0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400" b="1" dirty="0" smtClean="0">
              <a:solidFill>
                <a:srgbClr val="00B050"/>
              </a:solidFill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 </a:t>
            </a:r>
            <a:r>
              <a:rPr lang="en-US" sz="2400" b="1" dirty="0">
                <a:latin typeface="Times New Roman"/>
                <a:ea typeface="Times New Roman"/>
              </a:rPr>
              <a:t>α ,1/ </a:t>
            </a:r>
            <a:r>
              <a:rPr lang="en-US" sz="2400" b="1" dirty="0" smtClean="0">
                <a:latin typeface="Times New Roman"/>
                <a:ea typeface="Times New Roman"/>
              </a:rPr>
              <a:t>α</a:t>
            </a:r>
            <a:r>
              <a:rPr lang="en-US" sz="2400" b="1" baseline="30000" dirty="0" smtClean="0">
                <a:latin typeface="Times New Roman"/>
                <a:ea typeface="Times New Roman"/>
              </a:rPr>
              <a:t>2</a:t>
            </a:r>
            <a:endParaRPr lang="en-US" sz="2400" baseline="30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α </a:t>
            </a:r>
            <a:r>
              <a:rPr lang="en-US" sz="2400" b="1" dirty="0">
                <a:latin typeface="Times New Roman"/>
                <a:ea typeface="Times New Roman"/>
              </a:rPr>
              <a:t>+  1/ </a:t>
            </a:r>
            <a:r>
              <a:rPr lang="en-US" sz="2400" b="1" dirty="0" smtClean="0">
                <a:latin typeface="Times New Roman"/>
                <a:ea typeface="Times New Roman"/>
              </a:rPr>
              <a:t>α² =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-</a:t>
            </a:r>
            <a:r>
              <a:rPr lang="en-US" sz="2400" b="1" dirty="0">
                <a:latin typeface="Times New Roman"/>
                <a:ea typeface="Times New Roman"/>
              </a:rPr>
              <a:t>b/a----------(1)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 α </a:t>
            </a:r>
            <a:r>
              <a:rPr lang="en-US" sz="2400" b="1" dirty="0">
                <a:latin typeface="Times New Roman"/>
                <a:ea typeface="Times New Roman"/>
              </a:rPr>
              <a:t>×</a:t>
            </a:r>
            <a:r>
              <a:rPr lang="en-US" sz="2400" dirty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1/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α²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</a:rPr>
              <a:t>c/a</a:t>
            </a:r>
            <a:endParaRPr lang="en-US" sz="24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 smtClean="0">
                <a:latin typeface="Times New Roman"/>
                <a:ea typeface="Times New Roman"/>
              </a:rPr>
              <a:t>  α = a /c</a:t>
            </a:r>
            <a:endParaRPr lang="en-US" sz="24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Times New Roman"/>
                <a:ea typeface="Times New Roman"/>
              </a:rPr>
              <a:t>    α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(</a:t>
            </a:r>
            <a:r>
              <a:rPr lang="en-US" sz="2400" b="1" dirty="0">
                <a:latin typeface="Times New Roman"/>
                <a:ea typeface="Times New Roman"/>
              </a:rPr>
              <a:t>1)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bs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G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ewm‡q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cvB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</a:t>
            </a:r>
            <a:r>
              <a:rPr lang="en-US" sz="2400" b="1" dirty="0" smtClean="0">
                <a:latin typeface="Times New Roman"/>
                <a:ea typeface="Times New Roman"/>
              </a:rPr>
              <a:t>                                α </a:t>
            </a:r>
            <a:r>
              <a:rPr lang="en-US" sz="2400" b="1" dirty="0">
                <a:latin typeface="Times New Roman"/>
                <a:ea typeface="Times New Roman"/>
              </a:rPr>
              <a:t>+  1/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α²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=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>
                <a:latin typeface="Times New Roman"/>
                <a:ea typeface="Times New Roman"/>
              </a:rPr>
              <a:t>-</a:t>
            </a:r>
            <a:r>
              <a:rPr lang="en-US" sz="2400" b="1" dirty="0" smtClean="0">
                <a:latin typeface="Times New Roman"/>
                <a:ea typeface="Times New Roman"/>
              </a:rPr>
              <a:t>b/a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a /c + 1/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a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c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  </a:t>
            </a:r>
            <a:r>
              <a:rPr lang="en-US" sz="2400" b="1" dirty="0">
                <a:latin typeface="Times New Roman"/>
                <a:ea typeface="Times New Roman"/>
              </a:rPr>
              <a:t>= -b/a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a </a:t>
            </a:r>
            <a:r>
              <a:rPr lang="en-US" sz="2400" b="1" dirty="0">
                <a:latin typeface="Times New Roman"/>
                <a:ea typeface="Times New Roman"/>
              </a:rPr>
              <a:t>/c +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c²</a:t>
            </a:r>
            <a:r>
              <a:rPr lang="en-US" sz="2400" b="1" dirty="0" smtClean="0">
                <a:latin typeface="Times New Roman"/>
                <a:ea typeface="Times New Roman"/>
              </a:rPr>
              <a:t>  </a:t>
            </a:r>
            <a:r>
              <a:rPr lang="en-US" sz="2400" b="1" dirty="0">
                <a:latin typeface="Times New Roman"/>
                <a:ea typeface="Times New Roman"/>
              </a:rPr>
              <a:t>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a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+ </a:t>
            </a:r>
            <a:r>
              <a:rPr lang="en-US" sz="2400" b="1" dirty="0" smtClean="0">
                <a:latin typeface="Times New Roman"/>
                <a:ea typeface="Times New Roman"/>
              </a:rPr>
              <a:t>b/a</a:t>
            </a:r>
            <a:r>
              <a:rPr lang="en-US" sz="2400" dirty="0" smtClean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= </a:t>
            </a:r>
            <a:r>
              <a:rPr lang="en-US" sz="2400" b="1" dirty="0">
                <a:latin typeface="Times New Roman"/>
                <a:ea typeface="Times New Roman"/>
              </a:rPr>
              <a:t>0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(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a³</a:t>
            </a:r>
            <a:r>
              <a:rPr lang="en-US" sz="2400" b="1" dirty="0" smtClean="0">
                <a:latin typeface="Times New Roman"/>
                <a:ea typeface="Times New Roman"/>
              </a:rPr>
              <a:t> +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c³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+ </a:t>
            </a:r>
            <a:r>
              <a:rPr lang="en-US" sz="2400" b="1" dirty="0" err="1" smtClean="0">
                <a:latin typeface="Times New Roman"/>
                <a:ea typeface="Times New Roman"/>
              </a:rPr>
              <a:t>abc</a:t>
            </a:r>
            <a:r>
              <a:rPr lang="en-US" sz="2400" b="1" smtClean="0">
                <a:latin typeface="Times New Roman"/>
                <a:ea typeface="Times New Roman"/>
              </a:rPr>
              <a:t> ) /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a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c  = 0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a³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+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c³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+ </a:t>
            </a:r>
            <a:r>
              <a:rPr lang="en-US" sz="2400" b="1" dirty="0" err="1">
                <a:latin typeface="Times New Roman"/>
                <a:ea typeface="Times New Roman"/>
              </a:rPr>
              <a:t>abc</a:t>
            </a:r>
            <a:r>
              <a:rPr lang="en-US" sz="2400" b="1" dirty="0">
                <a:latin typeface="Times New Roman"/>
                <a:ea typeface="Times New Roman"/>
              </a:rPr>
              <a:t> = 0 </a:t>
            </a:r>
            <a:r>
              <a:rPr lang="en-US" sz="2400" b="1" dirty="0" smtClean="0">
                <a:latin typeface="Times New Roman"/>
                <a:ea typeface="Times New Roman"/>
              </a:rPr>
              <a:t>              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4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)</a:t>
            </a:r>
            <a:endParaRPr lang="en-US" sz="24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 </a:t>
            </a:r>
            <a:endParaRPr lang="en-US" sz="2400" dirty="0">
              <a:latin typeface="Times New Roman"/>
              <a:ea typeface="Times New Roman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4607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marL="228600" lvl="0" indent="-342900" algn="l"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7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.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cÖgvb 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Ki †h ,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x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–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px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q 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=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0 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ywUi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wGNv‡Zi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400" b="1" dirty="0" err="1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 smtClean="0">
                <a:solidFill>
                  <a:srgbClr val="FF0000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³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+mn-cs"/>
              </a:rPr>
              <a:t>- 3pq </a:t>
            </a:r>
            <a:endParaRPr lang="en-US" sz="1600" dirty="0">
              <a:solidFill>
                <a:srgbClr val="FF0000"/>
              </a:solidFill>
              <a:latin typeface="Times New Roman"/>
              <a:ea typeface="Times New Roman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8610600" cy="5334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t</a:t>
            </a:r>
            <a:r>
              <a:rPr lang="en-US" sz="2400" b="1" dirty="0">
                <a:solidFill>
                  <a:srgbClr val="00B050"/>
                </a:solidFill>
                <a:latin typeface="Times New Roman"/>
                <a:ea typeface="Times New Roman"/>
              </a:rPr>
              <a:t> </a:t>
            </a:r>
            <a:endParaRPr lang="en-US" sz="2400" b="1" dirty="0" smtClean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</a:rPr>
              <a:t> </a:t>
            </a:r>
            <a:r>
              <a:rPr lang="en-US" sz="2400" b="1" smtClean="0">
                <a:latin typeface="Times New Roman"/>
                <a:ea typeface="Times New Roman"/>
              </a:rPr>
              <a:t>          </a:t>
            </a:r>
            <a:r>
              <a:rPr lang="en-US" sz="2400" b="1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x²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–</a:t>
            </a:r>
            <a:r>
              <a:rPr lang="en-US" sz="2400" b="1" dirty="0" err="1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px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 +q = 0</a:t>
            </a:r>
            <a:r>
              <a:rPr lang="en-US" sz="2400" b="1" dirty="0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`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α , </a:t>
            </a:r>
            <a:r>
              <a:rPr lang="en-US" sz="2400" b="1" dirty="0" smtClean="0">
                <a:latin typeface="Times New Roman"/>
                <a:ea typeface="Times New Roman"/>
              </a:rPr>
              <a:t>β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>
                <a:latin typeface="Times New Roman"/>
                <a:ea typeface="Times New Roman"/>
              </a:rPr>
              <a:t>α + β  =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-b/a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α + </a:t>
            </a:r>
            <a:r>
              <a:rPr lang="en-US" sz="2400" b="1" dirty="0" smtClean="0">
                <a:latin typeface="Times New Roman"/>
                <a:ea typeface="Times New Roman"/>
              </a:rPr>
              <a:t>β =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p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latin typeface="Times New Roman"/>
                <a:ea typeface="Times New Roman"/>
              </a:rPr>
              <a:t> α</a:t>
            </a:r>
            <a:r>
              <a:rPr lang="en-US" sz="2400" dirty="0">
                <a:latin typeface="Times New Roman"/>
                <a:ea typeface="Times New Roman"/>
              </a:rPr>
              <a:t>×</a:t>
            </a:r>
            <a:r>
              <a:rPr lang="en-US" sz="2400" b="1" dirty="0">
                <a:latin typeface="Times New Roman"/>
                <a:ea typeface="Times New Roman"/>
              </a:rPr>
              <a:t> β = c/a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α β = q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`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ywUi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wGNv‡Zi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=</a:t>
            </a:r>
            <a:r>
              <a:rPr lang="en-US" sz="2400" b="1" dirty="0" smtClean="0">
                <a:latin typeface="Times New Roman"/>
                <a:ea typeface="Times New Roman"/>
              </a:rPr>
              <a:t> α</a:t>
            </a:r>
            <a:r>
              <a:rPr lang="en-US" sz="2400" b="1" dirty="0">
                <a:latin typeface="Times New Roman"/>
                <a:ea typeface="Times New Roman"/>
              </a:rPr>
              <a:t>³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+ </a:t>
            </a:r>
            <a:r>
              <a:rPr lang="en-US" sz="2400" b="1" dirty="0" smtClean="0">
                <a:latin typeface="Times New Roman"/>
                <a:ea typeface="Times New Roman"/>
              </a:rPr>
              <a:t>β</a:t>
            </a:r>
            <a:r>
              <a:rPr lang="en-US" sz="2400" b="1" dirty="0">
                <a:latin typeface="Times New Roman"/>
                <a:ea typeface="Times New Roman"/>
              </a:rPr>
              <a:t>³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            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=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(α + β) ³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-3α β (α + β)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                </a:t>
            </a:r>
            <a:r>
              <a:rPr lang="en-US" sz="2400" b="1" dirty="0">
                <a:latin typeface="Times New Roman"/>
                <a:ea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</a:rPr>
              <a:t>p</a:t>
            </a:r>
            <a:r>
              <a:rPr lang="en-US" sz="2400" b="1" dirty="0">
                <a:latin typeface="Times New Roman"/>
                <a:ea typeface="Times New Roman"/>
              </a:rPr>
              <a:t>³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- 3pq </a:t>
            </a:r>
            <a:r>
              <a:rPr lang="en-US" sz="2400" b="1" dirty="0" smtClean="0">
                <a:latin typeface="Times New Roman"/>
                <a:ea typeface="Times New Roman"/>
              </a:rPr>
              <a:t>                       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400" b="1" dirty="0" smtClean="0">
                <a:solidFill>
                  <a:srgbClr val="00B050"/>
                </a:solidFill>
                <a:latin typeface="SutonnyMJ"/>
                <a:ea typeface="Times New Roman"/>
                <a:cs typeface="Times New Roman"/>
              </a:rPr>
              <a:t> )</a:t>
            </a:r>
            <a:endParaRPr lang="en-US" sz="1600" dirty="0">
              <a:solidFill>
                <a:srgbClr val="00B050"/>
              </a:solidFill>
              <a:latin typeface="Times New Roman"/>
              <a:ea typeface="Times New Roman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667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 8 . x²-bx+c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</a:rPr>
              <a:t>= 0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AšÍi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&amp;GKK </a:t>
            </a: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Ki †h,    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b²+4c² = ( 1+2c)²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7848600" cy="4876800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x²-bx+c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= 0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α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β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α + β  =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-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b/a 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        = b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¸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αβ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= c/a </a:t>
            </a:r>
            <a:endParaRPr lang="en-US" sz="2400" b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    = c 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err="1" smtClean="0">
                <a:solidFill>
                  <a:schemeClr val="tx1"/>
                </a:solidFill>
                <a:latin typeface="SutonnyMJ" pitchFamily="2" charset="0"/>
                <a:ea typeface="Times New Roman"/>
                <a:cs typeface="SutonnyMJ" pitchFamily="2" charset="0"/>
              </a:rPr>
              <a:t>cÖkœg‡Z</a:t>
            </a:r>
            <a:r>
              <a:rPr lang="en-US" sz="2400" b="1" dirty="0" smtClean="0">
                <a:solidFill>
                  <a:schemeClr val="tx1"/>
                </a:solidFill>
                <a:latin typeface="SutonnyMJ" pitchFamily="2" charset="0"/>
                <a:ea typeface="Times New Roman"/>
                <a:cs typeface="SutonnyMJ" pitchFamily="2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α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-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β =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1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(α – β)² = 1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(α + β) ²- 4αβ = 1</a:t>
            </a:r>
            <a:endParaRPr lang="en-US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b² - 4c =1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b² =1 + 4c</a:t>
            </a:r>
            <a:endParaRPr lang="en-US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b² + 4c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= 1+4c+4c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b² + 4c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= ( 1+2c )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( </a:t>
            </a:r>
            <a:r>
              <a:rPr lang="en-US" sz="2400" b="1" dirty="0" err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400" b="1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</a:t>
            </a:r>
            <a:endParaRPr lang="en-US" sz="2400" b="1" dirty="0">
              <a:solidFill>
                <a:schemeClr val="tx1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14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95400"/>
          </a:xfrm>
        </p:spPr>
        <p:txBody>
          <a:bodyPr>
            <a:noAutofit/>
          </a:bodyPr>
          <a:lstStyle/>
          <a:p>
            <a:pPr marL="228600" lvl="0" indent="-342900" algn="l">
              <a:spcBef>
                <a:spcPts val="0"/>
              </a:spcBef>
            </a:pP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9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.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Ggb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hvi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h_v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µ‡g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17x² - 3x+14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= 0 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I ¸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Yd‡ji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|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229600" cy="5853545"/>
          </a:xfrm>
        </p:spPr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400" b="1" dirty="0" smtClean="0">
              <a:solidFill>
                <a:srgbClr val="7030A0"/>
              </a:solidFill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17x² - 3x + 14 </a:t>
            </a:r>
            <a:r>
              <a:rPr lang="en-US" sz="2400" b="1" dirty="0">
                <a:latin typeface="Times New Roman"/>
                <a:ea typeface="Times New Roman"/>
              </a:rPr>
              <a:t>= 0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latin typeface="Times New Roman"/>
                <a:ea typeface="Times New Roman"/>
              </a:rPr>
              <a:t> α , β                  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α + β </a:t>
            </a:r>
            <a:r>
              <a:rPr lang="en-US" sz="2400" b="1" dirty="0" smtClean="0">
                <a:latin typeface="Times New Roman"/>
                <a:ea typeface="Times New Roman"/>
              </a:rPr>
              <a:t> =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>
                <a:latin typeface="Times New Roman"/>
                <a:ea typeface="Times New Roman"/>
              </a:rPr>
              <a:t>-b/a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                       </a:t>
            </a:r>
            <a:r>
              <a:rPr lang="en-US" sz="2400" b="1" dirty="0" smtClean="0">
                <a:latin typeface="Times New Roman"/>
                <a:ea typeface="Times New Roman"/>
              </a:rPr>
              <a:t> =  3/17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 smtClean="0">
                <a:latin typeface="Times New Roman"/>
                <a:ea typeface="Times New Roman"/>
              </a:rPr>
              <a:t>  α× β = c/a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Times New Roman"/>
                <a:ea typeface="Times New Roman"/>
              </a:rPr>
              <a:t>                               = </a:t>
            </a:r>
            <a:r>
              <a:rPr lang="en-US" sz="2400" b="1" dirty="0">
                <a:latin typeface="Times New Roman"/>
                <a:ea typeface="Times New Roman"/>
              </a:rPr>
              <a:t>14/17                                      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α + β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 α×β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 smtClean="0">
                <a:latin typeface="Times New Roman"/>
                <a:ea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α + β + α β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                = </a:t>
            </a:r>
            <a:r>
              <a:rPr lang="en-US" sz="2400" b="1" dirty="0" smtClean="0">
                <a:latin typeface="Times New Roman"/>
                <a:ea typeface="Times New Roman"/>
              </a:rPr>
              <a:t> 3/17+14/17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                = </a:t>
            </a:r>
            <a:r>
              <a:rPr lang="en-US" sz="2400" b="1" dirty="0" smtClean="0">
                <a:latin typeface="Times New Roman"/>
                <a:ea typeface="Times New Roman"/>
              </a:rPr>
              <a:t> 17/17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                         = </a:t>
            </a:r>
            <a:r>
              <a:rPr lang="en-US" sz="2400" b="1" dirty="0" smtClean="0">
                <a:latin typeface="Times New Roman"/>
                <a:ea typeface="Times New Roman"/>
              </a:rPr>
              <a:t> 1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¸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=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( </a:t>
            </a:r>
            <a:r>
              <a:rPr lang="en-US" sz="2400" b="1" dirty="0">
                <a:latin typeface="Times New Roman"/>
                <a:ea typeface="Times New Roman"/>
              </a:rPr>
              <a:t>α + β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) (</a:t>
            </a:r>
            <a:r>
              <a:rPr lang="en-US" sz="2400" b="1" dirty="0">
                <a:latin typeface="Times New Roman"/>
                <a:ea typeface="Times New Roman"/>
              </a:rPr>
              <a:t>α β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)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     = </a:t>
            </a:r>
            <a:r>
              <a:rPr lang="en-US" sz="2400" b="1" dirty="0">
                <a:latin typeface="Times New Roman"/>
                <a:ea typeface="Times New Roman"/>
              </a:rPr>
              <a:t>3/17 × 14/17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                       = </a:t>
            </a:r>
            <a:r>
              <a:rPr lang="en-US" sz="2400" b="1" dirty="0">
                <a:latin typeface="Times New Roman"/>
                <a:ea typeface="Times New Roman"/>
              </a:rPr>
              <a:t>42/289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 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</a:rPr>
              <a:t>: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x</a:t>
            </a:r>
            <a:r>
              <a:rPr lang="en-US" sz="2400" b="1" dirty="0">
                <a:latin typeface="Times New Roman"/>
                <a:ea typeface="Times New Roman"/>
              </a:rPr>
              <a:t>²</a:t>
            </a:r>
            <a:r>
              <a:rPr lang="en-US" sz="2400" b="1" dirty="0" smtClean="0">
                <a:latin typeface="Times New Roman"/>
                <a:ea typeface="Times New Roman"/>
              </a:rPr>
              <a:t>-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400" b="1" dirty="0">
                <a:latin typeface="Times New Roman"/>
                <a:ea typeface="Times New Roman"/>
              </a:rPr>
              <a:t> x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+ 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>
                <a:latin typeface="Times New Roman"/>
                <a:ea typeface="Times New Roman"/>
              </a:rPr>
              <a:t>0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x² - 1x + 42/289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</a:rPr>
              <a:t>0</a:t>
            </a:r>
            <a:r>
              <a:rPr lang="en-US" sz="2400" b="1" dirty="0">
                <a:latin typeface="Times New Roman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            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latin typeface="Times New Roman"/>
                <a:ea typeface="Times New Roman"/>
              </a:rPr>
              <a:t>289 x²-289x + 42 </a:t>
            </a:r>
            <a:r>
              <a:rPr lang="en-US" sz="2400" b="1" dirty="0">
                <a:latin typeface="Times New Roman"/>
                <a:ea typeface="Times New Roman"/>
              </a:rPr>
              <a:t>= </a:t>
            </a:r>
            <a:r>
              <a:rPr lang="en-US" sz="2400" b="1" dirty="0" smtClean="0">
                <a:latin typeface="Times New Roman"/>
                <a:ea typeface="Times New Roman"/>
              </a:rPr>
              <a:t>0.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( </a:t>
            </a:r>
            <a:r>
              <a:rPr lang="en-US" sz="2400" b="1" dirty="0" err="1">
                <a:solidFill>
                  <a:prstClr val="black"/>
                </a:solidFill>
                <a:latin typeface="Times New Roman"/>
                <a:ea typeface="Times New Roman"/>
              </a:rPr>
              <a:t>Ans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 ) </a:t>
            </a:r>
            <a:endParaRPr lang="en-US" sz="1600" dirty="0">
              <a:latin typeface="Times New Roman"/>
              <a:ea typeface="Times New Roman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39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228600"/>
                <a:ext cx="8839200" cy="6263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10. 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k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KZ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𝟔𝐱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𝟏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𝐤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𝟐𝐱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𝟏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b="1" dirty="0"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 smtClean="0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400" b="1" dirty="0" smtClean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t  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cÖ`Ë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mgxKiY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t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6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                             </a:t>
                </a: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6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xk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                           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6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 smtClean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 </m:t>
                    </m:r>
                  </m:oMath>
                </a14:m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wbðqK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D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6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.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 smtClean="0">
                  <a:effectLst/>
                  <a:latin typeface="SutonnyMJ"/>
                  <a:ea typeface="Times New Roman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400" dirty="0" smtClean="0">
                  <a:effectLst/>
                  <a:latin typeface="SutonnyMJ"/>
                  <a:ea typeface="Times New Roman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Avgiv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Rvwb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mgxKi‡Yi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wbðvqK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k~b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¨ </a:t>
                </a:r>
                <a:r>
                  <a:rPr lang="en-US" sz="2400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n‡e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A_©</a:t>
                </a:r>
                <a:r>
                  <a:rPr lang="en-US" sz="2400" dirty="0" err="1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vr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(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6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.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36</m:t>
                    </m:r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    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28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40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endParaRPr lang="en-US" sz="24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28600"/>
                <a:ext cx="8839200" cy="6263894"/>
              </a:xfrm>
              <a:prstGeom prst="rect">
                <a:avLst/>
              </a:prstGeom>
              <a:blipFill rotWithShape="0">
                <a:blip r:embed="rId2"/>
                <a:stretch>
                  <a:fillRect l="-1034" t="-876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2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82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solidFill>
                  <a:srgbClr val="FF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সূচীপত্র</a:t>
            </a:r>
            <a:endParaRPr lang="en-US" sz="2800" dirty="0">
              <a:solidFill>
                <a:srgbClr val="FF000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523220"/>
          <a:ext cx="8382001" cy="634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ক্র.নং</a:t>
                      </a:r>
                      <a:endParaRPr lang="en-US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</a:t>
                      </a:r>
                      <a:endParaRPr lang="en-US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এর</a:t>
                      </a:r>
                      <a:r>
                        <a:rPr lang="en-US" sz="200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200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বিষয়সমূহ</a:t>
                      </a:r>
                      <a:endParaRPr lang="en-US" sz="200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প্রগমন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ও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ধারা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(Progression &amp; Series 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২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বহুপদী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(Polynomials)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৩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জটিল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(Complex Number)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৪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বিন্যাস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(Permutation)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৫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সমাবেশ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(Combination)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৬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আংশিক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ভগ্নাংশ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(Partial Fractions)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৭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ধনাত্মক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পূর্ণ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সূচকের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দ্বিপদী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উপপাদ্য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(Binomial theorem for Positive Integral)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৮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s-IN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ঋ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নাত্মক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ও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ভগ্নাংশ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সংখ্যা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সূচকের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দ্বিপদী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উপপাদ্য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(Binomial theorem for Negative Integral)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045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৯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সংযুক্ত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ত্রিকোণমিতিক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অনুপাত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Trigonometrical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ratios of associated angles)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047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১০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যৌগিক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ত্রিকোণমিতিক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অনুপাত</a:t>
                      </a:r>
                      <a:endParaRPr lang="en-US" sz="1600" b="0" baseline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(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Trigonometrical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ratios of compound angles)</a:t>
                      </a:r>
                      <a:endParaRPr lang="en-US" sz="1600" b="0" dirty="0" smtClean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১১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সূত্রের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baseline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রুপান্তর</a:t>
                      </a:r>
                      <a:r>
                        <a:rPr lang="en-US" sz="1600" b="0" baseline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(Transformation of Formulae)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১২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গুনিতক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(Multiple Angles)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029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১৩</a:t>
                      </a:r>
                      <a:endParaRPr lang="en-US" sz="1600" b="0" dirty="0">
                        <a:latin typeface="Nikosh" panose="02000000000000000000" pitchFamily="2" charset="0"/>
                        <a:cs typeface="Nikosh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অধ্যায়-১৩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উপগুনিতক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</a:t>
                      </a:r>
                      <a:r>
                        <a:rPr lang="en-US" sz="1600" b="0" dirty="0" err="1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কোণ</a:t>
                      </a:r>
                      <a:r>
                        <a:rPr lang="en-US" sz="1600" b="0" dirty="0" smtClean="0">
                          <a:latin typeface="Nikosh" panose="02000000000000000000" pitchFamily="2" charset="0"/>
                          <a:cs typeface="Nikosh" panose="02000000000000000000" pitchFamily="2" charset="0"/>
                        </a:rPr>
                        <a:t> (Sub Multiple Angles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12763"/>
                <a:ext cx="8686800" cy="37240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 lvl="0">
                  <a:spcAft>
                    <a:spcPts val="300"/>
                  </a:spcAft>
                </a:pPr>
                <a:endParaRPr lang="en-US" sz="2400" dirty="0" smtClean="0">
                  <a:solidFill>
                    <a:srgbClr val="00B05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457200" lvl="0">
                  <a:spcAft>
                    <a:spcPts val="300"/>
                  </a:spcAft>
                </a:pPr>
                <a:endParaRPr lang="en-US" sz="2400" dirty="0">
                  <a:solidFill>
                    <a:srgbClr val="00B05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 err="1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imes New Roman"/>
                      </a:rPr>
                      <m:t>4(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7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+10)=0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5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+10=0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5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5</m:t>
                        </m:r>
                      </m:e>
                    </m:d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</a:t>
                </a: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5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2)=0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5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 marL="457200" lvl="0" algn="ctr">
                  <a:spcAft>
                    <a:spcPts val="300"/>
                  </a:spcAf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k 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5   </a:t>
                </a: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2 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0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k 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2  </a:t>
                </a:r>
              </a:p>
              <a:p>
                <a:pPr lvl="0" algn="ctr">
                  <a:spcAft>
                    <a:spcPts val="300"/>
                  </a:spcAf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/>
                        <a:ea typeface="Times New Roman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wb‡Y©q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k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gvbt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 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5 </a:t>
                </a:r>
                <a:r>
                  <a:rPr lang="en-US" sz="2400" dirty="0" err="1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400" dirty="0">
                    <a:solidFill>
                      <a:srgbClr val="00B050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2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2763"/>
                <a:ext cx="8686800" cy="3724096"/>
              </a:xfrm>
              <a:prstGeom prst="rect">
                <a:avLst/>
              </a:prstGeom>
              <a:blipFill rotWithShape="0">
                <a:blip r:embed="rId2"/>
                <a:stretch>
                  <a:fillRect b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8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32084" y="-70435"/>
                <a:ext cx="9144000" cy="5363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11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k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KZ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𝟒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𝐤</m:t>
                        </m:r>
                      </m:e>
                    </m:d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𝟐𝐤</m:t>
                        </m:r>
                        <m:r>
                          <a:rPr lang="en-US" sz="24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𝟒</m:t>
                        </m:r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𝐱</m:t>
                    </m:r>
                  </m:oMath>
                </a14:m>
                <a:endParaRPr lang="en-US" sz="2400" b="1" i="1" dirty="0" smtClean="0">
                  <a:solidFill>
                    <a:srgbClr val="C00000"/>
                  </a:solidFill>
                  <a:effectLst/>
                  <a:latin typeface="Cambria Math"/>
                  <a:ea typeface="Times New Roman"/>
                  <a:cs typeface="SutonnyMJ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effectLst/>
                    <a:ea typeface="Times New Roman"/>
                    <a:cs typeface="SutonnyMJ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𝟖𝐤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𝟏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?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   </a:t>
                </a: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cÖ`Ë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mgxKiYt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k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∴ </m:t>
                    </m:r>
                  </m:oMath>
                </a14:m>
                <a:r>
                  <a:rPr lang="en-US" sz="2400" dirty="0" err="1"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wbðqK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(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)(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)</m:t>
                    </m:r>
                  </m:oMath>
                </a14:m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Avgiv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Rvwb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mgxKi‡Yi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wbðvqK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k~b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¨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n‡e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effectLst/>
                    <a:latin typeface="SutonnyMJ"/>
                    <a:ea typeface="Times New Roman"/>
                    <a:cs typeface="Times New Roman"/>
                  </a:rPr>
                  <a:t>A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_©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vr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k</m:t>
                            </m:r>
                            <m:r>
                              <a:rPr lang="en-US" sz="24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+</m:t>
                            </m:r>
                            <m:r>
                              <a:rPr lang="en-US" sz="24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400" i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</m:d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1</m:t>
                        </m:r>
                      </m:e>
                    </m:d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8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k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    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128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32</m:t>
                    </m:r>
                    <m:sSup>
                      <m:s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36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108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36k(k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3) 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0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36k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 ∴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k = 0  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k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3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k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3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wb‡Y©q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k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gvbt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0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3 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84" y="-70435"/>
                <a:ext cx="9144000" cy="5363648"/>
              </a:xfrm>
              <a:prstGeom prst="rect">
                <a:avLst/>
              </a:prstGeom>
              <a:blipFill rotWithShape="0">
                <a:blip r:embed="rId2"/>
                <a:stretch>
                  <a:fillRect l="-1067" t="-1023" b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8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066799"/>
                <a:ext cx="8001000" cy="4562083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11</a:t>
                </a:r>
                <a:r>
                  <a:rPr lang="en-US" sz="20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000" b="1" dirty="0" smtClean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k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KZ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𝟒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𝐤</m:t>
                        </m:r>
                      </m:e>
                    </m:d>
                    <m:sSup>
                      <m:sSup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𝟐𝐤</m:t>
                        </m:r>
                        <m:r>
                          <a:rPr lang="en-US" sz="2000" b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𝟒</m:t>
                        </m:r>
                      </m:e>
                    </m:d>
                    <m:r>
                      <a:rPr lang="en-US" sz="20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𝐱</m:t>
                    </m:r>
                  </m:oMath>
                </a14:m>
                <a:endParaRPr lang="en-US" sz="2000" b="1" i="1" dirty="0" smtClean="0">
                  <a:solidFill>
                    <a:srgbClr val="C00000"/>
                  </a:solidFill>
                  <a:effectLst/>
                  <a:latin typeface="Cambria Math"/>
                  <a:ea typeface="Times New Roman"/>
                  <a:cs typeface="SutonnyMJ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C00000"/>
                    </a:solidFill>
                    <a:effectLst/>
                    <a:ea typeface="Times New Roman"/>
                    <a:cs typeface="SutonnyMJ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𝟖𝐤</m:t>
                    </m:r>
                    <m:r>
                      <a:rPr lang="en-US" sz="20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𝟏</m:t>
                    </m:r>
                    <m:r>
                      <a:rPr lang="en-US" sz="20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0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?</a:t>
                </a:r>
                <a:endParaRPr lang="en-US" sz="20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t   </a:t>
                </a:r>
                <a:endParaRPr lang="en-US" sz="20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cÖ`Ë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mgxKiYt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k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+(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)=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∴ </m:t>
                    </m:r>
                  </m:oMath>
                </a14:m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wbðqK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(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(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)(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1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)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Avgiv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Rvwb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wbðvqK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k~b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¨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n‡e</a:t>
                </a:r>
                <a:r>
                  <a:rPr lang="en-US" sz="20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effectLst/>
                    <a:latin typeface="SutonnyMJ"/>
                    <a:ea typeface="Times New Roman"/>
                    <a:cs typeface="Times New Roman"/>
                  </a:rPr>
                  <a:t>A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_©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vr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k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+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</m:d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1</m:t>
                        </m:r>
                      </m:e>
                    </m:d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0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d>
                      <m:dPr>
                        <m:ctrlP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32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8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k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</m:d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           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128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16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32</m:t>
                    </m:r>
                    <m:sSup>
                      <m:s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4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36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k</m:t>
                        </m:r>
                      </m:e>
                      <m:sup>
                        <m:r>
                          <a:rPr lang="en-US" sz="2000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108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k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36k(k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3) 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0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36k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 ∴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k = 0   </a:t>
                </a:r>
                <a:r>
                  <a:rPr lang="en-US" sz="20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k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3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0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k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=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3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/>
                        <a:ea typeface="Times New Roman"/>
                      </a:rPr>
                      <m:t> ∴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wb‡Y©q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k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gvbt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 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0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000" dirty="0"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3 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799"/>
                <a:ext cx="8001000" cy="4562083"/>
              </a:xfrm>
              <a:prstGeom prst="rect">
                <a:avLst/>
              </a:prstGeom>
              <a:blipFill>
                <a:blip r:embed="rId2"/>
                <a:stretch>
                  <a:fillRect l="-607" t="-532" b="-1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143000"/>
                <a:ext cx="8534400" cy="5209824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</a:rPr>
                  <a:t>12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|  </a:t>
                </a:r>
                <a:r>
                  <a:rPr lang="en-US" sz="2400" b="1" dirty="0" err="1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hw</a:t>
                </a:r>
                <a:r>
                  <a:rPr lang="en-US" sz="2400" b="1" dirty="0" smtClean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`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𝟓𝐱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𝐜</m:t>
                    </m:r>
                    <m:r>
                      <a:rPr lang="en-US" sz="2400" b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mgxKiYwUi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4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nq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Z‡e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Times New Roman"/>
                    <a:ea typeface="Times New Roman"/>
                  </a:rPr>
                  <a:t>c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Ges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wbb©q</a:t>
                </a:r>
                <a:r>
                  <a:rPr lang="en-US" sz="2400" b="1" dirty="0">
                    <a:solidFill>
                      <a:srgbClr val="C00000"/>
                    </a:solidFill>
                    <a:effectLst/>
                    <a:latin typeface="SutonnyMJ"/>
                    <a:ea typeface="Times New Roman"/>
                  </a:rPr>
                  <a:t> Ki|</a:t>
                </a:r>
                <a:endParaRPr lang="en-US" sz="2400" dirty="0">
                  <a:solidFill>
                    <a:srgbClr val="C0000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t  </a:t>
                </a:r>
                <a:endParaRPr lang="en-US" sz="24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‡`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Iqv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Av‡Q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400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5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x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g‡bKwi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400" dirty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†</a:t>
                </a:r>
                <a:r>
                  <a:rPr lang="en-US" sz="2400" dirty="0" err="1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hvMdj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libri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−(−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𝟓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   </m:t>
                        </m:r>
                        <m:r>
                          <a:rPr lang="en-US" sz="2400" b="1" i="1">
                            <a:solidFill>
                              <a:srgbClr val="00B0F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𝟏</m:t>
                        </m:r>
                      </m:den>
                    </m:f>
                    <m:r>
                      <a:rPr lang="en-US" sz="2400" b="1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Cambria"/>
                    <a:ea typeface="Times New Roman"/>
                  </a:rPr>
                  <a:t>5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SutonnyMJ"/>
                    <a:ea typeface="Times New Roman"/>
                    <a:cs typeface="Times New Roman"/>
                  </a:rPr>
                  <a:t>                    </a:t>
                </a: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libri"/>
                      </a:rPr>
                      <m:t>5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B0F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00B0F0"/>
                    </a:solidFill>
                    <a:effectLst/>
                    <a:latin typeface="Times New Roman"/>
                    <a:ea typeface="Times New Roman"/>
                  </a:rPr>
                  <a:t>1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Ges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¸</a:t>
                </a:r>
                <a:r>
                  <a:rPr lang="en-US" sz="2400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bdj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4.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  </a:t>
                </a:r>
                <a:endParaRPr lang="en-US" sz="2400" dirty="0" smtClean="0">
                  <a:solidFill>
                    <a:srgbClr val="7030A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                       </a:t>
                </a:r>
                <a:r>
                  <a:rPr lang="en-US" sz="2400" dirty="0" err="1" smtClean="0">
                    <a:solidFill>
                      <a:srgbClr val="00B0F0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dirty="0">
                    <a:solidFill>
                      <a:srgbClr val="00B0F0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  4</a:t>
                </a:r>
                <a:r>
                  <a:rPr lang="en-US" sz="2400" dirty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. </a:t>
                </a:r>
                <a:r>
                  <a:rPr lang="en-US" sz="2400" dirty="0" smtClean="0">
                    <a:solidFill>
                      <a:srgbClr val="00B0F0"/>
                    </a:solidFill>
                    <a:latin typeface="Times New Roman"/>
                    <a:ea typeface="Times New Roman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B0F0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</m:oMath>
                </a14:m>
                <a:endParaRPr lang="en-US" sz="2400" dirty="0" smtClean="0">
                  <a:solidFill>
                    <a:srgbClr val="00B0F0"/>
                  </a:solidFill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latin typeface="Times New Roman"/>
                    <a:ea typeface="Times New Roman"/>
                  </a:rPr>
                  <a:t> </a:t>
                </a:r>
                <a:r>
                  <a:rPr lang="en-US" sz="2400" dirty="0" smtClean="0">
                    <a:latin typeface="Times New Roman"/>
                    <a:ea typeface="Times New Roman"/>
                  </a:rPr>
                  <a:t>                      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400" i="1"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  c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4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</a:rPr>
                  <a:t>myZivs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 4 </a:t>
                </a:r>
                <a:r>
                  <a:rPr lang="en-US" sz="2400" b="1" dirty="0" err="1">
                    <a:effectLst/>
                    <a:latin typeface="SutonnyMJ"/>
                    <a:ea typeface="Times New Roman"/>
                  </a:rPr>
                  <a:t>Ges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</a:rPr>
                  <a:t>Aci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>
                    <a:effectLst/>
                    <a:latin typeface="Times New Roman"/>
                    <a:ea typeface="Times New Roman"/>
                  </a:rPr>
                  <a:t>1  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4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4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4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43000"/>
                <a:ext cx="8534400" cy="5209824"/>
              </a:xfrm>
              <a:prstGeom prst="rect">
                <a:avLst/>
              </a:prstGeom>
              <a:blipFill>
                <a:blip r:embed="rId2"/>
                <a:stretch>
                  <a:fillRect l="-926" t="-816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914400"/>
                <a:ext cx="8305800" cy="521610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13|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hw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`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𝐛𝐱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𝐜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mgwó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AšÍid‡ji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Pvi¸b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b="1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cÖgvb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Ki †h,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64 c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r>
                  <a:rPr lang="en-US" sz="2000" b="1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t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g‡bKwi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b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c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cÖkœg‡Z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4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16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 (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Dfq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cÿ‡K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eM©K‡i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b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16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</m:e>
                            </m:d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SimSun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SimSun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αβ</m:t>
                        </m:r>
                      </m:e>
                    </m:d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16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b</m:t>
                                </m:r>
                              </m:e>
                            </m:d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SimSun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SimSun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c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16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64c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-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16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-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64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c   </a:t>
                </a:r>
                <a:endParaRPr lang="en-US" sz="20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-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-64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c</a:t>
                </a:r>
              </a:p>
              <a:p>
                <a:pPr marL="457200"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</a:rPr>
                  <a:t>  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64 c</a:t>
                </a:r>
                <a:endParaRPr lang="en-US" sz="2000" dirty="0" smtClean="0">
                  <a:effectLst/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15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64 c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                         (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Proved)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4400"/>
                <a:ext cx="8305800" cy="5216108"/>
              </a:xfrm>
              <a:prstGeom prst="rect">
                <a:avLst/>
              </a:prstGeom>
              <a:blipFill>
                <a:blip r:embed="rId2"/>
                <a:stretch>
                  <a:fillRect l="-585" t="-116"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762000"/>
                <a:ext cx="8458200" cy="453059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14| 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hw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`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𝐛𝐱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𝐜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AšÍi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GKK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Ki †h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𝐛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𝟒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𝐜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𝟏</m:t>
                        </m:r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𝟐𝐜</m:t>
                        </m:r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mgvavbt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</a:t>
                </a:r>
                <a:endParaRPr lang="en-US" sz="2000" b="1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g‡bKwi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bx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c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b </a:t>
                </a:r>
                <a:endParaRPr lang="en-US" sz="20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c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cÖkœg‡Z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)=1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 (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Dfq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cÿ‡K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eM©K‡i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SimSun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SimSun"/>
                      </a:rPr>
                      <m:t> 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αβ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−4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=1+4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+4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=1+4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+4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∴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c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(1+2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c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(Proved)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62000"/>
                <a:ext cx="8458200" cy="4530599"/>
              </a:xfrm>
              <a:prstGeom prst="rect">
                <a:avLst/>
              </a:prstGeom>
              <a:blipFill>
                <a:blip r:embed="rId2"/>
                <a:stretch>
                  <a:fillRect l="-575" t="-134" b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6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914400"/>
                <a:ext cx="8153400" cy="317708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15| </a:t>
                </a:r>
                <a:r>
                  <a:rPr lang="en-US" sz="2000" b="1" dirty="0" smtClean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𝟓𝐱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𝟕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𝛂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𝛃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KZ?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t </a:t>
                </a:r>
                <a:endParaRPr lang="en-US" sz="2000" b="1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awi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5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7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5)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5   </a:t>
                </a:r>
                <a:endParaRPr lang="en-US" sz="2000" dirty="0" smtClean="0">
                  <a:solidFill>
                    <a:srgbClr val="000000"/>
                  </a:solidFill>
                  <a:latin typeface="Times New Roman"/>
                  <a:ea typeface="Calibri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7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GLb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β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3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αβ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β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3.7.5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125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−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105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 20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  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8153400" cy="3177088"/>
              </a:xfrm>
              <a:prstGeom prst="rect">
                <a:avLst/>
              </a:prstGeom>
              <a:blipFill>
                <a:blip r:embed="rId2"/>
                <a:stretch>
                  <a:fillRect l="-596" t="-190"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066800"/>
                <a:ext cx="7924800" cy="3792641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16| 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Ki †h,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𝐚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𝐛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bv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𝟐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𝟐</m:t>
                    </m:r>
                    <m:d>
                      <m:d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𝐚</m:t>
                        </m:r>
                        <m:r>
                          <a:rPr lang="en-US" sz="2000" b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𝐛</m:t>
                        </m:r>
                      </m:e>
                    </m:d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𝐚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𝐛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 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ev¯Íe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n‡Z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cv‡i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bv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|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t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endParaRPr lang="en-US" sz="2000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mgxKiYwUi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wbðvqK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{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)}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.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2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                                                                                    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ab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ab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8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ab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2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ab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a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b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wbðvqK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FbvZ¥K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ev¯Íe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n‡Z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wbðvqK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abvZ¥K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A_ev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k~Y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¨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n‡Z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n‡e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myZivs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a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n‡j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Zv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m¤¢e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|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(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cÖgvwbZ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7924800" cy="3792641"/>
              </a:xfrm>
              <a:prstGeom prst="rect">
                <a:avLst/>
              </a:prstGeom>
              <a:blipFill>
                <a:blip r:embed="rId2"/>
                <a:stretch>
                  <a:fillRect l="-613" t="-160" b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1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09600" y="1066800"/>
                <a:ext cx="8077200" cy="414517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latin typeface="SutonnyMJ"/>
                    <a:ea typeface="Times New Roman"/>
                  </a:rPr>
                  <a:t>17| </a:t>
                </a:r>
                <a:r>
                  <a:rPr lang="en-US" sz="2000" b="1" dirty="0" smtClean="0">
                    <a:effectLst/>
                    <a:latin typeface="Cambria"/>
                    <a:ea typeface="Times New Roman"/>
                    <a:cs typeface="SutonnyMJ"/>
                  </a:rPr>
                  <a:t> </a:t>
                </a:r>
                <a:r>
                  <a:rPr lang="en-US" sz="2000" b="1" dirty="0">
                    <a:effectLst/>
                    <a:latin typeface="Cambria"/>
                    <a:ea typeface="Times New Roman"/>
                  </a:rPr>
                  <a:t>P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KZ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/>
                        <a:ea typeface="Times New Roman"/>
                        <a:cs typeface="SutonnyMJ"/>
                      </a:rPr>
                      <m:t>𝐩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𝟑𝐱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𝟒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</m:oMath>
                </a14:m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(K)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RwUj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(L)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ev¯Íe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I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Amgvb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(M)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?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t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p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+4=0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  <a:endParaRPr lang="en-US" sz="2000" dirty="0" smtClean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smtClean="0">
                    <a:effectLst/>
                    <a:latin typeface="Times New Roman"/>
                    <a:ea typeface="Times New Roman"/>
                  </a:rPr>
                  <a:t>             D </a:t>
                </a:r>
                <a:r>
                  <a:rPr lang="en-US" sz="2000" dirty="0">
                    <a:effectLst/>
                    <a:latin typeface="Cambria"/>
                    <a:ea typeface="SimSun"/>
                  </a:rPr>
                  <a:t>=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3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4.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.4</m:t>
                    </m:r>
                  </m:oMath>
                </a14:m>
                <a:endParaRPr lang="en-US" sz="2000" dirty="0" smtClean="0">
                  <a:solidFill>
                    <a:srgbClr val="000000"/>
                  </a:solidFill>
                  <a:latin typeface="Cambria Math"/>
                  <a:ea typeface="Calibri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                   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/>
                          <a:ea typeface="Calibri"/>
                        </a:rPr>
                        <m:t>=9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/>
                          <a:ea typeface="Calibri"/>
                        </a:rPr>
                        <m:t>−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/>
                          <a:ea typeface="Calibri"/>
                        </a:rPr>
                        <m:t>16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/>
                          <a:ea typeface="Calibri"/>
                        </a:rPr>
                        <m:t>p</m:t>
                      </m:r>
                    </m:oMath>
                  </m:oMathPara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effectLst/>
                    <a:latin typeface="SutonnyMJ"/>
                    <a:ea typeface="Times New Roman"/>
                  </a:rPr>
                  <a:t>(K)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Avgiv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Rvwb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exRØq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RwUj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hw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`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FbvZ¥K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nq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                                          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effectLst/>
                    <a:latin typeface="SutonnyMJ"/>
                    <a:ea typeface="Times New Roman"/>
                  </a:rPr>
                  <a:t> A_©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vr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16p &lt; 0</a:t>
                </a: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9 &lt; 16p</a:t>
                </a: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effectLst/>
                    <a:latin typeface="SutonnyMJ"/>
                    <a:ea typeface="Times New Roman"/>
                  </a:rPr>
                  <a:t>          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16p &gt; 9 </a:t>
                </a: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∴  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&gt;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 err="1">
                    <a:effectLst/>
                    <a:latin typeface="Times New Roman"/>
                    <a:ea typeface="Times New Roman"/>
                  </a:rPr>
                  <a:t>Ans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66800"/>
                <a:ext cx="8077200" cy="4145174"/>
              </a:xfrm>
              <a:prstGeom prst="rect">
                <a:avLst/>
              </a:prstGeom>
              <a:blipFill>
                <a:blip r:embed="rId2"/>
                <a:stretch>
                  <a:fillRect l="-602" t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1" y="1066800"/>
                <a:ext cx="8153400" cy="377513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L)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Avgiv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Rvwb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exRØq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ev¯Íe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I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Amgvb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n‡e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hw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`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wbðvqK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abvZ¥K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nq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                                  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A_©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vr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16p &gt; 0</a:t>
                </a:r>
              </a:p>
              <a:p>
                <a:pPr marL="457200"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9 &gt; 16p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16p &lt; 9 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∴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Ans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M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Avgiv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Rvwb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exRØq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mgvb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n‡e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hw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`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wbðvqK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k~Y</a:t>
                </a:r>
                <a:r>
                  <a:rPr lang="en-US" sz="2000" dirty="0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nq                                             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A_©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vr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9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16p = 0</a:t>
                </a:r>
              </a:p>
              <a:p>
                <a:pPr marL="457200"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9 </a:t>
                </a:r>
                <a:r>
                  <a:rPr lang="en-US" sz="2000" dirty="0">
                    <a:solidFill>
                      <a:prstClr val="black"/>
                    </a:solidFill>
                    <a:latin typeface="Cambria"/>
                    <a:ea typeface="SimSun"/>
                  </a:rPr>
                  <a:t>=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16p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16p </a:t>
                </a:r>
                <a:r>
                  <a:rPr lang="en-US" sz="2000" dirty="0">
                    <a:solidFill>
                      <a:prstClr val="black"/>
                    </a:solidFill>
                    <a:latin typeface="Cambria"/>
                    <a:ea typeface="SimSun"/>
                  </a:rPr>
                  <a:t>=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9 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∴ 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9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Ans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1066800"/>
                <a:ext cx="8153400" cy="3775136"/>
              </a:xfrm>
              <a:prstGeom prst="rect">
                <a:avLst/>
              </a:prstGeom>
              <a:blipFill>
                <a:blip r:embed="rId2"/>
                <a:stretch>
                  <a:fillRect l="-671" t="-803" r="-17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Aa¨vq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C00000"/>
                </a:solidFill>
                <a:latin typeface="Nikosh" panose="02000000000000000000" pitchFamily="2" charset="0"/>
                <a:ea typeface="+mj-ea"/>
                <a:cs typeface="Nikosh" panose="02000000000000000000" pitchFamily="2" charset="0"/>
              </a:rPr>
              <a:t>নং</a:t>
            </a:r>
            <a:r>
              <a:rPr lang="en-US" sz="6000" b="1" dirty="0" smtClean="0">
                <a:solidFill>
                  <a:srgbClr val="C00000"/>
                </a:solidFill>
                <a:latin typeface="Nikosh" panose="02000000000000000000" pitchFamily="2" charset="0"/>
                <a:ea typeface="+mj-ea"/>
                <a:cs typeface="Nikosh" panose="02000000000000000000" pitchFamily="2" charset="0"/>
              </a:rPr>
              <a:t> : 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2</a:t>
            </a: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eûc`x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Ges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eûc`x</a:t>
            </a:r>
            <a:r>
              <a:rPr lang="en-US" sz="6000" b="1" dirty="0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 </a:t>
            </a:r>
            <a:r>
              <a:rPr lang="en-US" sz="6000" b="1" dirty="0" err="1" smtClean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>mgxKib</a:t>
            </a:r>
            <a:endParaRPr lang="en-US" sz="6000" b="1" dirty="0" smtClean="0">
              <a:solidFill>
                <a:srgbClr val="C00000"/>
              </a:solidFill>
              <a:latin typeface="SutonnyMJ" pitchFamily="2" charset="0"/>
              <a:ea typeface="+mj-ea"/>
              <a:cs typeface="SutonnyMJ" pitchFamily="2" charset="0"/>
            </a:endParaRPr>
          </a:p>
          <a:p>
            <a:pPr marL="0" indent="0" algn="ctr">
              <a:buNone/>
            </a:pPr>
            <a:r>
              <a:rPr lang="en-US" sz="3500" b="1" dirty="0" smtClean="0">
                <a:latin typeface="SutonnyMJ" pitchFamily="2" charset="0"/>
                <a:ea typeface="+mj-ea"/>
                <a:cs typeface="SutonnyMJ" pitchFamily="2" charset="0"/>
              </a:rPr>
              <a:t>(</a:t>
            </a:r>
            <a:r>
              <a:rPr lang="en-US" sz="3500" b="1" dirty="0" smtClean="0">
                <a:latin typeface="Nikosh" panose="02000000000000000000" pitchFamily="2" charset="0"/>
                <a:ea typeface="+mj-ea"/>
                <a:cs typeface="Nikosh" panose="02000000000000000000" pitchFamily="2" charset="0"/>
              </a:rPr>
              <a:t>Polynomial &amp; Polynomial Equation)</a:t>
            </a:r>
            <a:endParaRPr lang="en-US" sz="3500" b="1" dirty="0" smtClean="0">
              <a:latin typeface="SutonnyMJ" pitchFamily="2" charset="0"/>
              <a:ea typeface="+mj-ea"/>
              <a:cs typeface="SutonnyMJ" pitchFamily="2" charset="0"/>
            </a:endParaRPr>
          </a:p>
          <a:p>
            <a:pPr marL="0" indent="0" algn="ctr">
              <a:buNone/>
            </a:pPr>
            <a:r>
              <a:rPr lang="en-US" sz="2500" b="1" dirty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  <a:t/>
            </a:r>
            <a:br>
              <a:rPr lang="en-US" sz="2500" b="1" dirty="0">
                <a:solidFill>
                  <a:srgbClr val="C00000"/>
                </a:solidFill>
                <a:latin typeface="SutonnyMJ" pitchFamily="2" charset="0"/>
                <a:ea typeface="+mj-ea"/>
                <a:cs typeface="SutonnyMJ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5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685800"/>
                <a:ext cx="8229600" cy="426969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18|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hw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`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𝐩𝐱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𝐪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GKwU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AciwUi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eM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©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nq,Z‡e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Ki †h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1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rgbClr val="000000"/>
                  </a:solidFill>
                  <a:ea typeface="Calibri"/>
                  <a:cs typeface="SutonnyMJ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 </a:t>
                </a:r>
                <a:r>
                  <a:rPr lang="en-US" sz="2000" b="1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endParaRPr lang="en-US" sz="2000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g‡bKwi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GKwU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Aci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GLb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..............(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</a:t>
                </a:r>
                <a:endParaRPr lang="en-US" sz="2000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(i)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Dfq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cÿ‡K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K‡i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1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Cambria"/>
                    <a:ea typeface="Calibri"/>
                  </a:rPr>
                  <a:t>(Proved)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85800"/>
                <a:ext cx="8229600" cy="4269695"/>
              </a:xfrm>
              <a:prstGeom prst="rect">
                <a:avLst/>
              </a:prstGeom>
              <a:blipFill>
                <a:blip r:embed="rId2"/>
                <a:stretch>
                  <a:fillRect l="-591" t="-568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48600" cy="152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tabLst>
                <a:tab pos="514350" algn="l"/>
              </a:tabLst>
            </a:pP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                                     </a:t>
            </a:r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iPbvgyjK</a:t>
            </a:r>
            <a: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cÖkœ</a:t>
            </a:r>
            <a:r>
              <a:rPr lang="en-US" sz="2800" b="1" dirty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</a:b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p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KZ 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px²+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3x+4  = 0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wj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/>
            </a:r>
            <a:b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</a:b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1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.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.ev¯Íe 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I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Amgvb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3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.RwUj I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KvíwbK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50292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/>
                <a:ea typeface="Times New Roman"/>
              </a:rPr>
              <a:t>(i). px²+ </a:t>
            </a:r>
            <a:r>
              <a:rPr lang="en-US" sz="2400" b="1" dirty="0">
                <a:latin typeface="Times New Roman"/>
                <a:ea typeface="Times New Roman"/>
              </a:rPr>
              <a:t>3x+4  = 0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latin typeface="SutonnyMJ"/>
                <a:ea typeface="Times New Roman"/>
                <a:cs typeface="Times New Roman"/>
              </a:rPr>
              <a:t>g~j¸wj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|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t </a:t>
            </a:r>
            <a:endParaRPr lang="en-US" sz="2400" b="1" dirty="0" smtClean="0">
              <a:solidFill>
                <a:srgbClr val="7030A0"/>
              </a:solidFill>
              <a:latin typeface="SutonnyMJ"/>
              <a:ea typeface="Times New Roman"/>
              <a:cs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Avgiv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Rvwb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,</a:t>
            </a:r>
            <a:endParaRPr lang="en-US" sz="2400" b="1" dirty="0"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Times New Roman"/>
                <a:ea typeface="Times New Roman"/>
              </a:rPr>
              <a:t>          </a:t>
            </a:r>
            <a:r>
              <a:rPr lang="en-US" sz="2400" b="1" dirty="0" smtClean="0">
                <a:latin typeface="Times New Roman"/>
                <a:ea typeface="Times New Roman"/>
              </a:rPr>
              <a:t> b² </a:t>
            </a:r>
            <a:r>
              <a:rPr lang="en-US" sz="2400" b="1" dirty="0">
                <a:latin typeface="Times New Roman"/>
                <a:ea typeface="Times New Roman"/>
              </a:rPr>
              <a:t>-4ac = </a:t>
            </a:r>
            <a:r>
              <a:rPr lang="en-US" sz="2400" b="1" dirty="0" smtClean="0">
                <a:latin typeface="Times New Roman"/>
                <a:ea typeface="Times New Roman"/>
              </a:rPr>
              <a:t>0 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ea typeface="Times New Roman"/>
              </a:rPr>
              <a:t>(</a:t>
            </a:r>
            <a:r>
              <a:rPr lang="en-US" sz="2400" b="1" dirty="0" smtClean="0">
                <a:latin typeface="Times New Roman"/>
                <a:ea typeface="Times New Roman"/>
              </a:rPr>
              <a:t>3)² </a:t>
            </a:r>
            <a:r>
              <a:rPr lang="en-US" sz="2400" b="1" dirty="0">
                <a:latin typeface="Times New Roman"/>
                <a:ea typeface="Times New Roman"/>
              </a:rPr>
              <a:t>-4.p.4 = </a:t>
            </a:r>
            <a:r>
              <a:rPr lang="en-US" sz="2400" b="1" dirty="0" smtClean="0">
                <a:latin typeface="Times New Roman"/>
                <a:ea typeface="Times New Roman"/>
              </a:rPr>
              <a:t>0</a:t>
            </a:r>
            <a:endParaRPr lang="en-US" sz="2400" b="1" dirty="0" smtClean="0">
              <a:latin typeface="SutonnyMJ"/>
              <a:ea typeface="Times New Roman"/>
              <a:cs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9 - 16p </a:t>
            </a:r>
            <a:r>
              <a:rPr lang="en-US" sz="2400" b="1" dirty="0">
                <a:latin typeface="Times New Roman"/>
                <a:ea typeface="Times New Roman"/>
              </a:rPr>
              <a:t>= 0 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 smtClean="0">
                <a:latin typeface="Times New Roman"/>
                <a:ea typeface="Times New Roman"/>
              </a:rPr>
              <a:t>16p =  9 </a:t>
            </a:r>
            <a:endParaRPr lang="en-US" sz="16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latin typeface="SutonnyMJ"/>
                <a:ea typeface="Times New Roman"/>
                <a:cs typeface="Times New Roman"/>
              </a:rPr>
              <a:t>    </a:t>
            </a:r>
            <a:r>
              <a:rPr lang="en-US" sz="24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>
                <a:latin typeface="Times New Roman"/>
                <a:ea typeface="Times New Roman"/>
              </a:rPr>
              <a:t>p </a:t>
            </a:r>
            <a:r>
              <a:rPr lang="en-US" sz="2400" b="1" dirty="0" smtClean="0">
                <a:latin typeface="Times New Roman"/>
                <a:ea typeface="Times New Roman"/>
              </a:rPr>
              <a:t> = </a:t>
            </a:r>
            <a:r>
              <a:rPr lang="en-US" sz="2400" b="1" dirty="0">
                <a:latin typeface="Times New Roman"/>
                <a:ea typeface="Times New Roman"/>
              </a:rPr>
              <a:t>9/16 (Ans</a:t>
            </a:r>
            <a:r>
              <a:rPr lang="en-US" sz="2400" b="1" dirty="0" smtClean="0">
                <a:latin typeface="Times New Roman"/>
                <a:ea typeface="Times New Roman"/>
              </a:rPr>
              <a:t>.)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76800" y="1600200"/>
                <a:ext cx="4191000" cy="51054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latin typeface="Times New Roman"/>
                    <a:ea typeface="Times New Roman"/>
                  </a:rPr>
                  <a:t>(ii)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px²+ 3x+4 </a:t>
                </a:r>
                <a:r>
                  <a:rPr lang="en-US" sz="2400" b="1" dirty="0" smtClean="0">
                    <a:latin typeface="Times New Roman"/>
                    <a:ea typeface="Times New Roman"/>
                  </a:rPr>
                  <a:t>= </a:t>
                </a:r>
                <a:r>
                  <a:rPr lang="en-US" sz="2400" b="1" dirty="0">
                    <a:latin typeface="Times New Roman"/>
                    <a:ea typeface="Times New Roman"/>
                  </a:rPr>
                  <a:t>0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ev¯ÍeI</a:t>
                </a:r>
                <a:r>
                  <a:rPr lang="en-US" sz="24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latin typeface="SutonnyMJ"/>
                    <a:ea typeface="Times New Roman"/>
                    <a:cs typeface="Times New Roman"/>
                  </a:rPr>
                  <a:t>Amgvb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|</a:t>
                </a:r>
                <a:endParaRPr lang="en-US" sz="2400" dirty="0" smtClean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400" b="1" dirty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t </a:t>
                </a:r>
                <a:endParaRPr lang="en-US" sz="24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AvgivRvwb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,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b² -4ac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(3)² -4.p.4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0</a:t>
                </a:r>
                <a:endParaRPr lang="en-US" sz="2400" b="1" dirty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9 - 16p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16p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9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&gt;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9/16 (Ans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.)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( Same ) ( iii )</a:t>
                </a:r>
                <a:endParaRPr lang="en-US" sz="2400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px²+ 3x+4 = 0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RwUjI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KvíwbK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|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m~Î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- 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b² -4ac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&lt;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0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.</a:t>
                </a:r>
                <a:endParaRPr lang="en-US" sz="2400" dirty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76800" y="1600200"/>
                <a:ext cx="4191000" cy="5105400"/>
              </a:xfrm>
              <a:blipFill>
                <a:blip r:embed="rId2"/>
                <a:stretch>
                  <a:fillRect l="-2180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838700" y="1600200"/>
            <a:ext cx="11430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2 .ax²+bx+c=0</a:t>
            </a: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e‡M©i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†h,</a:t>
            </a:r>
            <a:r>
              <a:rPr lang="en-US" sz="2400" b="1" dirty="0">
                <a:solidFill>
                  <a:srgbClr val="7030A0"/>
                </a:solidFill>
                <a:latin typeface="Times New Roman"/>
                <a:ea typeface="Times New Roman"/>
              </a:rPr>
              <a:t> a²c + ac²+b³ = 3abc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0" y="1371600"/>
                <a:ext cx="6858000" cy="4953000"/>
              </a:xfr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mgvavb t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g‡bKwi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endParaRPr lang="en-US" sz="24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ax² +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bx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c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0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  <a:cs typeface="Times New Roman"/>
                      </a:rPr>
                      <m:t> 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/>
                      </a:rPr>
                      <m:t>𝜶</m:t>
                    </m:r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, α² 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α²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Dfq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¶‡K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Nb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K‡i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cvB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   (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 + α ² )³  =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³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α³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 3 α. α ² (α + α²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  = 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α³ 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  3 α³ (-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α³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-  3 α³(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---(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: α . α²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24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                 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α³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0" y="1371600"/>
                <a:ext cx="6858000" cy="4953000"/>
              </a:xfrm>
              <a:blipFill>
                <a:blip r:embed="rId3"/>
                <a:stretch>
                  <a:fillRect l="-974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7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838200"/>
                <a:ext cx="7696200" cy="54102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lnSpcReduction="10000"/>
              </a:bodyPr>
              <a:lstStyle/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α³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gvb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 (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1)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bs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G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ewm‡q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cvB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endParaRPr lang="en-US" sz="105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24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 ² - 3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𝒃𝒄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=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</a:t>
                </a:r>
              </a:p>
              <a:p>
                <a:pPr algn="l">
                  <a:spcBef>
                    <a:spcPts val="0"/>
                  </a:spcBef>
                </a:pPr>
                <a:endParaRPr lang="en-US" sz="24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²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ac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² − 3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abc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³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³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=0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 </a:t>
                </a:r>
                <a:r>
                  <a:rPr lang="en-US" sz="24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² c + a c ² - 3abc + b³  =  0 (</a:t>
                </a:r>
                <a:r>
                  <a:rPr lang="en-US" sz="24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cÖgvwbZ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</a:p>
              <a:p>
                <a:pPr lvl="0" algn="l">
                  <a:spcBef>
                    <a:spcPts val="0"/>
                  </a:spcBef>
                </a:pPr>
                <a:endParaRPr lang="en-US" sz="2400" b="1" dirty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Same)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52.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x² + </a:t>
                </a:r>
                <a:r>
                  <a:rPr lang="en-US" sz="2400" b="1" dirty="0" err="1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px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 + q = 0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GKwU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AciwUi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e‡M©i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nq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†`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LvI</a:t>
                </a:r>
                <a:r>
                  <a:rPr lang="en-US" sz="24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†h,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4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p³ – q(3p-1)+q² = 0.</a:t>
                </a:r>
                <a:r>
                  <a:rPr lang="en-US" sz="2400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</a:br>
                <a:endParaRPr lang="en-US" sz="2400" dirty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838200"/>
                <a:ext cx="7696200" cy="5410200"/>
              </a:xfrm>
              <a:blipFill>
                <a:blip r:embed="rId2"/>
                <a:stretch>
                  <a:fillRect l="-1106" t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28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52400"/>
                <a:ext cx="8458200" cy="1265238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3 .1x²+mx+m=0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p:q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Ki †h,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= 0</a:t>
                </a:r>
                <a:b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</a:b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52400"/>
                <a:ext cx="8458200" cy="12652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3657600" cy="4953000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g‡bKwi,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1x²+mx+m=0 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pα ,qα 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:p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 +qα 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α (p +q)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q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: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pα ×qα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pq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α²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pq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3657600" cy="4953000"/>
              </a:xfrm>
              <a:blipFill>
                <a:blip r:embed="rId3"/>
                <a:stretch>
                  <a:fillRect l="-1667" t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417638"/>
                <a:ext cx="4495800" cy="5440362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L.S 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:r>
                  <a:rPr lang="en-US" sz="36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3600" b="1" i="1" dirty="0">
                        <a:solidFill>
                          <a:srgbClr val="7030A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36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sz="36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36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36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q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pq</m:t>
                        </m:r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 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− </m:t>
                        </m:r>
                        <m:f>
                          <m:fPr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1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6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sz="3600" b="1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den>
                        </m:f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-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 (</a:t>
                </a:r>
                <a:r>
                  <a:rPr lang="en-US" sz="36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cÖgvwbZ</a:t>
                </a:r>
                <a:r>
                  <a:rPr lang="en-US" sz="36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srgbClr val="C0000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Same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) 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39.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 px²+qx+q = 0 </a:t>
                </a:r>
                <a:r>
                  <a:rPr lang="en-US" sz="38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38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38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3800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m:n </a:t>
                </a:r>
                <a:r>
                  <a:rPr lang="en-US" sz="3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3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Ki †h,</a:t>
                </a:r>
                <a:r>
                  <a:rPr lang="en-US" sz="38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38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𝒎</m:t>
                        </m:r>
                      </m:num>
                      <m:den>
                        <m:r>
                          <a:rPr lang="en-US" sz="38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𝒏</m:t>
                        </m:r>
                      </m:den>
                    </m:f>
                    <m:r>
                      <a:rPr lang="en-US" sz="3800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+mj-cs"/>
                      </a:rPr>
                      <m:t> </m:t>
                    </m:r>
                  </m:oMath>
                </a14:m>
                <a:r>
                  <a:rPr lang="en-US" sz="38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3800" b="1" i="1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𝒏</m:t>
                        </m:r>
                      </m:num>
                      <m:den>
                        <m:r>
                          <a:rPr lang="en-US" sz="3800" b="1" i="1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38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 +</a:t>
                </a:r>
                <a:r>
                  <a:rPr lang="en-US" sz="38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38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𝒒</m:t>
                        </m:r>
                      </m:num>
                      <m:den>
                        <m:r>
                          <a:rPr lang="en-US" sz="38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𝒑</m:t>
                        </m:r>
                      </m:den>
                    </m:f>
                    <m:r>
                      <a:rPr lang="en-US" sz="3800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  <a:cs typeface="+mj-cs"/>
                      </a:rPr>
                      <m:t> </m:t>
                    </m:r>
                  </m:oMath>
                </a14:m>
                <a:r>
                  <a:rPr lang="en-US" sz="38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 = </a:t>
                </a:r>
                <a:r>
                  <a:rPr lang="en-US" sz="38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  <a:t>0</a:t>
                </a:r>
                <a:br>
                  <a:rPr lang="en-US" sz="3800" b="1" dirty="0">
                    <a:solidFill>
                      <a:srgbClr val="C00000"/>
                    </a:solidFill>
                    <a:latin typeface="Times New Roman"/>
                    <a:ea typeface="Times New Roman"/>
                    <a:cs typeface="+mj-cs"/>
                  </a:rPr>
                </a:br>
                <a:endParaRPr lang="en-US" sz="3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417638"/>
                <a:ext cx="4495800" cy="5440362"/>
              </a:xfrm>
              <a:blipFill>
                <a:blip r:embed="rId4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140926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0"/>
                <a:ext cx="8382000" cy="7620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/>
                </a:r>
                <a:br>
                  <a:rPr lang="en-US" sz="24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</a:br>
                <a:r>
                  <a:rPr lang="en-US" sz="22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3 . 1x²+mx+m=0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p:q </a:t>
                </a: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2200" b="1" dirty="0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Ki †h,</a:t>
                </a:r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sz="2200" b="1" i="1" dirty="0">
                        <a:solidFill>
                          <a:srgbClr val="7030A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  <a:t>= 0</a:t>
                </a:r>
                <a:br>
                  <a:rPr lang="en-US" sz="2200" b="1" dirty="0">
                    <a:solidFill>
                      <a:srgbClr val="7030A0"/>
                    </a:solidFill>
                    <a:latin typeface="Times New Roman"/>
                    <a:ea typeface="Times New Roman"/>
                  </a:rPr>
                </a:br>
                <a:endParaRPr lang="en-US" sz="22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0"/>
                <a:ext cx="8382000" cy="762000"/>
              </a:xfrm>
              <a:blipFill>
                <a:blip r:embed="rId2"/>
                <a:stretch>
                  <a:fillRect l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990600"/>
                <a:ext cx="3607526" cy="5562600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g‡bKwi,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1x²+mx+m=0 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</a:t>
                </a:r>
                <a:r>
                  <a:rPr lang="en-US" sz="20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=-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                          =</a:t>
                </a:r>
                <a:r>
                  <a:rPr lang="en-US" sz="2000" b="1" dirty="0" smtClean="0">
                    <a:solidFill>
                      <a:prstClr val="black"/>
                    </a:solidFill>
                  </a:rPr>
                  <a:t> 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                   =</a:t>
                </a:r>
                <a:r>
                  <a:rPr lang="en-US" sz="2000" b="1" dirty="0" smtClean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𝒎</m:t>
                    </m:r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err="1" smtClean="0">
                    <a:solidFill>
                      <a:prstClr val="black"/>
                    </a:solidFill>
                    <a:latin typeface="Nikosh" panose="02000000000000000000" pitchFamily="2" charset="0"/>
                    <a:ea typeface="Times New Roman"/>
                    <a:cs typeface="Nikosh" panose="02000000000000000000" pitchFamily="2" charset="0"/>
                  </a:rPr>
                  <a:t>প্রশ্নমতে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Nikosh" panose="02000000000000000000" pitchFamily="2" charset="0"/>
                    <a:ea typeface="Times New Roman"/>
                    <a:cs typeface="Nikosh" panose="02000000000000000000" pitchFamily="2" charset="0"/>
                  </a:rPr>
                  <a:t>,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Nikosh" panose="02000000000000000000" pitchFamily="2" charset="0"/>
                    <a:ea typeface="Times New Roman"/>
                    <a:cs typeface="Nikosh" panose="02000000000000000000" pitchFamily="2" charset="0"/>
                  </a:rPr>
                  <a:t>=</a:t>
                </a:r>
                <a:r>
                  <a:rPr lang="en-US" sz="2000" b="1" dirty="0" err="1" smtClean="0">
                    <a:solidFill>
                      <a:prstClr val="black"/>
                    </a:solidFill>
                    <a:latin typeface="Nikosh" panose="02000000000000000000" pitchFamily="2" charset="0"/>
                    <a:ea typeface="Times New Roman"/>
                    <a:cs typeface="Nikosh" panose="02000000000000000000" pitchFamily="2" charset="0"/>
                  </a:rPr>
                  <a:t>p:q</a:t>
                </a:r>
                <a:endParaRPr lang="en-US" sz="2000" b="1" dirty="0" smtClean="0">
                  <a:solidFill>
                    <a:prstClr val="black"/>
                  </a:solidFill>
                  <a:latin typeface="Nikosh" panose="02000000000000000000" pitchFamily="2" charset="0"/>
                  <a:ea typeface="Times New Roman"/>
                  <a:cs typeface="Nikosh" panose="02000000000000000000" pitchFamily="2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Nikosh" panose="02000000000000000000" pitchFamily="2" charset="0"/>
                      </a:rPr>
                      <m:t>⟹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  <m:t>𝜶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Nikosh" panose="02000000000000000000" pitchFamily="2" charset="0"/>
                    <a:ea typeface="Times New Roman"/>
                    <a:cs typeface="Nikosh" panose="02000000000000000000" pitchFamily="2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  <m:t>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Nikosh" panose="02000000000000000000" pitchFamily="2" charset="0"/>
                          </a:rPr>
                          <m:t>𝒒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Nikosh" panose="02000000000000000000" pitchFamily="2" charset="0"/>
                  <a:ea typeface="Times New Roman"/>
                  <a:cs typeface="Nikosh" panose="02000000000000000000" pitchFamily="2" charset="0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b="1" dirty="0">
                  <a:solidFill>
                    <a:prstClr val="black"/>
                  </a:solidFill>
                  <a:latin typeface="Nikosh" panose="02000000000000000000" pitchFamily="2" charset="0"/>
                  <a:ea typeface="Times New Roman"/>
                  <a:cs typeface="Nikosh" panose="02000000000000000000" pitchFamily="2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Same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) 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 pitchFamily="18" charset="0"/>
                    <a:ea typeface="Times New Roman"/>
                    <a:cs typeface="Times New Roman" pitchFamily="18" charset="0"/>
                  </a:rPr>
                  <a:t>39.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px²+qx+q = 0 </a:t>
                </a:r>
                <a:r>
                  <a:rPr lang="en-US" sz="1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m:n </a:t>
                </a:r>
                <a:r>
                  <a:rPr lang="en-US" sz="1800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1800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Ki †h</a:t>
                </a:r>
                <a:r>
                  <a:rPr lang="en-US" sz="1800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= 0</a:t>
                </a:r>
                <a:br>
                  <a:rPr lang="en-US" sz="1800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</a:b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990600"/>
                <a:ext cx="3607526" cy="5562600"/>
              </a:xfrm>
              <a:blipFill>
                <a:blip r:embed="rId3"/>
                <a:stretch>
                  <a:fillRect l="-1861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762000"/>
                <a:ext cx="4648200" cy="60960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L.S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</m:e>
                    </m:rad>
                    <m:r>
                      <a:rPr lang="en-US" sz="3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36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prstClr val="black"/>
                                </a:solidFill>
                                <a:latin typeface="Times New Roman"/>
                                <a:ea typeface="Times New Roman"/>
                              </a:rPr>
                              <m:t> 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b="1" i="0" dirty="0" smtClean="0">
                    <a:solidFill>
                      <a:prstClr val="black"/>
                    </a:solidFill>
                    <a:latin typeface="Cambria Math"/>
                  </a:rPr>
                  <a:t>+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rad>
                  </m:oMath>
                </a14:m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den>
                        </m:f>
                      </m:e>
                    </m:rad>
                    <m:r>
                      <a:rPr lang="en-US" sz="3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b="1" i="0" dirty="0" smtClean="0">
                    <a:solidFill>
                      <a:prstClr val="black"/>
                    </a:solidFill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i="0" dirty="0" smtClean="0">
                    <a:solidFill>
                      <a:prstClr val="black"/>
                    </a:solidFill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i="0" dirty="0" smtClean="0">
                    <a:solidFill>
                      <a:prstClr val="black"/>
                    </a:solidFill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num>
                          <m:den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600" b="1" i="0" dirty="0" smtClean="0">
                    <a:solidFill>
                      <a:prstClr val="black"/>
                    </a:solidFill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i="0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3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𝜶𝜷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  <m:r>
                          <a:rPr lang="en-US" sz="3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36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-</a:t>
                </a:r>
                <a14:m>
                  <m:oMath xmlns:m="http://schemas.openxmlformats.org/officeDocument/2006/math">
                    <m:r>
                      <a:rPr lang="en-US" sz="36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rad>
                  </m:oMath>
                </a14:m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3600" b="1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</a:t>
                </a:r>
                <a:r>
                  <a:rPr lang="en-US" sz="36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 </a:t>
                </a:r>
                <a:endParaRPr lang="en-US" sz="36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36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=R.S    (</a:t>
                </a:r>
                <a:r>
                  <a:rPr lang="en-US" sz="36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cÖgvwbZ</a:t>
                </a:r>
                <a:r>
                  <a:rPr lang="en-US" sz="36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400" b="1" dirty="0" smtClean="0">
                  <a:solidFill>
                    <a:srgbClr val="C00000"/>
                  </a:solidFill>
                  <a:latin typeface="SutonnyMJ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762000"/>
                <a:ext cx="4648200" cy="6096000"/>
              </a:xfrm>
              <a:blipFill>
                <a:blip r:embed="rId4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132217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696200" cy="838199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5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Aa¨vq</a:t>
            </a:r>
            <a: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- </a:t>
            </a:r>
            <a:r>
              <a:rPr lang="en-US" sz="25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2</a:t>
            </a:r>
            <a: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msw¶ß</a:t>
            </a:r>
            <a: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cÖkœmg~n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783973"/>
            <a:ext cx="8915400" cy="441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/>
                <a:ea typeface="Times New Roman"/>
              </a:rPr>
              <a:t>ax²+bx+c=0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GKwUg~j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e‡M©i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†h,</a:t>
            </a:r>
            <a:r>
              <a:rPr lang="en-US" sz="2000" b="1" dirty="0">
                <a:solidFill>
                  <a:srgbClr val="0070C0"/>
                </a:solidFill>
                <a:latin typeface="Times New Roman"/>
                <a:ea typeface="Times New Roman"/>
              </a:rPr>
              <a:t> a²c + ac²+b³ = 3abc</a:t>
            </a:r>
          </a:p>
          <a:p>
            <a:pPr lvl="0" algn="l">
              <a:spcBef>
                <a:spcPts val="0"/>
              </a:spcBef>
            </a:pPr>
            <a:endParaRPr lang="en-US" sz="2000" b="1" dirty="0">
              <a:solidFill>
                <a:srgbClr val="0070C0"/>
              </a:solidFill>
              <a:latin typeface="Times New Roman"/>
              <a:ea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/>
                <a:ea typeface="Times New Roman"/>
              </a:rPr>
              <a:t>x² + </a:t>
            </a:r>
            <a:r>
              <a:rPr lang="en-US" sz="2000" b="1" dirty="0" err="1">
                <a:solidFill>
                  <a:srgbClr val="0070C0"/>
                </a:solidFill>
                <a:latin typeface="Times New Roman"/>
                <a:ea typeface="Times New Roman"/>
              </a:rPr>
              <a:t>px</a:t>
            </a:r>
            <a:r>
              <a:rPr lang="en-US" sz="2000" b="1" dirty="0">
                <a:solidFill>
                  <a:srgbClr val="0070C0"/>
                </a:solidFill>
                <a:latin typeface="Times New Roman"/>
                <a:ea typeface="Times New Roman"/>
              </a:rPr>
              <a:t> + q = 0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GKwUg~j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e‡M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0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0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†h,</a:t>
            </a:r>
            <a:r>
              <a:rPr lang="en-US" sz="2000" b="1" dirty="0">
                <a:solidFill>
                  <a:srgbClr val="0070C0"/>
                </a:solidFill>
                <a:latin typeface="Times New Roman"/>
                <a:ea typeface="Times New Roman"/>
              </a:rPr>
              <a:t> p³ – q(3p-1)+q² = 0.</a:t>
            </a:r>
          </a:p>
          <a:p>
            <a:pPr lvl="0" algn="l">
              <a:spcBef>
                <a:spcPts val="0"/>
              </a:spcBef>
            </a:pPr>
            <a:r>
              <a:rPr lang="en-US" sz="2200" b="1" dirty="0">
                <a:solidFill>
                  <a:srgbClr val="0070C0"/>
                </a:solidFill>
                <a:latin typeface="Times New Roman"/>
                <a:ea typeface="Times New Roman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3352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# x² + </a:t>
            </a:r>
            <a:r>
              <a:rPr lang="en-US" b="1" dirty="0" err="1" smtClean="0">
                <a:solidFill>
                  <a:srgbClr val="C00000"/>
                </a:solidFill>
                <a:latin typeface="Times New Roman"/>
                <a:ea typeface="Times New Roman"/>
              </a:rPr>
              <a:t>px</a:t>
            </a: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 + q = 0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e‡M©i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nq 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†h,</a:t>
            </a:r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</a:rPr>
              <a:t> p³ – q(3p-1)+q² = 0.</a:t>
            </a:r>
            <a: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</a:rPr>
              <a:t/>
            </a:r>
            <a:br>
              <a:rPr lang="en-US" dirty="0" smtClean="0">
                <a:solidFill>
                  <a:srgbClr val="C00000"/>
                </a:solidFill>
                <a:latin typeface="Times New Roman"/>
                <a:ea typeface="Times New Roman"/>
              </a:rPr>
            </a:br>
            <a:endParaRPr lang="en-US" dirty="0">
              <a:solidFill>
                <a:srgbClr val="C00000"/>
              </a:solidFill>
              <a:latin typeface="Times New Roman"/>
              <a:ea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3326" y="4399833"/>
                <a:ext cx="8628017" cy="14533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# 1x²+mx+m=0 </a:t>
                </a:r>
                <a:r>
                  <a:rPr lang="en-US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p:q </a:t>
                </a:r>
                <a:r>
                  <a:rPr lang="en-US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Ki †h,  </a:t>
                </a:r>
                <a:r>
                  <a:rPr lang="en-US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=0</a:t>
                </a:r>
              </a:p>
              <a:p>
                <a:endParaRPr lang="en-US" b="1" dirty="0">
                  <a:solidFill>
                    <a:srgbClr val="C00000"/>
                  </a:solidFill>
                  <a:latin typeface="Times New Roman"/>
                  <a:ea typeface="Times New Roman"/>
                </a:endParaRPr>
              </a:p>
              <a:p>
                <a:r>
                  <a:rPr lang="en-US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# px²+qx+q </a:t>
                </a:r>
                <a: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= </a:t>
                </a:r>
                <a:r>
                  <a:rPr lang="en-US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0</a:t>
                </a:r>
                <a:r>
                  <a:rPr lang="en-US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mgxKi‡bi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err="1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b="1" dirty="0" smtClean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m:n </a:t>
                </a:r>
                <a:r>
                  <a:rPr lang="en-US" b="1" dirty="0" err="1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b="1" dirty="0">
                    <a:solidFill>
                      <a:srgbClr val="C00000"/>
                    </a:solidFill>
                    <a:latin typeface="SutonnyMJ"/>
                    <a:ea typeface="Times New Roman"/>
                    <a:cs typeface="Times New Roman"/>
                  </a:rPr>
                  <a:t> Ki †h,</a:t>
                </a:r>
                <a: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  <a:t> = 0</a:t>
                </a:r>
                <a:br>
                  <a:rPr lang="en-US" b="1" dirty="0">
                    <a:solidFill>
                      <a:srgbClr val="C00000"/>
                    </a:solidFill>
                    <a:latin typeface="Times New Roman"/>
                    <a:ea typeface="Times New Roma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6" y="4399833"/>
                <a:ext cx="8628017" cy="1453347"/>
              </a:xfrm>
              <a:prstGeom prst="rect">
                <a:avLst/>
              </a:prstGeom>
              <a:blipFill>
                <a:blip r:embed="rId2"/>
                <a:stretch>
                  <a:fillRect l="-565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72200" y="158993"/>
            <a:ext cx="236220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HOME WORK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4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696200" cy="838199"/>
          </a:xfrm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500" b="1" dirty="0" err="1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Aa¨vq</a:t>
            </a:r>
            <a: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 - </a:t>
            </a:r>
            <a:r>
              <a:rPr lang="en-US" sz="2500" b="1" dirty="0" smtClean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>2</a:t>
            </a:r>
            <a: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  <a:t/>
            </a:r>
            <a:br>
              <a:rPr lang="en-US" sz="2500" b="1" dirty="0">
                <a:solidFill>
                  <a:srgbClr val="C00000"/>
                </a:solidFill>
                <a:latin typeface="SutonnyMJ" pitchFamily="2" charset="0"/>
                <a:cs typeface="SutonnyMJ" pitchFamily="2" charset="0"/>
              </a:rPr>
            </a:br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msw¶ß</a:t>
            </a:r>
            <a:r>
              <a:rPr lang="en-US" sz="28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- </a:t>
            </a:r>
            <a:r>
              <a:rPr lang="en-US" sz="28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cÖkœmg~n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915400" cy="563880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k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KZ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k- 1)x²- (k+2) x +4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mgxKibwUi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g~j¸wj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ev¯Íe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? </a:t>
            </a: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+mj-cs"/>
            </a:endParaRPr>
          </a:p>
          <a:p>
            <a:pPr marL="457200" lvl="0" indent="-4572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k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KZ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k²- 3)x²+3kx +(3k+1) = 0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wecixZ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gv‡bi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?</a:t>
            </a:r>
            <a:endParaRPr lang="en-US" sz="2400" b="1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</a:rPr>
              <a:t>3x²-kx+4=0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3 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¸Y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k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?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+mj-cs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ax²+bx+c=0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¸Y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†h ,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4b² = 25 ac </a:t>
            </a:r>
            <a:endParaRPr lang="en-US" sz="2400" b="1" dirty="0" smtClean="0">
              <a:solidFill>
                <a:srgbClr val="002060"/>
              </a:solidFill>
              <a:latin typeface="Times New Roman"/>
              <a:ea typeface="Times New Roman"/>
            </a:endParaRPr>
          </a:p>
          <a:p>
            <a:pPr marL="342900" lvl="0" indent="-342900" algn="l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x²-px+q=0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</a:rPr>
              <a:t>2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¸Y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†h ,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</a:rPr>
              <a:t> 2p²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= 9q.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endParaRPr lang="en-US" sz="2400" b="1" dirty="0">
              <a:solidFill>
                <a:srgbClr val="002060"/>
              </a:solidFill>
              <a:latin typeface="Times New Roman"/>
              <a:ea typeface="Times New Roman"/>
              <a:cs typeface="+mj-cs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X²+bx+c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= 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AbycvZ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r </a:t>
            </a:r>
            <a:r>
              <a:rPr lang="en-US" sz="2400" b="1" dirty="0" err="1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Ki †h,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ac (1+r)²  =  b²r.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ax²+bx+c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= 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Zv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‡`i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AšÍ‡ii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wZb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¸b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Ki †h ,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2b² = 9c </a:t>
            </a: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48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219200"/>
            <a:ext cx="7924800" cy="426720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342900" lvl="0" indent="-342900" algn="l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</a:rPr>
              <a:t>ax²+bx+c=0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AciwUi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Dëvi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eM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†`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LvI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†h ,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</a:rPr>
              <a:t> a³ +c³+abc =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</a:rPr>
              <a:t>0</a:t>
            </a: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Ki †h ,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x² –</a:t>
            </a:r>
            <a:r>
              <a:rPr lang="en-US" sz="2400" b="1" dirty="0" err="1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px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 +q = 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ywUi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wGNv‡Zi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p³ - 3pq </a:t>
            </a:r>
            <a:endParaRPr lang="en-US" sz="2400" b="1" dirty="0" smtClean="0">
              <a:solidFill>
                <a:srgbClr val="002060"/>
              </a:solidFill>
              <a:latin typeface="Times New Roman"/>
              <a:ea typeface="Times New Roman"/>
              <a:cs typeface="+mj-cs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3x²-bx+c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= 0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AšÍi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&amp;GKK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Ki †h,    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b²+4c² = ( </a:t>
            </a:r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1+2c)².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err="1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Ggb</a:t>
            </a:r>
            <a:r>
              <a:rPr lang="en-US" sz="2400" b="1" dirty="0" smtClean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hvi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h_v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µ‡g </a:t>
            </a:r>
            <a:r>
              <a:rPr lang="en-US" sz="2400" b="1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>17x²3x+14 = 0 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I ¸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Yd‡ji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mgvb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002060"/>
                </a:solidFill>
                <a:latin typeface="SutonnyMJ"/>
                <a:ea typeface="Times New Roman"/>
                <a:cs typeface="Times New Roman"/>
              </a:rPr>
              <a:t> | </a:t>
            </a:r>
            <a: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/>
                <a:ea typeface="Times New Roman"/>
                <a:cs typeface="+mj-cs"/>
              </a:rPr>
            </a:b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3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28600" lvl="0" indent="-342900" algn="l">
              <a:spcBef>
                <a:spcPts val="0"/>
              </a:spcBef>
            </a:pPr>
            <a:r>
              <a:rPr lang="en-US" sz="20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4 .x²+px+q=0</a:t>
            </a:r>
            <a:r>
              <a:rPr lang="en-US" sz="20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 α , β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α - </a:t>
            </a:r>
            <a:r>
              <a:rPr lang="en-US" sz="2000" b="1" dirty="0" smtClean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β</a:t>
            </a:r>
            <a:r>
              <a:rPr lang="en-US" sz="20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0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(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α +β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 ²</a:t>
            </a:r>
            <a:r>
              <a:rPr lang="en-US" sz="20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g~jwewkó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mgxKibwU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000" b="1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> ?  </a:t>
            </a:r>
            <a: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7030A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001000" cy="518160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0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endParaRPr lang="en-US" sz="2000" b="1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+mj-cs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  x²+px+q = 0 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 α </a:t>
            </a:r>
            <a:r>
              <a:rPr lang="en-US" sz="2000" b="1" dirty="0">
                <a:latin typeface="Times New Roman"/>
                <a:ea typeface="Times New Roman"/>
              </a:rPr>
              <a:t>, β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000" b="1" dirty="0">
                <a:latin typeface="Times New Roman"/>
                <a:ea typeface="Times New Roman"/>
              </a:rPr>
              <a:t>α +β =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000" b="1" dirty="0">
                <a:latin typeface="Times New Roman"/>
                <a:ea typeface="Times New Roman"/>
              </a:rPr>
              <a:t>-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p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               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¸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000" b="1" dirty="0">
                <a:latin typeface="Times New Roman"/>
                <a:ea typeface="Times New Roman"/>
              </a:rPr>
              <a:t> α β = </a:t>
            </a:r>
            <a:r>
              <a:rPr lang="en-US" sz="2000" b="1" dirty="0" smtClean="0">
                <a:latin typeface="Times New Roman"/>
                <a:ea typeface="Times New Roman"/>
              </a:rPr>
              <a:t> q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-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utonnyMJ"/>
                <a:ea typeface="Times New Roman"/>
                <a:cs typeface="Times New Roman"/>
              </a:rPr>
              <a:t> = 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-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+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²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= 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- </a:t>
            </a:r>
            <a:r>
              <a:rPr lang="en-US" sz="2000" b="1" dirty="0" smtClean="0">
                <a:latin typeface="Times New Roman"/>
                <a:ea typeface="Times New Roman"/>
              </a:rPr>
              <a:t>4αβ +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)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=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(-</a:t>
            </a:r>
            <a:r>
              <a:rPr lang="en-US" sz="2000" b="1" dirty="0" smtClean="0">
                <a:latin typeface="Times New Roman"/>
                <a:ea typeface="Times New Roman"/>
              </a:rPr>
              <a:t>p)² - 4q </a:t>
            </a:r>
            <a:r>
              <a:rPr lang="en-US" sz="2000" b="1" dirty="0">
                <a:latin typeface="Times New Roman"/>
                <a:ea typeface="Times New Roman"/>
              </a:rPr>
              <a:t>+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(-</a:t>
            </a:r>
            <a:r>
              <a:rPr lang="en-US" sz="2000" b="1" dirty="0" smtClean="0">
                <a:latin typeface="Times New Roman"/>
                <a:ea typeface="Times New Roman"/>
              </a:rPr>
              <a:t>p)²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= </a:t>
            </a:r>
            <a:r>
              <a:rPr lang="en-US" sz="2000" b="1" dirty="0" smtClean="0">
                <a:latin typeface="Times New Roman"/>
                <a:ea typeface="Times New Roman"/>
              </a:rPr>
              <a:t>2p² - 4q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=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-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.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 smtClean="0">
                <a:latin typeface="Times New Roman"/>
                <a:ea typeface="Times New Roman"/>
              </a:rPr>
              <a:t>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                        = {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- </a:t>
            </a:r>
            <a:r>
              <a:rPr lang="en-US" sz="2000" b="1" dirty="0" smtClean="0">
                <a:latin typeface="Times New Roman"/>
                <a:ea typeface="Times New Roman"/>
              </a:rPr>
              <a:t>4αβ }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α </a:t>
            </a:r>
            <a:r>
              <a:rPr lang="en-US" sz="2000" b="1" dirty="0" smtClean="0">
                <a:latin typeface="Times New Roman"/>
                <a:ea typeface="Times New Roman"/>
                <a:cs typeface="+mj-cs"/>
              </a:rPr>
              <a:t>+ 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  <a:cs typeface="+mj-cs"/>
              </a:rPr>
              <a:t>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                   = {(-</a:t>
            </a:r>
            <a:r>
              <a:rPr lang="en-US" sz="2000" b="1" dirty="0">
                <a:latin typeface="Times New Roman"/>
                <a:ea typeface="Times New Roman"/>
              </a:rPr>
              <a:t>p)² </a:t>
            </a:r>
            <a:r>
              <a:rPr lang="en-US" sz="2000" b="1" dirty="0" smtClean="0">
                <a:latin typeface="Times New Roman"/>
                <a:ea typeface="Times New Roman"/>
              </a:rPr>
              <a:t>- 4q </a:t>
            </a:r>
            <a:r>
              <a:rPr lang="en-US" sz="2000" b="1" dirty="0">
                <a:latin typeface="Times New Roman"/>
                <a:ea typeface="Times New Roman"/>
              </a:rPr>
              <a:t>}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(-</a:t>
            </a:r>
            <a:r>
              <a:rPr lang="en-US" sz="2000" b="1" dirty="0">
                <a:latin typeface="Times New Roman"/>
                <a:ea typeface="Times New Roman"/>
              </a:rPr>
              <a:t>p)²</a:t>
            </a:r>
            <a:r>
              <a:rPr lang="en-US" sz="2000" b="1" dirty="0" smtClean="0">
                <a:latin typeface="Times New Roman"/>
                <a:ea typeface="Times New Roman"/>
              </a:rPr>
              <a:t>              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                        =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( </a:t>
            </a:r>
            <a:r>
              <a:rPr lang="en-US" sz="2000" b="1" dirty="0" smtClean="0">
                <a:latin typeface="Times New Roman"/>
                <a:ea typeface="Times New Roman"/>
              </a:rPr>
              <a:t>p² - 4q </a:t>
            </a:r>
            <a:r>
              <a:rPr lang="en-US" sz="2000" b="1" dirty="0">
                <a:latin typeface="Times New Roman"/>
                <a:ea typeface="Times New Roman"/>
              </a:rPr>
              <a:t>) </a:t>
            </a:r>
            <a:r>
              <a:rPr lang="en-US" sz="2000" b="1" dirty="0" smtClean="0">
                <a:latin typeface="Times New Roman"/>
                <a:ea typeface="Times New Roman"/>
              </a:rPr>
              <a:t>p²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: </a:t>
            </a:r>
            <a:r>
              <a:rPr lang="en-US" sz="2000" b="1" dirty="0" smtClean="0">
                <a:latin typeface="Times New Roman"/>
                <a:ea typeface="Times New Roman"/>
              </a:rPr>
              <a:t>x² -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</a:rPr>
              <a:t> x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+ 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000" b="1" dirty="0">
                <a:latin typeface="Times New Roman"/>
                <a:ea typeface="Times New Roman"/>
              </a:rPr>
              <a:t>0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             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x² - (2p² -</a:t>
            </a:r>
            <a:r>
              <a:rPr lang="en-US" sz="2000" b="1" dirty="0">
                <a:latin typeface="Times New Roman"/>
                <a:ea typeface="Times New Roman"/>
              </a:rPr>
              <a:t>4q) x </a:t>
            </a:r>
            <a:r>
              <a:rPr lang="en-US" sz="2000" b="1" dirty="0" smtClean="0">
                <a:latin typeface="Times New Roman"/>
                <a:ea typeface="Times New Roman"/>
              </a:rPr>
              <a:t>+ ( p² -4q ) p² 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= </a:t>
            </a:r>
            <a:r>
              <a:rPr lang="en-US" sz="2000" b="1" dirty="0">
                <a:latin typeface="Times New Roman"/>
                <a:ea typeface="Times New Roman"/>
              </a:rPr>
              <a:t>0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 </a:t>
            </a:r>
            <a:endParaRPr lang="en-US" sz="24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/>
                <a:ea typeface="Times New Roman"/>
              </a:rPr>
              <a:t> 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66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SutonnyMJ" pitchFamily="2" charset="0"/>
              </a:rPr>
              <a:t> 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wcÖq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wkÿv_x©e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„›`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বহুপদী</a:t>
            </a:r>
            <a:r>
              <a:rPr lang="en-US" sz="2200" dirty="0" smtClean="0">
                <a:solidFill>
                  <a:schemeClr val="tx1"/>
                </a:solidFill>
                <a:latin typeface="SutonnyMJ" pitchFamily="2" charset="0"/>
              </a:rPr>
              <a:t> ও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বহুপদী</a:t>
            </a:r>
            <a:r>
              <a:rPr lang="en-US" sz="22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সমীকরণ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SutonnyMJ" pitchFamily="2" charset="0"/>
              </a:rPr>
              <a:t>Aa¨v‡qi</a:t>
            </a:r>
            <a:r>
              <a:rPr lang="en-US" sz="2200" dirty="0" smtClean="0">
                <a:solidFill>
                  <a:srgbClr val="FF0000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wkLb</a:t>
            </a:r>
            <a:r>
              <a:rPr lang="en-US" sz="2200" dirty="0" smtClean="0">
                <a:solidFill>
                  <a:schemeClr val="tx1"/>
                </a:solidFill>
                <a:latin typeface="SutonnyMJ" pitchFamily="2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utonnyMJ" pitchFamily="2" charset="0"/>
              </a:rPr>
              <a:t>dj</a:t>
            </a:r>
            <a:endParaRPr lang="en-US" sz="2200" dirty="0">
              <a:solidFill>
                <a:schemeClr val="tx1"/>
              </a:solidFill>
              <a:latin typeface="SutonnyMJ" pitchFamily="2" charset="0"/>
            </a:endParaRPr>
          </a:p>
        </p:txBody>
      </p:sp>
      <p:sp>
        <p:nvSpPr>
          <p:cNvPr id="3" name="5-Point Star 2"/>
          <p:cNvSpPr/>
          <p:nvPr/>
        </p:nvSpPr>
        <p:spPr>
          <a:xfrm flipH="1">
            <a:off x="533400" y="690506"/>
            <a:ext cx="426719" cy="3112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7848599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১.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বহুপদী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সমীকরণ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২.দ্বিঘাত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সমীকরণ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</a:p>
          <a:p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৩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.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নিশ্চায়ক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কি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৪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.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বহুপদী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সমীকরণ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সূত্রাবলী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সম্পর্কে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জানতে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  <a:p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৫.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বহুপদী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সমীকরণ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>
                <a:latin typeface="Nikosh" panose="02000000000000000000" pitchFamily="2" charset="0"/>
                <a:cs typeface="Nikosh" panose="02000000000000000000" pitchFamily="2" charset="0"/>
              </a:rPr>
              <a:t>এর</a:t>
            </a:r>
            <a:r>
              <a:rPr lang="en-US" sz="2800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অংকগুলো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সহজে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সমাধান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করতে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dirty="0" err="1" smtClean="0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dirty="0" smtClean="0">
                <a:latin typeface="Nikosh" panose="02000000000000000000" pitchFamily="2" charset="0"/>
                <a:cs typeface="Nikosh" panose="02000000000000000000" pitchFamily="2" charset="0"/>
              </a:rPr>
              <a:t> ।</a:t>
            </a:r>
            <a:endParaRPr lang="en-US" sz="28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4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28600" lvl="0" indent="-34290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5 . x²-5x+7=0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α , β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†h,  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α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³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+ β³ - 5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α ²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+ β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) +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7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α +β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) =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0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endParaRPr lang="en-US" sz="2400" dirty="0">
              <a:solidFill>
                <a:srgbClr val="0070C0"/>
              </a:solidFill>
              <a:latin typeface="Times New Roman"/>
              <a:ea typeface="Times New Roman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0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t </a:t>
            </a:r>
            <a:endParaRPr lang="en-US" sz="2000" dirty="0">
              <a:solidFill>
                <a:srgbClr val="7030A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endParaRPr lang="en-US" sz="2000" b="1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x²-5x+7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= 0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 α </a:t>
            </a:r>
            <a:r>
              <a:rPr lang="en-US" sz="2000" b="1" dirty="0">
                <a:latin typeface="Times New Roman"/>
                <a:ea typeface="Times New Roman"/>
              </a:rPr>
              <a:t>, β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†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>
                <a:latin typeface="Times New Roman"/>
                <a:ea typeface="Times New Roman"/>
              </a:rPr>
              <a:t>: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α +β </a:t>
            </a:r>
            <a:r>
              <a:rPr lang="en-US" sz="2000" b="1" dirty="0" smtClean="0">
                <a:latin typeface="Times New Roman"/>
                <a:ea typeface="Times New Roman"/>
              </a:rPr>
              <a:t> =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- b/a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utonnyMJ"/>
                <a:ea typeface="Times New Roman"/>
                <a:cs typeface="Times New Roman"/>
              </a:rPr>
              <a:t> 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              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ev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000" b="1" dirty="0">
                <a:latin typeface="Times New Roman"/>
                <a:ea typeface="Times New Roman"/>
              </a:rPr>
              <a:t> α +β </a:t>
            </a:r>
            <a:r>
              <a:rPr lang="en-US" sz="2000" b="1" dirty="0" smtClean="0">
                <a:latin typeface="Times New Roman"/>
                <a:ea typeface="Times New Roman"/>
              </a:rPr>
              <a:t> =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000" b="1" dirty="0">
                <a:latin typeface="Times New Roman"/>
                <a:ea typeface="Times New Roman"/>
              </a:rPr>
              <a:t>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000" b="1" dirty="0">
                <a:latin typeface="Times New Roman"/>
                <a:ea typeface="Times New Roman"/>
              </a:rPr>
              <a:t> : α β = c/a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            </a:t>
            </a:r>
            <a:r>
              <a:rPr lang="en-US" sz="2000" b="1" dirty="0" smtClean="0">
                <a:latin typeface="Times New Roman"/>
                <a:ea typeface="Times New Roman"/>
              </a:rPr>
              <a:t>  α </a:t>
            </a:r>
            <a:r>
              <a:rPr lang="en-US" sz="2000" b="1" dirty="0">
                <a:latin typeface="Times New Roman"/>
                <a:ea typeface="Times New Roman"/>
              </a:rPr>
              <a:t>β = 7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L.S  = 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α³</a:t>
            </a:r>
            <a:r>
              <a:rPr lang="en-US" sz="2000" b="1" dirty="0" smtClean="0">
                <a:latin typeface="Times New Roman"/>
                <a:ea typeface="Times New Roman"/>
              </a:rPr>
              <a:t> + 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α³</a:t>
            </a:r>
            <a:r>
              <a:rPr lang="en-US" sz="2000" b="1" dirty="0" smtClean="0">
                <a:latin typeface="Times New Roman"/>
                <a:ea typeface="Times New Roman"/>
              </a:rPr>
              <a:t> -5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  <a:cs typeface="+mj-cs"/>
              </a:rPr>
              <a:t>α ²+ β²</a:t>
            </a:r>
            <a:r>
              <a:rPr lang="en-US" sz="2000" b="1" dirty="0" smtClean="0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+</a:t>
            </a:r>
            <a:r>
              <a:rPr lang="en-US" sz="2000" b="1" dirty="0" smtClean="0">
                <a:latin typeface="Times New Roman"/>
                <a:ea typeface="Times New Roman"/>
              </a:rPr>
              <a:t> 7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(</a:t>
            </a:r>
            <a:r>
              <a:rPr lang="en-US" sz="2000" b="1" dirty="0" smtClean="0">
                <a:latin typeface="Times New Roman"/>
                <a:ea typeface="Times New Roman"/>
              </a:rPr>
              <a:t>α +β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)</a:t>
            </a:r>
            <a:endParaRPr lang="en-US" sz="2000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        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= (</a:t>
            </a:r>
            <a:r>
              <a:rPr lang="en-US" sz="2000" b="1" dirty="0">
                <a:latin typeface="Times New Roman"/>
                <a:ea typeface="Times New Roman"/>
              </a:rPr>
              <a:t>α +</a:t>
            </a:r>
            <a:r>
              <a:rPr lang="en-US" sz="2000" b="1" dirty="0" smtClean="0">
                <a:latin typeface="Times New Roman"/>
                <a:ea typeface="Times New Roman"/>
              </a:rPr>
              <a:t>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</a:rPr>
              <a:t>³</a:t>
            </a:r>
            <a:r>
              <a:rPr lang="en-US" sz="2000" b="1" dirty="0" smtClean="0">
                <a:latin typeface="Times New Roman"/>
                <a:ea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- 3αβ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(</a:t>
            </a:r>
            <a:r>
              <a:rPr lang="en-US" sz="2000" b="1" dirty="0">
                <a:latin typeface="Times New Roman"/>
                <a:ea typeface="Times New Roman"/>
              </a:rPr>
              <a:t>α +β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-</a:t>
            </a:r>
            <a:r>
              <a:rPr lang="en-US" sz="2000" b="1" dirty="0" smtClean="0">
                <a:latin typeface="Times New Roman"/>
                <a:ea typeface="Times New Roman"/>
              </a:rPr>
              <a:t> 5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{(</a:t>
            </a:r>
            <a:r>
              <a:rPr lang="en-US" sz="2000" b="1" dirty="0">
                <a:latin typeface="Times New Roman"/>
                <a:ea typeface="Times New Roman"/>
              </a:rPr>
              <a:t>α + </a:t>
            </a:r>
            <a:r>
              <a:rPr lang="en-US" sz="2000" b="1" dirty="0" smtClean="0">
                <a:latin typeface="Times New Roman"/>
                <a:ea typeface="Times New Roman"/>
              </a:rPr>
              <a:t>β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)</a:t>
            </a:r>
            <a:r>
              <a:rPr lang="en-US" sz="2000" b="1" dirty="0">
                <a:latin typeface="Times New Roman"/>
                <a:ea typeface="Times New Roman"/>
              </a:rPr>
              <a:t>²</a:t>
            </a:r>
            <a:r>
              <a:rPr lang="en-US" sz="2000" b="1" dirty="0" smtClean="0">
                <a:latin typeface="Times New Roman"/>
                <a:ea typeface="Times New Roman"/>
              </a:rPr>
              <a:t> - 2αβ </a:t>
            </a:r>
            <a:r>
              <a:rPr lang="en-US" sz="2000" b="1" dirty="0">
                <a:latin typeface="Times New Roman"/>
                <a:ea typeface="Times New Roman"/>
              </a:rPr>
              <a:t>}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+</a:t>
            </a:r>
            <a:r>
              <a:rPr lang="en-US" sz="2000" b="1" dirty="0">
                <a:latin typeface="Times New Roman"/>
                <a:ea typeface="Times New Roman"/>
              </a:rPr>
              <a:t> 7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(</a:t>
            </a:r>
            <a:r>
              <a:rPr lang="en-US" sz="2000" b="1" dirty="0">
                <a:latin typeface="Times New Roman"/>
                <a:ea typeface="Times New Roman"/>
              </a:rPr>
              <a:t>α +β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SutonnyMJ"/>
                <a:ea typeface="Times New Roman"/>
                <a:cs typeface="Times New Roman"/>
              </a:rPr>
              <a:t>          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=(</a:t>
            </a:r>
            <a:r>
              <a:rPr lang="en-US" sz="2000" b="1" dirty="0" smtClean="0">
                <a:latin typeface="Times New Roman"/>
                <a:ea typeface="Times New Roman"/>
              </a:rPr>
              <a:t>5)³ </a:t>
            </a:r>
            <a:r>
              <a:rPr lang="en-US" sz="2000" b="1" dirty="0">
                <a:latin typeface="Times New Roman"/>
                <a:ea typeface="Times New Roman"/>
              </a:rPr>
              <a:t>– 3.7.5 – 5 { (</a:t>
            </a:r>
            <a:r>
              <a:rPr lang="en-US" sz="2000" b="1" dirty="0" smtClean="0">
                <a:latin typeface="Times New Roman"/>
                <a:ea typeface="Times New Roman"/>
              </a:rPr>
              <a:t>5)² </a:t>
            </a:r>
            <a:r>
              <a:rPr lang="en-US" sz="2000" b="1" dirty="0">
                <a:latin typeface="Times New Roman"/>
                <a:ea typeface="Times New Roman"/>
              </a:rPr>
              <a:t>-2×</a:t>
            </a:r>
            <a:r>
              <a:rPr lang="en-US" sz="2000" dirty="0">
                <a:latin typeface="Times New Roman"/>
                <a:ea typeface="Times New Roman"/>
              </a:rPr>
              <a:t>7}+7</a:t>
            </a:r>
            <a:r>
              <a:rPr lang="en-US" sz="2000" b="1" dirty="0">
                <a:latin typeface="Times New Roman"/>
                <a:ea typeface="Times New Roman"/>
              </a:rPr>
              <a:t>×5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</a:t>
            </a:r>
            <a:r>
              <a:rPr lang="en-US" sz="2000" b="1" dirty="0" smtClean="0">
                <a:latin typeface="Times New Roman"/>
                <a:ea typeface="Times New Roman"/>
              </a:rPr>
              <a:t>  = </a:t>
            </a:r>
            <a:r>
              <a:rPr lang="en-US" sz="2000" b="1" dirty="0">
                <a:latin typeface="Times New Roman"/>
                <a:ea typeface="Times New Roman"/>
              </a:rPr>
              <a:t>125 – 105 - 5 { </a:t>
            </a:r>
            <a:r>
              <a:rPr lang="en-US" sz="2000" b="1" dirty="0" smtClean="0">
                <a:latin typeface="Times New Roman"/>
                <a:ea typeface="Times New Roman"/>
              </a:rPr>
              <a:t>25 - 14 </a:t>
            </a:r>
            <a:r>
              <a:rPr lang="en-US" sz="2000" b="1" dirty="0">
                <a:latin typeface="Times New Roman"/>
                <a:ea typeface="Times New Roman"/>
              </a:rPr>
              <a:t>} + 35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 </a:t>
            </a:r>
            <a:r>
              <a:rPr lang="en-US" sz="2000" b="1" dirty="0" smtClean="0">
                <a:latin typeface="Times New Roman"/>
                <a:ea typeface="Times New Roman"/>
              </a:rPr>
              <a:t> = </a:t>
            </a:r>
            <a:r>
              <a:rPr lang="en-US" sz="2000" b="1" dirty="0">
                <a:latin typeface="Times New Roman"/>
                <a:ea typeface="Times New Roman"/>
              </a:rPr>
              <a:t>20 – 5 × 11+35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 </a:t>
            </a:r>
            <a:r>
              <a:rPr lang="en-US" sz="2000" b="1" dirty="0" smtClean="0">
                <a:latin typeface="Times New Roman"/>
                <a:ea typeface="Times New Roman"/>
              </a:rPr>
              <a:t> = </a:t>
            </a:r>
            <a:r>
              <a:rPr lang="en-US" sz="2000" b="1" dirty="0">
                <a:latin typeface="Times New Roman"/>
                <a:ea typeface="Times New Roman"/>
              </a:rPr>
              <a:t>20 – 55 + 35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 </a:t>
            </a:r>
            <a:r>
              <a:rPr lang="en-US" sz="2000" b="1" dirty="0" smtClean="0">
                <a:latin typeface="Times New Roman"/>
                <a:ea typeface="Times New Roman"/>
              </a:rPr>
              <a:t> = </a:t>
            </a:r>
            <a:r>
              <a:rPr lang="en-US" sz="2000" b="1" dirty="0">
                <a:latin typeface="Times New Roman"/>
                <a:ea typeface="Times New Roman"/>
              </a:rPr>
              <a:t>55 - 55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         </a:t>
            </a:r>
            <a:r>
              <a:rPr lang="en-US" sz="2000" b="1" dirty="0" smtClean="0">
                <a:latin typeface="Times New Roman"/>
                <a:ea typeface="Times New Roman"/>
              </a:rPr>
              <a:t> = </a:t>
            </a:r>
            <a:r>
              <a:rPr lang="en-US" sz="2000" b="1" dirty="0">
                <a:latin typeface="Times New Roman"/>
                <a:ea typeface="Times New Roman"/>
              </a:rPr>
              <a:t>0 (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)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2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05800" cy="914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6. ax²+bx+c = 0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α , β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wb‡gœi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Øviv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MwVZ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wbY©q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|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</a:rPr>
              <a:t>( i ).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</a:rPr>
              <a:t>α+1/α, β+1/ β</a:t>
            </a:r>
            <a: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</a:b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  <a:cs typeface="+mn-cs"/>
              </a:rPr>
              <a:t> </a:t>
            </a:r>
            <a:endParaRPr lang="en-US" sz="2400" dirty="0">
              <a:solidFill>
                <a:prstClr val="black"/>
              </a:solidFill>
              <a:latin typeface="Times New Roman"/>
              <a:ea typeface="Times New Roman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19200"/>
                <a:ext cx="8229600" cy="56388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200" b="1" dirty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t </a:t>
                </a:r>
                <a:endParaRPr lang="en-US" sz="2200" dirty="0">
                  <a:solidFill>
                    <a:srgbClr val="7030A0"/>
                  </a:solidFill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err="1">
                    <a:latin typeface="SutonnyMJ"/>
                    <a:ea typeface="Times New Roman"/>
                    <a:cs typeface="Times New Roman"/>
                  </a:rPr>
                  <a:t>g‡bKwi</a:t>
                </a:r>
                <a:r>
                  <a:rPr lang="en-US" sz="2200" b="1" dirty="0" smtClean="0">
                    <a:latin typeface="SutonnyMJ"/>
                    <a:ea typeface="Times New Roman"/>
                    <a:cs typeface="Times New Roman"/>
                  </a:rPr>
                  <a:t>,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ax² + </a:t>
                </a:r>
                <a:r>
                  <a:rPr lang="en-US" sz="2200" b="1" dirty="0" err="1" smtClean="0">
                    <a:latin typeface="Times New Roman"/>
                    <a:ea typeface="Times New Roman"/>
                  </a:rPr>
                  <a:t>bx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+ c = 0</a:t>
                </a:r>
                <a:r>
                  <a:rPr lang="en-US" sz="2200" b="1" dirty="0" smtClean="0">
                    <a:latin typeface="SutonnyMJ"/>
                    <a:ea typeface="Times New Roman"/>
                    <a:cs typeface="Times New Roman"/>
                  </a:rPr>
                  <a:t>mgxKi‡bi </a:t>
                </a:r>
                <a:r>
                  <a:rPr lang="en-US" sz="2200" b="1" dirty="0" err="1" smtClean="0"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>
                    <a:latin typeface="Times New Roman"/>
                    <a:ea typeface="Times New Roman"/>
                  </a:rPr>
                  <a:t>α , β</a:t>
                </a:r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200" b="1" dirty="0" smtClean="0"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200" b="1" dirty="0" err="1" smtClean="0"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2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:</a:t>
                </a:r>
                <a:r>
                  <a:rPr lang="en-US" sz="2200" b="1" dirty="0">
                    <a:latin typeface="Times New Roman"/>
                    <a:ea typeface="Times New Roman"/>
                  </a:rPr>
                  <a:t>α +β =-b/a</a:t>
                </a:r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200" b="1" dirty="0" smtClean="0"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200" b="1" dirty="0" err="1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200" b="1" dirty="0">
                    <a:latin typeface="Times New Roman"/>
                    <a:ea typeface="Times New Roman"/>
                  </a:rPr>
                  <a:t> : α β = c/a</a:t>
                </a:r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/>
                        <a:ea typeface="Cambria Math"/>
                      </a:rPr>
                      <m:t>                   </m:t>
                    </m:r>
                    <m:r>
                      <a:rPr lang="en-US" sz="2200" b="1" i="1" smtClean="0"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200" b="1" dirty="0" smtClean="0"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 smtClean="0"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sz="2200" b="1" i="1" dirty="0" smtClean="0"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latin typeface="Times New Roman"/>
                    <a:ea typeface="Times New Roman"/>
                  </a:rPr>
                  <a:t>,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smtClean="0"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200" b="1" i="0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sz="2200" b="1" dirty="0" err="1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200" b="1" dirty="0"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200" b="1" dirty="0" err="1">
                    <a:latin typeface="SutonnyMJ"/>
                    <a:ea typeface="Times New Roman"/>
                    <a:cs typeface="Times New Roman"/>
                  </a:rPr>
                  <a:t>hvMdj</a:t>
                </a:r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 =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2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2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sz="22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>
                    <a:latin typeface="Times New Roman"/>
                    <a:ea typeface="Times New Roman"/>
                  </a:rPr>
                  <a:t>+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2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 =  α </a:t>
                </a:r>
                <a:r>
                  <a:rPr lang="en-US" sz="2200" b="1" dirty="0">
                    <a:latin typeface="Times New Roman"/>
                    <a:ea typeface="Times New Roman"/>
                  </a:rPr>
                  <a:t>+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β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  <m:r>
                      <a:rPr lang="en-US" sz="22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200" b="1" dirty="0" smtClean="0"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 i="1" dirty="0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2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=  α </a:t>
                </a:r>
                <a:r>
                  <a:rPr lang="en-US" sz="2200" b="1" dirty="0">
                    <a:latin typeface="Times New Roman"/>
                    <a:ea typeface="Times New Roman"/>
                  </a:rPr>
                  <a:t>+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den>
                    </m:f>
                  </m:oMath>
                </a14:m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 smtClean="0"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200" b="1" i="1" dirty="0" smtClean="0"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200" b="1" dirty="0"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num>
                          <m:den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num>
                          <m:den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den>
                        </m:f>
                      </m:den>
                    </m:f>
                  </m:oMath>
                </a14:m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=    </a:t>
                </a:r>
                <a:r>
                  <a:rPr lang="en-US" sz="22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200" b="1" dirty="0" smtClean="0">
                    <a:latin typeface="Times New Roman"/>
                    <a:ea typeface="Times New Roman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200" b="1" i="1" dirty="0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endParaRPr lang="en-US" sz="2200" b="1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b="1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𝒃𝒄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𝒂𝒃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𝒂𝒄</m:t>
                        </m:r>
                      </m:den>
                    </m:f>
                  </m:oMath>
                </a14:m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  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latin typeface="Times New Roman"/>
                    <a:ea typeface="Times New Roman"/>
                  </a:rPr>
                  <a:t> </a:t>
                </a:r>
                <a:r>
                  <a:rPr lang="en-US" sz="2200" b="1" dirty="0" smtClean="0">
                    <a:latin typeface="Times New Roman"/>
                    <a:ea typeface="Times New Roman"/>
                  </a:rPr>
                  <a:t>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𝒂𝒄</m:t>
                        </m:r>
                      </m:den>
                    </m:f>
                  </m:oMath>
                </a14:m>
                <a:endParaRPr lang="en-US" sz="22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Times New Roman"/>
                    <a:ea typeface="Times New Roman"/>
                  </a:rPr>
                  <a:t> </a:t>
                </a:r>
                <a:endParaRPr lang="en-US" sz="1600" dirty="0">
                  <a:latin typeface="Times New Roman"/>
                  <a:ea typeface="Times New Roman"/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19200"/>
                <a:ext cx="8229600" cy="5638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53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381000"/>
                <a:ext cx="4114800" cy="61722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 ¸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    (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)×(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)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 α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αβ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 αβ+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αβ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αβ+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αβ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a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2 +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prstClr val="black"/>
                        </a:solidFill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a</m:t>
                            </m:r>
                          </m:den>
                        </m:f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²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</m:den>
                    </m:f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000" b="1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/>
                      </a:rPr>
                      <m:t>.</m:t>
                    </m:r>
                    <m:f>
                      <m:fPr>
                        <m:ctrlPr>
                          <a:rPr lang="en-US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-2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𝒄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a</m:t>
                            </m:r>
                          </m:den>
                        </m:f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prstClr val="black"/>
                  </a:solidFill>
                  <a:latin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</m:den>
                    </m:f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²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>
                            <a:solidFill>
                              <a:prstClr val="black"/>
                            </a:solidFill>
                            <a:latin typeface="Cambria Math"/>
                          </a:rPr>
                          <m:t>a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</m:den>
                    </m:f>
                    <m:r>
                      <a:rPr lang="en-US" sz="2000" b="1" i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</m:t>
                    </m:r>
                    <m:r>
                      <a:rPr lang="en-US" sz="2000" b="1" dirty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  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-2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den>
                    </m:f>
                  </m:oMath>
                </a14:m>
                <a:endParaRPr lang="en-US" sz="20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381000"/>
                <a:ext cx="4114800" cy="6172200"/>
              </a:xfrm>
              <a:blipFill>
                <a:blip r:embed="rId2"/>
                <a:stretch>
                  <a:fillRect l="-1481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457200"/>
                <a:ext cx="4876800" cy="5867400"/>
              </a:xfrm>
            </p:spPr>
            <p:txBody>
              <a:bodyPr>
                <a:normAutofit/>
              </a:bodyPr>
              <a:lstStyle/>
              <a:p>
                <a:pPr marL="0" lvl="0" indent="0">
                  <a:spcBef>
                    <a:spcPts val="0"/>
                  </a:spcBef>
                  <a:buNone/>
                </a:pPr>
                <a:endParaRPr lang="en-US" sz="22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wb†Y©q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: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x² </a:t>
                </a:r>
                <a:r>
                  <a:rPr lang="en-US" sz="18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-</a:t>
                </a:r>
                <a:r>
                  <a:rPr lang="en-US" sz="18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mgwó</a:t>
                </a:r>
                <a:r>
                  <a:rPr lang="en-US" sz="1800" b="1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18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x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+g~jØ‡qi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1800" b="1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= 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0</a:t>
                </a:r>
                <a:endParaRPr lang="en-US" sz="1800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800" b="1" dirty="0" err="1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,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x ²-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𝒂𝒄</m:t>
                        </m:r>
                      </m:den>
                    </m:f>
                  </m:oMath>
                </a14:m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den>
                    </m:f>
                  </m:oMath>
                </a14:m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=0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1800" b="1" dirty="0" smtClean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ev,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acx² + b(</a:t>
                </a:r>
                <a:r>
                  <a:rPr lang="en-US" sz="1800" b="1" dirty="0" err="1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a+c</a:t>
                </a:r>
                <a:r>
                  <a:rPr lang="en-US" sz="18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 x + </a:t>
                </a:r>
                <a:r>
                  <a:rPr lang="en-US" sz="18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b ²(a-c) ² = 0 </a:t>
                </a:r>
                <a:endParaRPr lang="en-US" sz="18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200" b="1" dirty="0" smtClean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(Same) 44. ii.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                 ii.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β²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                 iii.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1, β-1 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45.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4x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p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q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Ki </a:t>
                </a:r>
                <a:r>
                  <a:rPr lang="en-US" sz="20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𝒑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q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.</a:t>
                </a:r>
                <a:endParaRPr lang="en-US" sz="20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2000" b="1" dirty="0" smtClean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46.4x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0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|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.</a:t>
                </a:r>
                <a:endParaRPr lang="en-US" sz="20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sz="15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457200"/>
                <a:ext cx="4876800" cy="5867400"/>
              </a:xfrm>
              <a:blipFill>
                <a:blip r:embed="rId3"/>
                <a:stretch>
                  <a:fillRect l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962400" y="457200"/>
            <a:ext cx="0" cy="579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3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7.x² + ax+ ¼ (a²-b²)=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0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α , β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†h,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²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+(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a±b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)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x±ab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=0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α + β, α - β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endParaRPr lang="en-US" sz="2400" dirty="0">
              <a:solidFill>
                <a:srgbClr val="0070C0"/>
              </a:solidFill>
              <a:latin typeface="Times New Roman"/>
              <a:ea typeface="Times New Roman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71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mgvavb</a:t>
                </a:r>
                <a:r>
                  <a:rPr lang="en-US" sz="2000" b="1" dirty="0">
                    <a:solidFill>
                      <a:srgbClr val="7030A0"/>
                    </a:solidFill>
                    <a:latin typeface="SutonnyMJ"/>
                    <a:ea typeface="Times New Roman"/>
                    <a:cs typeface="Times New Roman"/>
                  </a:rPr>
                  <a:t>t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g‡bKwi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,</a:t>
                </a:r>
                <a:endParaRPr lang="en-US" sz="2000" b="1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  <a:cs typeface="+mj-cs"/>
                  </a:rPr>
                  <a:t>           x²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  <a:cs typeface="+mj-cs"/>
                  </a:rPr>
                  <a:t>+ ax+ ¼ (a²-b²)=0</a:t>
                </a:r>
                <a:endParaRPr lang="en-US" sz="2000" b="1" dirty="0" smtClean="0">
                  <a:solidFill>
                    <a:prstClr val="black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α , β 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α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+β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 =- b/a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                              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-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a</a:t>
                </a:r>
                <a:endParaRPr lang="en-US" sz="2000" dirty="0" smtClean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                               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 α β =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 c/a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                               = ¼ 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( a²-b ²)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latin typeface="Times New Roman"/>
                    <a:ea typeface="Times New Roman"/>
                  </a:rPr>
                  <a:t> 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     α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+ β 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Ges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 α –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β 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†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hvMdj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 = 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α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+ β 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+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 α – β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=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  α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+ β+ {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√ 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α +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β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²- 4αβ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=  -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a+ {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√ (-a)²- 4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.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¼ ( a²- b² )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=  -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a+ {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√ a² -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a² + b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²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} 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=  - a + √b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=  - a ± b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=  -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(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a ± b )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>
                    <a:latin typeface="Times New Roman"/>
                    <a:ea typeface="Times New Roman"/>
                  </a:rPr>
                  <a:t> 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71600"/>
                <a:ext cx="8229600" cy="4800600"/>
              </a:xfrm>
              <a:blipFill>
                <a:blip r:embed="rId2"/>
                <a:stretch>
                  <a:fillRect l="-741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33400" y="838200"/>
                <a:ext cx="7543800" cy="51054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=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 (α + β ) (α – β)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= (α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+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β)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{√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α +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β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² - 4αβ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- a {√(-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a)² - 4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. 1/4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(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a²- b² 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)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- a {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√ a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 smtClean="0">
                    <a:latin typeface="Times New Roman"/>
                    <a:ea typeface="Times New Roman"/>
                  </a:rPr>
                  <a:t> -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a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>
                    <a:latin typeface="Times New Roman"/>
                    <a:ea typeface="Times New Roman"/>
                  </a:rPr>
                  <a:t>+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b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>
                    <a:latin typeface="Times New Roman"/>
                    <a:ea typeface="Times New Roman"/>
                  </a:rPr>
                  <a:t> 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- a {√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b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000" b="1" dirty="0">
                    <a:latin typeface="Times New Roman"/>
                    <a:ea typeface="Times New Roman"/>
                  </a:rPr>
                  <a:t>}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± </a:t>
                </a:r>
                <a:r>
                  <a:rPr lang="en-US" sz="2000" b="1" dirty="0" err="1">
                    <a:latin typeface="Times New Roman"/>
                    <a:ea typeface="Times New Roman"/>
                  </a:rPr>
                  <a:t>ab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wb†Y©q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: </a:t>
                </a:r>
                <a:endParaRPr lang="en-US" sz="2000" b="1" dirty="0" smtClean="0">
                  <a:latin typeface="SutonnyMJ"/>
                  <a:ea typeface="Times New Roman"/>
                  <a:cs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Times New Roman"/>
                    <a:ea typeface="Times New Roman"/>
                  </a:rPr>
                  <a:t>                             x² -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000" b="1" dirty="0" err="1" smtClean="0">
                    <a:latin typeface="SutonnyMJ"/>
                    <a:ea typeface="Times New Roman"/>
                    <a:cs typeface="Times New Roman"/>
                  </a:rPr>
                  <a:t>mgwó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 x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 +  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 = 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0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dirty="0" smtClean="0">
                    <a:latin typeface="SutonnyMJ"/>
                    <a:ea typeface="Times New Roman"/>
                    <a:cs typeface="Times New Roman"/>
                  </a:rPr>
                  <a:t>                          ev,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x² + (</a:t>
                </a:r>
                <a:r>
                  <a:rPr lang="en-US" sz="2000" b="1" dirty="0" err="1" smtClean="0">
                    <a:latin typeface="Times New Roman"/>
                    <a:ea typeface="Times New Roman"/>
                  </a:rPr>
                  <a:t>a±b</a:t>
                </a:r>
                <a:r>
                  <a:rPr lang="en-US" sz="2000" b="1" dirty="0" smtClean="0">
                    <a:latin typeface="Times New Roman"/>
                    <a:ea typeface="Times New Roman"/>
                  </a:rPr>
                  <a:t>)x ± </a:t>
                </a:r>
                <a:r>
                  <a:rPr lang="en-US" sz="2000" b="1" dirty="0" err="1" smtClean="0">
                    <a:latin typeface="Times New Roman"/>
                    <a:ea typeface="Times New Roman"/>
                  </a:rPr>
                  <a:t>ab</a:t>
                </a:r>
                <a:r>
                  <a:rPr lang="en-US" sz="2000" b="1" dirty="0">
                    <a:latin typeface="Times New Roman"/>
                    <a:ea typeface="Times New Roman"/>
                  </a:rPr>
                  <a:t>= 0 (</a:t>
                </a:r>
                <a:r>
                  <a:rPr lang="en-US" sz="2000" b="1" dirty="0" err="1">
                    <a:latin typeface="SutonnyMJ"/>
                    <a:ea typeface="Times New Roman"/>
                    <a:cs typeface="Times New Roman"/>
                  </a:rPr>
                  <a:t>cÖgvwbZ</a:t>
                </a:r>
                <a:r>
                  <a:rPr lang="en-US" sz="2000" b="1" dirty="0">
                    <a:latin typeface="SutonnyMJ"/>
                    <a:ea typeface="Times New Roman"/>
                    <a:cs typeface="Times New Roman"/>
                  </a:rPr>
                  <a:t>)</a:t>
                </a:r>
                <a:endParaRPr lang="en-US" sz="2000" dirty="0">
                  <a:latin typeface="Times New Roman"/>
                  <a:ea typeface="Times New Roman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6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3400" y="838200"/>
                <a:ext cx="7543800" cy="5105400"/>
              </a:xfrm>
              <a:blipFill>
                <a:blip r:embed="rId2"/>
                <a:stretch>
                  <a:fillRect l="-725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07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28600" lvl="0" indent="-342900" algn="l">
              <a:spcBef>
                <a:spcPts val="0"/>
              </a:spcBef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8 . </a:t>
            </a:r>
            <a:r>
              <a:rPr lang="en-US" sz="2400" b="1" dirty="0" err="1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GBiæc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hvi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h_v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µ‡g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x²-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bx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 + c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>= 0 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                       </a:t>
            </a:r>
            <a:r>
              <a:rPr lang="en-US" sz="2400" b="1" dirty="0" err="1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I </a:t>
            </a:r>
            <a:r>
              <a:rPr lang="en-US" sz="2400" b="1" dirty="0" err="1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AšÍi</a:t>
            </a:r>
            <a:r>
              <a:rPr lang="en-US" sz="2400" b="1" dirty="0" smtClean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d‡ji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eM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|</a:t>
            </a:r>
            <a: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n-cs"/>
              </a:rPr>
            </a:b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543800" cy="50292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mgvavb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t 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g‡bKwi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,</a:t>
            </a:r>
            <a:r>
              <a:rPr lang="en-US" sz="2000" b="1" dirty="0">
                <a:latin typeface="Times New Roman"/>
                <a:ea typeface="Times New Roman"/>
              </a:rPr>
              <a:t> </a:t>
            </a:r>
            <a:endParaRPr lang="en-US" sz="2000" b="1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         x²- </a:t>
            </a:r>
            <a:r>
              <a:rPr lang="en-US" sz="2000" b="1" dirty="0" err="1" smtClean="0">
                <a:latin typeface="Times New Roman"/>
                <a:ea typeface="Times New Roman"/>
              </a:rPr>
              <a:t>bx</a:t>
            </a:r>
            <a:r>
              <a:rPr lang="en-US" sz="2000" b="1" dirty="0" smtClean="0">
                <a:latin typeface="Times New Roman"/>
                <a:ea typeface="Times New Roman"/>
              </a:rPr>
              <a:t> + c </a:t>
            </a:r>
            <a:r>
              <a:rPr lang="en-US" sz="2000" b="1" dirty="0">
                <a:latin typeface="Times New Roman"/>
                <a:ea typeface="Times New Roman"/>
              </a:rPr>
              <a:t>=0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                       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000" b="1" dirty="0">
                <a:latin typeface="Times New Roman"/>
                <a:ea typeface="Times New Roman"/>
              </a:rPr>
              <a:t> α , β 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  </a:t>
            </a:r>
            <a:r>
              <a:rPr lang="en-US" sz="2000" b="1" dirty="0">
                <a:latin typeface="Times New Roman"/>
                <a:ea typeface="Times New Roman"/>
              </a:rPr>
              <a:t>α +β </a:t>
            </a:r>
            <a:r>
              <a:rPr lang="en-US" sz="2000" b="1" dirty="0" smtClean="0">
                <a:latin typeface="Times New Roman"/>
                <a:ea typeface="Times New Roman"/>
              </a:rPr>
              <a:t>=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-b/a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                                 = </a:t>
            </a:r>
            <a:r>
              <a:rPr lang="en-US" sz="2000" b="1" dirty="0">
                <a:latin typeface="Times New Roman"/>
                <a:ea typeface="Times New Roman"/>
              </a:rPr>
              <a:t>b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¸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000" b="1" dirty="0">
                <a:latin typeface="Times New Roman"/>
                <a:ea typeface="Times New Roman"/>
              </a:rPr>
              <a:t> α β </a:t>
            </a:r>
            <a:r>
              <a:rPr lang="en-US" sz="2000" b="1" dirty="0" smtClean="0">
                <a:latin typeface="Times New Roman"/>
                <a:ea typeface="Times New Roman"/>
              </a:rPr>
              <a:t>=  </a:t>
            </a:r>
            <a:r>
              <a:rPr lang="en-US" sz="2000" b="1" dirty="0">
                <a:latin typeface="Times New Roman"/>
                <a:ea typeface="Times New Roman"/>
              </a:rPr>
              <a:t>c/a </a:t>
            </a:r>
            <a:endParaRPr lang="en-US" sz="2000" b="1" dirty="0" smtClean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                           =  </a:t>
            </a:r>
            <a:r>
              <a:rPr lang="en-US" sz="2000" b="1" dirty="0">
                <a:latin typeface="Times New Roman"/>
                <a:ea typeface="Times New Roman"/>
              </a:rPr>
              <a:t>c</a:t>
            </a:r>
            <a:endParaRPr lang="en-US" sz="2000" dirty="0"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`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000" b="1" dirty="0">
                <a:latin typeface="Times New Roman"/>
                <a:ea typeface="Times New Roman"/>
              </a:rPr>
              <a:t> α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>
                <a:latin typeface="SutonnyMJ"/>
                <a:ea typeface="Times New Roman"/>
                <a:cs typeface="Times New Roman"/>
              </a:rPr>
              <a:t>Ges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ea typeface="Times New Roman"/>
              </a:rPr>
              <a:t>(α – β)²</a:t>
            </a:r>
            <a:endParaRPr lang="en-US" sz="20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†</a:t>
            </a:r>
            <a:r>
              <a:rPr lang="en-US" sz="2000" b="1" dirty="0" err="1" smtClean="0">
                <a:latin typeface="SutonnyMJ"/>
                <a:ea typeface="Times New Roman"/>
                <a:cs typeface="Times New Roman"/>
              </a:rPr>
              <a:t>hvMdj</a:t>
            </a:r>
            <a:r>
              <a:rPr lang="en-US" sz="2000" b="1" dirty="0" smtClean="0">
                <a:latin typeface="SutonnyMJ"/>
                <a:ea typeface="Times New Roman"/>
                <a:cs typeface="Times New Roman"/>
              </a:rPr>
              <a:t>  =</a:t>
            </a:r>
            <a:r>
              <a:rPr lang="en-US" sz="2000" b="1" dirty="0" smtClean="0">
                <a:latin typeface="Times New Roman"/>
                <a:ea typeface="Times New Roman"/>
              </a:rPr>
              <a:t> </a:t>
            </a:r>
            <a:r>
              <a:rPr lang="en-US" sz="2000" b="1" dirty="0">
                <a:latin typeface="Times New Roman"/>
                <a:ea typeface="Times New Roman"/>
              </a:rPr>
              <a:t>α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+ </a:t>
            </a:r>
            <a:r>
              <a:rPr lang="en-US" sz="2000" b="1" dirty="0">
                <a:latin typeface="Times New Roman"/>
                <a:ea typeface="Times New Roman"/>
              </a:rPr>
              <a:t>(α – </a:t>
            </a:r>
            <a:r>
              <a:rPr lang="en-US" sz="2000" b="1" dirty="0" smtClean="0">
                <a:latin typeface="Times New Roman"/>
                <a:ea typeface="Times New Roman"/>
              </a:rPr>
              <a:t>β)²</a:t>
            </a:r>
            <a:endParaRPr lang="en-US" sz="2000" dirty="0"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                        = </a:t>
            </a:r>
            <a:r>
              <a:rPr lang="en-US" sz="2000" b="1" dirty="0">
                <a:latin typeface="Times New Roman"/>
                <a:ea typeface="Times New Roman"/>
              </a:rPr>
              <a:t>α β</a:t>
            </a:r>
            <a:r>
              <a:rPr lang="en-US" sz="2000" b="1" dirty="0">
                <a:latin typeface="SutonnyMJ"/>
                <a:ea typeface="Times New Roman"/>
                <a:cs typeface="Times New Roman"/>
              </a:rPr>
              <a:t> + </a:t>
            </a:r>
            <a:r>
              <a:rPr lang="en-US" sz="2000" b="1" dirty="0">
                <a:solidFill>
                  <a:prstClr val="black"/>
                </a:solidFill>
                <a:latin typeface="Times New Roman"/>
                <a:ea typeface="Times New Roman"/>
              </a:rPr>
              <a:t>(α 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+ β)²</a:t>
            </a:r>
            <a:r>
              <a:rPr lang="en-US" sz="20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</a:t>
            </a:r>
            <a:r>
              <a:rPr lang="en-US" sz="2000" b="1" dirty="0" smtClean="0">
                <a:latin typeface="Times New Roman"/>
                <a:ea typeface="Times New Roman"/>
              </a:rPr>
              <a:t>- 4αβ</a:t>
            </a:r>
            <a:endParaRPr lang="en-US" sz="2000" dirty="0">
              <a:latin typeface="Times New Roman"/>
              <a:ea typeface="Times New Roman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                        = </a:t>
            </a:r>
            <a:r>
              <a:rPr lang="en-US" sz="20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( α + β )²</a:t>
            </a:r>
            <a:r>
              <a:rPr lang="en-US" sz="2000" dirty="0" smtClean="0">
                <a:solidFill>
                  <a:prstClr val="black"/>
                </a:solidFill>
                <a:latin typeface="Times New Roman"/>
                <a:ea typeface="Times New Roman"/>
              </a:rPr>
              <a:t>  </a:t>
            </a:r>
            <a:r>
              <a:rPr lang="en-US" sz="2000" b="1" dirty="0" smtClean="0">
                <a:latin typeface="Times New Roman"/>
                <a:ea typeface="Times New Roman"/>
              </a:rPr>
              <a:t>- 3αβ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</a:rPr>
              <a:t>                        = b² - 3c 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8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762000"/>
            <a:ext cx="7391400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l">
              <a:spcBef>
                <a:spcPts val="0"/>
              </a:spcBef>
            </a:pP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α β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(α – β)²</a:t>
            </a:r>
            <a:endParaRPr lang="en-US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   =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α β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{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α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+ β)²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- 4αβ }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                   = c { b² - 4c }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wb†Y©q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: </a:t>
            </a:r>
            <a:endParaRPr lang="en-US" sz="2400" b="1" dirty="0" smtClean="0">
              <a:solidFill>
                <a:schemeClr val="tx1"/>
              </a:solidFill>
              <a:latin typeface="SutonnyMJ"/>
              <a:ea typeface="Times New Roman"/>
              <a:cs typeface="Times New Roman"/>
            </a:endParaRPr>
          </a:p>
          <a:p>
            <a:pPr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x² -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mgwó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)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x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+ 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=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0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lvl="0" algn="l"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       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x² -  ( b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/>
                <a:ea typeface="Times New Roman"/>
              </a:rPr>
              <a:t>2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- 3c )x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+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c (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b²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Times New Roman"/>
              </a:rPr>
              <a:t>- 4c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</a:rPr>
              <a:t>) = 0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Times New Roman"/>
              </a:rPr>
              <a:t>(</a:t>
            </a:r>
            <a:r>
              <a:rPr lang="en-US" sz="2400" b="1" dirty="0" err="1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cÖgvwbZ</a:t>
            </a:r>
            <a:r>
              <a:rPr lang="en-US" sz="2400" b="1" dirty="0">
                <a:solidFill>
                  <a:prstClr val="black"/>
                </a:solidFill>
                <a:latin typeface="SutonnyMJ"/>
                <a:ea typeface="Times New Roman"/>
                <a:cs typeface="Times New Roman"/>
              </a:rPr>
              <a:t>)</a:t>
            </a:r>
            <a:endParaRPr lang="en-US" sz="1600" dirty="0">
              <a:solidFill>
                <a:prstClr val="black"/>
              </a:solidFill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marL="22860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 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447800"/>
                <a:ext cx="7467600" cy="38772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9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|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hw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`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𝐩𝐱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𝐪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GKwU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AciwUi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eM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©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nq,Z‡e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cÖgvb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Ki †h</a:t>
                </a:r>
                <a:r>
                  <a:rPr lang="en-US" sz="20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1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 smtClean="0">
                  <a:solidFill>
                    <a:srgbClr val="000000"/>
                  </a:solidFill>
                  <a:ea typeface="Calibri"/>
                  <a:cs typeface="SutonnyMJ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 </a:t>
                </a:r>
                <a:r>
                  <a:rPr lang="en-US" sz="2000" b="1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mgvavb</a:t>
                </a:r>
                <a:r>
                  <a:rPr lang="en-US" sz="2000" b="1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t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endParaRPr lang="en-US" sz="2000" dirty="0" smtClean="0">
                  <a:solidFill>
                    <a:srgbClr val="000000"/>
                  </a:solidFill>
                  <a:latin typeface="SutonnyMJ"/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g‡bKwi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GKwU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Aci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GLb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..............(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   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</a:t>
                </a:r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(i)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Dfq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cÿ‡K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K‡i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p</m:t>
                            </m:r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smtClean="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p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q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1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q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mbria"/>
                    <a:ea typeface="Calibri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Cambria"/>
                    <a:ea typeface="Calibri"/>
                  </a:rPr>
                  <a:t>(Proved)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7467600" cy="3877280"/>
              </a:xfrm>
              <a:prstGeom prst="rect">
                <a:avLst/>
              </a:prstGeom>
              <a:blipFill>
                <a:blip r:embed="rId2"/>
                <a:stretch>
                  <a:fillRect l="-651" t="-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66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85800"/>
                <a:ext cx="7620000" cy="4908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smtClean="0">
                    <a:latin typeface="SutonnyMJ"/>
                    <a:ea typeface="Times New Roman"/>
                  </a:rPr>
                  <a:t>10| </a:t>
                </a:r>
                <a:r>
                  <a:rPr lang="en-US" sz="2000" b="1" dirty="0" err="1">
                    <a:latin typeface="SutonnyMJ"/>
                    <a:ea typeface="Times New Roman"/>
                  </a:rPr>
                  <a:t>hw</a:t>
                </a:r>
                <a:r>
                  <a:rPr lang="en-US" sz="2000" b="1" dirty="0">
                    <a:latin typeface="SutonnyMJ"/>
                    <a:ea typeface="Times New Roman"/>
                  </a:rPr>
                  <a:t>`</a:t>
                </a:r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𝟐𝟕𝐱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𝟔𝐱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𝐩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𝟐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b="1" dirty="0"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AciwUi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e‡M©i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𝐩</m:t>
                    </m:r>
                  </m:oMath>
                </a14:m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KZ ?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t </a:t>
                </a:r>
                <a:endParaRPr lang="en-US" sz="20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 smtClean="0">
                    <a:effectLst/>
                    <a:latin typeface="SutonnyMJ"/>
                    <a:ea typeface="Times New Roman"/>
                  </a:rPr>
                  <a:t>g‡bKwi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27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6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p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2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)=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g‡bKwi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mgxKi‡Yi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GKwU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Aci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g~jwU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GLb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†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hvMdj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=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6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SimSun"/>
                      </a:rPr>
                      <m:t>∴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+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=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 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.......(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) 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lnSpc>
                    <a:spcPct val="115000"/>
                  </a:lnSpc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Ges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g~jØ‡qi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¸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bdj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mbria Math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α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 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cs typeface="Times New Roma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p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27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 </a:t>
                </a:r>
                <a:r>
                  <a:rPr lang="en-US" sz="2000" dirty="0" smtClean="0">
                    <a:ea typeface="Calibri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Georgia"/>
                    <a:ea typeface="Calibri"/>
                    <a:cs typeface="SutonnyMJ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SutonnyMJ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p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2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27</m:t>
                        </m:r>
                      </m:den>
                    </m:f>
                  </m:oMath>
                </a14:m>
                <a:endParaRPr lang="en-US" sz="2000" dirty="0">
                  <a:ea typeface="Calibri"/>
                  <a:cs typeface="Times New Roman"/>
                </a:endParaRP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srgbClr val="000000"/>
                    </a:solidFill>
                    <a:latin typeface="Times New Roman"/>
                    <a:ea typeface="Calibri"/>
                  </a:rPr>
                  <a:t>(i)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bs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Gi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Dfq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cÿ‡K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Nb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K‡i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 </a:t>
                </a: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cvB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SutonnyMJ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  <a:cs typeface="SutonnyMJ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  <a:cs typeface="SutonnyMJ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  <a:cs typeface="SutonnyMJ"/>
                                  </a:rPr>
                                  <m:t> 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  <a:cs typeface="SutonnyMJ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SimSun"/>
                    <a:cs typeface="Times New Roman"/>
                  </a:rPr>
                  <a:t> 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ev</a:t>
                </a:r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</a:rPr>
                      <m:t>3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α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α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α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SutonnyMJ"/>
                    <a:ea typeface="Calibri"/>
                    <a:cs typeface="Times New Roman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8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729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27</m:t>
                        </m:r>
                      </m:den>
                    </m:f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−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p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+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2</m:t>
                                </m:r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libri"/>
                                  </a:rPr>
                                  <m:t>27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3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−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  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9</m:t>
                            </m:r>
                          </m:den>
                        </m:f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−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p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</m:t>
                            </m:r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)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27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8</m:t>
                        </m:r>
                      </m:num>
                      <m:den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729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300"/>
                  </a:spcAft>
                  <a:tabLst>
                    <a:tab pos="1190625" algn="l"/>
                  </a:tabLst>
                </a:pPr>
                <a:endParaRPr lang="en-US" sz="32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85800"/>
                <a:ext cx="7620000" cy="4908973"/>
              </a:xfrm>
              <a:prstGeom prst="rect">
                <a:avLst/>
              </a:prstGeom>
              <a:blipFill>
                <a:blip r:embed="rId2"/>
                <a:stretch>
                  <a:fillRect l="-800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8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81000" y="533400"/>
                <a:ext cx="7848600" cy="495302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)</m:t>
                        </m:r>
                      </m:num>
                      <m:den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27</m:t>
                        </m:r>
                      </m:den>
                    </m:f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p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</m:num>
                      <m:den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729</m:t>
                        </m:r>
                      </m:den>
                    </m:f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6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p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243</m:t>
                        </m:r>
                      </m:den>
                    </m:f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8</m:t>
                        </m:r>
                      </m:num>
                      <m:den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729</m:t>
                        </m:r>
                      </m:den>
                    </m:f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27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p</m:t>
                            </m:r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+</m:t>
                            </m:r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2</m:t>
                            </m:r>
                          </m:e>
                        </m:d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p</m:t>
                            </m:r>
                          </m:e>
                          <m:sup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4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6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.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3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p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+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2</m:t>
                            </m:r>
                          </m:e>
                        </m:d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8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729</m:t>
                        </m:r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27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p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6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.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8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27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p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−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54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4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18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36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8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5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6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</m:e>
                      <m:sup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6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6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6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6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6</m:t>
                        </m:r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p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+</m:t>
                        </m:r>
                        <m:r>
                          <a:rPr lang="en-US" sz="24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</a:rPr>
                          <m:t>1</m:t>
                        </m:r>
                      </m:e>
                    </m:d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6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0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∴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=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6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marL="45720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A_ev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+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Calibri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= 0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∴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1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 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</a:p>
              <a:p>
                <a:pPr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wb‡Y©q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p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400" dirty="0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dirty="0" err="1">
                    <a:solidFill>
                      <a:prstClr val="black"/>
                    </a:solidFill>
                    <a:latin typeface="SutonnyMJ"/>
                    <a:ea typeface="Times New Roman"/>
                    <a:cs typeface="Times New Roman"/>
                  </a:rPr>
                  <a:t>gvb</a:t>
                </a:r>
                <a:r>
                  <a:rPr lang="en-US" sz="24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p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1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,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/>
                        <a:ea typeface="Times New Roman"/>
                      </a:rPr>
                      <m:t>6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   </a:t>
                </a:r>
                <a:r>
                  <a:rPr lang="en-US" sz="2400" b="1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(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Cambria"/>
                    <a:ea typeface="Times New Roman"/>
                  </a:rPr>
                  <a:t>Ans</a:t>
                </a:r>
                <a:r>
                  <a:rPr lang="en-US" sz="2400" b="1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3400"/>
                <a:ext cx="7848600" cy="4953023"/>
              </a:xfrm>
              <a:prstGeom prst="rect">
                <a:avLst/>
              </a:prstGeom>
              <a:blipFill>
                <a:blip r:embed="rId2"/>
                <a:stretch>
                  <a:fillRect b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2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609600"/>
            <a:ext cx="4495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বহুপদী</a:t>
            </a:r>
            <a:r>
              <a:rPr lang="en-US" b="1" dirty="0">
                <a:solidFill>
                  <a:srgbClr val="C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সমীকরণ</a:t>
            </a:r>
            <a:r>
              <a:rPr lang="en-US" b="1" dirty="0" smtClean="0">
                <a:solidFill>
                  <a:srgbClr val="C000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(Polynomial Equation) :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47910"/>
              </p:ext>
            </p:extLst>
          </p:nvPr>
        </p:nvGraphicFramePr>
        <p:xfrm>
          <a:off x="2895600" y="1301702"/>
          <a:ext cx="4332317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997000" imgH="241200" progId="Equation.3">
                  <p:embed/>
                </p:oleObj>
              </mc:Choice>
              <mc:Fallback>
                <p:oleObj name="Equation" r:id="rId3" imgW="2997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1301702"/>
                        <a:ext cx="4332317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 rot="10800000" flipV="1">
            <a:off x="1752600" y="1301702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মনে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dirty="0" err="1"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en-US" dirty="0">
                <a:latin typeface="Nikosh" panose="02000000000000000000" pitchFamily="2" charset="0"/>
                <a:cs typeface="Nikosh" panose="02000000000000000000" pitchFamily="2" charset="0"/>
              </a:rPr>
              <a:t> ,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752600"/>
            <a:ext cx="563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যদি</a:t>
            </a:r>
            <a:r>
              <a:rPr lang="en-US" sz="1400" dirty="0" smtClean="0"/>
              <a:t>  f(x)=0 </a:t>
            </a:r>
            <a:r>
              <a:rPr lang="en-US" sz="1400" dirty="0" err="1" smtClean="0"/>
              <a:t>হয়</a:t>
            </a:r>
            <a:r>
              <a:rPr lang="en-US" sz="1400" dirty="0" smtClean="0"/>
              <a:t> </a:t>
            </a:r>
            <a:r>
              <a:rPr lang="en-US" sz="1400" dirty="0" err="1" smtClean="0"/>
              <a:t>তবে</a:t>
            </a:r>
            <a:r>
              <a:rPr lang="en-US" sz="1400" dirty="0" smtClean="0"/>
              <a:t> </a:t>
            </a:r>
            <a:r>
              <a:rPr lang="en-US" sz="1400" dirty="0" err="1" smtClean="0"/>
              <a:t>তাকে</a:t>
            </a:r>
            <a:r>
              <a:rPr lang="en-US" sz="1400" dirty="0" smtClean="0"/>
              <a:t> </a:t>
            </a:r>
            <a:r>
              <a:rPr lang="en-US" sz="1400" dirty="0" err="1" smtClean="0"/>
              <a:t>বহুপদী</a:t>
            </a:r>
            <a:r>
              <a:rPr lang="en-US" sz="1400" dirty="0" smtClean="0"/>
              <a:t> </a:t>
            </a:r>
            <a:r>
              <a:rPr lang="en-US" sz="1400" dirty="0" err="1" smtClean="0"/>
              <a:t>সমীকরণ</a:t>
            </a:r>
            <a:r>
              <a:rPr lang="en-US" sz="1400" dirty="0" smtClean="0"/>
              <a:t> </a:t>
            </a:r>
            <a:r>
              <a:rPr lang="en-US" sz="1400" dirty="0" err="1" smtClean="0"/>
              <a:t>বলে</a:t>
            </a:r>
            <a:r>
              <a:rPr lang="en-US" sz="1400" dirty="0" smtClean="0"/>
              <a:t>। 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19200" y="2819401"/>
                <a:ext cx="7162800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</a:rPr>
                          <m:t>b</m:t>
                        </m:r>
                      </m:e>
                      <m:sup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  <a:ea typeface="Times New Roman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</a:rPr>
                      <m:t>4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50"/>
                        </a:solidFill>
                        <a:latin typeface="Cambria Math"/>
                        <a:ea typeface="Times New Roman"/>
                      </a:rPr>
                      <m:t>ac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†K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wbðvqK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wbiæcK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ejv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rgbClr val="00B050"/>
                    </a:solidFill>
                    <a:latin typeface="SutonnyMJ"/>
                    <a:ea typeface="Times New Roman"/>
                  </a:rPr>
                  <a:t>nq</a:t>
                </a:r>
                <a:r>
                  <a:rPr lang="en-US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|</a:t>
                </a:r>
                <a:endParaRPr lang="en-US" dirty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19401"/>
                <a:ext cx="716280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468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19200" y="3763091"/>
                <a:ext cx="7162800" cy="369332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dirty="0" smtClean="0">
                    <a:solidFill>
                      <a:schemeClr val="tx1"/>
                    </a:solidFill>
                    <a:latin typeface="SutonnyMJ"/>
                    <a:ea typeface="Times New Roman"/>
                  </a:rPr>
                  <a:t>wØNvZ </a:t>
                </a:r>
                <a:r>
                  <a:rPr lang="en-US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mvaviY</a:t>
                </a:r>
                <a:r>
                  <a:rPr lang="en-US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AvKvi</a:t>
                </a:r>
                <a:r>
                  <a:rPr lang="en-US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763091"/>
                <a:ext cx="716280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838200"/>
                <a:ext cx="8305800" cy="435786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000" b="1" dirty="0" smtClean="0">
                    <a:latin typeface="SutonnyMJ"/>
                    <a:ea typeface="Times New Roman"/>
                  </a:rPr>
                  <a:t>11|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𝟒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𝐱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𝟔𝐱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𝟏</m:t>
                    </m:r>
                    <m:r>
                      <a:rPr lang="en-US" sz="2000" b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𝟎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α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I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</a:rPr>
                      <m:t>β</m:t>
                    </m:r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𝛂</m:t>
                        </m:r>
                        <m:r>
                          <a:rPr lang="en-US" sz="2000" b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>
                    <a:effectLst/>
                    <a:latin typeface="Times New Roman"/>
                    <a:ea typeface="SimSun"/>
                  </a:rPr>
                  <a:t> 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a:rPr lang="en-US" sz="2000" b="1" i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𝛃</m:t>
                        </m:r>
                        <m:r>
                          <a:rPr lang="en-US" sz="2000" b="1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b="1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𝛂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g~jwewkó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mgxKiY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wbb©q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Ki|</a:t>
                </a:r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b="1" dirty="0" err="1">
                    <a:effectLst/>
                    <a:latin typeface="SutonnyMJ"/>
                    <a:ea typeface="Times New Roman"/>
                  </a:rPr>
                  <a:t>mgvavb</a:t>
                </a:r>
                <a:r>
                  <a:rPr lang="en-US" sz="2000" b="1" dirty="0">
                    <a:effectLst/>
                    <a:latin typeface="SutonnyMJ"/>
                    <a:ea typeface="Times New Roman"/>
                  </a:rPr>
                  <a:t> t </a:t>
                </a:r>
                <a:endParaRPr lang="en-US" sz="2000" b="1" dirty="0" smtClean="0">
                  <a:effectLst/>
                  <a:latin typeface="SutonnyMJ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 smtClean="0">
                    <a:effectLst/>
                    <a:latin typeface="SutonnyMJ"/>
                    <a:ea typeface="Times New Roman"/>
                  </a:rPr>
                  <a:t>g‡bKwi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6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1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0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g~jØq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α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I</a:t>
                </a:r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</a:rPr>
                      <m:t>β</m:t>
                    </m:r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GLb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α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</a:rPr>
                      <m:t>β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/>
                            <a:ea typeface="Times New Roman"/>
                          </a:rPr>
                          <m:t>−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6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)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∴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α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</a:rPr>
                      <m:t>β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 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Ges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αβ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GLb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, 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g~jØ‡qi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†</a:t>
                </a:r>
                <a:r>
                  <a:rPr lang="en-US" sz="2000" dirty="0" err="1">
                    <a:effectLst/>
                    <a:latin typeface="SutonnyMJ"/>
                    <a:ea typeface="Times New Roman"/>
                  </a:rPr>
                  <a:t>hvMdj</a:t>
                </a:r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α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β</m:t>
                            </m:r>
                          </m:den>
                        </m:f>
                      </m:e>
                    </m:d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β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α</m:t>
                            </m:r>
                          </m:den>
                        </m:f>
                      </m:e>
                    </m:d>
                  </m:oMath>
                </a14:m>
                <a:endParaRPr lang="en-US" sz="2000" i="1" dirty="0" smtClean="0">
                  <a:effectLst/>
                  <a:latin typeface="Cambria Math"/>
                  <a:ea typeface="Times New Roman"/>
                  <a:cs typeface="SutonnyMJ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effectLst/>
                    <a:ea typeface="Times New Roman"/>
                    <a:cs typeface="SutonnyMJ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= </m:t>
                    </m:r>
                  </m:oMath>
                </a14:m>
                <a:r>
                  <a:rPr lang="en-US" sz="2000" dirty="0"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α</m:t>
                        </m:r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β</m:t>
                        </m:r>
                      </m:e>
                    </m:d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α</m:t>
                            </m:r>
                          </m:den>
                        </m:f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β</m:t>
                            </m:r>
                          </m:den>
                        </m:f>
                      </m:e>
                    </m:d>
                    <m:r>
                      <a:rPr lang="en-US" sz="2000">
                        <a:effectLst/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</m:oMath>
                </a14:m>
                <a:endParaRPr lang="en-US" sz="2000" dirty="0" smtClean="0">
                  <a:effectLst/>
                  <a:latin typeface="SutonnyMJ"/>
                  <a:ea typeface="Times New Roman"/>
                  <a:cs typeface="SutonnyMJ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effectLst/>
                    <a:latin typeface="SutonnyMJ"/>
                    <a:ea typeface="Times New Roman"/>
                  </a:rPr>
                  <a:t>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α</m:t>
                            </m:r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</a:rPr>
                              <m:t>β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effectLst/>
                                <a:latin typeface="Cambria Math"/>
                                <a:ea typeface="Times New Roman"/>
                                <a:cs typeface="SutonnyMJ"/>
                              </a:rPr>
                              <m:t>αβ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ffectLst/>
                    <a:latin typeface="Cambria"/>
                    <a:ea typeface="SimSun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>
                                    <a:effectLst/>
                                    <a:latin typeface="Cambria Math"/>
                                    <a:ea typeface="Times New Roman"/>
                                  </a:rPr>
                                  <m:t>4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0" dirty="0" smtClean="0">
                    <a:effectLst/>
                    <a:latin typeface="Cambria"/>
                    <a:ea typeface="SimSun"/>
                  </a:rPr>
                  <a:t>                           =</a:t>
                </a:r>
                <a:r>
                  <a:rPr lang="en-US" sz="2000" dirty="0" smtClean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</a:rPr>
                              <m:t>2</m:t>
                            </m:r>
                          </m:den>
                        </m:f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</a:rPr>
                              <m:t>4</m:t>
                            </m:r>
                          </m:num>
                          <m:den>
                            <m:r>
                              <a:rPr lang="en-US" sz="2000">
                                <a:effectLst/>
                                <a:latin typeface="Cambria Math"/>
                                <a:ea typeface="Times New Roman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effectLst/>
                    <a:latin typeface="Cambria"/>
                    <a:ea typeface="SimSun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+</m:t>
                    </m:r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6</m:t>
                    </m:r>
                  </m:oMath>
                </a14:m>
                <a:r>
                  <a:rPr lang="en-US" sz="2000" dirty="0">
                    <a:effectLst/>
                    <a:latin typeface="Times New Roman"/>
                    <a:ea typeface="Times New Roman"/>
                  </a:rPr>
                  <a:t>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/>
                        <a:ea typeface="Times New Roman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15</m:t>
                        </m:r>
                      </m:num>
                      <m:den>
                        <m:r>
                          <a:rPr lang="en-US" sz="2000">
                            <a:effectLst/>
                            <a:latin typeface="Cambria Math"/>
                            <a:ea typeface="Times New Roman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8305800" cy="4357860"/>
              </a:xfrm>
              <a:prstGeom prst="rect">
                <a:avLst/>
              </a:prstGeom>
              <a:blipFill>
                <a:blip r:embed="rId2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6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1143000"/>
                <a:ext cx="7315200" cy="37671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32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Avevi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¸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bdj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β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/>
                                <a:cs typeface="SutonnyMJ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  <a:cs typeface="SutonnyMJ"/>
                              </a:rPr>
                              <m:t>α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αβ</m:t>
                    </m:r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+1+1+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αβ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+2+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prstClr val="black"/>
                                </a:solidFill>
                                <a:latin typeface="Cambria Math"/>
                                <a:ea typeface="Times New Roman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                                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+2+4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25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∴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wb‡Y©q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mgxKib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t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(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†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hvMdj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+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g~jØ‡qi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¸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bdj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Times New Roman"/>
                  </a:rPr>
                  <a:t> 0</a:t>
                </a: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SutonnyMJ"/>
                              </a:rPr>
                            </m:ctrlPr>
                          </m:fPr>
                          <m:num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15</m:t>
                            </m:r>
                          </m:num>
                          <m:den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25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     </a:t>
                </a:r>
                <a:r>
                  <a:rPr lang="en-US" sz="2000" dirty="0" err="1">
                    <a:solidFill>
                      <a:prstClr val="black"/>
                    </a:solidFill>
                    <a:latin typeface="SutonnyMJ"/>
                    <a:ea typeface="Times New Roman"/>
                  </a:rPr>
                  <a:t>ev</a:t>
                </a: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 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SutonnyMJ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SutonnyMJ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−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30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+25</m:t>
                        </m:r>
                      </m:num>
                      <m:den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  <a:cs typeface="SutonnyMJ"/>
                      </a:rPr>
                      <m:t>=0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  <a:p>
                <a:pPr lvl="0">
                  <a:spcAft>
                    <a:spcPts val="300"/>
                  </a:spcAft>
                  <a:tabLst>
                    <a:tab pos="1190625" algn="l"/>
                  </a:tabLst>
                </a:pPr>
                <a:r>
                  <a:rPr lang="en-US" sz="2000" dirty="0">
                    <a:solidFill>
                      <a:prstClr val="black"/>
                    </a:solidFill>
                    <a:latin typeface="SutonnyMJ"/>
                    <a:ea typeface="Times New Roman"/>
                  </a:rPr>
                  <a:t>       </a:t>
                </a:r>
                <a:r>
                  <a:rPr lang="en-US" sz="2000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∴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SutonnyMJ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x</m:t>
                        </m:r>
                      </m:e>
                      <m:sup>
                        <m:r>
                          <a:rPr lang="en-US" sz="2000">
                            <a:solidFill>
                              <a:srgbClr val="000000"/>
                            </a:solidFill>
                            <a:latin typeface="Cambria Math"/>
                            <a:ea typeface="Calibri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−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30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x</m:t>
                    </m:r>
                    <m:r>
                      <a:rPr lang="en-US" sz="2000">
                        <a:solidFill>
                          <a:srgbClr val="000000"/>
                        </a:solidFill>
                        <a:latin typeface="Cambria Math"/>
                        <a:ea typeface="Calibri"/>
                        <a:cs typeface="SutonnyMJ"/>
                      </a:rPr>
                      <m:t>+25=0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  </a:t>
                </a:r>
                <a:r>
                  <a:rPr lang="en-US" sz="2000" b="1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(</a:t>
                </a:r>
                <a:r>
                  <a:rPr lang="en-US" sz="2000" b="1" dirty="0" err="1">
                    <a:solidFill>
                      <a:prstClr val="black"/>
                    </a:solidFill>
                    <a:latin typeface="Cambria"/>
                    <a:ea typeface="Times New Roman"/>
                  </a:rPr>
                  <a:t>Ans</a:t>
                </a:r>
                <a:r>
                  <a:rPr lang="en-US" sz="2000" b="1" dirty="0">
                    <a:solidFill>
                      <a:prstClr val="black"/>
                    </a:solidFill>
                    <a:latin typeface="Cambria"/>
                    <a:ea typeface="Times New Roman"/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43000"/>
                <a:ext cx="7315200" cy="3767122"/>
              </a:xfrm>
              <a:prstGeom prst="rect">
                <a:avLst/>
              </a:prstGeom>
              <a:blipFill>
                <a:blip r:embed="rId2"/>
                <a:stretch>
                  <a:fillRect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81000" y="1219200"/>
                <a:ext cx="8534400" cy="52578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342900" indent="-342900" algn="l">
                  <a:buFont typeface="Wingdings" pitchFamily="2" charset="2"/>
                  <a:buChar char="Ø"/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x²+px+q=0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- β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²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Ges  (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+β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²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g~jwewkó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mgxKibwU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Ki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? </a:t>
                </a:r>
                <a:endParaRPr lang="en-US" sz="2100" b="1" dirty="0" smtClean="0">
                  <a:solidFill>
                    <a:schemeClr val="tx1"/>
                  </a:solidFill>
                  <a:latin typeface="Times New Roman"/>
                  <a:ea typeface="Times New Roman"/>
                  <a:cs typeface="+mj-cs"/>
                </a:endParaRPr>
              </a:p>
              <a:p>
                <a:pPr marL="342900" indent="-342900" algn="l">
                  <a:buFont typeface="Wingdings" pitchFamily="2" charset="2"/>
                  <a:buChar char="Ø"/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x²- 5x+7=0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Ki †h,  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α³ + β³ - 5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²+ β²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) +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7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+β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) =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0</a:t>
                </a:r>
                <a:endParaRPr lang="en-US" sz="2100" b="1" dirty="0" smtClean="0">
                  <a:solidFill>
                    <a:schemeClr val="tx1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ax²+bx+c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= 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0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Ki</a:t>
                </a: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                        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.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α+1/α, β+1/ 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  <a:cs typeface="+mj-cs"/>
                  </a:rPr>
                  <a:t>β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                                 ii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100" b="1" i="1" dirty="0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endParaRPr lang="en-US" sz="2100" b="1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                                 iii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²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, β²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                                 iv.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100" b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1, β-1 </a:t>
                </a: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4x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p , q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Ki |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𝒑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2100" b="1" i="1" dirty="0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, q+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.</a:t>
                </a:r>
                <a:endParaRPr lang="en-US" sz="21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2100" b="1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4x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α , β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 err="1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100" b="1" dirty="0" smtClean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100" b="1" dirty="0">
                    <a:solidFill>
                      <a:schemeClr val="tx1"/>
                    </a:solidFill>
                    <a:latin typeface="SutonnyMJ"/>
                    <a:ea typeface="Times New Roman"/>
                    <a:cs typeface="Times New Roman"/>
                  </a:rPr>
                  <a:t>Ki |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100" b="1" i="1" dirty="0">
                        <a:solidFill>
                          <a:schemeClr val="tx1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.</a:t>
                </a:r>
                <a:endParaRPr lang="en-US" sz="21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24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algn="l"/>
                <a: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endParaRPr lang="en-US" sz="2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81000" y="1219200"/>
                <a:ext cx="8534400" cy="5257800"/>
              </a:xfrm>
              <a:blipFill>
                <a:blip r:embed="rId2"/>
                <a:stretch>
                  <a:fillRect l="-570" t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67200" y="158993"/>
            <a:ext cx="42672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HOME WORK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153400" cy="472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x²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+ ax+ ¼ (a²-b²)=0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α , β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Ki †h,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x²+(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a±b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)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x±ab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=0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α + β, α </a:t>
            </a: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– β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GBiæc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MVb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hvi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h_v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µ‡g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x²-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bx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> + c =0 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                       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I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AšÍi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d‡ji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eM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chemeClr val="tx1"/>
                </a:solidFill>
                <a:latin typeface="SutonnyMJ"/>
                <a:ea typeface="Times New Roman"/>
                <a:cs typeface="Times New Roman"/>
              </a:rPr>
              <a:t> |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  <a:t/>
            </a:r>
            <a:b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+mj-cs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158993"/>
            <a:ext cx="449580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HOME WORK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6934200" cy="1219199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iPbvgyjK</a:t>
            </a:r>
            <a:r>
              <a:rPr lang="en-US" sz="2400" b="1" dirty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cÖkœ</a:t>
            </a:r>
            <a:r>
              <a:rPr lang="en-US" sz="24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- </a:t>
            </a:r>
            <a:r>
              <a:rPr lang="en-US" sz="24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cÖkœmg~n</a:t>
            </a:r>
            <a: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/>
            </a:r>
            <a:br>
              <a:rPr lang="en-US" sz="2400" b="1" dirty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</a:br>
            <a:r>
              <a:rPr lang="en-US" sz="2400" b="1" dirty="0" smtClean="0">
                <a:solidFill>
                  <a:srgbClr val="7030A0"/>
                </a:solidFill>
                <a:latin typeface="SutonnyMJ"/>
                <a:ea typeface="Times New Roman"/>
                <a:cs typeface="Times New Roman"/>
              </a:rPr>
              <a:t>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62000" y="1066800"/>
                <a:ext cx="7924800" cy="5029200"/>
              </a:xfr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>
                <a:normAutofit fontScale="25000" lnSpcReduction="20000"/>
              </a:bodyPr>
              <a:lstStyle/>
              <a:p>
                <a:pPr marL="342900" indent="-342900" algn="l">
                  <a:buFont typeface="Wingdings" pitchFamily="2" charset="2"/>
                  <a:buChar char="Ø"/>
                </a:pP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P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gvb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KZ  n‡j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px²+ 3x+4  = 0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GKwU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/>
                </a:r>
                <a:b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</a:b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1.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mgvb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2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.ev¯Íe 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I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Amgvb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3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.RwUj 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I 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KvíwbK</a:t>
                </a:r>
                <a:endParaRPr lang="en-US" sz="9600" b="1" dirty="0" smtClean="0">
                  <a:solidFill>
                    <a:srgbClr val="0070C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algn="l"/>
                <a:endParaRPr lang="en-US" sz="9600" b="1" dirty="0" smtClean="0">
                  <a:solidFill>
                    <a:srgbClr val="0070C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ax²+bx+c=0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GKwUg~j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AciwUi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e‡M©i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†`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LvI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†h,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a²c + ac²+b³ =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3abc</a:t>
                </a:r>
              </a:p>
              <a:p>
                <a:pPr lvl="0" algn="l">
                  <a:spcBef>
                    <a:spcPts val="0"/>
                  </a:spcBef>
                </a:pPr>
                <a:endParaRPr lang="en-US" sz="9600" b="1" dirty="0" smtClean="0">
                  <a:solidFill>
                    <a:srgbClr val="0070C0"/>
                  </a:solidFill>
                  <a:latin typeface="Times New Roman"/>
                  <a:ea typeface="Times New Roman"/>
                  <a:cs typeface="+mj-cs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x² 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+ 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px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q =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0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GKwUg~j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AciwUi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e‡M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©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†`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LvI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†h,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p³ – q(3p-1)+q² = 0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.</a:t>
                </a:r>
              </a:p>
              <a:p>
                <a:pPr lvl="0" algn="l">
                  <a:spcBef>
                    <a:spcPts val="0"/>
                  </a:spcBef>
                </a:pPr>
                <a:endParaRPr lang="en-US" sz="9600" b="1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9600" b="1" dirty="0" smtClean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1x²+mx+m=0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p:q 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Ki †h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,    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𝒑</m:t>
                        </m:r>
                      </m:num>
                      <m:den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𝒒</m:t>
                        </m:r>
                      </m:den>
                    </m:f>
                    <m:r>
                      <a:rPr lang="en-US" sz="96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  <a:cs typeface="+mj-cs"/>
                      </a:rPr>
                      <m:t> </m:t>
                    </m:r>
                  </m:oMath>
                </a14:m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9600" b="1" i="1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𝒒</m:t>
                        </m:r>
                      </m:num>
                      <m:den>
                        <m:r>
                          <a:rPr lang="en-US" sz="9600" b="1" i="1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+√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fPr>
                      <m:num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𝒎</m:t>
                        </m:r>
                      </m:num>
                      <m:den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  <a:ea typeface="+mj-ea"/>
                            <a:cs typeface="+mj-cs"/>
                          </a:rPr>
                          <m:t>𝟏</m:t>
                        </m:r>
                      </m:den>
                    </m:f>
                    <m:r>
                      <a:rPr lang="en-US" sz="96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  <a:cs typeface="+mj-cs"/>
                      </a:rPr>
                      <m:t> </m:t>
                    </m:r>
                  </m:oMath>
                </a14:m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=0</a:t>
                </a:r>
              </a:p>
              <a:p>
                <a:pPr lvl="0" algn="l">
                  <a:spcBef>
                    <a:spcPts val="0"/>
                  </a:spcBef>
                </a:pPr>
                <a:endParaRPr lang="en-US" sz="9600" b="1" dirty="0" smtClean="0">
                  <a:solidFill>
                    <a:srgbClr val="0070C0"/>
                  </a:solidFill>
                  <a:latin typeface="Times New Roman"/>
                  <a:ea typeface="Times New Roman"/>
                  <a:cs typeface="+mj-cs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px²+qx+q </a:t>
                </a: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=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0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AbycvZ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m:n </a:t>
                </a:r>
                <a:r>
                  <a:rPr lang="en-US" sz="9600" b="1" dirty="0" err="1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96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Ki †h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,    </a:t>
                </a:r>
                <a:r>
                  <a:rPr lang="en-US" sz="96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96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9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num>
                      <m:den>
                        <m:r>
                          <a:rPr lang="en-US" sz="9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den>
                    </m:f>
                    <m:r>
                      <a:rPr lang="en-US" sz="96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= 0</a:t>
                </a:r>
                <a:b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</a:br>
                <a:endParaRPr lang="en-US" sz="9600" b="1" dirty="0">
                  <a:solidFill>
                    <a:srgbClr val="0070C0"/>
                  </a:solidFill>
                </a:endParaRPr>
              </a:p>
              <a:p>
                <a:pPr lvl="0" algn="l">
                  <a:spcBef>
                    <a:spcPts val="0"/>
                  </a:spcBef>
                </a:pPr>
                <a: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96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9600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/>
                </a:r>
                <a:br>
                  <a:rPr lang="en-US" sz="9600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</a:br>
                <a:endParaRPr lang="en-US" sz="96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algn="l"/>
                <a:r>
                  <a:rPr lang="en-US" sz="96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96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62000" y="1066800"/>
                <a:ext cx="7924800" cy="5029200"/>
              </a:xfrm>
              <a:blipFill rotWithShape="0">
                <a:blip r:embed="rId2"/>
                <a:stretch>
                  <a:fillRect/>
                </a:stretch>
              </a:blip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57200" y="609600"/>
                <a:ext cx="8229600" cy="5867400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Wingdings" pitchFamily="2" charset="2"/>
                  <a:buChar char="Ø"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x²+px+q=0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(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- β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²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Ges  (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+β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²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g~jwewkó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mgxKibwU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? </a:t>
                </a:r>
                <a:endParaRPr lang="en-US" sz="2400" b="1" dirty="0" smtClean="0">
                  <a:solidFill>
                    <a:srgbClr val="0070C0"/>
                  </a:solidFill>
                  <a:latin typeface="Times New Roman"/>
                  <a:ea typeface="Times New Roman"/>
                  <a:cs typeface="+mj-cs"/>
                </a:endParaRPr>
              </a:p>
              <a:p>
                <a:pPr marL="342900" indent="-342900" algn="l">
                  <a:buFont typeface="Wingdings" pitchFamily="2" charset="2"/>
                  <a:buChar char="Ø"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x²- 5x+7=0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cÖgvb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†h,  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α³ + β³ - 5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²+ β²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) +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7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+β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) =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0</a:t>
                </a:r>
                <a:endParaRPr lang="en-US" sz="2400" b="1" dirty="0" smtClean="0">
                  <a:solidFill>
                    <a:srgbClr val="0070C0"/>
                  </a:solidFill>
                  <a:latin typeface="SutonnyMJ"/>
                  <a:ea typeface="Times New Roman"/>
                  <a:cs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ax²+bx+c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=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0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 , β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|   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i.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α+1/α, β+1/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>β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                                 ii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endParaRPr lang="en-US" sz="2400" b="1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                                 iii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²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β²</a:t>
                </a:r>
              </a:p>
              <a:p>
                <a:pPr lvl="0" algn="l">
                  <a:spcBef>
                    <a:spcPts val="0"/>
                  </a:spcBef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                                 iv.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b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1, β-1 </a:t>
                </a: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4x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p , q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|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𝒑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den>
                    </m:f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q+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.</a:t>
                </a:r>
                <a:endParaRPr lang="en-US" sz="24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2400" b="1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marL="342900" lvl="0" indent="-342900" algn="l">
                  <a:spcBef>
                    <a:spcPts val="0"/>
                  </a:spcBef>
                  <a:buFont typeface="Wingdings" pitchFamily="2" charset="2"/>
                  <a:buChar char="Ø"/>
                </a:pP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4x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²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- 6x+1=0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α , β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wb‡gœi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¸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wj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Øviv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MwVZ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wbY©q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SutonnyMJ"/>
                    <a:ea typeface="Times New Roman"/>
                    <a:cs typeface="Times New Roman"/>
                  </a:rPr>
                  <a:t>Ki |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𝜶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𝜷</m:t>
                        </m:r>
                      </m:den>
                    </m:f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  <a:ea typeface="Times New Roman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, β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 New Roman"/>
                    <a:ea typeface="Times New Roman"/>
                  </a:rPr>
                  <a:t> .</a:t>
                </a:r>
                <a:endParaRPr lang="en-US" sz="24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lvl="0" algn="l">
                  <a:spcBef>
                    <a:spcPts val="0"/>
                  </a:spcBef>
                </a:pPr>
                <a:endParaRPr lang="en-US" sz="2400" dirty="0">
                  <a:solidFill>
                    <a:srgbClr val="0070C0"/>
                  </a:solidFill>
                  <a:latin typeface="Times New Roman"/>
                  <a:ea typeface="Times New Roman"/>
                </a:endParaRPr>
              </a:p>
              <a:p>
                <a:pPr algn="l"/>
                <a: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  <a:t/>
                </a:r>
                <a:br>
                  <a:rPr lang="en-US" sz="2400" dirty="0">
                    <a:solidFill>
                      <a:srgbClr val="0070C0"/>
                    </a:solidFill>
                    <a:latin typeface="Times New Roman"/>
                    <a:ea typeface="Times New Roman"/>
                    <a:cs typeface="+mj-cs"/>
                  </a:rPr>
                </a:br>
                <a:endParaRPr lang="en-US" sz="2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57200" y="609600"/>
                <a:ext cx="8229600" cy="5867400"/>
              </a:xfrm>
              <a:blipFill rotWithShape="0">
                <a:blip r:embed="rId2"/>
                <a:stretch>
                  <a:fillRect l="-963" t="-1142" b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x²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+ ax+ ¼ (a²-b²)=0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α , β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nq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Z‡e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cÖgvb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†h,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x²+(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a±b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)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x±ab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=0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g~jØq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α + β, α </a:t>
            </a: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– β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400" b="1" dirty="0" smtClean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GBiæc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GKwU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MVb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Ki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hvi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`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ywU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h_v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µ‡g 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x²-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bx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> + c =0 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                       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mgxKi‡bi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g~jØ‡qi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¸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bdj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I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AšÍi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d‡ji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eM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© </a:t>
            </a:r>
            <a:r>
              <a:rPr lang="en-US" sz="2400" b="1" dirty="0" err="1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n‡e</a:t>
            </a:r>
            <a:r>
              <a:rPr lang="en-US" sz="2400" b="1" dirty="0">
                <a:solidFill>
                  <a:srgbClr val="0070C0"/>
                </a:solidFill>
                <a:latin typeface="SutonnyMJ"/>
                <a:ea typeface="Times New Roman"/>
                <a:cs typeface="Times New Roman"/>
              </a:rPr>
              <a:t> |</a:t>
            </a:r>
            <a: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/>
                <a:ea typeface="Times New Roman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5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 smtClean="0">
                <a:latin typeface="Kunstler Script" pitchFamily="66" charset="0"/>
              </a:rPr>
              <a:t>Thank You</a:t>
            </a:r>
            <a:endParaRPr lang="en-US" sz="5400" dirty="0"/>
          </a:p>
        </p:txBody>
      </p:sp>
      <p:pic>
        <p:nvPicPr>
          <p:cNvPr id="3" name="Content Placeholder 3" descr="pink-rose-Flowers-hd-wallpap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328" y="1524000"/>
            <a:ext cx="3886200" cy="5029200"/>
          </a:xfrm>
          <a:prstGeom prst="rect">
            <a:avLst/>
          </a:prstGeom>
        </p:spPr>
      </p:pic>
      <p:pic>
        <p:nvPicPr>
          <p:cNvPr id="4" name="Content Placeholder 3" descr="DSC0004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0" y="1524000"/>
            <a:ext cx="3657600" cy="49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76400" y="1219200"/>
                <a:ext cx="6019800" cy="528131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𝑎𝑏𝑥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+ac=0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ac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/>
                  <a:t>--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219200"/>
                <a:ext cx="6019800" cy="5281318"/>
              </a:xfrm>
              <a:prstGeom prst="rect">
                <a:avLst/>
              </a:prstGeom>
              <a:blipFill>
                <a:blip r:embed="rId2"/>
                <a:stretch>
                  <a:fillRect t="-690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381000"/>
                <a:ext cx="8305800" cy="51308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 smtClean="0">
                    <a:solidFill>
                      <a:schemeClr val="tx1"/>
                    </a:solidFill>
                    <a:latin typeface="SutonnyMJ"/>
                    <a:ea typeface="Times New Roman"/>
                  </a:rPr>
                  <a:t>wØNvZ 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mvaviY</a:t>
                </a:r>
                <a:r>
                  <a:rPr lang="en-US" sz="2400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SutonnyMJ"/>
                    <a:ea typeface="Times New Roman"/>
                  </a:rPr>
                  <a:t>AvKvi</a:t>
                </a:r>
                <a:r>
                  <a:rPr lang="en-US" sz="2400" dirty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ax</m:t>
                        </m:r>
                      </m:e>
                      <m:sup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/>
                            <a:ea typeface="Times New Roman"/>
                            <a:cs typeface="SutonnyMJ"/>
                          </a:rPr>
                          <m:t>2</m:t>
                        </m:r>
                      </m:sup>
                    </m:sSup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bx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c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=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  <a:ea typeface="Times New Roman"/>
                        <a:cs typeface="SutonnyMJ"/>
                      </a:rPr>
                      <m:t>0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SutonnyMJ"/>
                      </a:rPr>
                      <m:t>   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SutonnyMJ"/>
                      </a:rPr>
                      <m:t>এর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SutonnyMJ"/>
                      </a:rPr>
                      <m:t> 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SutonnyMJ"/>
                      </a:rPr>
                      <m:t>প্রতিপাদন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SutonnyMJ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Times New Roman"/>
                    <a:ea typeface="Times New Roman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"/>
                <a:ext cx="8305800" cy="5130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2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8600"/>
            <a:ext cx="5029200" cy="1371600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228600" lvl="0">
              <a:spcBef>
                <a:spcPts val="0"/>
              </a:spcBef>
            </a:pPr>
            <a:r>
              <a:rPr lang="en-US" sz="31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cÖ‡qvRbxq</a:t>
            </a:r>
            <a:r>
              <a:rPr lang="en-US" sz="31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3100" b="1" dirty="0" err="1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myÎ</a:t>
            </a:r>
            <a:r>
              <a:rPr lang="en-US" sz="3100" b="1" dirty="0" smtClean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 </a:t>
            </a:r>
            <a:r>
              <a:rPr lang="en-US" sz="3100" b="1" dirty="0">
                <a:solidFill>
                  <a:srgbClr val="C00000"/>
                </a:solidFill>
                <a:latin typeface="SutonnyMJ"/>
                <a:ea typeface="Times New Roman"/>
                <a:cs typeface="Times New Roman"/>
              </a:rPr>
              <a:t>t</a:t>
            </a:r>
            <a:r>
              <a:rPr lang="en-US" sz="3100" dirty="0">
                <a:solidFill>
                  <a:srgbClr val="C00000"/>
                </a:solidFill>
                <a:latin typeface="Times New Roman"/>
                <a:ea typeface="Times New Roman"/>
                <a:cs typeface="+mn-cs"/>
              </a:rPr>
              <a:t/>
            </a:r>
            <a:br>
              <a:rPr lang="en-US" sz="3100" dirty="0">
                <a:solidFill>
                  <a:srgbClr val="C00000"/>
                </a:solidFill>
                <a:latin typeface="Times New Roman"/>
                <a:ea typeface="Times New Roman"/>
                <a:cs typeface="+mn-cs"/>
              </a:rPr>
            </a:br>
            <a:endParaRPr lang="en-US" sz="31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990600"/>
                <a:ext cx="7772400" cy="5715000"/>
              </a:xfrm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>
                <a:normAutofit/>
              </a:bodyPr>
              <a:lstStyle/>
              <a:p>
                <a:pPr marL="2286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 smtClean="0"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wb†Y©q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mgxKib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x² -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(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mgwó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)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x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+ 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=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0</a:t>
                </a:r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 =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-b/a ,</a:t>
                </a: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g~jØ‡qi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¸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bdj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=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c/a</a:t>
                </a:r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 ax² +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bx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+ c = 0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x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√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 ( 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² − 4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ac</m:t>
                        </m:r>
                        <m:r>
                          <m:rPr>
                            <m:nor/>
                          </m:rPr>
                          <a:rPr lang="en-US" sz="2400" b="1" i="0" dirty="0" smtClean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2060"/>
                            </a:solidFill>
                            <a:latin typeface="Times New Roman"/>
                            <a:ea typeface="Times New Roman"/>
                          </a:rPr>
                          <m:t>a</m:t>
                        </m:r>
                      </m:den>
                    </m:f>
                  </m:oMath>
                </a14:m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 b² – 4ac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&gt;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0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ev¯Íe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,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Amgvb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,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hw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c~Y©eM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©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  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A_ev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,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c~Y©eM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©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bv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Ag~j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| </a:t>
                </a:r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b²– 4ac= 0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g~jØq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ev¯Íe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,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Ges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mgvb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hw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a ,b ,c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nq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Z‡e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`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n‡e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| </a:t>
                </a:r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marR="0" lvl="0" indent="-342900" algn="l"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Ø"/>
                  <a:tabLst>
                    <a:tab pos="457200" algn="l"/>
                  </a:tabLst>
                </a:pP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  b² – 4ac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&lt;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0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n‡j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g~j¸wj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RwUj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,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Amgvb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| </a:t>
                </a:r>
                <a:endParaRPr lang="en-US" sz="1600" b="1" dirty="0" smtClean="0">
                  <a:solidFill>
                    <a:srgbClr val="00206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342900" lvl="0" indent="-342900" algn="l">
                  <a:buFont typeface="Wingdings" pitchFamily="2" charset="2"/>
                  <a:buChar char="Ø"/>
                </a:pP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g~j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wZbwUi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†</a:t>
                </a:r>
                <a:r>
                  <a:rPr lang="en-US" sz="2400" b="1" dirty="0" err="1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hvMdj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α+ β+  γ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𝒑</m:t>
                        </m:r>
                        <m:r>
                          <a:rPr lang="en-US" sz="2400" b="1" i="1" baseline="-25000">
                            <a:solidFill>
                              <a:srgbClr val="002060"/>
                            </a:solidFill>
                            <a:latin typeface="Cambria Math"/>
                          </a:rPr>
                          <m:t>𝒐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SutonnyMJ"/>
                    <a:ea typeface="Times New Roman"/>
                    <a:cs typeface="Times New Roman"/>
                  </a:rPr>
                  <a:t> ev,  </a:t>
                </a:r>
                <a:r>
                  <a:rPr lang="en-US" sz="2400" b="1" dirty="0" smtClean="0">
                    <a:solidFill>
                      <a:srgbClr val="002060"/>
                    </a:solidFill>
                    <a:effectLst/>
                    <a:latin typeface="Times New Roman"/>
                    <a:ea typeface="Times New Roman"/>
                  </a:rPr>
                  <a:t>∑ α 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𝒑</m:t>
                        </m:r>
                        <m:r>
                          <a:rPr lang="en-US" sz="2400" b="1" i="1" baseline="-25000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𝒑</m:t>
                        </m:r>
                        <m:r>
                          <a:rPr lang="en-US" sz="2400" b="1" i="1" baseline="-25000" smtClean="0">
                            <a:solidFill>
                              <a:srgbClr val="002060"/>
                            </a:solidFill>
                            <a:effectLst/>
                            <a:latin typeface="Cambria Math"/>
                          </a:rPr>
                          <m:t>𝒐</m:t>
                        </m:r>
                      </m:den>
                    </m:f>
                  </m:oMath>
                </a14:m>
                <a:endParaRPr lang="en-US" sz="2400" b="1" dirty="0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990600"/>
                <a:ext cx="7772400" cy="5715000"/>
              </a:xfrm>
              <a:blipFill rotWithShape="0">
                <a:blip r:embed="rId2"/>
                <a:stretch>
                  <a:fillRect/>
                </a:stretch>
              </a:blip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1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152400"/>
                <a:ext cx="8610600" cy="573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400" dirty="0">
                    <a:solidFill>
                      <a:srgbClr val="FF000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GLv‡b</a:t>
                </a:r>
                <a:r>
                  <a:rPr lang="en-US" sz="2400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,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b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/>
                    <a:ea typeface="SimSu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4ac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†K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mgxKi‡Yi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wbiƒcK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ejv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nq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w`‡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qB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g~‡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ji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cÖK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…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wZ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wbb©q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Kiv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hvq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A_v©r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g~jwU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RwUj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bv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ev¯Íe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bv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Aev¯Íe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KvíwbK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bv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gyj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`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Zv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wbb©q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Kiv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hvq</a:t>
                </a:r>
                <a:r>
                  <a:rPr lang="en-US" sz="2400" dirty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| †</a:t>
                </a:r>
                <a:r>
                  <a:rPr lang="en-US" sz="2400" dirty="0" err="1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hgb</a:t>
                </a:r>
                <a:r>
                  <a:rPr lang="en-US" sz="2400" dirty="0" smtClean="0">
                    <a:solidFill>
                      <a:srgbClr val="FF0000"/>
                    </a:solidFill>
                    <a:effectLst/>
                    <a:latin typeface="SutonnyMJ"/>
                    <a:ea typeface="Times New Roman"/>
                  </a:rPr>
                  <a:t> t</a:t>
                </a:r>
                <a:endParaRPr lang="en-US" sz="2400" dirty="0" smtClean="0">
                  <a:solidFill>
                    <a:srgbClr val="FF0000"/>
                  </a:solidFill>
                  <a:latin typeface="Times New Roman"/>
                  <a:ea typeface="Times New Roman"/>
                </a:endParaRPr>
              </a:p>
              <a:p>
                <a:pPr marL="514350" indent="-514350">
                  <a:spcAft>
                    <a:spcPts val="300"/>
                  </a:spcAft>
                  <a:buAutoNum type="arabicParenBoth"/>
                </a:pP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mgxKi‡Yi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wbiƒcK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D =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𝟒𝐚𝐜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&gt;0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, A_©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vr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abvZ¥K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`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ywU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ev¯Íe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I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Amgvb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|</a:t>
                </a:r>
              </a:p>
              <a:p>
                <a:pPr>
                  <a:spcAft>
                    <a:spcPts val="300"/>
                  </a:spcAft>
                </a:pPr>
                <a:endParaRPr lang="en-US" sz="2400" dirty="0" smtClean="0"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400" b="1" dirty="0" smtClean="0">
                    <a:effectLst/>
                    <a:latin typeface="SutonnyMJ"/>
                    <a:ea typeface="Times New Roman"/>
                  </a:rPr>
                  <a:t>(</a:t>
                </a:r>
                <a:r>
                  <a:rPr lang="en-US" sz="2400" b="1" dirty="0">
                    <a:effectLst/>
                    <a:latin typeface="SutonnyMJ"/>
                    <a:ea typeface="Times New Roman"/>
                  </a:rPr>
                  <a:t>2) 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wbiƒcK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D =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 b="1" i="1">
                        <a:solidFill>
                          <a:srgbClr val="00B050"/>
                        </a:solidFill>
                        <a:effectLst/>
                        <a:latin typeface="Cambria Math"/>
                        <a:ea typeface="Times New Roman"/>
                      </a:rPr>
                      <m:t>𝟒𝐚𝐜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 &lt;0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, A_©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vr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FbvZ¥K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b="1" dirty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00B050"/>
                    </a:solidFill>
                    <a:latin typeface="SutonnyMJ"/>
                    <a:ea typeface="Times New Roman"/>
                  </a:rPr>
                  <a:t>    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`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ywU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KvíwbK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I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Amgvb</a:t>
                </a:r>
                <a:r>
                  <a:rPr lang="en-US" sz="2400" b="1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|</a:t>
                </a:r>
                <a:endParaRPr lang="en-US" sz="2400" dirty="0" smtClean="0">
                  <a:solidFill>
                    <a:srgbClr val="00B050"/>
                  </a:solidFill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800" b="1" dirty="0" smtClean="0">
                    <a:effectLst/>
                    <a:latin typeface="SutonnyMJ"/>
                    <a:ea typeface="Times New Roman"/>
                  </a:rPr>
                  <a:t>(</a:t>
                </a:r>
                <a:r>
                  <a:rPr lang="en-US" sz="2800" b="1" dirty="0">
                    <a:effectLst/>
                    <a:latin typeface="SutonnyMJ"/>
                    <a:ea typeface="Times New Roman"/>
                  </a:rPr>
                  <a:t>3) 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wbiiƒcK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D =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𝐛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</a:rPr>
                      <m:t>𝟒𝐚𝐜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Times New Roman"/>
                    <a:ea typeface="Times New Roman"/>
                  </a:rPr>
                  <a:t> = 0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, A_©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vr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k~b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¨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400" b="1" dirty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 </a:t>
                </a:r>
                <a:r>
                  <a:rPr lang="en-US" sz="2400" b="1" dirty="0" smtClean="0">
                    <a:solidFill>
                      <a:srgbClr val="7030A0"/>
                    </a:solidFill>
                    <a:latin typeface="SutonnyMJ"/>
                    <a:ea typeface="Times New Roman"/>
                  </a:rPr>
                  <a:t>   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b="1" dirty="0" smtClean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`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ywU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ev¯Íe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I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mgvb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|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Ges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Gi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cÖ‡Z¨KwUi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gvb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b="1" dirty="0" err="1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b="1" dirty="0">
                    <a:solidFill>
                      <a:srgbClr val="7030A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𝟐𝐚</m:t>
                        </m:r>
                      </m:den>
                    </m:f>
                    <m:r>
                      <a:rPr lang="en-US" sz="2400" b="1"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/>
                        <a:cs typeface="SutonnyMJ"/>
                      </a:rPr>
                      <m:t>,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/>
                            <a:cs typeface="SutonnyMJ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𝐛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/>
                            <a:cs typeface="SutonnyMJ"/>
                          </a:rPr>
                          <m:t>𝟐𝐚</m:t>
                        </m:r>
                      </m:den>
                    </m:f>
                  </m:oMath>
                </a14:m>
                <a:endParaRPr lang="en-US" sz="2400" dirty="0" smtClean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endParaRPr lang="en-US" sz="2800" dirty="0">
                  <a:effectLst/>
                  <a:latin typeface="Times New Roman"/>
                  <a:ea typeface="Times New Roman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2800" dirty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800" dirty="0" smtClean="0"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wbðvqK</a:t>
                </a:r>
                <a:r>
                  <a:rPr lang="en-US" sz="2400" dirty="0" smtClean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ev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wbiƒcK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 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Times New Roman"/>
                    <a:ea typeface="Times New Roman"/>
                  </a:rPr>
                  <a:t>D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GKwU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c~b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©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eM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©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n‡j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mgxKi‡bi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g~j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`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ywU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gyj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`  </a:t>
                </a:r>
                <a:r>
                  <a:rPr lang="en-US" sz="2400" dirty="0" err="1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n‡e</a:t>
                </a:r>
                <a:r>
                  <a:rPr lang="en-US" sz="2400" dirty="0">
                    <a:solidFill>
                      <a:srgbClr val="00B050"/>
                    </a:solidFill>
                    <a:effectLst/>
                    <a:latin typeface="SutonnyMJ"/>
                    <a:ea typeface="Times New Roman"/>
                  </a:rPr>
                  <a:t>|</a:t>
                </a:r>
                <a:endParaRPr lang="en-US" sz="2400" dirty="0">
                  <a:solidFill>
                    <a:srgbClr val="00B050"/>
                  </a:solidFill>
                  <a:effectLst/>
                  <a:latin typeface="Times New Roman"/>
                  <a:ea typeface="Times New Roman"/>
                </a:endParaRPr>
              </a:p>
              <a:p>
                <a:pPr marL="457200" lvl="0">
                  <a:spcAft>
                    <a:spcPts val="300"/>
                  </a:spcAft>
                </a:pPr>
                <a:endParaRPr lang="en-US" sz="3200" dirty="0">
                  <a:solidFill>
                    <a:prstClr val="black"/>
                  </a:solidFill>
                  <a:latin typeface="Times New Roman"/>
                  <a:ea typeface="Times New Roman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610600" cy="5734070"/>
              </a:xfrm>
              <a:prstGeom prst="rect">
                <a:avLst/>
              </a:prstGeom>
              <a:blipFill rotWithShape="0">
                <a:blip r:embed="rId2"/>
                <a:stretch>
                  <a:fillRect l="-1415" t="-1169" r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7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3672</Words>
  <Application>Microsoft Office PowerPoint</Application>
  <PresentationFormat>On-screen Show (4:3)</PresentationFormat>
  <Paragraphs>856</Paragraphs>
  <Slides>67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2" baseType="lpstr">
      <vt:lpstr>SimSun</vt:lpstr>
      <vt:lpstr>Arial</vt:lpstr>
      <vt:lpstr>Bauhaus 93</vt:lpstr>
      <vt:lpstr>Berlin Sans FB Demi</vt:lpstr>
      <vt:lpstr>Calibri</vt:lpstr>
      <vt:lpstr>Cambria</vt:lpstr>
      <vt:lpstr>Cambria Math</vt:lpstr>
      <vt:lpstr>Georgia</vt:lpstr>
      <vt:lpstr>Kunstler Script</vt:lpstr>
      <vt:lpstr>Nikosh</vt:lpstr>
      <vt:lpstr>SutonnyMJ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  wcÖq wkÿv_x©e„›` বহুপদী ও বহুপদী সমীকরণ Aa¨v‡qi wkLb dj</vt:lpstr>
      <vt:lpstr>PowerPoint Presentation</vt:lpstr>
      <vt:lpstr>PowerPoint Presentation</vt:lpstr>
      <vt:lpstr>cÖ‡qvRbxq myÎ t </vt:lpstr>
      <vt:lpstr>PowerPoint Presentation</vt:lpstr>
      <vt:lpstr>AwZ - msw¶ß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Aa¨vq - ২ AwZ - msw¶ß   cÖkœmg~n</vt:lpstr>
      <vt:lpstr>                                        msw¶ß 1.   k Gi gvb KZ  n‡j ( k- 1)x²- (k+2) x +4 = 0 mgxKibwUi g~j¸wj ev¯Íe Ges           mgvb n‡e ?  </vt:lpstr>
      <vt:lpstr>2. k Gi gvb KZ  n‡j ( k²- 3)x²+3kx +(3k+1) = 0 mgxKi‡bi GKwU g~j     AciwUi wecixZ gv‡bi mgvb ?  </vt:lpstr>
      <vt:lpstr>3. ax²+bx+c=0 mgxKi‡bi GKwU g~j  AciwUi 4 ¸Y nq Z‡e †`LvI †h , 4b² = 25 ac </vt:lpstr>
      <vt:lpstr>4. ax ²+bx+c = 0 mgxKi‡bi g~jØ‡qi AbycvZ n‡j r cÖgvb Ki †h ,ac(1+r)² = b²r </vt:lpstr>
      <vt:lpstr>5 . x²+bx+c = 0 mgxKi‡bi g~jØ‡qi mgwó Zv‡`i AšÍ‡ii wZb ¸b n‡j cÖgvb Ki †h , 2b² = 9c  </vt:lpstr>
      <vt:lpstr>    6 .ax²+bx+c=0 mgxKi‡bi GKwU g~j  AciwUi Dëvi eM© nq Z‡e †`LvI †h ,      a³ +c³+abc = 0   </vt:lpstr>
      <vt:lpstr>7.cÖgvb Ki †h , x² – px +q  = 0  mgxKi‡bi  g~j `ywUi  wGNv‡Zi  †hvMdj, p³ - 3pq </vt:lpstr>
      <vt:lpstr> 8 . x²-bx+c = 0 mgxKi‡bi g~jØ‡qi AšÍi &amp;GKK n‡j cÖgvb Ki †h,     b²+4c² = ( 1+2c)²</vt:lpstr>
      <vt:lpstr>9. Ggb GKwU mgxKib wbY©q Ki hvi g~j `ywU h_vµ‡g 17x² - 3x+14 = 0  Gi g~jØ‡qi †hvMdj I ¸Yd‡ji mgvb n‡e |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iPbvgyjK cÖkœ  1. p Gi gvb KZ  n‡j px²+ 3x+4  = 0 mgxKi‡bi  g~j ¸wj  1. mgvb 2.ev¯Íe I Amgvb 3.RwUj I KvíwbK   </vt:lpstr>
      <vt:lpstr>2 .ax²+bx+c=0 mgxKi‡bi GKwU g~j  AciwUi e‡M©i mgvb nq Z‡e †`LvI †h, a²c + ac²+b³ = 3abc </vt:lpstr>
      <vt:lpstr>PowerPoint Presentation</vt:lpstr>
      <vt:lpstr> 3 .1x²+mx+m=0 mgxKi‡bi g~jØ‡qi AbycvZ n‡j p:q cÖgvb Ki †h,√ p/q  +√ q/p +√m/1  = 0 </vt:lpstr>
      <vt:lpstr>  3 . 1x²+mx+m=0 mgxKi‡bi g~jØ‡qi AbycvZ n‡j p:q cÖgvb Ki †h,√ p/q  +√ q/p +√m/1  = 0 </vt:lpstr>
      <vt:lpstr>Aa¨vq - 2 msw¶ß - cÖkœmg~n</vt:lpstr>
      <vt:lpstr>Aa¨vq - 2 msw¶ß - cÖkœmg~n</vt:lpstr>
      <vt:lpstr>PowerPoint Presentation</vt:lpstr>
      <vt:lpstr>4 .x²+px+q=0 mgxKi‡bi g~jØq α , β nq Z‡e (α - β)² Ges  (α +β) ²   g~jwewkó mgxKibwU wbY©q Ki  ?   </vt:lpstr>
      <vt:lpstr>5 . x²-5x+7=0 mgxKi‡bi g~jØq α , β nq Z‡e cÖgvb Ki †h,   α³ + β³ - 5 (α ²+ β²) + 7 (α +β) = 0  </vt:lpstr>
      <vt:lpstr> 6. ax²+bx+c = 0 mgxKi‡bi g~jØq α , β n‡j wb‡gœi g~j ¸wj Øviv MwVZ mgxKib wbY©q Ki | ( i ). α+1/α, β+1/ β  </vt:lpstr>
      <vt:lpstr>PowerPoint Presentation</vt:lpstr>
      <vt:lpstr>7.x² + ax+ ¼ (a²-b²)=0 mgxKi‡bi g~jØq α , β nq Z‡e cÖgvb Ki †h, x²+(a±b)x±ab=0 mgxKi‡bi g~jØq α + β, α - β  </vt:lpstr>
      <vt:lpstr>PowerPoint Presentation</vt:lpstr>
      <vt:lpstr>8 . GBiæc GKwU mgxKib MVb Ki hvi g~j `ywU h_vµ‡g  x²- bx + c = 0                          mgxKi‡bi g~jØ‡qi ¸bdj I AšÍi d‡ji eM© n‡e |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iPbvgyjK cÖkœ - cÖkœmg~n   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Aa¨vq - 5 cÖ‡qvRbxq myG t</dc:title>
  <dc:creator>LAPTOP 8</dc:creator>
  <cp:lastModifiedBy>HP-NPC</cp:lastModifiedBy>
  <cp:revision>176</cp:revision>
  <dcterms:created xsi:type="dcterms:W3CDTF">2013-11-15T09:32:37Z</dcterms:created>
  <dcterms:modified xsi:type="dcterms:W3CDTF">2023-05-01T08:11:28Z</dcterms:modified>
</cp:coreProperties>
</file>