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sldIdLst>
    <p:sldId id="358" r:id="rId2"/>
    <p:sldId id="343" r:id="rId3"/>
    <p:sldId id="347" r:id="rId4"/>
    <p:sldId id="348" r:id="rId5"/>
    <p:sldId id="349" r:id="rId6"/>
    <p:sldId id="350" r:id="rId7"/>
    <p:sldId id="354" r:id="rId8"/>
    <p:sldId id="355" r:id="rId9"/>
    <p:sldId id="357" r:id="rId10"/>
    <p:sldId id="267" r:id="rId11"/>
    <p:sldId id="340" r:id="rId12"/>
    <p:sldId id="315" r:id="rId13"/>
    <p:sldId id="316" r:id="rId14"/>
    <p:sldId id="317" r:id="rId15"/>
    <p:sldId id="318" r:id="rId16"/>
    <p:sldId id="269" r:id="rId17"/>
    <p:sldId id="270" r:id="rId18"/>
    <p:sldId id="271" r:id="rId19"/>
    <p:sldId id="274" r:id="rId20"/>
    <p:sldId id="272" r:id="rId21"/>
    <p:sldId id="273" r:id="rId22"/>
    <p:sldId id="319" r:id="rId23"/>
    <p:sldId id="320" r:id="rId24"/>
    <p:sldId id="321" r:id="rId25"/>
    <p:sldId id="289" r:id="rId26"/>
    <p:sldId id="290" r:id="rId27"/>
    <p:sldId id="326" r:id="rId28"/>
    <p:sldId id="327" r:id="rId29"/>
    <p:sldId id="328" r:id="rId30"/>
    <p:sldId id="276" r:id="rId31"/>
    <p:sldId id="277" r:id="rId32"/>
    <p:sldId id="322" r:id="rId33"/>
    <p:sldId id="278" r:id="rId34"/>
    <p:sldId id="279" r:id="rId35"/>
    <p:sldId id="291" r:id="rId36"/>
    <p:sldId id="280" r:id="rId37"/>
    <p:sldId id="359" r:id="rId38"/>
    <p:sldId id="360" r:id="rId39"/>
    <p:sldId id="281" r:id="rId40"/>
    <p:sldId id="330" r:id="rId41"/>
    <p:sldId id="331" r:id="rId42"/>
    <p:sldId id="282" r:id="rId43"/>
    <p:sldId id="283" r:id="rId44"/>
    <p:sldId id="284" r:id="rId45"/>
    <p:sldId id="285" r:id="rId46"/>
    <p:sldId id="329" r:id="rId47"/>
    <p:sldId id="332" r:id="rId48"/>
    <p:sldId id="333" r:id="rId49"/>
    <p:sldId id="334" r:id="rId50"/>
    <p:sldId id="292" r:id="rId51"/>
    <p:sldId id="33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B756E-7BC4-4282-8635-88725D8CA932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2BABA-9CE7-43B3-B192-2905C2261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9E3F3-7695-4AB4-B854-7EF6EC5AA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2BABA-9CE7-43B3-B192-2905C22610F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5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FE33-9FDA-4A91-A15B-CBDEAB020071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E9A3-AAAF-4A55-BD46-31225346A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hyperlink" Target="mailto:rkju.g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1" y="283087"/>
            <a:ext cx="938234" cy="928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8" y="326104"/>
            <a:ext cx="1066800" cy="91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-152400"/>
            <a:ext cx="2095500" cy="1552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1" y="423946"/>
            <a:ext cx="228599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“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শিক্ষা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নিয়ে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গড়ব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</a:t>
            </a:r>
            <a:endParaRPr lang="en-US" dirty="0" smtClean="0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শেখ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হাসিনার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বাংলাদেশ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”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9" name="Picture 8" descr="C:\Users\NET LAB\Downloads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0513" y="207907"/>
            <a:ext cx="1153807" cy="115079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1" y="1466120"/>
            <a:ext cx="8610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মন্ত্রণালয়ের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ও </a:t>
            </a:r>
            <a:r>
              <a:rPr lang="en-US" sz="1600" dirty="0" err="1" smtClean="0">
                <a:solidFill>
                  <a:srgbClr val="002060"/>
                </a:solidFill>
              </a:rPr>
              <a:t>মাদ্রাসা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বিভাগ</a:t>
            </a:r>
            <a:r>
              <a:rPr lang="en-US" sz="1600" dirty="0" smtClean="0">
                <a:solidFill>
                  <a:srgbClr val="002060"/>
                </a:solidFill>
              </a:rPr>
              <a:t> ,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অধিদপ্তর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তত্ত্বাবধানে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পাবনা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পলিটেকনিক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</a:rPr>
              <a:t>ইন্সটিটিউট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উদ্দোগে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জুম</a:t>
            </a:r>
            <a:r>
              <a:rPr lang="en-US" sz="1600" dirty="0" smtClean="0">
                <a:solidFill>
                  <a:srgbClr val="002060"/>
                </a:solidFill>
              </a:rPr>
              <a:t> (ZOOM) </a:t>
            </a:r>
            <a:r>
              <a:rPr lang="en-US" sz="1600" dirty="0" err="1" smtClean="0">
                <a:solidFill>
                  <a:srgbClr val="002060"/>
                </a:solidFill>
              </a:rPr>
              <a:t>প্লাটফর্মের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মাধ্যমে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ডিপ্লোমা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ইন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ইঞ্জিনিয়ারিং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১ম </a:t>
            </a:r>
            <a:r>
              <a:rPr lang="en-US" sz="1600" b="1" dirty="0" err="1" smtClean="0">
                <a:solidFill>
                  <a:srgbClr val="FF0000"/>
                </a:solidFill>
              </a:rPr>
              <a:t>পর্বের</a:t>
            </a:r>
            <a:r>
              <a:rPr lang="en-US" sz="1600" b="1" dirty="0" smtClean="0">
                <a:solidFill>
                  <a:srgbClr val="FF0000"/>
                </a:solidFill>
              </a:rPr>
              <a:t> ম্যাথমেটিক্স-১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অনলাইন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লাইভ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ক্লাস-২০২১ </a:t>
            </a:r>
            <a:r>
              <a:rPr lang="en-US" sz="1600" b="1" dirty="0" err="1" smtClean="0">
                <a:solidFill>
                  <a:srgbClr val="0070C0"/>
                </a:solidFill>
              </a:rPr>
              <a:t>খ্রিঃ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161311" y="2700518"/>
            <a:ext cx="4686302" cy="1066800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বিষয়</a:t>
            </a:r>
            <a:r>
              <a:rPr lang="en-US" sz="2400" dirty="0" smtClean="0">
                <a:solidFill>
                  <a:schemeClr val="tx1"/>
                </a:solidFill>
              </a:rPr>
              <a:t> : ম্যাথমেটিক্স-১(৬৫৯১১)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131709" y="3657600"/>
            <a:ext cx="2218801" cy="47028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PRESENTED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46449" y="3929469"/>
            <a:ext cx="4787753" cy="2868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Md.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Razaul</a:t>
            </a:r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Karim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(Hon’s),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(Mathematics)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Jagannath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University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Junior Instructor(Non-Tech) Math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Pabna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Polytechnic Institute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E-mail: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hlinkClick r:id="rId7"/>
              </a:rPr>
              <a:t>rkju.gov@gmail.com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Zoom ID : 610  753   3849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Passcode :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rkrk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8" y="4232176"/>
            <a:ext cx="1925691" cy="2401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5181600"/>
            <a:ext cx="1366837" cy="105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7353302" y="6299430"/>
            <a:ext cx="136683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Zoom Logo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6847613" y="3428749"/>
            <a:ext cx="2324303" cy="1398261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ক্লাস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শুরু</a:t>
            </a:r>
            <a:r>
              <a:rPr lang="en-US" sz="1600" dirty="0" smtClean="0">
                <a:solidFill>
                  <a:schemeClr val="tx1"/>
                </a:solidFill>
              </a:rPr>
              <a:t> : ০৭ </a:t>
            </a:r>
            <a:r>
              <a:rPr lang="en-US" sz="1600" dirty="0" err="1" smtClean="0">
                <a:solidFill>
                  <a:schemeClr val="tx1"/>
                </a:solidFill>
              </a:rPr>
              <a:t>আগষ্ট</a:t>
            </a:r>
            <a:r>
              <a:rPr lang="en-US" sz="1600" dirty="0" smtClean="0">
                <a:solidFill>
                  <a:schemeClr val="tx1"/>
                </a:solidFill>
              </a:rPr>
              <a:t> ২০২১ </a:t>
            </a:r>
            <a:r>
              <a:rPr lang="en-US" sz="1600" dirty="0" err="1" smtClean="0">
                <a:solidFill>
                  <a:schemeClr val="tx1"/>
                </a:solidFill>
              </a:rPr>
              <a:t>খ্রি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400" b="1" spc="0" dirty="0" smtClean="0">
                <a:solidFill>
                  <a:srgbClr val="C00000"/>
                </a:solidFill>
                <a:latin typeface="SutonnyMJ" pitchFamily="2" charset="0"/>
                <a:ea typeface="+mn-ea"/>
                <a:cs typeface="SutonnyMJ" pitchFamily="2" charset="0"/>
              </a:rPr>
              <a:t>Aa¨vq-3</a:t>
            </a:r>
            <a:r>
              <a:rPr lang="en-US" sz="5400" b="1" spc="0" dirty="0">
                <a:solidFill>
                  <a:prstClr val="black"/>
                </a:solidFill>
                <a:latin typeface="SutonnyMJ" pitchFamily="2" charset="0"/>
                <a:ea typeface="+mn-ea"/>
                <a:cs typeface="SutonnyMJ" pitchFamily="2" charset="0"/>
              </a:rPr>
              <a:t/>
            </a:r>
            <a:br>
              <a:rPr lang="en-US" sz="5400" b="1" spc="0" dirty="0">
                <a:solidFill>
                  <a:prstClr val="black"/>
                </a:solidFill>
                <a:latin typeface="SutonnyMJ" pitchFamily="2" charset="0"/>
                <a:ea typeface="+mn-ea"/>
                <a:cs typeface="SutonnyMJ" pitchFamily="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18288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>
              <a:buClr>
                <a:srgbClr val="FF388C"/>
              </a:buClr>
              <a:buNone/>
            </a:pPr>
            <a:r>
              <a:rPr lang="en-US" sz="6000" b="1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RwUj</a:t>
            </a:r>
            <a:r>
              <a:rPr lang="en-US" sz="6000" b="1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ivwkgvjv</a:t>
            </a:r>
            <a:endParaRPr lang="en-US" sz="6000" b="1" dirty="0" smtClean="0">
              <a:solidFill>
                <a:srgbClr val="002060"/>
              </a:solidFill>
              <a:latin typeface="SutonnyMJ" pitchFamily="2" charset="0"/>
              <a:cs typeface="SutonnyMJ" pitchFamily="2" charset="0"/>
            </a:endParaRPr>
          </a:p>
          <a:p>
            <a:pPr marL="0" lvl="0" indent="0" algn="ctr">
              <a:buClr>
                <a:srgbClr val="FF388C"/>
              </a:buClr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COMPLEX NUMBER</a:t>
            </a:r>
          </a:p>
          <a:p>
            <a:pPr marL="0" lvl="0" indent="0" algn="ctr">
              <a:buClr>
                <a:srgbClr val="FF388C"/>
              </a:buClr>
              <a:buNone/>
            </a:pPr>
            <a:endParaRPr lang="en-US" sz="6000" b="1" dirty="0">
              <a:solidFill>
                <a:srgbClr val="002060"/>
              </a:solidFill>
              <a:latin typeface="SutonnyMJ" pitchFamily="2" charset="0"/>
              <a:cs typeface="SutonnyMJ" pitchFamily="2" charset="0"/>
            </a:endParaRPr>
          </a:p>
          <a:p>
            <a:endParaRPr lang="en-US" dirty="0"/>
          </a:p>
        </p:txBody>
      </p:sp>
      <p:pic>
        <p:nvPicPr>
          <p:cNvPr id="5" name="Picture 3" descr="C:\Users\BIIT (Bogra)\Desktop\A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4191000"/>
            <a:ext cx="33528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         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wcÖq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wkÿv_x©e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„›` </a:t>
            </a:r>
            <a:r>
              <a:rPr lang="en-US" sz="2200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জটিল</a:t>
            </a:r>
            <a:r>
              <a:rPr lang="en-US" sz="22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রাশিমালা</a:t>
            </a:r>
            <a:r>
              <a:rPr lang="en-US" sz="22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Aa¨v‡qi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wkLb</a:t>
            </a:r>
            <a:r>
              <a:rPr lang="en-US" sz="22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dj</a:t>
            </a:r>
            <a:endParaRPr lang="en-US" sz="2200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3" name="5-Point Star 2"/>
          <p:cNvSpPr/>
          <p:nvPr/>
        </p:nvSpPr>
        <p:spPr>
          <a:xfrm flipH="1">
            <a:off x="457200" y="553187"/>
            <a:ext cx="426719" cy="3112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848599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১.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জটিল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রাশিমালা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২.জটিল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সংখ্যা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  <a:p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৩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.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কাল্পনিক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সংখ্যা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৪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.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জটিল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রাশিমালার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সূত্রাবলী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সম্পর্কে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৫.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জটিল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রাশিমালার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সমস্যা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সম্পর্কে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৬.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জটিল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রাশিমালার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অংকগুলো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সমাধান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করতে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  <a:endParaRPr lang="en-US" sz="28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5344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endParaRPr lang="en-US" sz="44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    </a:t>
            </a:r>
            <a:r>
              <a:rPr lang="en-US" sz="36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RwUj</a:t>
            </a:r>
            <a:r>
              <a:rPr lang="en-US" sz="36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msL</a:t>
            </a:r>
            <a:r>
              <a:rPr lang="en-US" sz="3600" b="1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lang="en-US" sz="36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v</a:t>
            </a:r>
            <a:endParaRPr lang="en-US" sz="36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endParaRPr lang="en-US" sz="44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endParaRPr lang="en-US" sz="44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r>
              <a:rPr lang="en-US" sz="44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</a:t>
            </a:r>
          </a:p>
          <a:p>
            <a:endParaRPr lang="en-US" sz="4400" b="1" dirty="0" smtClean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pPr lvl="0"/>
            <a:r>
              <a:rPr lang="en-US" sz="44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      </a:t>
            </a:r>
            <a:r>
              <a:rPr lang="en-US" sz="44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ev¯Íe</a:t>
            </a:r>
            <a:r>
              <a:rPr lang="en-US" sz="44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</a:t>
            </a:r>
            <a:r>
              <a:rPr lang="en-US" sz="44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msL</a:t>
            </a:r>
            <a:r>
              <a:rPr lang="en-US" sz="4400" b="1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lang="en-US" sz="44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v</a:t>
            </a:r>
            <a:r>
              <a:rPr lang="en-US" sz="44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                </a:t>
            </a:r>
            <a:r>
              <a:rPr lang="en-US" sz="4400" b="1" dirty="0" err="1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KvíwbK</a:t>
            </a:r>
            <a:r>
              <a:rPr lang="en-US" sz="4400" b="1" dirty="0" smtClean="0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msL</a:t>
            </a:r>
            <a:r>
              <a:rPr lang="en-US" sz="4400" b="1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lang="en-US" sz="4400" b="1" dirty="0" err="1">
                <a:solidFill>
                  <a:srgbClr val="7030A0"/>
                </a:solidFill>
                <a:latin typeface="SutonnyMJ"/>
                <a:ea typeface="SimSun"/>
                <a:cs typeface="Times New Roman"/>
              </a:rPr>
              <a:t>v</a:t>
            </a:r>
            <a:endParaRPr lang="en-US" sz="4400" b="1" dirty="0">
              <a:solidFill>
                <a:srgbClr val="7030A0"/>
              </a:solidFill>
              <a:latin typeface="SutonnyMJ"/>
              <a:ea typeface="SimSun"/>
              <a:cs typeface="Times New Roman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RwUj</a:t>
            </a:r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ivwkgvjv</a:t>
            </a:r>
            <a:r>
              <a:rPr lang="en-US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Kv‡K</a:t>
            </a:r>
            <a:r>
              <a:rPr lang="en-US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?</a:t>
            </a:r>
          </a:p>
          <a:p>
            <a:r>
              <a:rPr lang="en-US" b="1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b="1" dirty="0">
                <a:solidFill>
                  <a:schemeClr val="accent3"/>
                </a:solidFill>
                <a:latin typeface="SutonnyMJ" pitchFamily="2" charset="0"/>
                <a:cs typeface="SutonnyMJ" pitchFamily="2" charset="0"/>
              </a:rPr>
              <a:t>-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hw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b="1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ev¯Íe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msL¨v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nq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Z‡e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a+ib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AvKv‡ii</a:t>
            </a:r>
            <a:r>
              <a:rPr lang="en-US" b="1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ivwk‡K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RwUj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ivwk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msL¨vwUi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†K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ev¯Íe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Ask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b="1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†K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KvíwbK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Ask </a:t>
            </a:r>
            <a:r>
              <a:rPr lang="en-US" b="1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ejv</a:t>
            </a:r>
            <a:r>
              <a:rPr lang="en-US" b="1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nq|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33036" y="838199"/>
            <a:ext cx="3124200" cy="17361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  </a:t>
            </a:r>
            <a:r>
              <a:rPr lang="en-US" sz="4400" b="1" dirty="0" err="1" smtClean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a+ib</a:t>
            </a:r>
            <a:endParaRPr lang="en-US" sz="4400" b="1" dirty="0">
              <a:solidFill>
                <a:srgbClr val="7030A0"/>
              </a:solidFill>
              <a:latin typeface="Times New Roman" pitchFamily="18" charset="0"/>
              <a:ea typeface="SimSun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0" y="3335151"/>
            <a:ext cx="21336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  </a:t>
            </a:r>
            <a:r>
              <a:rPr lang="en-US" sz="4400" b="1" dirty="0" err="1" smtClean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a,b</a:t>
            </a:r>
            <a:endParaRPr lang="en-US" sz="4400" b="1" dirty="0">
              <a:solidFill>
                <a:srgbClr val="7030A0"/>
              </a:solidFill>
              <a:latin typeface="Times New Roman" pitchFamily="18" charset="0"/>
              <a:ea typeface="SimSun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791200" y="3335151"/>
            <a:ext cx="20574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   i 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SimSun"/>
                <a:cs typeface="Times New Roman" pitchFamily="18" charset="0"/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47286" y="2084880"/>
            <a:ext cx="1676400" cy="1591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2736" y="208488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2680586" y="1744398"/>
            <a:ext cx="533400" cy="12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066800"/>
                <a:ext cx="8883316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sz="2400" b="1" u="sng" dirty="0" smtClean="0">
                  <a:effectLst/>
                  <a:latin typeface="SutonnyMJ"/>
                  <a:ea typeface="SimSun"/>
                  <a:cs typeface="Times New Roman"/>
                </a:endParaRPr>
              </a:p>
              <a:p>
                <a:pPr algn="just"/>
                <a:r>
                  <a:rPr lang="en-US" sz="2400" b="1" u="sng" dirty="0" err="1" smtClean="0"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  <a:cs typeface="Times New Roman"/>
                  </a:rPr>
                  <a:t>(</a:t>
                </a:r>
                <a:r>
                  <a:rPr lang="en-US" sz="2400" b="1" u="sng" dirty="0" smtClean="0">
                    <a:effectLst/>
                    <a:latin typeface="Times New Roman"/>
                    <a:ea typeface="SimSun"/>
                  </a:rPr>
                  <a:t>Complex </a:t>
                </a:r>
                <a:r>
                  <a:rPr lang="en-US" sz="2400" b="1" u="sng" dirty="0">
                    <a:effectLst/>
                    <a:latin typeface="Times New Roman"/>
                    <a:ea typeface="SimSun"/>
                  </a:rPr>
                  <a:t>Number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  <a:cs typeface="Times New Roman"/>
                  </a:rPr>
                  <a:t>) t 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‡h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mKj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ev¯Íe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Ges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Aev¯Íe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Ask 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aviY</a:t>
                </a:r>
                <a:r>
                  <a:rPr lang="en-US" sz="2400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K‡i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†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mB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v‡K</a:t>
                </a:r>
                <a:r>
                  <a:rPr lang="en-US" sz="2400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e‡j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|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effectLst/>
                    <a:latin typeface="SutonnyMJ"/>
                    <a:ea typeface="SimSun"/>
                    <a:cs typeface="Times New Roman"/>
                  </a:rPr>
                  <a:t>v‡K</a:t>
                </a:r>
                <a:r>
                  <a:rPr lang="en-US" sz="2400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mvavibZ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effectLst/>
                    <a:latin typeface="Times New Roman"/>
                    <a:ea typeface="SimSun"/>
                  </a:rPr>
                  <a:t>z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Øviv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cÖKvk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Kiv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|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MvwbwZKfv‡e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‡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hLv‡b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x,y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ev¯Íe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</a:p>
              <a:p>
                <a:pPr algn="just"/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Ges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i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KvíwbK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|</a:t>
                </a:r>
                <a:endParaRPr lang="en-US" sz="24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n-US" sz="2400" dirty="0">
                    <a:effectLst/>
                    <a:latin typeface="SutonnyMJ"/>
                    <a:ea typeface="SimSun"/>
                    <a:cs typeface="Times New Roman"/>
                  </a:rPr>
                  <a:t> 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n-US" sz="2400" b="1" u="sng" dirty="0" err="1"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b="1" u="sng" dirty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  <a:cs typeface="Times New Roman"/>
                  </a:rPr>
                  <a:t>vi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u="sng" dirty="0" err="1">
                    <a:effectLst/>
                    <a:latin typeface="SutonnyMJ"/>
                    <a:ea typeface="SimSun"/>
                    <a:cs typeface="Times New Roman"/>
                  </a:rPr>
                  <a:t>AbyeÜx</a:t>
                </a:r>
                <a:r>
                  <a:rPr lang="en-US" sz="2400" b="1" u="sng" dirty="0">
                    <a:effectLst/>
                    <a:latin typeface="SutonnyMJ"/>
                    <a:ea typeface="SimSun"/>
                    <a:cs typeface="Times New Roman"/>
                  </a:rPr>
                  <a:t> (</a:t>
                </a:r>
                <a:r>
                  <a:rPr lang="en-US" sz="2400" b="1" u="sng" dirty="0" err="1">
                    <a:effectLst/>
                    <a:latin typeface="Times New Roman"/>
                    <a:ea typeface="SimSun"/>
                  </a:rPr>
                  <a:t>Congugate</a:t>
                </a:r>
                <a:r>
                  <a:rPr lang="en-US" sz="2400" b="1" u="sng" dirty="0">
                    <a:effectLst/>
                    <a:latin typeface="Times New Roman"/>
                    <a:ea typeface="SimSun"/>
                  </a:rPr>
                  <a:t> of Complex Number</a:t>
                </a:r>
                <a:r>
                  <a:rPr lang="en-US" sz="2400" b="1" u="sng" dirty="0">
                    <a:effectLst/>
                    <a:latin typeface="SutonnyMJ"/>
                    <a:ea typeface="SimSun"/>
                    <a:cs typeface="Times New Roman"/>
                  </a:rPr>
                  <a:t>)t</a:t>
                </a:r>
                <a:r>
                  <a:rPr lang="en-US" sz="2400" dirty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  <a:cs typeface="Times New Roman"/>
                  </a:rPr>
                  <a:t>AvKv‡ii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v‡K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AvKv‡ii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vi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AbyeÜx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e‡j|Bnv‡K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z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Øviv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cÖKvk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Kiv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hw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`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GKwU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Z‡e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Gi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AbyeÜx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n‡e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 smtClean="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 smtClean="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|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GKB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fv‡e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hw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`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Z‡e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Gi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AbyeÜx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n‡e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n-US" sz="3200" dirty="0">
                    <a:effectLst/>
                    <a:latin typeface="SutonnyMJ"/>
                    <a:ea typeface="SimSun"/>
                    <a:cs typeface="Times New Roman"/>
                  </a:rPr>
                  <a:t> 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8883316" cy="5016758"/>
              </a:xfrm>
              <a:prstGeom prst="rect">
                <a:avLst/>
              </a:prstGeom>
              <a:blipFill>
                <a:blip r:embed="rId2"/>
                <a:stretch>
                  <a:fillRect l="-1030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447800"/>
                <a:ext cx="8991600" cy="4266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b="1" u="sng" dirty="0" err="1" smtClean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KvíwbK</a:t>
                </a:r>
                <a:r>
                  <a:rPr lang="en-US" sz="2400" b="1" u="sng" dirty="0" smtClean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u="sng" dirty="0" err="1" smtClean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b="1" u="sng" dirty="0" err="1" smtClean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b="1" u="sng" dirty="0" smtClean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u="sng" dirty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(</a:t>
                </a:r>
                <a:r>
                  <a:rPr lang="en-US" sz="2400" b="1" u="sng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Imaginary Number</a:t>
                </a:r>
                <a:r>
                  <a:rPr lang="en-US" sz="2400" b="1" u="sng" dirty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)t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vi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Aev¯Íe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Ask‡K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KvíwbK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e‡j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|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hw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`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z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RwUj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Z‡e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/>
                    <a:ea typeface="SimSun"/>
                  </a:rPr>
                  <a:t>iy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Ask‡K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KvíwbK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e‡j|KvíwbK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msL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v‡K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SimSun"/>
                  </a:rPr>
                  <a:t>i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Øviv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cÖKvk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Kiv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nq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| ‡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hLv‡b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i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SimSun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F0"/>
                            </a:solidFill>
                            <a:latin typeface="Cambria Math"/>
                            <a:ea typeface="SimSun"/>
                          </a:rPr>
                          <m:t>1</m:t>
                        </m:r>
                      </m:e>
                    </m:rad>
                  </m:oMath>
                </a14:m>
                <a:endParaRPr lang="en-US" sz="2400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 algn="just"/>
                <a:endParaRPr lang="en-US" sz="2400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RwUj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msL</a:t>
                </a:r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vi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</a:rPr>
                  <a:t> cig 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</a:rPr>
                  <a:t>/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</a:rPr>
                  <a:t> I Av¸©‡</a:t>
                </a:r>
                <a:r>
                  <a:rPr lang="en-US" sz="2400" b="1" u="sng" dirty="0" err="1" smtClean="0">
                    <a:effectLst/>
                    <a:latin typeface="SutonnyMJ"/>
                    <a:ea typeface="SimSun"/>
                  </a:rPr>
                  <a:t>g›U</a:t>
                </a:r>
                <a:r>
                  <a:rPr lang="en-US" sz="2400" b="1" u="sng" dirty="0" smtClean="0">
                    <a:effectLst/>
                    <a:latin typeface="SutonnyMJ"/>
                    <a:ea typeface="SimSun"/>
                  </a:rPr>
                  <a:t>|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hw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`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RwUj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z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iy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msL</a:t>
                </a:r>
                <a:r>
                  <a:rPr lang="en-US" sz="2400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v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nq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Z‡e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Bnvi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ciggvb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|z|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Øviv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cÖKvk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Kiv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nq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|</a:t>
                </a:r>
                <a:endParaRPr lang="en-US" sz="24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400" dirty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A_v©r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r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z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iy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x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y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Ges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Av¸©‡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g›U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θ</m:t>
                        </m:r>
                      </m:e>
                    </m:func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θ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y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Ges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‡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cvjvi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AvKv‡i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cÖKvk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Ki‡j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rCos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Ges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rSin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θ</m:t>
                    </m:r>
                  </m:oMath>
                </a14:m>
                <a:endParaRPr lang="en-US" sz="32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0" algn="just"/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991600" cy="4266361"/>
              </a:xfrm>
              <a:prstGeom prst="rect">
                <a:avLst/>
              </a:prstGeom>
              <a:blipFill>
                <a:blip r:embed="rId2"/>
                <a:stretch>
                  <a:fillRect l="-1017" t="-1574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04800"/>
                <a:ext cx="8686800" cy="6635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prstClr val="black"/>
                    </a:solidFill>
                    <a:latin typeface="SutonnyMJ"/>
                    <a:ea typeface="SimSun"/>
                  </a:rPr>
                  <a:t>      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SimSun"/>
                  </a:rPr>
                  <a:t>GK‡Ki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SimSun"/>
                  </a:rPr>
                  <a:t>Nbg~j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SimSun"/>
                  </a:rPr>
                  <a:t>wZbwU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SimSun"/>
                  </a:rPr>
                  <a:t> 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SutonnyMJ"/>
                    <a:ea typeface="SimSun"/>
                  </a:rPr>
                  <a:t>         </a:t>
                </a:r>
                <a:r>
                  <a:rPr lang="en-US" sz="2400" dirty="0" err="1" smtClean="0">
                    <a:solidFill>
                      <a:srgbClr val="00B050"/>
                    </a:solidFill>
                    <a:latin typeface="SutonnyMJ"/>
                    <a:ea typeface="SimSun"/>
                  </a:rPr>
                  <a:t>GK‡Ki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KvíwbK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SimSun"/>
                  </a:rPr>
                  <a:t> ¸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bdj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SimSun"/>
                  </a:rPr>
                  <a:t> =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1 </a:t>
                </a:r>
                <a:endParaRPr lang="en-US" sz="2400" dirty="0" smtClean="0">
                  <a:solidFill>
                    <a:srgbClr val="00B050"/>
                  </a:solidFill>
                  <a:latin typeface="Times New Roman"/>
                  <a:ea typeface="SimSu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7030A0"/>
                    </a:solidFill>
                    <a:latin typeface="SutonnyMJ"/>
                    <a:ea typeface="SimSun"/>
                  </a:rPr>
                  <a:t>A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</a:rPr>
                  <a:t>_©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SimSun"/>
                  </a:rPr>
                  <a:t>vr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SimSun"/>
                  </a:rPr>
                  <a:t>ev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,</a:t>
                </a:r>
                <a:endParaRPr lang="en-US" sz="2400" dirty="0" smtClean="0">
                  <a:solidFill>
                    <a:srgbClr val="7030A0"/>
                  </a:solidFill>
                  <a:latin typeface="Times New Roman"/>
                  <a:ea typeface="SimSu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SimSun"/>
                    <a:cs typeface="SutonnyMJ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5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6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7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6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ω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8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9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10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9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ω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11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 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/>
                    <a:ea typeface="SimSun"/>
                  </a:rPr>
                  <a:t>GK‡Ki 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KvíwbK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g~jÎ‡qi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SimSun"/>
                  </a:rPr>
                  <a:t> ‡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hvMdj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SimSun"/>
                  </a:rPr>
                  <a:t>  =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0 </a:t>
                </a:r>
                <a:endParaRPr lang="en-US" sz="2400" b="1" dirty="0" smtClean="0">
                  <a:solidFill>
                    <a:srgbClr val="00B050"/>
                  </a:solidFill>
                  <a:latin typeface="Times New Roman"/>
                  <a:ea typeface="SimSu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2400" b="1" dirty="0" smtClean="0">
                    <a:solidFill>
                      <a:srgbClr val="00B050"/>
                    </a:solidFill>
                    <a:latin typeface="SutonnyMJ"/>
                    <a:ea typeface="SimSun"/>
                  </a:rPr>
                  <a:t>A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SimSun"/>
                  </a:rPr>
                  <a:t>_©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/>
                    <a:ea typeface="SimSun"/>
                  </a:rPr>
                  <a:t>vr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𝟏</m:t>
                    </m:r>
                    <m:r>
                      <a:rPr lang="en-US" sz="2400" b="1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𝛚</m:t>
                        </m:r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𝛚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𝟎</m:t>
                    </m:r>
                  </m:oMath>
                </a14:m>
                <a:endParaRPr lang="en-US" sz="2400" dirty="0" smtClean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r>
                  <a:rPr lang="en-US" sz="2400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cÖ‡qvRbxq</a:t>
                </a:r>
                <a:r>
                  <a:rPr lang="en-US" sz="2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m~Î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: 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1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-1   ,  </a:t>
                </a:r>
                <a:r>
                  <a:rPr lang="en-US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E40059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E40059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=0</a:t>
                </a:r>
              </a:p>
              <a:p>
                <a:pPr lvl="1">
                  <a:tabLst>
                    <a:tab pos="5029200" algn="l"/>
                  </a:tabLst>
                </a:pPr>
                <a:endParaRPr lang="en-US" sz="24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cs typeface="SutonnyMJ" pitchFamily="2" charset="0"/>
                </a:endParaRPr>
              </a:p>
              <a:p>
                <a:pPr lvl="1">
                  <a:tabLst>
                    <a:tab pos="5029200" algn="l"/>
                  </a:tabLst>
                </a:pPr>
                <a:endParaRPr lang="en-US" sz="24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cs typeface="SutonnyMJ" pitchFamily="2" charset="0"/>
                </a:endParaRPr>
              </a:p>
              <a:p>
                <a:pPr lvl="1">
                  <a:tabLst>
                    <a:tab pos="5029200" algn="l"/>
                  </a:tabLst>
                </a:pPr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8686800" cy="6635343"/>
              </a:xfrm>
              <a:prstGeom prst="rect">
                <a:avLst/>
              </a:prstGeom>
              <a:blipFill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                            </a:t>
            </a:r>
            <a:r>
              <a:rPr lang="en-US" sz="32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AwZ</a:t>
            </a:r>
            <a:r>
              <a:rPr lang="en-US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mswÿß</a:t>
            </a:r>
            <a:r>
              <a:rPr lang="en-US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1.   1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Nbg~j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jv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wjL</a:t>
            </a:r>
            <a:r>
              <a:rPr lang="en-US" sz="32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DËi-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GK‡Ki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wZbwU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-1+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</m:e>
                    </m:rad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</m:e>
                    </m:rad>
                    <m:r>
                      <a:rPr lang="en-US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G‡`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ev¯Íe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Ab¨ `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g~j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endParaRPr lang="en-US" sz="2800" b="1" dirty="0" smtClean="0">
                  <a:latin typeface="SutonnyMJ" pitchFamily="2" charset="0"/>
                  <a:cs typeface="SutonnyMJ" pitchFamily="2" charset="0"/>
                </a:endParaRPr>
              </a:p>
              <a:p>
                <a:endParaRPr lang="en-US" sz="2800" b="1" dirty="0"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GK‡Ki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`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wjL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r>
                  <a:rPr lang="en-US" sz="28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DËi-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GK‡Ki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-1+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</m:e>
                    </m:rad>
                    <m:r>
                      <a:rPr lang="en-US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</m:e>
                    </m:rad>
                    <m:r>
                      <a:rPr lang="en-US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80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6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533400"/>
                <a:ext cx="8839200" cy="990600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3. 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`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(-1+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) ,y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(-1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)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                    </m:t>
                        </m:r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  <a:endParaRPr lang="en-US" sz="28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533400"/>
                <a:ext cx="8839200" cy="990600"/>
              </a:xfrm>
              <a:blipFill>
                <a:blip r:embed="rId2"/>
                <a:stretch>
                  <a:fillRect l="-1379" t="-4938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2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DËi: </a:t>
                </a:r>
                <a:r>
                  <a:rPr lang="en-US" sz="32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awi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spc="-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(-1+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pc="-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pc="-100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spc="-100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spc="-100" dirty="0" smtClean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             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spc="-100" dirty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(-1-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spc="-100" dirty="0" smtClean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800" b="1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pc="-1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800" b="1" spc="-100" dirty="0" smtClean="0">
                  <a:solidFill>
                    <a:schemeClr val="tx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   = 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pc="-10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SutonnyMJ" pitchFamily="2" charset="0"/>
                    <a:cs typeface="SutonnyMJ" pitchFamily="2" charset="0"/>
                  </a:rPr>
                  <a:t>    =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8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SutonnyMJ" pitchFamily="2" charset="0"/>
                    <a:cs typeface="SutonnyMJ" pitchFamily="2" charset="0"/>
                  </a:rPr>
                  <a:t>    =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1+1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= 2       (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.)</a:t>
                </a:r>
                <a:endParaRPr lang="en-US" b="1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914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100" b="1" dirty="0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3100" b="1" dirty="0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31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31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(−</m:t>
                        </m:r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𝟏𝟓</m:t>
                        </m:r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31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Gigvb</a:t>
                </a:r>
                <a:r>
                  <a:rPr lang="en-US" sz="31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KZ ?</a:t>
                </a:r>
                <a:r>
                  <a:rPr lang="en-US" sz="3100" b="1" dirty="0" smtClean="0">
                    <a:solidFill>
                      <a:schemeClr val="accent3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3100" b="1" dirty="0" smtClean="0">
                    <a:solidFill>
                      <a:schemeClr val="accent3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914400"/>
              </a:xfrm>
              <a:blipFill>
                <a:blip r:embed="rId2"/>
                <a:stretch>
                  <a:fillRect l="-148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spc="-100" dirty="0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mgvavb</a:t>
                </a:r>
                <a:r>
                  <a:rPr lang="en-US" sz="3200" b="1" spc="-100" dirty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(−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𝟏𝟓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       =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𝐢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0" smtClean="0">
                            <a:latin typeface="Cambria Math"/>
                          </a:rPr>
                          <m:t>.</m:t>
                        </m:r>
                        <m:r>
                          <a:rPr lang="en-US" sz="2800" b="1" i="0" smtClean="0">
                            <a:latin typeface="Cambria Math"/>
                          </a:rPr>
                          <m:t>𝐢</m:t>
                        </m:r>
                        <m:r>
                          <a:rPr lang="en-US" sz="2800" b="1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1" i="0" smtClean="0"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𝟏𝟓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𝒊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𝟒𝟓</m:t>
                        </m:r>
                      </m:sup>
                    </m:sSup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𝟐𝟐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  <m:r>
                      <a:rPr lang="en-US" sz="3100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  <m:r>
                      <a:rPr lang="en-US" sz="3100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𝐢</m:t>
                    </m:r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1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1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𝟐𝟐</m:t>
                        </m:r>
                        <m:r>
                          <a:rPr lang="en-US" sz="31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.i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 1.i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= i       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(Ans.)</a:t>
                </a:r>
                <a:endParaRPr lang="en-US" sz="28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1481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33400"/>
                <a:ext cx="3931920" cy="243840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itchFamily="2" charset="2"/>
                  <a:buChar char="q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𝟏𝟕</m:t>
                        </m:r>
                      </m:sup>
                    </m:sSup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Gigvb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KZ ?</a:t>
                </a:r>
              </a:p>
              <a:p>
                <a:pPr algn="l"/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𝟏𝟕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=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33400"/>
                <a:ext cx="3931920" cy="2438400"/>
              </a:xfrm>
              <a:blipFill>
                <a:blip r:embed="rId2"/>
                <a:stretch>
                  <a:fillRect l="-2326" b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3429000"/>
                <a:ext cx="3931920" cy="2960688"/>
              </a:xfrm>
            </p:spPr>
            <p:txBody>
              <a:bodyPr/>
              <a:lstStyle/>
              <a:p>
                <a:pPr marL="342900" lvl="0" indent="-34290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gvb KZ ?</a:t>
                </a:r>
              </a:p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b="1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𝟏𝟓</m:t>
                        </m:r>
                      </m:sup>
                    </m:sSup>
                  </m:oMath>
                </a14:m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cs typeface="Times New Roman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.i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.i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= -1.i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= -i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3429000"/>
                <a:ext cx="3931920" cy="2960688"/>
              </a:xfrm>
              <a:blipFill>
                <a:blip r:embed="rId3"/>
                <a:stretch>
                  <a:fillRect l="-1860" t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754880" y="381000"/>
                <a:ext cx="3931920" cy="3200400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0" indent="-342900" algn="l">
                  <a:buClr>
                    <a:srgbClr val="FF388C"/>
                  </a:buClr>
                  <a:buFont typeface="Wingdings" pitchFamily="2" charset="2"/>
                  <a:buChar char="q"/>
                </a:pPr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l">
                  <a:buClr>
                    <a:srgbClr val="FF388C"/>
                  </a:buClr>
                  <a:buFont typeface="Wingdings" pitchFamily="2" charset="2"/>
                  <a:buChar char="q"/>
                </a:pP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l">
                  <a:buClr>
                    <a:srgbClr val="FF388C"/>
                  </a:buClr>
                  <a:buFont typeface="Wingdings" pitchFamily="2" charset="2"/>
                  <a:buChar char="q"/>
                </a:pPr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l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(iv)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Gi 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8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KZ ?</a:t>
                </a:r>
              </a:p>
              <a:p>
                <a:pPr algn="l"/>
                <a:r>
                  <a:rPr lang="en-US" sz="28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800" b="1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𝟓𝟏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b="1" dirty="0" smtClean="0">
                  <a:solidFill>
                    <a:prstClr val="black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lvl="0" algn="l">
                  <a:buClr>
                    <a:srgbClr val="FF388C"/>
                  </a:buClr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          =</a:t>
                </a:r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𝟐𝟓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 + </a:t>
                </a:r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  <a:p>
                <a:pPr lvl="0" algn="l">
                  <a:buClr>
                    <a:srgbClr val="FF388C"/>
                  </a:buClr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=</a:t>
                </a:r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𝟐𝟓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 + </a:t>
                </a:r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  <a:p>
                <a:pPr lvl="0" algn="l">
                  <a:buClr>
                    <a:srgbClr val="FF388C"/>
                  </a:buClr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= -1.i + 1.i</a:t>
                </a:r>
              </a:p>
              <a:p>
                <a:pPr lvl="0" algn="l">
                  <a:buClr>
                    <a:srgbClr val="FF388C"/>
                  </a:buClr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= -i +I</a:t>
                </a:r>
              </a:p>
              <a:p>
                <a:pPr lvl="0" algn="l">
                  <a:buClr>
                    <a:srgbClr val="FF388C"/>
                  </a:buClr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= 0</a:t>
                </a:r>
                <a:endParaRPr lang="en-US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l">
                  <a:buClr>
                    <a:srgbClr val="FF388C"/>
                  </a:buClr>
                </a:pPr>
                <a:endPara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l">
                  <a:buClr>
                    <a:srgbClr val="FF388C"/>
                  </a:buClr>
                </a:pP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l">
                  <a:buClr>
                    <a:srgbClr val="FF388C"/>
                  </a:buClr>
                </a:pP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754880" y="381000"/>
                <a:ext cx="3931920" cy="3200400"/>
              </a:xfrm>
              <a:blipFill>
                <a:blip r:embed="rId4"/>
                <a:stretch>
                  <a:fillRect l="-2016" t="-14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754880" y="3505200"/>
                <a:ext cx="3931920" cy="2884488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𝟑𝟎𝟐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Gi gvb KZ </a:t>
                </a: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b="1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𝟑𝟎𝟐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𝟏𝟓𝟏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𝟏𝟓𝟏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= -1</a:t>
                </a:r>
                <a:endParaRPr lang="en-US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754880" y="3505200"/>
                <a:ext cx="3931920" cy="2884488"/>
              </a:xfrm>
              <a:blipFill>
                <a:blip r:embed="rId5"/>
                <a:stretch>
                  <a:fillRect l="-1860" t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BIIT (Bogra)\Desktop\3333\images.jpg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50" y="4876800"/>
            <a:ext cx="1613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229600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এক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নজরে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পাবনা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পলিটেকনিক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as-IN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ই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ন্সটিটিউট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টেকনোলজি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/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ডিপার্টমেন্ট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সমূহ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: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3400" y="914401"/>
          <a:ext cx="8229600" cy="5803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3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ক্র.নং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/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ডিপার্টমেন্ট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গ্রুপসমূহ</a:t>
                      </a:r>
                      <a:endParaRPr lang="en-US" sz="16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শিফটসমূহ</a:t>
                      </a:r>
                      <a:endParaRPr lang="en-US" sz="16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শিক্ষার্থী</a:t>
                      </a:r>
                      <a:r>
                        <a:rPr lang="en-US" sz="16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endParaRPr lang="en-US" sz="16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১ম </a:t>
                      </a:r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শিফট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২য় </a:t>
                      </a:r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শিফট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pPr algn="ctr"/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সিভিল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A,B,C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৩০০ </a:t>
                      </a: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s-IN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ই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লেকট্রিক্যাল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</a:t>
                      </a: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৩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মেকানিক্যাল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৪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পাওয়ার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কম্পিউটার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৬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কন্সট্রাকশন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৭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এনভায়রনমেন্টাল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A,B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২০০ </a:t>
                      </a: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2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৮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রেফ্রিজারেশন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এন্ড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 </a:t>
                      </a:r>
                      <a:r>
                        <a:rPr lang="en-US" sz="200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এয়ারকন্ডিশনিং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১ম+২য়</a:t>
                      </a:r>
                      <a:r>
                        <a:rPr lang="en-US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শিফট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 </a:t>
                      </a: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৯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s-IN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ই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লেকট্রনিক্স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টেকনোলজি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১ম+২য়</a:t>
                      </a:r>
                      <a:r>
                        <a:rPr lang="en-US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শিফট</a:t>
                      </a:r>
                      <a:endParaRPr lang="en-US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১০০ </a:t>
                      </a: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নন-টেক</a:t>
                      </a:r>
                      <a:r>
                        <a:rPr lang="en-US" sz="20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ডিপার্টমেন্ট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GK‡Ki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pc="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cÖgvb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†h,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 spc="0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-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spc="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en-US" sz="2800" b="1" dirty="0">
                  <a:solidFill>
                    <a:srgbClr val="FF0000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L.S</a:t>
                </a: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-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pc="-100">
                                <a:solidFill>
                                  <a:schemeClr val="tx1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800" b="1" spc="-100" dirty="0" smtClean="0">
                  <a:solidFill>
                    <a:schemeClr val="tx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                 = 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pc="-1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(−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 </a:t>
                </a:r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1+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=0</a:t>
                </a:r>
                <a:endParaRPr 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= 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1+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= 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= -(1)² + 1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 = -1+1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 = 0=R.S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a +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n‡j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gvb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KZ 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30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3000" b="1" dirty="0" smtClean="0">
                    <a:latin typeface="SutonnyMJ" pitchFamily="2" charset="0"/>
                    <a:cs typeface="SutonnyMJ" pitchFamily="2" charset="0"/>
                  </a:rPr>
                  <a:t>    †</a:t>
                </a:r>
                <a:r>
                  <a:rPr lang="en-US" sz="3000" b="1" dirty="0" err="1" smtClean="0">
                    <a:latin typeface="SutonnyMJ" pitchFamily="2" charset="0"/>
                    <a:cs typeface="SutonnyMJ" pitchFamily="2" charset="0"/>
                  </a:rPr>
                  <a:t>h‡nZz</a:t>
                </a:r>
                <a:r>
                  <a:rPr lang="en-US" sz="2800" b="1" spc="-100" dirty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a + </a:t>
                </a:r>
                <a:r>
                  <a:rPr lang="en-US" sz="2800" b="1" spc="-100" dirty="0" err="1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ib</a:t>
                </a:r>
                <a:r>
                  <a:rPr lang="en-US" sz="2800" b="1" spc="-100" dirty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= 0 </a:t>
                </a:r>
                <a:endParaRPr lang="en-US" sz="2800" b="1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          a =</a:t>
                </a:r>
                <a:r>
                  <a:rPr lang="en-US" sz="3200" b="1" spc="-100" dirty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-</a:t>
                </a:r>
                <a:r>
                  <a:rPr lang="en-US" sz="3200" b="1" spc="-100" dirty="0" err="1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ib</a:t>
                </a:r>
                <a:endParaRPr lang="en-US" sz="3200" b="1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pc="-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pc="-100" smtClean="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spc="-100" smtClean="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 smtClean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 dirty="0" smtClean="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b="1" i="1" spc="-100" dirty="0" smtClean="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pc="-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 smtClean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= 0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pc="-1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b="1" i="1" spc="-100" dirty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pc="-100" dirty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cÖ‡Z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¨‡K †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hvM‡evaK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myZivscÖ‡Z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¨‡K 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bvn‡jZv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‡`i †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hvMdjk~b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n‡Zcv‡ibv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en-US" sz="3200" b="1" spc="-100" dirty="0" smtClean="0">
                    <a:solidFill>
                      <a:prstClr val="black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A_©</a:t>
                </a:r>
                <a:r>
                  <a:rPr lang="en-US" sz="3200" b="1" spc="-100" dirty="0" err="1" smtClean="0">
                    <a:solidFill>
                      <a:prstClr val="black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vr</a:t>
                </a:r>
                <a:r>
                  <a:rPr lang="en-US" sz="3200" b="1" spc="-100" dirty="0" smtClean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a = 0, b = 0</a:t>
                </a:r>
              </a:p>
              <a:p>
                <a:pPr marL="0" indent="0">
                  <a:buNone/>
                </a:pPr>
                <a:endParaRPr lang="en-US" sz="1200" b="1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spc="-100" dirty="0" smtClean="0">
                    <a:solidFill>
                      <a:srgbClr val="FF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same :  </a:t>
                </a:r>
                <a:r>
                  <a:rPr lang="en-US" sz="32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+ </a:t>
                </a:r>
                <a:r>
                  <a:rPr lang="en-US" sz="3200" b="1" spc="-1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ib</a:t>
                </a:r>
                <a:r>
                  <a:rPr lang="en-US" sz="32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0 </a:t>
                </a:r>
                <a:r>
                  <a:rPr lang="en-US" sz="3200" b="1" spc="-100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32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a²+ b² </a:t>
                </a:r>
                <a:r>
                  <a:rPr lang="en-US" sz="3200" b="1" spc="-100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KZ ?</a:t>
                </a:r>
                <a:r>
                  <a:rPr lang="en-US" sz="2900" b="1" spc="-100" dirty="0">
                    <a:solidFill>
                      <a:schemeClr val="accent3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900" b="1" spc="-100" dirty="0">
                    <a:solidFill>
                      <a:schemeClr val="accent3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800" b="1" spc="-100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2"/>
                <a:stretch>
                  <a:fillRect l="-1852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7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914400"/>
                <a:ext cx="8534400" cy="5834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3819525" algn="l"/>
                  </a:tabLst>
                </a:pPr>
                <a:r>
                  <a:rPr lang="en-US" sz="3600" b="1" dirty="0">
                    <a:solidFill>
                      <a:srgbClr val="C00000"/>
                    </a:solidFill>
                    <a:ea typeface="SimSun"/>
                  </a:rPr>
                  <a:t>7</a:t>
                </a:r>
                <a:r>
                  <a:rPr lang="en-US" sz="3600" b="1" dirty="0" smtClean="0">
                    <a:solidFill>
                      <a:srgbClr val="C00000"/>
                    </a:solidFill>
                    <a:ea typeface="SimSun"/>
                  </a:rPr>
                  <a:t>. </a:t>
                </a:r>
                <a14:m>
                  <m:oMath xmlns:m="http://schemas.openxmlformats.org/officeDocument/2006/math">
                    <m:r>
                      <a:rPr lang="en-US" sz="36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36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 ?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b="1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=</a:t>
                </a:r>
                <a:r>
                  <a:rPr lang="en-US" sz="3200" dirty="0" smtClean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ω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 smtClean="0">
                  <a:solidFill>
                    <a:srgbClr val="00B0F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latin typeface="Times New Roman"/>
                    <a:ea typeface="SimSun"/>
                  </a:rPr>
                  <a:t>                 </a:t>
                </a:r>
                <a:r>
                  <a:rPr lang="en-US" sz="3200" dirty="0" smtClean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= 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1.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 smtClean="0">
                  <a:effectLst/>
                  <a:latin typeface="SutonnyMJ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F0"/>
                    </a:solidFill>
                    <a:latin typeface="SutonnyMJ"/>
                    <a:ea typeface="SimSun"/>
                  </a:rPr>
                  <a:t>                 </a:t>
                </a:r>
                <a:r>
                  <a:rPr lang="en-US" sz="32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3200" b="1" dirty="0" err="1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3200" b="1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32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SutonnyMJ"/>
                    <a:ea typeface="SimSun"/>
                  </a:rPr>
                  <a:t> 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600" dirty="0" smtClean="0">
                    <a:solidFill>
                      <a:srgbClr val="C00000"/>
                    </a:solidFill>
                    <a:ea typeface="SimSun"/>
                  </a:rPr>
                  <a:t>8.</a:t>
                </a:r>
                <a:r>
                  <a:rPr lang="en-US" sz="3600" dirty="0" smtClean="0">
                    <a:solidFill>
                      <a:srgbClr val="C00000"/>
                    </a:solidFill>
                    <a:effectLst/>
                    <a:ea typeface="SimSun"/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5-6i 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RwUj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msL</a:t>
                </a:r>
                <a:r>
                  <a:rPr lang="en-US" sz="3600" dirty="0" err="1">
                    <a:solidFill>
                      <a:srgbClr val="C0000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36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vi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cig 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/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KZ?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b="1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b="1" dirty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32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5</m:t>
                    </m:r>
                    <m:r>
                      <a:rPr lang="en-US" sz="3200" i="1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6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endParaRPr lang="en-US" sz="32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|z| = |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5</m:t>
                    </m:r>
                    <m:r>
                      <a:rPr lang="en-US" sz="32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6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| </a:t>
                </a:r>
                <a:endParaRPr lang="en-US" sz="3200" dirty="0" smtClean="0">
                  <a:solidFill>
                    <a:srgbClr val="7030A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F0"/>
                    </a:solidFill>
                    <a:latin typeface="Times New Roman"/>
                    <a:ea typeface="SimSun"/>
                  </a:rPr>
                  <a:t>                </a:t>
                </a:r>
                <a:r>
                  <a:rPr lang="en-US" sz="3200" dirty="0" smtClean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5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6</m:t>
                            </m:r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2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3200" dirty="0" smtClean="0">
                  <a:solidFill>
                    <a:srgbClr val="00B0F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             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61</m:t>
                        </m:r>
                      </m:e>
                    </m:rad>
                  </m:oMath>
                </a14:m>
                <a:r>
                  <a:rPr lang="en-US" sz="32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SutonnyMJ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∴ </m:t>
                    </m:r>
                  </m:oMath>
                </a14:m>
                <a:r>
                  <a:rPr lang="en-US" sz="32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wb‡Y©q</a:t>
                </a:r>
                <a:r>
                  <a:rPr lang="en-US" sz="32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2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=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61</m:t>
                        </m:r>
                      </m:e>
                    </m:rad>
                  </m:oMath>
                </a14:m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534400" cy="5834739"/>
              </a:xfrm>
              <a:prstGeom prst="rect">
                <a:avLst/>
              </a:prstGeom>
              <a:blipFill>
                <a:blip r:embed="rId2"/>
                <a:stretch>
                  <a:fillRect l="-2143" t="-1776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457200"/>
                <a:ext cx="8763000" cy="5858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029200" algn="l"/>
                  </a:tabLst>
                </a:pPr>
                <a:r>
                  <a:rPr lang="en-US" sz="3600" b="1" dirty="0" smtClean="0">
                    <a:solidFill>
                      <a:srgbClr val="C00000"/>
                    </a:solidFill>
                    <a:ea typeface="SimSun"/>
                  </a:rPr>
                  <a:t>9. 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4-5i 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RwUj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msL</a:t>
                </a:r>
                <a:r>
                  <a:rPr lang="en-US" sz="3600" dirty="0" err="1">
                    <a:solidFill>
                      <a:srgbClr val="C00000"/>
                    </a:solidFill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36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vi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cig 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/</a:t>
                </a:r>
                <a:r>
                  <a:rPr lang="en-US" sz="36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KZ?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b="1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b="1" dirty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smtClean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3200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z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4</m:t>
                    </m:r>
                    <m:r>
                      <a:rPr lang="en-US" sz="3200" i="1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5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endParaRPr lang="en-US" sz="3200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|z|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|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4</m:t>
                    </m:r>
                    <m:r>
                      <a:rPr lang="en-US" sz="32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5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| </a:t>
                </a:r>
                <a:endParaRPr lang="en-US" sz="3200" dirty="0" smtClean="0">
                  <a:solidFill>
                    <a:srgbClr val="00B05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latin typeface="Times New Roman"/>
                    <a:ea typeface="SimSun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5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3200" dirty="0" smtClean="0">
                  <a:solidFill>
                    <a:srgbClr val="0070C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41</m:t>
                        </m:r>
                      </m:e>
                    </m:rad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3200" b="1" dirty="0" err="1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3200" b="1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∴ 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wb‡Y©q</a:t>
                </a:r>
                <a:r>
                  <a:rPr lang="en-US" sz="3200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gWzjvm</a:t>
                </a:r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41</m:t>
                        </m:r>
                      </m:e>
                    </m:rad>
                  </m:oMath>
                </a14:m>
                <a:endParaRPr lang="en-US" sz="3200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b="1" dirty="0">
                    <a:effectLst/>
                    <a:latin typeface="SutonnyMJ"/>
                    <a:ea typeface="SimSun"/>
                  </a:rPr>
                  <a:t> 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600" b="1" dirty="0" smtClean="0">
                    <a:solidFill>
                      <a:srgbClr val="C00000"/>
                    </a:solidFill>
                    <a:ea typeface="SimSun"/>
                  </a:rPr>
                  <a:t>10.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𝐢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 ?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15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7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3200" dirty="0" smtClean="0">
                  <a:solidFill>
                    <a:srgbClr val="0070C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7</m:t>
                        </m:r>
                      </m:sup>
                    </m:sSup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 smtClean="0">
                  <a:solidFill>
                    <a:srgbClr val="00B05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latin typeface="Times New Roman"/>
                    <a:ea typeface="SimSun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 i="1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763000" cy="5858783"/>
              </a:xfrm>
              <a:prstGeom prst="rect">
                <a:avLst/>
              </a:prstGeom>
              <a:blipFill>
                <a:blip r:embed="rId2"/>
                <a:stretch>
                  <a:fillRect l="-2157" t="-2081" b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457200"/>
                <a:ext cx="8610600" cy="4974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3819525" algn="l"/>
                  </a:tabLst>
                </a:pPr>
                <a:r>
                  <a:rPr lang="en-US" sz="3600" b="1" dirty="0" smtClean="0">
                    <a:solidFill>
                      <a:srgbClr val="C00000"/>
                    </a:solidFill>
                    <a:ea typeface="SimSun"/>
                  </a:rPr>
                  <a:t>11.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6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(</m:t>
                        </m:r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𝐢</m:t>
                        </m:r>
                        <m:r>
                          <a:rPr lang="en-US" sz="36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 ?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15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i="1" dirty="0" smtClean="0">
                  <a:solidFill>
                    <a:srgbClr val="0070C0"/>
                  </a:solidFill>
                  <a:effectLst/>
                  <a:latin typeface="Cambria Math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smtClean="0">
                    <a:ea typeface="SimSun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SimSun"/>
                      </a:rPr>
                      <m:t> 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=</m:t>
                        </m:r>
                        <m: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7</m:t>
                        </m:r>
                      </m:sup>
                    </m:sSup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3200" dirty="0" smtClean="0">
                  <a:solidFill>
                    <a:srgbClr val="00B05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smtClean="0">
                    <a:solidFill>
                      <a:srgbClr val="0070C0"/>
                    </a:solidFill>
                    <a:latin typeface="Times New Roman"/>
                    <a:ea typeface="SimSun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7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.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 smtClean="0">
                  <a:solidFill>
                    <a:srgbClr val="0070C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i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3200" b="1" dirty="0" err="1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3200" b="1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b="1" dirty="0">
                    <a:effectLst/>
                    <a:latin typeface="SutonnyMJ"/>
                    <a:ea typeface="SimSun"/>
                  </a:rPr>
                  <a:t> </a:t>
                </a:r>
                <a:endParaRPr lang="en-US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600" b="1" dirty="0" smtClean="0">
                    <a:solidFill>
                      <a:srgbClr val="C00000"/>
                    </a:solidFill>
                    <a:ea typeface="SimSun"/>
                  </a:rPr>
                  <a:t>12.</a:t>
                </a:r>
                <a:r>
                  <a:rPr lang="en-US" sz="36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𝐢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𝟑𝟎𝟐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6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36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KZ ?</a:t>
                </a:r>
                <a:endParaRPr lang="en-US" sz="36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dirty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302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</a:rPr>
                          <m:t>151</m:t>
                        </m:r>
                      </m:sup>
                    </m:sSup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endParaRPr lang="en-US" sz="3200" dirty="0" smtClean="0">
                  <a:solidFill>
                    <a:srgbClr val="0070C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latin typeface="Times New Roman"/>
                    <a:ea typeface="SimSun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151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 smtClean="0">
                  <a:solidFill>
                    <a:srgbClr val="00B05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3819525" algn="l"/>
                  </a:tabLst>
                </a:pPr>
                <a:r>
                  <a:rPr lang="en-US" sz="3200" dirty="0">
                    <a:latin typeface="Times New Roman"/>
                    <a:ea typeface="SimSun"/>
                  </a:rPr>
                  <a:t> </a:t>
                </a:r>
                <a:r>
                  <a:rPr lang="en-US" sz="3200" dirty="0" smtClean="0">
                    <a:latin typeface="Times New Roman"/>
                    <a:ea typeface="SimSun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3200" i="1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  <m:r>
                      <a:rPr lang="en-US" sz="32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3200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"/>
                <a:ext cx="8610600" cy="4974760"/>
              </a:xfrm>
              <a:prstGeom prst="rect">
                <a:avLst/>
              </a:prstGeom>
              <a:blipFill>
                <a:blip r:embed="rId2"/>
                <a:stretch>
                  <a:fillRect l="-2123" t="-1716" b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GB </a:t>
            </a:r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cwVZ</a:t>
            </a:r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AwZ</a:t>
            </a:r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mswÿß</a:t>
            </a:r>
            <a:r>
              <a:rPr lang="en-US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cÖkœvejx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3200" b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3200" b="1" dirty="0" err="1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3200" b="1" dirty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¸‡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jv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wjL</a:t>
                </a:r>
                <a:r>
                  <a:rPr lang="en-US" sz="3200" b="1" dirty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endParaRPr lang="en-US" sz="32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GK‡Ki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`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wjL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b="1" spc="-100" dirty="0" err="1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hw</a:t>
                </a:r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`</a:t>
                </a:r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(-1+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) ,y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pc="-1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(-1-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spc="-1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) </a:t>
                </a:r>
                <a:r>
                  <a:rPr lang="en-US" sz="2800" b="1" spc="-100" dirty="0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nq </a:t>
                </a:r>
                <a:r>
                  <a:rPr lang="en-US" sz="2800" b="1" spc="-100" dirty="0" err="1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Z‡e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 err="1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Gi</a:t>
                </a:r>
                <a:r>
                  <a:rPr lang="en-US" sz="2800" b="1" spc="-100" dirty="0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gvb</a:t>
                </a:r>
                <a:r>
                  <a:rPr lang="en-US" sz="2800" b="1" spc="-100" dirty="0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wbY©q</a:t>
                </a:r>
                <a:r>
                  <a:rPr lang="en-US" sz="2800" b="1" spc="-100" dirty="0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Ki</a:t>
                </a:r>
                <a:r>
                  <a:rPr lang="en-US" sz="2800" b="1" spc="-100" dirty="0" smtClean="0">
                    <a:solidFill>
                      <a:schemeClr val="accent5">
                        <a:lumMod val="75000"/>
                      </a:schemeClr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|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100" b="1" i="1" spc="-1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100" b="1" i="1" spc="-100">
                            <a:solidFill>
                              <a:schemeClr val="accent3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(−</m:t>
                        </m:r>
                        <m:r>
                          <a:rPr lang="en-US" sz="3100" b="1" i="1" spc="-100">
                            <a:solidFill>
                              <a:schemeClr val="accent3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3100" b="1" i="1" spc="-100">
                            <a:solidFill>
                              <a:schemeClr val="accent3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3100" b="1" i="1" spc="-100">
                            <a:solidFill>
                              <a:schemeClr val="accent3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𝟏𝟓</m:t>
                        </m:r>
                        <m:r>
                          <a:rPr lang="en-US" sz="3100" b="1" i="1" spc="-100">
                            <a:solidFill>
                              <a:schemeClr val="accent3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3100" b="1" spc="-100" dirty="0" err="1">
                    <a:solidFill>
                      <a:schemeClr val="accent3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Gigvb</a:t>
                </a:r>
                <a:r>
                  <a:rPr lang="en-US" sz="3100" b="1" spc="-100" dirty="0">
                    <a:solidFill>
                      <a:schemeClr val="accent3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KZ </a:t>
                </a:r>
                <a:r>
                  <a:rPr lang="en-US" sz="3100" b="1" spc="-100" dirty="0" smtClean="0">
                    <a:solidFill>
                      <a:schemeClr val="accent3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?</a:t>
                </a:r>
              </a:p>
              <a:p>
                <a:pPr marL="342900" lvl="0" indent="-342900">
                  <a:buClr>
                    <a:srgbClr val="FF388C"/>
                  </a:buCl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𝟏𝟕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 gvb </a:t>
                </a:r>
                <a:r>
                  <a:rPr lang="en-US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KZ ?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11(iii)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 gvb KZ ?</a:t>
                </a:r>
              </a:p>
              <a:p>
                <a:pPr marL="342900" lvl="0" indent="-34290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𝟓𝟏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Gi 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8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KZ ?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𝟑𝟎𝟐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 gvb KZ </a:t>
                </a:r>
                <a:r>
                  <a:rPr lang="en-US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?</a:t>
                </a:r>
                <a:endParaRPr lang="en-US" b="1" dirty="0">
                  <a:solidFill>
                    <a:srgbClr val="00B05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b="1" spc="-100" dirty="0" err="1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GK‡Ki</a:t>
                </a:r>
                <a:r>
                  <a:rPr lang="en-US" sz="2800" b="1" spc="-100" dirty="0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KvíwbK</a:t>
                </a:r>
                <a:r>
                  <a:rPr lang="en-US" sz="2800" b="1" spc="-100" dirty="0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Nbg~j</a:t>
                </a:r>
                <a:r>
                  <a:rPr lang="en-US" sz="2800" b="1" spc="-100" dirty="0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spc="-100" dirty="0" smtClean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n‡j cÖgvb </a:t>
                </a:r>
                <a:r>
                  <a:rPr lang="en-US" sz="2800" b="1" spc="-100" dirty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Ki †h,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-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 spc="-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800" b="1" i="1" spc="-100">
                                <a:solidFill>
                                  <a:srgbClr val="7030A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7030A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=</a:t>
                </a:r>
                <a:r>
                  <a:rPr lang="en-US" sz="2800" b="1" spc="-100" dirty="0">
                    <a:solidFill>
                      <a:srgbClr val="7030A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0</a:t>
                </a:r>
                <a:r>
                  <a:rPr lang="en-US" sz="3100" b="1" spc="-100" dirty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/>
                </a:r>
                <a:br>
                  <a:rPr lang="en-US" sz="3100" b="1" spc="-100" dirty="0">
                    <a:solidFill>
                      <a:srgbClr val="7030A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</a:br>
                <a:endParaRPr lang="en-US" sz="2800" b="1" spc="-100" dirty="0" smtClean="0">
                  <a:solidFill>
                    <a:srgbClr val="7030A0"/>
                  </a:solidFill>
                  <a:latin typeface="SutonnyMJ" pitchFamily="2" charset="0"/>
                  <a:ea typeface="+mj-ea"/>
                  <a:cs typeface="SutonnyMJ" pitchFamily="2" charset="0"/>
                </a:endParaRPr>
              </a:p>
              <a:p>
                <a:pPr lvl="0">
                  <a:buClr>
                    <a:srgbClr val="FF388C"/>
                  </a:buClr>
                </a:pPr>
                <a:endParaRPr lang="en-US" sz="3200" b="1" dirty="0">
                  <a:solidFill>
                    <a:prstClr val="black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2"/>
                <a:stretch>
                  <a:fillRect l="-1481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BIIT (Bogra)\Desktop\3333\images.jpgh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74" y="3581400"/>
            <a:ext cx="172682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GB </a:t>
            </a:r>
            <a:r>
              <a:rPr lang="en-US" b="1" dirty="0" err="1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b="1" dirty="0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cwVZ</a:t>
            </a:r>
            <a:r>
              <a:rPr lang="en-US" b="1" dirty="0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AwZ</a:t>
            </a:r>
            <a:r>
              <a:rPr lang="en-US" b="1" dirty="0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mswÿß</a:t>
            </a:r>
            <a:r>
              <a:rPr lang="en-US" b="1" dirty="0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SutonnyMJ" pitchFamily="2" charset="0"/>
                <a:cs typeface="SutonnyMJ" pitchFamily="2" charset="0"/>
              </a:rPr>
              <a:t>cÖkœvejx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6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GK‡Ki </a:t>
                </a:r>
                <a:r>
                  <a:rPr lang="en-US" sz="26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26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26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6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600" b="1" i="1" spc="-10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600" b="1" i="1" spc="-10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  <m:r>
                          <a:rPr lang="en-US" sz="2600" b="1" i="1" spc="-100" smtClean="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600" b="1" i="1" spc="-100" smtClean="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2600" b="1" i="1" spc="-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600" b="1" i="1" spc="-100">
                                <a:solidFill>
                                  <a:srgbClr val="00206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spc="-10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600" b="1" i="1" spc="-100" smtClean="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6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Gigvb</a:t>
                </a:r>
                <a:r>
                  <a:rPr lang="en-US" sz="26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KZ?</a:t>
                </a:r>
                <a:endParaRPr lang="en-US" sz="2600" b="1" spc="-10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600" b="1" i="0" spc="-100" smtClean="0">
                        <a:solidFill>
                          <a:srgbClr val="002060"/>
                        </a:solidFill>
                        <a:latin typeface="Cambria Math"/>
                        <a:cs typeface="SutonnyMJ" pitchFamily="2" charset="0"/>
                      </a:rPr>
                      <m:t> </m:t>
                    </m:r>
                    <m:r>
                      <a:rPr lang="en-US" sz="2600" b="1" i="1" spc="-100">
                        <a:solidFill>
                          <a:srgbClr val="002060"/>
                        </a:solidFill>
                        <a:latin typeface="Cambria Math"/>
                        <a:cs typeface="SutonnyMJ" pitchFamily="2" charset="0"/>
                      </a:rPr>
                      <m:t>𝟏</m:t>
                    </m:r>
                    <m:r>
                      <a:rPr lang="en-US" sz="2600" b="1" i="1" spc="-100">
                        <a:solidFill>
                          <a:srgbClr val="002060"/>
                        </a:solidFill>
                        <a:latin typeface="Cambria Math"/>
                        <a:cs typeface="SutonnyMJ" pitchFamily="2" charset="0"/>
                      </a:rPr>
                      <m:t>+</m:t>
                    </m:r>
                    <m:r>
                      <a:rPr lang="en-US" sz="32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  <m:r>
                      <a:rPr lang="en-US" sz="2600" b="1" i="1" spc="-100">
                        <a:solidFill>
                          <a:srgbClr val="002060"/>
                        </a:solidFill>
                        <a:latin typeface="Cambria Math"/>
                        <a:cs typeface="SutonnyMJ" pitchFamily="2" charset="0"/>
                      </a:rPr>
                      <m:t>+</m:t>
                    </m:r>
                    <m:r>
                      <a:rPr lang="en-US" sz="2600" b="1" i="1" spc="-100">
                        <a:solidFill>
                          <a:srgbClr val="002060"/>
                        </a:solidFill>
                        <a:latin typeface="Cambria Math"/>
                        <a:cs typeface="SutonnyMJ" pitchFamily="2" charset="0"/>
                      </a:rPr>
                      <m:t>𝟐</m:t>
                    </m:r>
                    <m:sSup>
                      <m:sSupPr>
                        <m:ctrlPr>
                          <a:rPr lang="en-US" sz="26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600" b="1" i="1" spc="-100">
                            <a:solidFill>
                              <a:srgbClr val="00206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6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26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6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KZ?</a:t>
                </a:r>
                <a:endParaRPr lang="en-US" sz="2600" b="1" spc="-1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900" b="1" spc="-1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(1+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  <m:r>
                      <a:rPr lang="en-US" sz="320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900" b="1" spc="-1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⁴)(1+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pc="-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900" b="1" i="0" spc="-100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900" b="1" spc="-1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600" b="1" spc="-1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 gvb KZ?</a:t>
                </a:r>
                <a:endParaRPr lang="en-US" sz="2600" b="1" spc="-1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sz="2600" b="1" spc="-1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𝒘</m:t>
                        </m:r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2600" b="1" i="1" spc="-1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2600" b="1" i="1" spc="-100">
                                <a:solidFill>
                                  <a:srgbClr val="00B05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600" b="1" i="1" spc="-100">
                                <a:solidFill>
                                  <a:srgbClr val="00B05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spc="-10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2600" b="1" i="1" spc="-100" smtClean="0">
                            <a:solidFill>
                              <a:srgbClr val="00B05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600" b="1" spc="-1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 gvb </a:t>
                </a:r>
                <a:r>
                  <a:rPr lang="en-US" sz="2600" b="1" spc="-1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KZ</a:t>
                </a:r>
                <a:r>
                  <a:rPr lang="en-US" sz="2600" spc="-1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?</a:t>
                </a:r>
                <a:endParaRPr lang="en-US" sz="2600" spc="-1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pc="-10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FF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900" b="1" i="1" spc="-10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900" b="1" spc="-100" dirty="0" smtClean="0">
                    <a:solidFill>
                      <a:srgbClr val="FF00FF"/>
                    </a:solidFill>
                    <a:latin typeface="SutonnyMJ" pitchFamily="2" charset="0"/>
                    <a:cs typeface="SutonnyMJ" pitchFamily="2" charset="0"/>
                  </a:rPr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pc="-1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FF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900" b="1" i="0" spc="-100" smtClean="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900" b="1" i="0" spc="-100" smtClean="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600" b="1" spc="-100" dirty="0">
                    <a:solidFill>
                      <a:srgbClr val="FF00FF"/>
                    </a:solidFill>
                    <a:latin typeface="SutonnyMJ" pitchFamily="2" charset="0"/>
                    <a:cs typeface="SutonnyMJ" pitchFamily="2" charset="0"/>
                  </a:rPr>
                  <a:t>Gi gvb KZ?</a:t>
                </a:r>
                <a:endParaRPr lang="en-US" sz="2600" b="1" spc="-1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pc="-1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FF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900" b="1" i="0" spc="-100" smtClean="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𝟑𝐧</m:t>
                        </m:r>
                        <m:r>
                          <a:rPr lang="en-US" sz="2900" b="1" i="0" spc="-100" smtClean="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900" b="1" i="0" spc="-100" smtClean="0">
                            <a:solidFill>
                              <a:srgbClr val="FF00FF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sz="2900" b="1" i="1" spc="-100">
                        <a:solidFill>
                          <a:srgbClr val="FF00FF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600" b="1" spc="-100" dirty="0" err="1">
                    <a:solidFill>
                      <a:srgbClr val="FF00FF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600" b="1" spc="-100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600" b="1" spc="-1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KZ?</a:t>
                </a:r>
                <a:endParaRPr lang="en-US" sz="2600" b="1" spc="-1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3200" b="1" spc="-100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a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 </a:t>
                </a:r>
                <a:r>
                  <a:rPr lang="en-US" sz="3200" b="1" spc="-100" dirty="0" err="1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ib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= 0 </a:t>
                </a:r>
                <a:r>
                  <a:rPr lang="en-US" sz="3200" b="1" spc="-100" dirty="0" err="1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n‡j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a </a:t>
                </a:r>
                <a:r>
                  <a:rPr lang="en-US" sz="3200" b="1" spc="-100" dirty="0" err="1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Ges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b </a:t>
                </a:r>
                <a:r>
                  <a:rPr lang="en-US" sz="3200" b="1" spc="-100" dirty="0" err="1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Gi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gvb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KZ 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?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sz="3200" b="1" spc="-100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 a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 </a:t>
                </a:r>
                <a:r>
                  <a:rPr lang="en-US" sz="3200" b="1" spc="-100" dirty="0" err="1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ib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 = 0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n‡j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a²+ b² </a:t>
                </a:r>
                <a:r>
                  <a:rPr lang="en-US" sz="3200" b="1" spc="-100" dirty="0" err="1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Gi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gvb</a:t>
                </a: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KZ ?</a:t>
                </a:r>
                <a:r>
                  <a:rPr lang="en-US" sz="2900" b="1" spc="-100" dirty="0">
                    <a:solidFill>
                      <a:srgbClr val="C0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900" b="1" spc="-100" dirty="0">
                    <a:solidFill>
                      <a:srgbClr val="C0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600" b="1" spc="-100" dirty="0">
                  <a:solidFill>
                    <a:srgbClr val="C0000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BIIT (Bogra)\Desktop\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3048000" cy="3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1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480352"/>
                <a:ext cx="8458200" cy="6123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5029200" algn="l"/>
                  </a:tabLst>
                </a:pPr>
                <a:endParaRPr lang="en-US" sz="2800" b="1" dirty="0" smtClean="0">
                  <a:solidFill>
                    <a:srgbClr val="C00000"/>
                  </a:solidFill>
                  <a:effectLst/>
                  <a:latin typeface="SutonnyMJ"/>
                  <a:ea typeface="SimSun"/>
                </a:endParaRPr>
              </a:p>
              <a:p>
                <a:pPr algn="ctr"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ea typeface="SimSun"/>
                  </a:rPr>
                  <a:t>1. 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-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1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wbY©q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t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 smtClean="0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2800" dirty="0" smtClean="0">
                    <a:latin typeface="Times New Roman"/>
                    <a:ea typeface="SimSun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deg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e>
                    </m:ra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</m:oMath>
                </a14:m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(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Dfq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cÿ‡K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Nb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K‡i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cvB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+1=0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err="1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  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+1)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0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>
                      <a:rPr lang="en-US" sz="28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1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A_ev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2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1)±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  <a:cs typeface="SutonnyMJ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−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1)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4.1.1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2.1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1±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    </a:t>
                </a:r>
                <a:r>
                  <a:rPr lang="en-US" sz="2800" dirty="0" smtClean="0">
                    <a:effectLst/>
                    <a:latin typeface="Times New Roman"/>
                    <a:ea typeface="SimSun"/>
                  </a:rPr>
                  <a:t>	 </a:t>
                </a:r>
              </a:p>
              <a:p>
                <a:pPr>
                  <a:tabLst>
                    <a:tab pos="5029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a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bx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c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=0 </m:t>
                    </m:r>
                  </m:oMath>
                </a14:m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n‡Z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Rvwb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b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a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>
                    <a:effectLst/>
                    <a:latin typeface="Times New Roman"/>
                    <a:ea typeface="SimSun"/>
                  </a:rPr>
                  <a:t> </a:t>
                </a:r>
                <a:r>
                  <a:rPr lang="en-US" sz="2800" b="1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GK‡Ki </a:t>
                </a:r>
                <a:r>
                  <a:rPr lang="en-US" sz="2800" b="1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wZbwU</a:t>
                </a:r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1</a:t>
                </a:r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0352"/>
                <a:ext cx="8458200" cy="6123086"/>
              </a:xfrm>
              <a:prstGeom prst="rect">
                <a:avLst/>
              </a:prstGeom>
              <a:blipFill>
                <a:blip r:embed="rId2"/>
                <a:stretch>
                  <a:fillRect l="-360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05200" y="424934"/>
            <a:ext cx="161133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mswÿß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cÖkœ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93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599" y="228600"/>
                <a:ext cx="8879305" cy="6304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5029200" algn="l"/>
                  </a:tabLst>
                </a:pPr>
                <a:r>
                  <a:rPr lang="en-US" sz="40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2. 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i 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wbY©qt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err="1" smtClean="0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2800" b="1" dirty="0" smtClean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smtClean="0">
                    <a:latin typeface="Times New Roman"/>
                    <a:ea typeface="SimSun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</m:oMath>
                </a14:m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(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Dfq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cÿ‡K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Nb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K‡i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cvB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xi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i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0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r>
                      <a:rPr lang="en-US" sz="28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A_ev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ix</m:t>
                    </m:r>
                    <m:r>
                      <a:rPr lang="en-US" sz="2800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)±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  <a:cs typeface="SutonnyMJ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−</m:t>
                                </m:r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1</m:t>
                                </m:r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4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.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.(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.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   </a:t>
                </a: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effectLst/>
                    <a:latin typeface="Times New Roman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a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bx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c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0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n‡Z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Rvwb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 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b</m:t>
                        </m:r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a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wZbwU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i,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2800" b="1" dirty="0" err="1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2800" b="1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228600"/>
                <a:ext cx="8879305" cy="6304868"/>
              </a:xfrm>
              <a:prstGeom prst="rect">
                <a:avLst/>
              </a:prstGeom>
              <a:blipFill>
                <a:blip r:embed="rId2"/>
                <a:stretch>
                  <a:fillRect l="-1373" t="-1741" b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457200"/>
                <a:ext cx="8763000" cy="6181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5029200" algn="l"/>
                  </a:tabLst>
                </a:pPr>
                <a:r>
                  <a:rPr lang="en-US" sz="32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3. 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-i 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wbY©qt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 </a:t>
                </a: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2800" dirty="0" smtClean="0"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deg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</m:oMath>
                </a14:m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(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Dfq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cÿ‡K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Nb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K‡i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cvB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ix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ix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−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i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0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</a:t>
                </a:r>
                <a:r>
                  <a:rPr lang="en-US" sz="2800" dirty="0" err="1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i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A_ev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ix</m:t>
                    </m:r>
                    <m:r>
                      <a:rPr lang="en-US" sz="2800" i="1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>
                    <a:effectLst/>
                    <a:latin typeface="SutonnyMJ"/>
                    <a:ea typeface="SimSun"/>
                  </a:rPr>
                  <a:t> </a:t>
                </a:r>
                <a:r>
                  <a:rPr lang="en-US" sz="28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  <a:cs typeface="SutonnyMJ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4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.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.(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.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     </a:t>
                </a:r>
                <a:endParaRPr lang="en-US" sz="2800" dirty="0" smtClean="0"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a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bx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c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0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n‡Z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Rvwb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 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x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b</m:t>
                        </m:r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SimSu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a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-i 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Nbg~j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wZbwU</a:t>
                </a:r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 i,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i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 </a:t>
                </a:r>
                <a:r>
                  <a:rPr lang="en-US" sz="2800" b="1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(</a:t>
                </a:r>
                <a:r>
                  <a:rPr lang="en-US" sz="2800" b="1" dirty="0" err="1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2800" b="1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57200"/>
                <a:ext cx="8763000" cy="6181757"/>
              </a:xfrm>
              <a:prstGeom prst="rect">
                <a:avLst/>
              </a:prstGeom>
              <a:blipFill>
                <a:blip r:embed="rId2"/>
                <a:stretch>
                  <a:fillRect l="-1391" t="-1282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9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152400"/>
            <a:ext cx="8153400" cy="6489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53156" fontAlgn="base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65911 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MATHEMATICS-1</a:t>
            </a: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T 	P	C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	3 	3	4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OBJECTIVES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•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	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To acquaint the students with the basic terminology of Algebra.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•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	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To be able to understand the complex numbers which are being used in electrical engineering.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•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	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To be able to understand the binomial expansion.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•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	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To be able to use the knowledge of trigonometry in solving problems of engineering importance.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SHORT DESCRIPTION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Algebra :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AP &amp; GP, Polynomials &amp; polynomial equations, Complex number, Permutation &amp; Combination, Binomial theorem for positive integral index and negative &amp; fractional index.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Trigonometry: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Ratio of associated angles, Compound angles, Transformation  formulae, multiple angles and Sub-multiple angles.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DETAIL DESCRIPTION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lgebra :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	Understand the concept of AP &amp; GP.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1.1	Define AP and common difference.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1.2	Find last term and sum of n terms, given first term and common difference.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1.3	Define GP and common ratio.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1.4	Find the sum of n terms given first and common ratio.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	Apply the concept of polynomial in solving the problems.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2.1	Define polynomials and polynomial equation.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2.2	Explain the roots and co-efficient of polynomial equations.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2.3	Find the relation between roots and co-efficient of the polynomial equations.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2.4	Determine the roots and their nature of quadratic polynomial equations.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2.5	Form the equation when the roots of the quadratic polynomial equations are given.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2.6	Find the condition of the common roots of quadratic polynomial equations.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2.7	Solve the problems related to the above</a:t>
            </a:r>
            <a:r>
              <a:rPr lang="en-US" sz="1400" dirty="0" smtClean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1796179" algn="ctr"/>
                <a:tab pos="3102491" algn="l"/>
                <a:tab pos="3265780" algn="l"/>
                <a:tab pos="3429069" algn="l"/>
              </a:tabLst>
            </a:pPr>
            <a:endParaRPr lang="en-US" sz="1143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mswÿß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cÖkœ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.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mij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</a:t>
                </a:r>
                <a:r>
                  <a:rPr lang="en-US" sz="32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gvavb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SutonnyMJ" pitchFamily="2" charset="0"/>
                    <a:cs typeface="SutonnyMJ" pitchFamily="2" charset="0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−(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SutonnyMJ" pitchFamily="2" charset="0"/>
                    <a:cs typeface="SutonnyMJ" pitchFamily="2" charset="0"/>
                  </a:rPr>
                  <a:t>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SutonnyMJ" pitchFamily="2" charset="0"/>
                    <a:cs typeface="SutonnyMJ" pitchFamily="2" charset="0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endParaRPr lang="en-US" sz="3200" b="1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SutonnyMJ" pitchFamily="2" charset="0"/>
                    <a:cs typeface="SutonnyMJ" pitchFamily="2" charset="0"/>
                  </a:rPr>
                  <a:t>   = 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               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3200" b="1" dirty="0" smtClean="0">
                  <a:solidFill>
                    <a:srgbClr val="00B05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3400"/>
                <a:ext cx="8229600" cy="76200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5. </a:t>
                </a:r>
                <a:r>
                  <a:rPr lang="en-US" sz="3200" b="1" dirty="0" err="1" smtClean="0">
                    <a:solidFill>
                      <a:schemeClr val="accent6"/>
                    </a:solidFill>
                    <a:latin typeface="SutonnyMJ" pitchFamily="2" charset="0"/>
                    <a:cs typeface="SutonnyMJ" pitchFamily="2" charset="0"/>
                  </a:rPr>
                  <a:t>cÖgvb</a:t>
                </a:r>
                <a:r>
                  <a:rPr lang="en-US" sz="3200" b="1" dirty="0" smtClean="0">
                    <a:solidFill>
                      <a:schemeClr val="accent6"/>
                    </a:solidFill>
                    <a:latin typeface="SutonnyMJ" pitchFamily="2" charset="0"/>
                    <a:cs typeface="SutonnyMJ" pitchFamily="2" charset="0"/>
                  </a:rPr>
                  <a:t> Ki †h</a:t>
                </a:r>
                <a:r>
                  <a:rPr lang="en-US" sz="2800" b="1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2800" b="1" i="1">
                                <a:solidFill>
                                  <a:schemeClr val="accent6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=i</a:t>
                </a:r>
                <a:endParaRPr lang="en-US" sz="2800" b="1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3400"/>
                <a:ext cx="8229600" cy="762000"/>
              </a:xfrm>
              <a:blipFill>
                <a:blip r:embed="rId2"/>
                <a:stretch>
                  <a:fillRect l="-1852"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</a:t>
                </a:r>
                <a:r>
                  <a:rPr lang="en-US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gvavb</a:t>
                </a:r>
                <a:r>
                  <a:rPr lang="en-US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L.H.S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prstClr val="black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pc="-1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utonnyMJ" pitchFamily="2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𝟏</m:t>
                                </m:r>
                                <m: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−</m:t>
                                </m:r>
                                <m: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utonnyMJ" pitchFamily="2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𝟏</m:t>
                                </m:r>
                                <m:r>
                                  <a:rPr lang="en-US" sz="2800" b="1" i="1" spc="-10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+</m:t>
                                </m:r>
                                <m:r>
                                  <a:rPr lang="en-US" sz="2800" b="1" i="1" spc="-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SutonnyMJ" pitchFamily="2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 spc="-100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  <m:r>
                      <a:rPr lang="en-US" sz="2800" b="1" i="0" smtClean="0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8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cÖgvwbZ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)</a:t>
                </a:r>
                <a:endParaRPr lang="en-US" sz="2800" b="1" dirty="0">
                  <a:solidFill>
                    <a:srgbClr val="00B050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3"/>
                <a:stretch>
                  <a:fillRect l="-88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BIIT (Bogra)\Desktop\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9" y="3781244"/>
            <a:ext cx="1714500" cy="18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609600"/>
                <a:ext cx="8610600" cy="526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029200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ea typeface="SimSun"/>
                  </a:rPr>
                  <a:t>6. </a:t>
                </a:r>
                <a:r>
                  <a:rPr lang="en-US" sz="32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  </a:t>
                </a:r>
                <a:r>
                  <a:rPr lang="en-US" sz="32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2i </a:t>
                </a:r>
                <a:r>
                  <a:rPr lang="en-US" sz="32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2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eM©g~j</a:t>
                </a:r>
                <a:r>
                  <a:rPr lang="en-US" sz="32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wbb©qt</a:t>
                </a:r>
                <a:r>
                  <a:rPr lang="en-US" sz="32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3200" b="1" dirty="0" smtClean="0">
                  <a:solidFill>
                    <a:srgbClr val="C00000"/>
                  </a:solidFill>
                  <a:effectLst/>
                  <a:latin typeface="SutonnyMJ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b="1" dirty="0" err="1" smtClean="0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3200" dirty="0" smtClean="0">
                    <a:effectLst/>
                    <a:latin typeface="SutonnyMJ"/>
                    <a:ea typeface="SimSun"/>
                  </a:rPr>
                  <a:t>  </a:t>
                </a: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 i="1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e>
                      <m:sup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32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32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/>
                                    <a:cs typeface="SutonnyMJ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1</m:t>
                                </m:r>
                                <m:r>
                                  <a:rPr lang="en-US" sz="32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i</m:t>
                                </m:r>
                              </m:e>
                            </m:d>
                          </m:e>
                          <m:sup>
                            <m:r>
                              <a:rPr lang="en-US" sz="32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=±(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1"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∴ 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=±(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endParaRPr lang="en-US" sz="3200" dirty="0" smtClean="0">
                  <a:solidFill>
                    <a:srgbClr val="7030A0"/>
                  </a:solidFill>
                  <a:effectLst/>
                  <a:latin typeface="SutonnyMJ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SutonnyMJ"/>
                    <a:ea typeface="SimSun"/>
                  </a:rPr>
                  <a:t> 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 smtClean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2i </a:t>
                </a:r>
                <a:r>
                  <a:rPr lang="en-US" sz="32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eM©g~j</a:t>
                </a:r>
                <a:r>
                  <a:rPr lang="en-US" sz="32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=±(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610600" cy="5264775"/>
              </a:xfrm>
              <a:prstGeom prst="rect">
                <a:avLst/>
              </a:prstGeom>
              <a:blipFill>
                <a:blip r:embed="rId2"/>
                <a:stretch>
                  <a:fillRect l="-1769" t="-2083" b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229600" cy="594360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spc="-100" dirty="0" smtClean="0">
                    <a:solidFill>
                      <a:srgbClr val="FF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7 .</a:t>
                </a:r>
                <a:r>
                  <a:rPr lang="en-US" sz="3200" b="1" spc="-100" dirty="0" err="1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GK‡Ki</a:t>
                </a:r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KvíwbK</a:t>
                </a:r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Nbg~j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n‡j cÖgvb </a:t>
                </a:r>
                <a:r>
                  <a:rPr lang="en-US" sz="3200" b="1" spc="-100" dirty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Ki †h</a:t>
                </a:r>
                <a:r>
                  <a:rPr lang="en-US" sz="3200" b="1" spc="-100" dirty="0" smtClean="0">
                    <a:solidFill>
                      <a:srgbClr val="FF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800" b="1" spc="-1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(viii) (1-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spc="-1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sz="2800" b="1" spc="-1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(1</a:t>
                </a:r>
                <a:r>
                  <a:rPr lang="en-US" sz="28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sz="28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=16</a:t>
                </a:r>
              </a:p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: L.S</a:t>
                </a:r>
              </a:p>
              <a:p>
                <a:pPr marL="0" indent="0">
                  <a:buNone/>
                </a:pPr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(1-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E40059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(1</a:t>
                </a:r>
                <a:r>
                  <a:rPr lang="en-US" b="1" spc="-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spc="-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)(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(1</a:t>
                </a:r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spc="-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)(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14:m>
                  <m:oMath xmlns:m="http://schemas.openxmlformats.org/officeDocument/2006/math">
                    <m:r>
                      <a:rPr lang="en-US" b="1" i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)(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pc="-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i="0" spc="-10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)(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b="1" spc="-10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 (-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(-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(-2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)(-2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(-2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)(-2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=16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b="1" i="1" spc="-1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=16(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=16(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=16=R.S (</a:t>
                </a:r>
                <a:r>
                  <a:rPr lang="en-US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proved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229600" cy="5943600"/>
              </a:xfrm>
              <a:blipFill>
                <a:blip r:embed="rId2"/>
                <a:stretch>
                  <a:fillRect l="-1704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534400" cy="59436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b="1" spc="-100" dirty="0" smtClean="0">
                    <a:solidFill>
                      <a:schemeClr val="accent3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8.  </a:t>
                </a:r>
                <a:r>
                  <a:rPr lang="en-US" sz="2800" b="1" spc="-100" dirty="0" err="1" smtClean="0">
                    <a:solidFill>
                      <a:srgbClr val="00B0F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cÖgvb</a:t>
                </a:r>
                <a:r>
                  <a:rPr lang="en-US" sz="2800" b="1" spc="-100" dirty="0" smtClean="0">
                    <a:solidFill>
                      <a:srgbClr val="00B0F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800" b="1" spc="-100" dirty="0">
                    <a:solidFill>
                      <a:srgbClr val="00B0F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Ki †h</a:t>
                </a:r>
                <a:r>
                  <a:rPr lang="en-US" sz="2800" b="1" spc="-100" dirty="0" smtClean="0">
                    <a:solidFill>
                      <a:srgbClr val="00B0F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,</a:t>
                </a:r>
                <a:r>
                  <a:rPr lang="en-US" sz="28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b="1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x+y</a:t>
                </a:r>
                <a:r>
                  <a:rPr lang="en-US" sz="28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)²+(xw+yw²)²+(</a:t>
                </a:r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xw²+yw)² =16xy</a:t>
                </a:r>
                <a:endParaRPr lang="en-US" b="1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LS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x+y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)²+(x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²)²+(x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²+y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)²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=x²+2xy+y²+x²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²+2xy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³+y²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⁴+x²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⁴+2xy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³+y²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²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=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x²+2xy+y²+x²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²+2xy+y²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+2xy+y²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=6xy+x²+x²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+x²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²+y²+y²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+y²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=6xy+x²(1+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²)+y²(1+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²)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=6xy+x²(0)+y²(0)                                [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</m:oMath>
                </a14:m>
                <a:r>
                  <a:rPr lang="en-US" sz="2800" b="1" dirty="0" smtClean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1+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FF00FF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 smtClean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FF00FF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 smtClean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²=0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=6xy(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proved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1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Same-8.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GK‡Ki </a:t>
                </a:r>
                <a:r>
                  <a:rPr lang="en-US" sz="2800" b="1" spc="-1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w </a:t>
                </a:r>
                <a:r>
                  <a:rPr lang="en-US" sz="2800" b="1" spc="-1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2800" b="1" spc="-1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b="1" spc="-100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p+q</a:t>
                </a:r>
                <a:r>
                  <a:rPr lang="en-US" sz="2800" b="1" spc="-1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, y = p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spc="-1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+q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spc="-1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² , </a:t>
                </a:r>
                <a:endParaRPr lang="en-US" sz="2800" b="1" spc="-100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b="1" spc="-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                z = p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spc="-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² + q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800" b="1" spc="-1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spc="-1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cÖgvb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:r>
                  <a:rPr lang="en-US" sz="2800" b="1" spc="-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x² + y² + z² = 6pq</a:t>
                </a:r>
                <a:endParaRPr lang="en-US" sz="2800" b="1" spc="-100" dirty="0" smtClean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534400" cy="5943600"/>
              </a:xfrm>
              <a:blipFill>
                <a:blip r:embed="rId2"/>
                <a:stretch>
                  <a:fillRect l="-1429" t="-2051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1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GB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cwVZ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mswÿß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utonnyMJ" pitchFamily="2" charset="0"/>
                <a:cs typeface="SutonnyMJ" pitchFamily="2" charset="0"/>
              </a:rPr>
              <a:t>cÖkœvejx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52600"/>
                <a:ext cx="8763000" cy="47244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3200" b="1" dirty="0" smtClean="0">
                    <a:solidFill>
                      <a:schemeClr val="accent1">
                        <a:lumMod val="50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mij </a:t>
                </a:r>
                <a:r>
                  <a:rPr lang="en-US" sz="3200" b="1" dirty="0">
                    <a:solidFill>
                      <a:schemeClr val="accent1">
                        <a:lumMod val="50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Ki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SutonnyMJ" pitchFamily="2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SutonnyMJ" pitchFamily="2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𝒊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>
                  <a:buFont typeface="Wingdings" pitchFamily="2" charset="2"/>
                  <a:buChar char="v"/>
                </a:pPr>
                <a:r>
                  <a:rPr lang="en-US" sz="3200" b="1" spc="-100" dirty="0" smtClean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cÖgvb </a:t>
                </a:r>
                <a:r>
                  <a:rPr lang="en-US" sz="3200" b="1" spc="-100" dirty="0">
                    <a:solidFill>
                      <a:srgbClr val="C0000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Ki †h</a:t>
                </a:r>
                <a:r>
                  <a:rPr lang="en-US" sz="28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  <a:cs typeface="SutonnyMJ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+</m:t>
                            </m:r>
                            <m:r>
                              <a:rPr lang="en-US" sz="2800" b="1" i="1" spc="-100">
                                <a:solidFill>
                                  <a:srgbClr val="C00000"/>
                                </a:solidFill>
                                <a:latin typeface="Cambria Math"/>
                                <a:ea typeface="+mj-ea"/>
                                <a:cs typeface="SutonnyMJ" pitchFamily="2" charset="0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−</m:t>
                        </m:r>
                        <m:r>
                          <a:rPr lang="en-US" sz="2800" b="1" i="1" spc="-10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SutonnyMJ" pitchFamily="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= i</a:t>
                </a:r>
                <a:endParaRPr lang="en-US" sz="2800" b="1" spc="-100" dirty="0" smtClean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000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GK‡Ki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n‡jcÖgvb</a:t>
                </a:r>
                <a:r>
                  <a:rPr lang="en-US" sz="32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Ki †h,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   (</a:t>
                </a:r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(1</a:t>
                </a:r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800" b="1" spc="-1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800" b="1" i="1" spc="-1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=</a:t>
                </a:r>
                <a:r>
                  <a:rPr lang="en-US" b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1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sz="2800" b="1" spc="-100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cÖgvb</a:t>
                </a:r>
                <a:r>
                  <a:rPr lang="en-US" sz="2800" b="1" spc="-1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Ki †h</a:t>
                </a:r>
                <a:r>
                  <a:rPr lang="en-US" sz="2800" b="1" spc="-1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x+y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)²+(x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+y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²)²+(x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²+y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)² =16xy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spc="-100" dirty="0" smtClean="0">
                  <a:solidFill>
                    <a:prstClr val="black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52600"/>
                <a:ext cx="8763000" cy="4724400"/>
              </a:xfrm>
              <a:blipFill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1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accent3"/>
                </a:solidFill>
                <a:latin typeface="SutonnyMJ" pitchFamily="2" charset="0"/>
                <a:cs typeface="SutonnyMJ" pitchFamily="2" charset="0"/>
              </a:rPr>
              <a:t>iPbvg~jK</a:t>
            </a:r>
            <a:r>
              <a:rPr lang="en-US" b="1" dirty="0" smtClean="0">
                <a:solidFill>
                  <a:schemeClr val="accent3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SutonnyMJ" pitchFamily="2" charset="0"/>
                <a:cs typeface="SutonnyMJ" pitchFamily="2" charset="0"/>
              </a:rPr>
              <a:t>cÖkœ</a:t>
            </a:r>
            <a:endParaRPr lang="en-US" b="1" dirty="0">
              <a:solidFill>
                <a:schemeClr val="accent3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8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.1.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hw`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𝟑</m:t>
                        </m:r>
                      </m:deg>
                      <m:e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𝒙</m:t>
                        </m:r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𝒊𝒚</m:t>
                        </m:r>
                      </m:e>
                    </m:rad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=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𝒑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+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𝒊𝒒</m:t>
                    </m:r>
                  </m:oMath>
                </a14:m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nq Z‡e†`</a:t>
                </a:r>
                <a:r>
                  <a:rPr lang="en-US" sz="86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LvI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†h,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4(p²-q²)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𝒑</m:t>
                        </m:r>
                      </m:den>
                    </m:f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𝒒</m:t>
                        </m:r>
                      </m:den>
                    </m:f>
                  </m:oMath>
                </a14:m>
                <a:endParaRPr lang="en-US" sz="8600" b="1" dirty="0" smtClean="0"/>
              </a:p>
              <a:p>
                <a:pPr marL="0" indent="0">
                  <a:buNone/>
                </a:pP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: †`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Iqv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Av‡Q</a:t>
                </a:r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8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SutonnyMJ" pitchFamily="2" charset="0"/>
                            </a:rPr>
                          </m:ctrlPr>
                        </m:radPr>
                        <m:deg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3</m:t>
                          </m:r>
                        </m:deg>
                        <m:e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𝑥</m:t>
                          </m:r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+</m:t>
                          </m:r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𝑖𝑦</m:t>
                          </m:r>
                        </m:e>
                      </m:rad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=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𝑝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+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𝑖𝑞</m:t>
                      </m:r>
                    </m:oMath>
                  </m:oMathPara>
                </a14:m>
                <a:endParaRPr lang="en-US" sz="8600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8600" dirty="0" err="1" smtClean="0"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, 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8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3</m:t>
                        </m:r>
                      </m:deg>
                      <m:e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𝑥</m:t>
                        </m:r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𝑖𝑦</m:t>
                        </m:r>
                      </m:e>
                    </m:rad>
                    <m:r>
                      <a:rPr lang="en-US" sz="86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</m:t>
                    </m:r>
                  </m:oMath>
                </a14:m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)</a:t>
                </a:r>
                <a:r>
                  <a:rPr lang="en-US" sz="8600" dirty="0">
                    <a:latin typeface="Times New Roman" pitchFamily="18" charset="0"/>
                    <a:cs typeface="Times New Roman" pitchFamily="18" charset="0"/>
                  </a:rPr>
                  <a:t>³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 =( p + </a:t>
                </a:r>
                <a:r>
                  <a:rPr lang="en-US" sz="8600" dirty="0" err="1" smtClean="0">
                    <a:latin typeface="Times New Roman" pitchFamily="18" charset="0"/>
                    <a:cs typeface="Times New Roman" pitchFamily="18" charset="0"/>
                  </a:rPr>
                  <a:t>iq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)³     [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Dfqcÿ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‡K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Nb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K‡i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6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8600" dirty="0" err="1" smtClean="0">
                    <a:latin typeface="Times New Roman" pitchFamily="18" charset="0"/>
                    <a:cs typeface="Times New Roman" pitchFamily="18" charset="0"/>
                  </a:rPr>
                  <a:t>x+iy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 = p³ + 3p²iq + 3pi²q² + i³q³</a:t>
                </a:r>
              </a:p>
              <a:p>
                <a:pPr marL="0" indent="0">
                  <a:buNone/>
                </a:pPr>
                <a:r>
                  <a:rPr lang="en-US" sz="8600" dirty="0" err="1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86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x+iy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p³ + 3p²iq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- 3pq² - iq³              [ </a:t>
                </a:r>
                <a:r>
                  <a:rPr lang="en-US" sz="8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i² = -1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31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Dfqcÿ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n‡Z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ev¯Íe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mgxK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…Z K‡I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cvB</a:t>
                </a:r>
                <a:endParaRPr lang="en-US" sz="8600" b="1" dirty="0" smtClean="0">
                  <a:solidFill>
                    <a:schemeClr val="accent1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3100" dirty="0" smtClean="0">
                  <a:solidFill>
                    <a:prstClr val="black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x = p³ - 3pq²                              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iy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3p²iq - iq³</a:t>
                </a:r>
              </a:p>
              <a:p>
                <a:pPr marL="0" indent="0"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x = p(p² - 3q²)                           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iy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iq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(3p² - q²)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cs typeface="Times New Roman" pitchFamily="18" charset="0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(p² - 3q²)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(3p² 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q²)</a:t>
                </a: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  <a:blipFill>
                <a:blip r:embed="rId2"/>
                <a:stretch>
                  <a:fillRect l="-1412"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495800" y="4343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7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sz="8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hw`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𝟑</m:t>
                        </m:r>
                      </m:deg>
                      <m:e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𝒙</m:t>
                        </m:r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𝒊𝒚</m:t>
                        </m:r>
                      </m:e>
                    </m:rad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=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𝒑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+</m:t>
                    </m:r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𝒊𝒒</m:t>
                    </m:r>
                  </m:oMath>
                </a14:m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nq Z‡e†`</a:t>
                </a:r>
                <a:r>
                  <a:rPr lang="en-US" sz="86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LvI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†h,</a:t>
                </a:r>
                <a:r>
                  <a:rPr lang="en-US" sz="86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4(p²-q²)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𝒑</m:t>
                        </m:r>
                      </m:den>
                    </m:f>
                    <m:r>
                      <a:rPr lang="en-US" sz="8600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86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𝒒</m:t>
                        </m:r>
                      </m:den>
                    </m:f>
                  </m:oMath>
                </a14:m>
                <a:endParaRPr lang="en-US" sz="8600" b="1" dirty="0" smtClean="0"/>
              </a:p>
              <a:p>
                <a:pPr marL="0" indent="0">
                  <a:buNone/>
                </a:pP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: †`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Iqv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Av‡Q</a:t>
                </a:r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8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SutonnyMJ" pitchFamily="2" charset="0"/>
                            </a:rPr>
                          </m:ctrlPr>
                        </m:radPr>
                        <m:deg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3</m:t>
                          </m:r>
                        </m:deg>
                        <m:e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𝑥</m:t>
                          </m:r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+</m:t>
                          </m:r>
                          <m:r>
                            <a:rPr lang="en-US" sz="8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SutonnyMJ" pitchFamily="2" charset="0"/>
                            </a:rPr>
                            <m:t>𝑖𝑦</m:t>
                          </m:r>
                        </m:e>
                      </m:rad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=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𝑝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+</m:t>
                      </m:r>
                      <m:r>
                        <a:rPr lang="en-US" sz="8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𝑖𝑞</m:t>
                      </m:r>
                    </m:oMath>
                  </m:oMathPara>
                </a14:m>
                <a:endParaRPr lang="en-US" sz="8600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8600" dirty="0" err="1" smtClean="0"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, 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8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3</m:t>
                        </m:r>
                      </m:deg>
                      <m:e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𝑥</m:t>
                        </m:r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8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𝑖𝑦</m:t>
                        </m:r>
                      </m:e>
                    </m:rad>
                    <m:r>
                      <a:rPr lang="en-US" sz="86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</m:t>
                    </m:r>
                  </m:oMath>
                </a14:m>
                <a:r>
                  <a:rPr lang="en-US" sz="8600" dirty="0" smtClean="0">
                    <a:latin typeface="SutonnyMJ" pitchFamily="2" charset="0"/>
                    <a:cs typeface="SutonnyMJ" pitchFamily="2" charset="0"/>
                  </a:rPr>
                  <a:t>)</a:t>
                </a:r>
                <a:r>
                  <a:rPr lang="en-US" sz="8600" dirty="0">
                    <a:latin typeface="Times New Roman" pitchFamily="18" charset="0"/>
                    <a:cs typeface="Times New Roman" pitchFamily="18" charset="0"/>
                  </a:rPr>
                  <a:t>³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 =( p + </a:t>
                </a:r>
                <a:r>
                  <a:rPr lang="en-US" sz="8600" dirty="0" err="1" smtClean="0">
                    <a:latin typeface="Times New Roman" pitchFamily="18" charset="0"/>
                    <a:cs typeface="Times New Roman" pitchFamily="18" charset="0"/>
                  </a:rPr>
                  <a:t>iq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)³     [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Dfqcÿ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‡K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Nb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K‡i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6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8600" dirty="0" err="1" smtClean="0">
                    <a:latin typeface="Times New Roman" pitchFamily="18" charset="0"/>
                    <a:cs typeface="Times New Roman" pitchFamily="18" charset="0"/>
                  </a:rPr>
                  <a:t>x+iy</a:t>
                </a:r>
                <a:r>
                  <a:rPr lang="en-US" sz="8600" dirty="0" smtClean="0">
                    <a:latin typeface="Times New Roman" pitchFamily="18" charset="0"/>
                    <a:cs typeface="Times New Roman" pitchFamily="18" charset="0"/>
                  </a:rPr>
                  <a:t> = p³ + 3p²iq + 3pi²q² + i³q³</a:t>
                </a:r>
              </a:p>
              <a:p>
                <a:pPr marL="0" indent="0">
                  <a:buNone/>
                </a:pPr>
                <a:r>
                  <a:rPr lang="en-US" sz="8600" dirty="0" err="1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86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86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x+iy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p³ + 3p²iq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- 3pq² - iq³              [ </a:t>
                </a:r>
                <a:r>
                  <a:rPr lang="en-US" sz="8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i² = -1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31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Dfqcÿ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n‡Z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ev¯Íe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mgxK</a:t>
                </a:r>
                <a:r>
                  <a:rPr lang="en-US" sz="86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…Z K‡I </a:t>
                </a:r>
                <a:r>
                  <a:rPr lang="en-US" sz="8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cvB</a:t>
                </a:r>
                <a:endParaRPr lang="en-US" sz="8600" b="1" dirty="0" smtClean="0">
                  <a:solidFill>
                    <a:schemeClr val="accent1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3100" dirty="0" smtClean="0">
                  <a:solidFill>
                    <a:prstClr val="black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x = p³ - 3pq²                              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iy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3p²iq - iq³</a:t>
                </a:r>
              </a:p>
              <a:p>
                <a:pPr marL="0" indent="0"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x = p(p² - 3q²)                           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iy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8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iq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(3p² - q²)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8600" dirty="0" smtClean="0">
                    <a:solidFill>
                      <a:prstClr val="black"/>
                    </a:solidFill>
                    <a:cs typeface="Times New Roman" pitchFamily="18" charset="0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(p² - 3q²) </a:t>
                </a:r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8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8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(3p² </a:t>
                </a:r>
                <a:r>
                  <a:rPr lang="en-US" sz="8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q²)</a:t>
                </a: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  <a:blipFill>
                <a:blip r:embed="rId2"/>
                <a:stretch>
                  <a:fillRect l="-1412"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495800" y="4343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9154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  R.S=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cs typeface="Times New Roman" pitchFamily="18" charset="0"/>
                          </a:rPr>
                          <m:t>p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cs typeface="Times New Roman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cs typeface="Times New Roman" pitchFamily="18" charset="0"/>
                          </a:rPr>
                          <m:t>q</m:t>
                        </m:r>
                      </m:den>
                    </m:f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=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p² -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3q²+ 3p²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q²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= 4p² - 4q²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= 4(p² - q²) (proved)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915400" cy="571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3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609600" y="447921"/>
            <a:ext cx="8077200" cy="6419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5315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3	Understand the concept of complex numbers.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3.1	Define complex numbers.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3.2	Perform algebraic operation (addition, subtraction, multiplication, division, square root) with complex number of the form a + ib.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3.3	Find the cube roots of unity.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3.4	Apply the properties of cube root of unity in solving problems.</a:t>
            </a:r>
          </a:p>
          <a:p>
            <a:r>
              <a:rPr lang="en-US" sz="1600" b="1" dirty="0"/>
              <a:t>4	Apply the concept of permutation.</a:t>
            </a:r>
            <a:endParaRPr lang="en-US" sz="1600" dirty="0"/>
          </a:p>
          <a:p>
            <a:r>
              <a:rPr lang="en-US" sz="1600" dirty="0"/>
              <a:t>4.1	Explain permutation.</a:t>
            </a:r>
          </a:p>
          <a:p>
            <a:r>
              <a:rPr lang="en-US" sz="1600" dirty="0"/>
              <a:t>4.2	Find the number of permutation of n things taken r at a time when,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)  things are all different.</a:t>
            </a:r>
          </a:p>
          <a:p>
            <a:r>
              <a:rPr lang="en-US" sz="1600" dirty="0"/>
              <a:t>	ii) things are not all different.</a:t>
            </a:r>
          </a:p>
          <a:p>
            <a:r>
              <a:rPr lang="en-US" sz="1600" dirty="0"/>
              <a:t>4.3	Solve problems of the related to permutation :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)	be arranged so that the vowels may never be separated. From 10 man and 6 women a committee of 7 is to be formed. In how many ways can this be done so as to include at least two women in the committee.</a:t>
            </a:r>
          </a:p>
          <a:p>
            <a:r>
              <a:rPr lang="en-US" sz="1600" b="1" dirty="0"/>
              <a:t>5	Apply the concept of Combination.</a:t>
            </a:r>
            <a:endParaRPr lang="en-US" sz="1600" dirty="0"/>
          </a:p>
          <a:p>
            <a:r>
              <a:rPr lang="en-US" sz="1600" dirty="0"/>
              <a:t>5.1	Explain combination.</a:t>
            </a:r>
          </a:p>
          <a:p>
            <a:r>
              <a:rPr lang="en-US" sz="1600" dirty="0"/>
              <a:t>5.2	Find the number of combination of n different things taken r at a time.</a:t>
            </a:r>
          </a:p>
          <a:p>
            <a:r>
              <a:rPr lang="en-US" sz="1600" dirty="0"/>
              <a:t>5.3	Explain </a:t>
            </a:r>
            <a:r>
              <a:rPr lang="en-US" sz="1600" dirty="0" err="1"/>
              <a:t>nCr</a:t>
            </a:r>
            <a:r>
              <a:rPr lang="en-US" sz="1600" dirty="0"/>
              <a:t>, </a:t>
            </a:r>
            <a:r>
              <a:rPr lang="en-US" sz="1600" dirty="0" err="1"/>
              <a:t>nCn</a:t>
            </a:r>
            <a:r>
              <a:rPr lang="en-US" sz="1600" dirty="0"/>
              <a:t>, nC0</a:t>
            </a:r>
          </a:p>
          <a:p>
            <a:r>
              <a:rPr lang="en-US" sz="1600" dirty="0"/>
              <a:t>5.4	Find the number of combination of n things taken r at a time in which p particular things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) Always occur  ii) never occur.</a:t>
            </a:r>
          </a:p>
          <a:p>
            <a:r>
              <a:rPr lang="en-US" sz="1600" dirty="0"/>
              <a:t>5.5	Establish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nCr</a:t>
            </a:r>
            <a:r>
              <a:rPr lang="en-US" sz="1600" dirty="0"/>
              <a:t> = </a:t>
            </a:r>
            <a:r>
              <a:rPr lang="en-US" sz="1600" dirty="0" err="1"/>
              <a:t>nCn</a:t>
            </a:r>
            <a:r>
              <a:rPr lang="en-US" sz="1600" dirty="0"/>
              <a:t>-r </a:t>
            </a:r>
          </a:p>
          <a:p>
            <a:r>
              <a:rPr lang="en-US" sz="1600" dirty="0"/>
              <a:t>		ii) </a:t>
            </a:r>
            <a:r>
              <a:rPr lang="en-US" sz="1600" dirty="0" err="1"/>
              <a:t>nCr</a:t>
            </a:r>
            <a:r>
              <a:rPr lang="en-US" sz="1600" dirty="0"/>
              <a:t> + nCr-1 = n+1Cr</a:t>
            </a:r>
          </a:p>
          <a:p>
            <a:r>
              <a:rPr lang="en-US" sz="1600" dirty="0"/>
              <a:t>5.6	Solve problems related to combination.</a:t>
            </a: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86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457200"/>
                <a:ext cx="8458200" cy="6190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3200" b="1" dirty="0" smtClean="0">
                  <a:solidFill>
                    <a:srgbClr val="C00000"/>
                  </a:solidFill>
                  <a:latin typeface="Times New Roman"/>
                  <a:ea typeface="SimSun"/>
                </a:endParaRPr>
              </a:p>
              <a:p>
                <a:r>
                  <a:rPr lang="en-US" sz="3200" b="1" dirty="0" smtClean="0">
                    <a:solidFill>
                      <a:srgbClr val="C00000"/>
                    </a:solidFill>
                    <a:latin typeface="Times New Roman"/>
                    <a:ea typeface="SimSun"/>
                  </a:rPr>
                  <a:t># 2.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hw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`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  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𝟑</m:t>
                        </m:r>
                      </m:deg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𝐚</m:t>
                        </m:r>
                        <m:r>
                          <a:rPr lang="en-US" sz="28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𝐢𝐛</m:t>
                        </m:r>
                      </m:e>
                    </m:rad>
                    <m:r>
                      <a:rPr lang="en-US" sz="2800" b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𝐱</m:t>
                    </m:r>
                    <m:r>
                      <a:rPr lang="en-US" sz="2800" b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𝐢𝐲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nq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Z‡e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 </a:t>
                </a:r>
                <a:endParaRPr lang="en-US" sz="2800" b="1" dirty="0" smtClean="0">
                  <a:solidFill>
                    <a:srgbClr val="C00000"/>
                  </a:solidFill>
                  <a:effectLst/>
                  <a:latin typeface="SutonnyMJ"/>
                  <a:ea typeface="SimSun"/>
                </a:endParaRP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SutonnyMJ"/>
                    <a:ea typeface="SimSun"/>
                  </a:rPr>
                  <a:t>         </a:t>
                </a:r>
                <a:r>
                  <a:rPr lang="en-US" sz="28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cÖgvb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Ki †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h,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  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𝟑</m:t>
                        </m:r>
                      </m:deg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𝐚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𝐢𝐛</m:t>
                        </m:r>
                      </m:e>
                    </m:rad>
                    <m:r>
                      <a:rPr lang="en-US" sz="2800" b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𝐱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𝐢𝐲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r>
                  <a:rPr lang="en-US" sz="2800" b="1" dirty="0" err="1">
                    <a:effectLst/>
                    <a:latin typeface="SutonnyMJ"/>
                    <a:ea typeface="SimSun"/>
                  </a:rPr>
                  <a:t>mgvavbt</a:t>
                </a:r>
                <a:r>
                  <a:rPr lang="en-US" sz="2800" b="1" dirty="0">
                    <a:effectLst/>
                    <a:latin typeface="SutonnyMJ"/>
                    <a:ea typeface="SimSun"/>
                  </a:rPr>
                  <a:t>  </a:t>
                </a:r>
                <a:endParaRPr lang="en-US" sz="2800" b="1" dirty="0" smtClean="0">
                  <a:effectLst/>
                  <a:latin typeface="SutonnyMJ"/>
                  <a:ea typeface="SimSun"/>
                </a:endParaRPr>
              </a:p>
              <a:p>
                <a:r>
                  <a:rPr lang="en-US" sz="28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‡`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Iqv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Av‡Q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, 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  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a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ib</m:t>
                        </m:r>
                      </m:e>
                    </m:ra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iy</m:t>
                    </m:r>
                  </m:oMath>
                </a14:m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r>
                  <a:rPr lang="en-US" sz="2800" dirty="0" err="1"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imSun"/>
                                    <a:cs typeface="SutonnyMJ"/>
                                  </a:rPr>
                                </m:ctrlPr>
                              </m:radPr>
                              <m:deg>
                                <m:r>
                                  <a:rPr lang="en-US" sz="2800"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  </m:t>
                                </m:r>
                                <m:r>
                                  <a:rPr lang="en-US" sz="2800"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a</m:t>
                                </m:r>
                                <m:r>
                                  <a:rPr lang="en-US" sz="2800"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effectLst/>
                                    <a:latin typeface="Cambria Math"/>
                                    <a:ea typeface="SimSun"/>
                                    <a:cs typeface="SutonnyMJ"/>
                                  </a:rPr>
                                  <m:t>ib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800"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  <m:r>
                              <a:rPr lang="en-US" sz="2800"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iy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iy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iy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y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  </a:t>
                </a:r>
                <a:endParaRPr lang="en-US" sz="2800" dirty="0" smtClean="0">
                  <a:solidFill>
                    <a:srgbClr val="00B05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C00000"/>
                    </a:solidFill>
                    <a:latin typeface="Times New Roman"/>
                    <a:ea typeface="SimSun"/>
                  </a:rPr>
                  <a:t>                                </a:t>
                </a:r>
                <a:r>
                  <a:rPr lang="en-US" sz="2800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(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‡</a:t>
                </a: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hLv‡b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a:rPr lang="en-US" sz="2800" i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err="1">
                    <a:effectLst/>
                    <a:latin typeface="SutonnyMJ"/>
                    <a:ea typeface="SimSun"/>
                  </a:rPr>
                  <a:t>ev</a:t>
                </a:r>
                <a:r>
                  <a:rPr lang="en-US" sz="2800" dirty="0">
                    <a:effectLst/>
                    <a:latin typeface="SutonnyMJ"/>
                    <a:ea typeface="SimSun"/>
                  </a:rPr>
                  <a:t>,</a:t>
                </a:r>
                <a:r>
                  <a:rPr lang="en-US" sz="2800" dirty="0">
                    <a:effectLst/>
                    <a:latin typeface="Times New Roman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>
                    <a:effectLst/>
                    <a:latin typeface="Times New Roman"/>
                    <a:ea typeface="SimSun"/>
                  </a:rPr>
                  <a:t> </a:t>
                </a:r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Dfq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cÿ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†_‡K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ev¯Íe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I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KvíwbK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Ask‡K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mgxK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…Z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K‡i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cvB</a:t>
                </a:r>
                <a:endParaRPr lang="en-US" sz="32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dirty="0">
                    <a:effectLst/>
                    <a:latin typeface="Times New Roman"/>
                    <a:ea typeface="SimSun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3200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32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320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FF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320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effectLst/>
                    <a:latin typeface="Times New Roman"/>
                    <a:ea typeface="SimSun"/>
                  </a:rPr>
                  <a:t>  </a:t>
                </a:r>
                <a:r>
                  <a:rPr lang="en-US" sz="3200" dirty="0" err="1">
                    <a:effectLst/>
                    <a:latin typeface="SutonnyMJ"/>
                    <a:ea typeface="SimSun"/>
                  </a:rPr>
                  <a:t>Ges</a:t>
                </a:r>
                <a:r>
                  <a:rPr lang="en-US" sz="3200" dirty="0">
                    <a:effectLst/>
                    <a:latin typeface="Times New Roman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b</m:t>
                    </m:r>
                    <m:r>
                      <a:rPr lang="en-US" sz="32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  <m:r>
                          <a:rPr lang="en-US" sz="32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32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32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"/>
                <a:ext cx="8458200" cy="6190092"/>
              </a:xfrm>
              <a:prstGeom prst="rect">
                <a:avLst/>
              </a:prstGeom>
              <a:blipFill>
                <a:blip r:embed="rId2"/>
                <a:stretch>
                  <a:fillRect l="-1801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371599"/>
                <a:ext cx="8458200" cy="3492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GLb,</a:t>
                </a:r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(3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</a:t>
                </a:r>
                <a:endParaRPr lang="en-US" sz="28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ev,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ev,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y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SutonnyMJ"/>
                  <a:ea typeface="SimSun"/>
                  <a:cs typeface="SutonnyMJ"/>
                </a:endParaRPr>
              </a:p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ev,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+3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y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∴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sup>
                        </m:s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ev,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x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iy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 </a:t>
                </a:r>
                <a:endParaRPr lang="en-US" sz="28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1200"/>
                  </a:spcAft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  3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a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ib</m:t>
                        </m:r>
                      </m:e>
                    </m:rad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  <a:ea typeface="SimSun"/>
                        <a:cs typeface="SutonnyMJ"/>
                      </a:rPr>
                      <m:t>iy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utonnyMJ"/>
                    <a:ea typeface="SimSun"/>
                  </a:rPr>
                  <a:t>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/>
                    <a:ea typeface="SimSun"/>
                  </a:rPr>
                  <a:t>(Proved)</a:t>
                </a:r>
                <a:endParaRPr lang="en-US" sz="28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599"/>
                <a:ext cx="8458200" cy="3492046"/>
              </a:xfrm>
              <a:prstGeom prst="rect">
                <a:avLst/>
              </a:prstGeom>
              <a:blipFill>
                <a:blip r:embed="rId2"/>
                <a:stretch>
                  <a:fillRect l="-1441" t="-1396" b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1000"/>
                <a:ext cx="82296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## 3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 </m:t>
                    </m:r>
                    <m:rad>
                      <m:radPr>
                        <m:ctrlP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</m:deg>
                      <m:e>
                        <m: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𝟔𝟒</m:t>
                        </m:r>
                      </m:e>
                    </m:rad>
                  </m:oMath>
                </a14:m>
                <a:r>
                  <a:rPr lang="en-US" sz="3200" b="1" dirty="0" smtClean="0">
                    <a:solidFill>
                      <a:schemeClr val="accent4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 Gi gvb KZ ?</a:t>
                </a:r>
                <a:endParaRPr lang="en-US" sz="3200" b="1" dirty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1000"/>
                <a:ext cx="8229600" cy="609600"/>
              </a:xfrm>
              <a:blipFill>
                <a:blip r:embed="rId2"/>
                <a:stretch>
                  <a:fillRect l="-1852" t="-17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59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m</a:t>
                </a:r>
                <a:r>
                  <a:rPr lang="en-US" sz="59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gvavb</a:t>
                </a:r>
                <a:r>
                  <a:rPr lang="en-US" sz="59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sz="59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g‡bKwi</a:t>
                </a:r>
                <a:r>
                  <a:rPr lang="en-US" sz="5900" b="1" dirty="0" smtClean="0">
                    <a:solidFill>
                      <a:schemeClr val="accent1">
                        <a:lumMod val="75000"/>
                      </a:schemeClr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sz="5100" i="1" spc="-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5100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6</m:t>
                        </m:r>
                      </m:deg>
                      <m:e>
                        <m:r>
                          <a:rPr lang="en-US" sz="5100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5100" i="1" spc="-100">
                            <a:solidFill>
                              <a:prstClr val="black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64</m:t>
                        </m:r>
                      </m:e>
                    </m:rad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= x</a:t>
                </a:r>
              </a:p>
              <a:p>
                <a:pPr marL="0" indent="0">
                  <a:buNone/>
                </a:pPr>
                <a:r>
                  <a:rPr lang="en-US" sz="5100" dirty="0" err="1" smtClean="0"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latin typeface="SutonnyMJ" pitchFamily="2" charset="0"/>
                    <a:cs typeface="SutonnyMJ" pitchFamily="2" charset="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5100" i="1" smtClean="0"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5100" b="0" i="1" smtClean="0">
                            <a:latin typeface="Cambria Math"/>
                            <a:cs typeface="SutonnyMJ" pitchFamily="2" charset="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/>
                                <a:cs typeface="SutonnyMJ" pitchFamily="2" charset="0"/>
                              </a:rPr>
                              <m:t>(</m:t>
                            </m:r>
                            <m:r>
                              <a:rPr lang="en-US" sz="5100" b="0" i="1" smtClean="0">
                                <a:latin typeface="Cambria Math"/>
                                <a:cs typeface="SutonnyMJ" pitchFamily="2" charset="0"/>
                              </a:rPr>
                              <m:t>2</m:t>
                            </m:r>
                            <m:r>
                              <a:rPr lang="en-US" sz="5100" b="0" i="1" smtClean="0">
                                <a:latin typeface="Cambria Math"/>
                                <a:cs typeface="SutonnyMJ" pitchFamily="2" charset="0"/>
                              </a:rPr>
                              <m:t>𝑖</m:t>
                            </m:r>
                            <m:r>
                              <a:rPr lang="en-US" sz="5100" b="0" i="1" smtClean="0">
                                <a:latin typeface="Cambria Math"/>
                                <a:cs typeface="SutonnyMJ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/>
                                <a:cs typeface="SutonnyMJ" pitchFamily="2" charset="0"/>
                              </a:rPr>
                              <m:t>6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= x                  </a:t>
                </a:r>
                <a:r>
                  <a:rPr lang="en-US" sz="4400" b="1" dirty="0" smtClean="0">
                    <a:solidFill>
                      <a:schemeClr val="accent5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SutonnyMJ" pitchFamily="2" charset="0"/>
                          </a:rPr>
                          <m:t>(</m:t>
                        </m:r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SutonnyMJ" pitchFamily="2" charset="0"/>
                          </a:rPr>
                          <m:t>𝒊</m:t>
                        </m:r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SutonnyMJ" pitchFamily="2" charset="0"/>
                          </a:rPr>
                          <m:t>𝟔</m:t>
                        </m:r>
                      </m:sup>
                    </m:sSup>
                    <m:r>
                      <a:rPr lang="en-US" sz="4400" b="1" i="0" smtClean="0">
                        <a:solidFill>
                          <a:schemeClr val="accent5"/>
                        </a:solidFill>
                        <a:latin typeface="Cambria Math"/>
                        <a:cs typeface="SutonnyMJ" pitchFamily="2" charset="0"/>
                      </a:rPr>
                      <m:t>=</m:t>
                    </m:r>
                    <m:sSup>
                      <m:sSupPr>
                        <m:ctrlPr>
                          <a:rPr lang="en-US" sz="44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4400" b="1" dirty="0" smtClean="0">
                    <a:solidFill>
                      <a:schemeClr val="accent5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4400" b="1" i="1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4400" b="1" dirty="0" smtClean="0">
                    <a:solidFill>
                      <a:schemeClr val="accent5"/>
                    </a:solidFill>
                    <a:latin typeface="Times New Roman" pitchFamily="18" charset="0"/>
                    <a:cs typeface="Times New Roman" pitchFamily="18" charset="0"/>
                  </a:rPr>
                  <a:t> =64.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sz="4400" b="1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4400" b="1" i="1" smtClean="0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b="1" i="1" smtClean="0">
                            <a:solidFill>
                              <a:schemeClr val="accent5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4400" b="1" dirty="0" smtClean="0">
                    <a:solidFill>
                      <a:schemeClr val="accent5"/>
                    </a:solidFill>
                    <a:latin typeface="Times New Roman" pitchFamily="18" charset="0"/>
                    <a:cs typeface="Times New Roman" pitchFamily="18" charset="0"/>
                  </a:rPr>
                  <a:t>=64(-1)³</a:t>
                </a:r>
              </a:p>
              <a:p>
                <a:pPr marL="0" indent="0"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(</m:t>
                        </m:r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2</m:t>
                        </m:r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𝑖</m:t>
                        </m:r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5100" b="0" i="1" smtClean="0"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400" b="1" dirty="0" smtClean="0">
                    <a:solidFill>
                      <a:schemeClr val="accent5"/>
                    </a:solidFill>
                    <a:latin typeface="Times New Roman" pitchFamily="18" charset="0"/>
                    <a:cs typeface="Times New Roman" pitchFamily="18" charset="0"/>
                  </a:rPr>
                  <a:t>= -64]</a:t>
                </a:r>
              </a:p>
              <a:p>
                <a:pPr marL="0" indent="0"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(</m:t>
                        </m:r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2</m:t>
                        </m:r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𝑖</m:t>
                        </m:r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5100" b="0" i="0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x</m:t>
                        </m:r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³</m:t>
                        </m:r>
                        <m:r>
                          <a:rPr lang="en-US" sz="5100" b="0" i="1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)</m:t>
                        </m:r>
                      </m:e>
                      <m:sup>
                        <m:r>
                          <a:rPr lang="en-US" sz="5100" b="0" i="0" smtClean="0">
                            <a:solidFill>
                              <a:prstClr val="black"/>
                            </a:solidFill>
                            <a:latin typeface="Cambria Math"/>
                            <a:cs typeface="SutonnyMJ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/>
                            <a:cs typeface="Times New Roman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1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1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51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51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100" b="0" i="1" smtClean="0">
                            <a:latin typeface="Cambria Math"/>
                            <a:cs typeface="Times New Roman" pitchFamily="18" charset="0"/>
                          </a:rPr>
                          <m:t>}</m:t>
                        </m:r>
                      </m:e>
                      <m:sup>
                        <m:r>
                          <a:rPr lang="en-US" sz="51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x</m:t>
                    </m:r>
                    <m:r>
                      <a:rPr lang="en-US" sz="5100" i="1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³</m:t>
                    </m:r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x</m:t>
                    </m:r>
                    <m:r>
                      <a:rPr lang="en-US" sz="5100" i="1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³</m:t>
                    </m:r>
                    <m:r>
                      <a:rPr lang="en-US" sz="5100" b="0" i="0" smtClean="0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−</m:t>
                    </m:r>
                    <m:sSup>
                      <m:sSupPr>
                        <m:ctrlPr>
                          <a:rPr lang="en-US" sz="5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510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51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sz="5100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x</m:t>
                    </m:r>
                    <m:r>
                      <a:rPr lang="en-US" sz="5100" i="1">
                        <a:solidFill>
                          <a:prstClr val="black"/>
                        </a:solidFill>
                        <a:latin typeface="Cambria Math"/>
                        <a:cs typeface="SutonnyMJ" pitchFamily="2" charset="0"/>
                      </a:rPr>
                      <m:t>³</m:t>
                    </m:r>
                  </m:oMath>
                </a14:m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51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51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5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5100" dirty="0" err="1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,( </a:t>
                </a:r>
                <a:r>
                  <a:rPr lang="en-US" sz="5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 + 2i )( x² - 2ix + 4i² ) = 0   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,(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 + 2i )( x² - 2ix </a:t>
                </a:r>
                <a:r>
                  <a:rPr lang="en-US" sz="5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- 4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= 0   </a:t>
                </a:r>
                <a:endParaRPr lang="en-US" sz="51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,(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 + 2i </a:t>
                </a:r>
                <a:r>
                  <a:rPr lang="en-US" sz="5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)=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 </a:t>
                </a:r>
                <a:endParaRPr lang="en-US" sz="51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5100" dirty="0" err="1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5100" dirty="0" smtClean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51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- </a:t>
                </a:r>
                <a:r>
                  <a:rPr lang="en-US" sz="51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2i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3"/>
                <a:stretch>
                  <a:fillRect l="-148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638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b="1" dirty="0" err="1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A_ev</a:t>
                </a:r>
                <a:r>
                  <a:rPr lang="en-US" sz="11200" b="1" dirty="0" smtClean="0">
                    <a:solidFill>
                      <a:schemeClr val="accent1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9600" dirty="0" smtClean="0">
                    <a:latin typeface="Times New Roman" pitchFamily="18" charset="0"/>
                    <a:cs typeface="Times New Roman" pitchFamily="18" charset="0"/>
                  </a:rPr>
                  <a:t>x² - 2ix -4 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9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r>
                      <a:rPr lang="en-US" sz="96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9600" dirty="0" smtClean="0">
                    <a:latin typeface="Times New Roman" pitchFamily="18" charset="0"/>
                    <a:cs typeface="Times New Roman" pitchFamily="18" charset="0"/>
                  </a:rPr>
                  <a:t>x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60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  <m:r>
                          <a:rPr lang="en-US" sz="9600" i="0" smtClean="0"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96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9600" i="0" smtClean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9600" i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9600" i="0" smtClean="0"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sz="9600" i="0" smtClean="0">
                                <a:latin typeface="Cambria Math"/>
                                <a:cs typeface="Times New Roman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sz="9600" i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 i="0" smtClean="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latin typeface="Times New Roman" pitchFamily="18" charset="0"/>
                    <a:cs typeface="Times New Roman" pitchFamily="18" charset="0"/>
                  </a:rPr>
                  <a:t>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 b="0" i="0" smtClean="0"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 smtClean="0"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96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(−2</m:t>
                                </m:r>
                                <m:r>
                                  <a:rPr lang="en-US" sz="9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US" sz="9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960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9600" i="1" smtClean="0"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  <m:r>
                              <a:rPr lang="en-US" sz="9600" b="0" i="1" smtClean="0">
                                <a:latin typeface="Cambria Math"/>
                                <a:cs typeface="Times New Roman" pitchFamily="18" charset="0"/>
                              </a:rPr>
                              <m:t>.1.(−4)</m:t>
                            </m:r>
                          </m:e>
                        </m:rad>
                      </m:num>
                      <m:den>
                        <m:r>
                          <a:rPr lang="en-US" sz="960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9600" b="0" i="1" smtClean="0">
                            <a:latin typeface="Cambria Math"/>
                            <a:cs typeface="Times New Roman" pitchFamily="18" charset="0"/>
                          </a:rPr>
                          <m:t>.1</m:t>
                        </m:r>
                      </m:den>
                    </m:f>
                  </m:oMath>
                </a14:m>
                <a:r>
                  <a:rPr lang="en-US" sz="96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[ a = 1,b = -2i,c =-4 ]</a:t>
                </a:r>
              </a:p>
              <a:p>
                <a:pPr marL="0" indent="0">
                  <a:buNone/>
                </a:pPr>
                <a:r>
                  <a:rPr lang="en-US" sz="9600" dirty="0" smtClean="0">
                    <a:latin typeface="Times New Roman" pitchFamily="18" charset="0"/>
                    <a:cs typeface="Times New Roman" pitchFamily="18" charset="0"/>
                  </a:rPr>
                  <a:t>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 b="0" i="0" smtClean="0"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 smtClean="0"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96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  <m:r>
                                  <a:rPr lang="en-US" sz="9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960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9600" b="0" i="1" smtClean="0">
                                <a:latin typeface="Cambria Math"/>
                                <a:cs typeface="Times New Roman" pitchFamily="18" charset="0"/>
                              </a:rPr>
                              <m:t>+16</m:t>
                            </m:r>
                          </m:e>
                        </m:rad>
                      </m:num>
                      <m:den>
                        <m:r>
                          <a:rPr lang="en-US" sz="960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 smtClean="0">
                    <a:latin typeface="Times New Roman" pitchFamily="18" charset="0"/>
                    <a:cs typeface="Times New Roman" pitchFamily="18" charset="0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  <m: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+16</m:t>
                            </m:r>
                          </m:e>
                        </m:rad>
                      </m:num>
                      <m:den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9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4∗3</m:t>
                            </m:r>
                          </m:e>
                        </m:rad>
                      </m:num>
                      <m:den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96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>
                          <a:rPr lang="en-US" sz="9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96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96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9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9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= i</a:t>
                </a:r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  <m:r>
                      <a:rPr lang="en-US" sz="96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3</m:t>
                    </m:r>
                  </m:oMath>
                </a14:m>
                <a:endParaRPr lang="en-US" sz="9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9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9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638800"/>
              </a:xfrm>
              <a:blipFill rotWithShape="1">
                <a:blip r:embed="rId2"/>
                <a:stretch>
                  <a:fillRect l="-1111" t="-2162" b="-2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4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1000"/>
                <a:ext cx="8229600" cy="2057400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800" b="1" spc="0" dirty="0" err="1" smtClean="0">
                    <a:solidFill>
                      <a:schemeClr val="accent2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Avevi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0" spc="0" smtClean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SutonnyMJ" pitchFamily="2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spc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SutonnyMJ" pitchFamily="2" charset="0"/>
                      </a:rPr>
                      <m:t>x</m:t>
                    </m:r>
                    <m:r>
                      <a:rPr lang="en-US" sz="2400" i="1" spc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SutonnyMJ" pitchFamily="2" charset="0"/>
                      </a:rPr>
                      <m:t>³</m:t>
                    </m:r>
                    <m:r>
                      <a:rPr lang="en-US" sz="2400" b="0" i="0" spc="0" smtClean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SutonnyMJ" pitchFamily="2" charset="0"/>
                      </a:rPr>
                      <m:t>−</m:t>
                    </m:r>
                    <m:sSup>
                      <m:sSupPr>
                        <m:ctrlPr>
                          <a:rPr lang="en-US" sz="2400" i="1" spc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 spc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Times New Roman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2400" i="1" spc="0">
                            <a:solidFill>
                              <a:prstClr val="black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= 0</a:t>
                </a:r>
                <a:b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</a:br>
                <a:r>
                  <a:rPr lang="en-US" sz="2400" spc="0" dirty="0" err="1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ev</a:t>
                </a:r>
                <a:r>
                  <a:rPr lang="en-US" sz="2400" spc="0" dirty="0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,(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x 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-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2i )( x² 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+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2ix + 4i² ) = 0   </a:t>
                </a:r>
                <a:b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</a:br>
                <a:r>
                  <a:rPr lang="en-US" sz="2400" spc="0" dirty="0" err="1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ev</a:t>
                </a:r>
                <a:r>
                  <a:rPr lang="en-US" sz="2400" spc="0" dirty="0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,(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x 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-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2i )( x² 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+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2ix - 4 ) = 0   </a:t>
                </a:r>
                <a:b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</a:br>
                <a:r>
                  <a:rPr lang="en-US" sz="2400" spc="0" dirty="0" err="1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ev</a:t>
                </a:r>
                <a:r>
                  <a:rPr lang="en-US" sz="2400" spc="0" dirty="0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,(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x </a:t>
                </a:r>
                <a:r>
                  <a:rPr lang="en-US" sz="2400" spc="0" dirty="0" smtClean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-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2i )= 0 </a:t>
                </a:r>
                <a:b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</a:br>
                <a:r>
                  <a:rPr lang="en-US" sz="2400" spc="0" dirty="0" err="1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ev</a:t>
                </a:r>
                <a:r>
                  <a:rPr lang="en-US" sz="2400" spc="0" dirty="0">
                    <a:solidFill>
                      <a:prstClr val="black"/>
                    </a:solidFill>
                    <a:latin typeface="SutonnyMJ" pitchFamily="2" charset="0"/>
                    <a:ea typeface="+mn-ea"/>
                    <a:cs typeface="SutonnyMJ" pitchFamily="2" charset="0"/>
                  </a:rPr>
                  <a:t>, </a:t>
                </a:r>
                <a:r>
                  <a:rPr lang="en-US" sz="2400" spc="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x = 2i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1000"/>
                <a:ext cx="8229600" cy="2057400"/>
              </a:xfrm>
              <a:blipFill rotWithShape="1">
                <a:blip r:embed="rId3"/>
                <a:stretch>
                  <a:fillRect l="-1111" t="-1187" b="-5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0"/>
                <a:ext cx="8229600" cy="3886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b="1" dirty="0" err="1">
                    <a:solidFill>
                      <a:schemeClr val="accent4"/>
                    </a:solidFill>
                    <a:latin typeface="SutonnyMJ" pitchFamily="2" charset="0"/>
                    <a:cs typeface="SutonnyMJ" pitchFamily="2" charset="0"/>
                  </a:rPr>
                  <a:t>A_ev</a:t>
                </a:r>
                <a:r>
                  <a:rPr lang="en-US" dirty="0">
                    <a:solidFill>
                      <a:prstClr val="black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x²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2ix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- 4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.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.(−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[ a = 1,b = </a:t>
                </a:r>
                <a:r>
                  <a:rPr lang="en-US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2i,c </a:t>
                </a:r>
                <a:r>
                  <a:rPr lang="en-US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=-4 ]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0"/>
                <a:ext cx="8229600" cy="3886200"/>
              </a:xfrm>
              <a:blipFill rotWithShape="1">
                <a:blip r:embed="rId4"/>
                <a:stretch>
                  <a:fillRect l="-1111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BIIT (Bogra)\Desktop\3333\images.jp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3352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IT (Bogra)\Desktop\papia\C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89714"/>
            <a:ext cx="3352800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12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 -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3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9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wb‡Y©q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mg~n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±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2i, i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3, -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1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3200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867400"/>
              </a:xfr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 descr="C:\Users\BIIT (Bogra)\Desktop\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5800"/>
            <a:ext cx="3505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066800"/>
                <a:ext cx="8610600" cy="5367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latin typeface="SutonnyMJ"/>
                    <a:ea typeface="SimSun"/>
                  </a:rPr>
                  <a:t>## </a:t>
                </a:r>
                <a:r>
                  <a:rPr lang="en-US" sz="2800" b="1" dirty="0" smtClean="0">
                    <a:solidFill>
                      <a:srgbClr val="C00000"/>
                    </a:solidFill>
                    <a:effectLst/>
                    <a:ea typeface="SimSun"/>
                  </a:rPr>
                  <a:t>4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/>
                        <a:cs typeface="SutonnyMJ"/>
                      </a:rPr>
                      <m:t>. </m:t>
                    </m:r>
                    <m:rad>
                      <m:rad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𝟒</m:t>
                        </m:r>
                      </m:deg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𝟏𝟒𝟒</m:t>
                        </m:r>
                      </m:e>
                    </m:rad>
                    <m:r>
                      <a:rPr lang="en-US" sz="2800" b="1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  </m:t>
                    </m:r>
                  </m:oMath>
                </a14:m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Gi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gvb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wbb©q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SutonnyMJ"/>
                    <a:ea typeface="SimSun"/>
                  </a:rPr>
                  <a:t> Ki|</a:t>
                </a:r>
                <a:endParaRPr lang="en-US" sz="28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err="1">
                    <a:effectLst/>
                    <a:latin typeface="SutonnyMJ"/>
                    <a:ea typeface="SimSun"/>
                  </a:rPr>
                  <a:t>mgvavbt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4</m:t>
                        </m:r>
                      </m:deg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144</m:t>
                        </m:r>
                      </m:e>
                    </m:ra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 </m:t>
                    </m:r>
                    <m:rad>
                      <m:rad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(</m:t>
                            </m:r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i="1" dirty="0" smtClean="0">
                  <a:solidFill>
                    <a:srgbClr val="00B0F0"/>
                  </a:solidFill>
                  <a:effectLst/>
                  <a:latin typeface="Cambria Math"/>
                  <a:ea typeface="SimSun"/>
                  <a:cs typeface="SutonnyMJ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F0"/>
                    </a:solidFill>
                    <a:effectLst/>
                    <a:ea typeface="SimSun"/>
                    <a:cs typeface="SutonnyMJ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±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12</m:t>
                        </m:r>
                      </m:e>
                    </m:ra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</m:oMath>
                </a14:m>
                <a:endParaRPr lang="en-US" sz="2800" i="1" dirty="0" smtClean="0">
                  <a:solidFill>
                    <a:srgbClr val="00B0F0"/>
                  </a:solidFill>
                  <a:effectLst/>
                  <a:latin typeface="Cambria Math"/>
                  <a:ea typeface="SimSun"/>
                  <a:cs typeface="SutonnyMJ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F0"/>
                    </a:solidFill>
                    <a:effectLst/>
                    <a:ea typeface="SimSun"/>
                    <a:cs typeface="SutonnyMJ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 ±</m:t>
                    </m:r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e>
                    </m:ra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</m:oMath>
                </a14:m>
                <a:endParaRPr lang="en-US" sz="28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GLb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i="1" dirty="0" smtClean="0">
                  <a:solidFill>
                    <a:srgbClr val="7030A0"/>
                  </a:solidFill>
                  <a:effectLst/>
                  <a:latin typeface="Cambria Math"/>
                  <a:ea typeface="SimSun"/>
                  <a:cs typeface="SutonnyMJ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effectLst/>
                    <a:ea typeface="SimSun"/>
                    <a:cs typeface="SutonnyMJ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Abyiƒc</a:t>
                </a:r>
                <a:r>
                  <a:rPr lang="en-US" sz="2800" dirty="0">
                    <a:solidFill>
                      <a:srgbClr val="0070C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0070C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SutonnyMJ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i</m:t>
                        </m:r>
                      </m:e>
                    </m:ra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(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1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±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i</m:t>
                            </m:r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±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00B05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</a:rPr>
                      <m:t>∴</m:t>
                    </m:r>
                    <m:rad>
                      <m:ra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4</m:t>
                        </m:r>
                      </m:deg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144</m:t>
                        </m:r>
                      </m:e>
                    </m:ra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 ±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e>
                    </m:ra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±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)=±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6</m:t>
                        </m:r>
                      </m:e>
                    </m:ra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(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±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i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 (</a:t>
                </a:r>
                <a:r>
                  <a:rPr lang="en-US" sz="2800" b="1" dirty="0" err="1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Ans</a:t>
                </a:r>
                <a:r>
                  <a:rPr lang="en-US" sz="2800" b="1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)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10600" cy="5367816"/>
              </a:xfrm>
              <a:prstGeom prst="rect">
                <a:avLst/>
              </a:prstGeom>
              <a:blipFill>
                <a:blip r:embed="rId2"/>
                <a:stretch>
                  <a:fillRect l="-1487" t="-568" b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0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685800"/>
                <a:ext cx="8534400" cy="5781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029200" algn="l"/>
                  </a:tabLst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Times New Roman"/>
                    <a:ea typeface="SimSun"/>
                  </a:rPr>
                  <a:t>## </a:t>
                </a:r>
                <a:r>
                  <a:rPr lang="en-US" sz="3200" b="1" dirty="0" smtClean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5. </a:t>
                </a:r>
                <a:r>
                  <a:rPr lang="en-US" sz="28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hw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`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Ges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y</m:t>
                    </m:r>
                    <m:r>
                      <a:rPr lang="en-US" sz="2800">
                        <a:solidFill>
                          <a:schemeClr val="tx1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nq </a:t>
                </a:r>
                <a:r>
                  <a:rPr lang="en-US" sz="2800" b="1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Z‡e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 †`</a:t>
                </a:r>
                <a:r>
                  <a:rPr lang="en-US" sz="2800" b="1" dirty="0" err="1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LvI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 †</a:t>
                </a:r>
                <a:r>
                  <a:rPr lang="en-US" sz="2800" b="1" dirty="0" smtClean="0">
                    <a:solidFill>
                      <a:schemeClr val="tx1"/>
                    </a:solidFill>
                    <a:effectLst/>
                    <a:latin typeface="SutonnyMJ"/>
                    <a:ea typeface="SimSun"/>
                  </a:rPr>
                  <a:t>h,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Times New Roman"/>
                    <a:ea typeface="SimSun"/>
                  </a:rPr>
                  <a:t> </a:t>
                </a: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latin typeface="Times New Roman"/>
                    <a:ea typeface="SimSun"/>
                  </a:rPr>
                  <a:t>(i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/>
                    <a:ea typeface="SimSun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  <a:ea typeface="SimSun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=2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C0000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(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ii)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xy</m:t>
                    </m:r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C0000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(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iii)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=2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C0000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(</a:t>
                </a:r>
                <a:r>
                  <a:rPr lang="en-US" sz="2800" b="1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iv)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C00000"/>
                        </a:solidFill>
                        <a:effectLst/>
                        <a:latin typeface="Cambria Math"/>
                        <a:ea typeface="SimSun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/>
                    <a:ea typeface="SimSun"/>
                  </a:rPr>
                  <a:t>  </a:t>
                </a:r>
                <a:endParaRPr lang="en-US" sz="2800" dirty="0" smtClean="0">
                  <a:solidFill>
                    <a:srgbClr val="C0000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b="1" dirty="0" smtClean="0">
                    <a:effectLst/>
                    <a:latin typeface="SutonnyMJ"/>
                    <a:ea typeface="SimSun"/>
                  </a:rPr>
                  <a:t>mgvavbt </a:t>
                </a: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‡`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Iqv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Av‡Q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8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,</a:t>
                </a:r>
                <a:r>
                  <a:rPr lang="en-US" sz="2800" dirty="0" smtClean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y</m:t>
                    </m:r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US" sz="28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 smtClean="0">
                    <a:effectLst/>
                    <a:latin typeface="SutonnyMJ"/>
                    <a:ea typeface="SimSun"/>
                  </a:rPr>
                  <a:t>                </a:t>
                </a: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awi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SutonnyMJ"/>
                    <a:ea typeface="SimSu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x</m:t>
                    </m:r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ω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                </a:t>
                </a:r>
                <a:endParaRPr lang="en-US" sz="2800" dirty="0" smtClean="0">
                  <a:effectLst/>
                  <a:latin typeface="Times New Roman"/>
                  <a:ea typeface="SimSu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2800" dirty="0">
                    <a:latin typeface="Times New Roman"/>
                    <a:ea typeface="SimSun"/>
                  </a:rPr>
                  <a:t> </a:t>
                </a:r>
                <a:r>
                  <a:rPr lang="en-US" sz="2800" dirty="0" smtClean="0">
                    <a:latin typeface="Times New Roman"/>
                    <a:ea typeface="SimSun"/>
                  </a:rPr>
                  <a:t>                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SutonnyMJ"/>
                    <a:ea typeface="SimSun"/>
                  </a:rPr>
                  <a:t>Ges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/>
                    <a:ea typeface="SimSun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y</m:t>
                    </m:r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  <a:cs typeface="SutonnyMJ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00B0F0"/>
                                </a:solidFill>
                                <a:effectLst/>
                                <a:latin typeface="Cambria Math"/>
                                <a:ea typeface="SimSun"/>
                                <a:cs typeface="SutonnyMJ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sz="2800">
                        <a:solidFill>
                          <a:srgbClr val="00B0F0"/>
                        </a:solidFill>
                        <a:effectLst/>
                        <a:latin typeface="Cambria Math"/>
                        <a:ea typeface="SimSu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tabLst>
                    <a:tab pos="5029200" algn="l"/>
                  </a:tabLst>
                </a:pPr>
                <a:r>
                  <a:rPr lang="en-US" sz="3200" b="1" dirty="0">
                    <a:effectLst/>
                    <a:latin typeface="Times New Roman"/>
                    <a:ea typeface="SimSun"/>
                  </a:rPr>
                  <a:t> </a:t>
                </a: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8534400" cy="5781070"/>
              </a:xfrm>
              <a:prstGeom prst="rect">
                <a:avLst/>
              </a:prstGeom>
              <a:blipFill>
                <a:blip r:embed="rId2"/>
                <a:stretch>
                  <a:fillRect l="-1857" t="-844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066800"/>
                <a:ext cx="8382000" cy="5982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5029200" algn="l"/>
                  </a:tabLst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(</a:t>
                </a:r>
                <a:r>
                  <a:rPr lang="en-US" sz="2800" b="1" dirty="0" err="1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i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)L.S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/>
                                <a:ea typeface="SimSun"/>
                              </a:rPr>
                              <m:t>x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/>
                                <a:ea typeface="SimSun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  </a:t>
                </a:r>
                <a:endParaRPr lang="en-US" sz="2800" dirty="0" smtClean="0">
                  <a:solidFill>
                    <a:srgbClr val="7030A0"/>
                  </a:solidFill>
                  <a:latin typeface="Times New Roman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ω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00B050"/>
                  </a:solidFill>
                  <a:latin typeface="Times New Roman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1</m:t>
                        </m:r>
                      </m:den>
                    </m:f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  </m:t>
                    </m:r>
                  </m:oMath>
                </a14:m>
                <a:endParaRPr lang="en-US" sz="2800" dirty="0" smtClean="0">
                  <a:solidFill>
                    <a:srgbClr val="7030A0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ea typeface="SimSun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2 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(R.H.S) (Proved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)</a:t>
                </a:r>
              </a:p>
              <a:p>
                <a:pPr lvl="0">
                  <a:tabLst>
                    <a:tab pos="5029200" algn="l"/>
                  </a:tabLst>
                </a:pPr>
                <a:endParaRPr lang="en-US" sz="28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b="1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(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ii)L.S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=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xy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ω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.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ω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</a:t>
                </a:r>
                <a:endParaRPr lang="en-US" sz="28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</a:t>
                </a:r>
                <a:endParaRPr lang="en-US" sz="2800" dirty="0" smtClean="0">
                  <a:solidFill>
                    <a:prstClr val="black"/>
                  </a:solidFill>
                  <a:latin typeface="Times New Roman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ω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0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R.H.S(Proved)</a:t>
                </a:r>
                <a:endParaRPr lang="en-US" sz="28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3200" b="1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 </a:t>
                </a:r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3200" b="1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 </a:t>
                </a:r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382000" cy="5982407"/>
              </a:xfrm>
              <a:prstGeom prst="rect">
                <a:avLst/>
              </a:prstGeom>
              <a:blipFill>
                <a:blip r:embed="rId2"/>
                <a:stretch>
                  <a:fillRect l="-1891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990600"/>
                <a:ext cx="77724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5029200" algn="l"/>
                  </a:tabLst>
                </a:pPr>
                <a:r>
                  <a:rPr lang="en-US" sz="2800" b="1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(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iii)L.S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</m:oMath>
                </a14:m>
                <a:endParaRPr lang="en-US" sz="2800" i="1" dirty="0">
                  <a:solidFill>
                    <a:prstClr val="black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>
                    <a:solidFill>
                      <a:prstClr val="black"/>
                    </a:solidFill>
                    <a:ea typeface="SimSun"/>
                  </a:rPr>
                  <a:t>              </a:t>
                </a:r>
                <a:r>
                  <a:rPr lang="en-US" sz="2800" dirty="0" smtClean="0">
                    <a:solidFill>
                      <a:prstClr val="black"/>
                    </a:solidFill>
                    <a:ea typeface="SimSun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/>
                                <a:ea typeface="SimSun"/>
                              </a:rPr>
                              <m:t>ω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</m:oMath>
                </a14:m>
                <a:endParaRPr lang="en-US" sz="2800" i="1" dirty="0">
                  <a:solidFill>
                    <a:prstClr val="black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>
                    <a:solidFill>
                      <a:prstClr val="black"/>
                    </a:solidFill>
                    <a:ea typeface="SimSun"/>
                  </a:rPr>
                  <a:t>                </a:t>
                </a:r>
                <a:r>
                  <a:rPr lang="en-US" sz="2800" dirty="0" smtClean="0">
                    <a:solidFill>
                      <a:prstClr val="black"/>
                    </a:solidFill>
                    <a:ea typeface="SimSu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3</m:t>
                        </m:r>
                      </m:sup>
                    </m:sSup>
                  </m:oMath>
                </a14:m>
                <a:endParaRPr lang="en-US" sz="2800" i="1" dirty="0">
                  <a:solidFill>
                    <a:prstClr val="black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>
                    <a:solidFill>
                      <a:prstClr val="black"/>
                    </a:solidFill>
                    <a:ea typeface="SimSun"/>
                  </a:rPr>
                  <a:t>                 </a:t>
                </a:r>
                <a:r>
                  <a:rPr lang="en-US" sz="2800" dirty="0" smtClean="0">
                    <a:solidFill>
                      <a:prstClr val="black"/>
                    </a:solidFill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1</m:t>
                    </m:r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>
                    <a:solidFill>
                      <a:prstClr val="black"/>
                    </a:solidFill>
                    <a:ea typeface="SimSun"/>
                  </a:rPr>
                  <a:t>                 </a:t>
                </a:r>
                <a:r>
                  <a:rPr lang="en-US" sz="2800" dirty="0" smtClean="0">
                    <a:solidFill>
                      <a:prstClr val="black"/>
                    </a:solidFill>
                    <a:ea typeface="SimSu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 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R.H.S (Proved</a:t>
                </a:r>
                <a:r>
                  <a:rPr lang="en-US" sz="2800" b="1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)</a:t>
                </a:r>
              </a:p>
              <a:p>
                <a:pPr lvl="0">
                  <a:tabLst>
                    <a:tab pos="5029200" algn="l"/>
                  </a:tabLst>
                </a:pPr>
                <a:endParaRPr lang="en-US" sz="2800" b="1" dirty="0" smtClean="0">
                  <a:solidFill>
                    <a:prstClr val="black"/>
                  </a:solidFill>
                  <a:latin typeface="Times New Roman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b="1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(iv)L.S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x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y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</m:oMath>
                </a14:m>
                <a:endParaRPr lang="en-US" sz="2800" i="1" dirty="0" smtClean="0">
                  <a:solidFill>
                    <a:prstClr val="black"/>
                  </a:solidFill>
                  <a:latin typeface="Cambria Math"/>
                  <a:ea typeface="SimSun"/>
                </a:endParaRPr>
              </a:p>
              <a:p>
                <a:pPr lvl="0">
                  <a:tabLst>
                    <a:tab pos="5029200" algn="l"/>
                  </a:tabLst>
                </a:pPr>
                <a:r>
                  <a:rPr lang="en-US" sz="2800" dirty="0" smtClean="0">
                    <a:solidFill>
                      <a:prstClr val="black"/>
                    </a:solidFill>
                    <a:ea typeface="SimSun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ω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SimSun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ω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B050"/>
                                </a:solidFill>
                                <a:latin typeface="Cambria Math"/>
                                <a:ea typeface="SimSun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endParaRPr lang="en-US" sz="28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Times New Roman"/>
                    <a:ea typeface="SimSun"/>
                  </a:rPr>
                  <a:t>             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Times New Roman"/>
                      </a:rPr>
                      <m:t>.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7030A0"/>
                  </a:solidFill>
                  <a:latin typeface="Times New Roman"/>
                  <a:ea typeface="SimSun"/>
                </a:endParaRPr>
              </a:p>
              <a:p>
                <a:pPr lvl="0"/>
                <a:r>
                  <a:rPr lang="en-US" sz="2800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4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6</m:t>
                        </m:r>
                      </m:sup>
                    </m:sSup>
                    <m:r>
                      <a:rPr lang="en-US" sz="2800">
                        <a:solidFill>
                          <a:srgbClr val="00B050"/>
                        </a:solidFill>
                        <a:latin typeface="Cambria Math"/>
                        <a:ea typeface="SimSun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/>
                            <a:ea typeface="SimSun"/>
                            <a:cs typeface="Times New Roman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  </a:t>
                </a:r>
                <a:endParaRPr lang="en-US" sz="2800" dirty="0" smtClean="0">
                  <a:solidFill>
                    <a:prstClr val="black"/>
                  </a:solidFill>
                  <a:latin typeface="Times New Roman"/>
                  <a:ea typeface="SimSun"/>
                </a:endParaRPr>
              </a:p>
              <a:p>
                <a:pPr lvl="0"/>
                <a:r>
                  <a:rPr lang="en-US" sz="2800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/>
                        <a:ea typeface="SimSun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ω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1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/>
                        <a:ea typeface="SimSu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Su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ω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/>
                            <a:ea typeface="SimSu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/>
                    <a:ea typeface="SimSun"/>
                  </a:rPr>
                  <a:t> </a:t>
                </a:r>
                <a:endParaRPr lang="en-US" sz="2800" dirty="0" smtClean="0">
                  <a:solidFill>
                    <a:srgbClr val="7030A0"/>
                  </a:solidFill>
                  <a:latin typeface="Times New Roman"/>
                  <a:ea typeface="SimSun"/>
                </a:endParaRPr>
              </a:p>
              <a:p>
                <a:pPr lvl="0"/>
                <a:r>
                  <a:rPr lang="en-US" sz="2800" dirty="0" smtClean="0">
                    <a:solidFill>
                      <a:prstClr val="black"/>
                    </a:solidFill>
                    <a:latin typeface="Times New Roman"/>
                    <a:ea typeface="SimSun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00B050"/>
                        </a:solidFill>
                        <a:latin typeface="Cambria Math"/>
                        <a:ea typeface="SimSun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0 </a:t>
                </a:r>
                <a:r>
                  <a:rPr lang="en-US" sz="2800" b="1" dirty="0">
                    <a:solidFill>
                      <a:srgbClr val="00B050"/>
                    </a:solidFill>
                    <a:latin typeface="Times New Roman"/>
                    <a:ea typeface="SimSun"/>
                  </a:rPr>
                  <a:t>R.H.S (Proved)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7772400" cy="5262979"/>
              </a:xfrm>
              <a:prstGeom prst="rect">
                <a:avLst/>
              </a:prstGeom>
              <a:blipFill>
                <a:blip r:embed="rId2"/>
                <a:stretch>
                  <a:fillRect l="-1569" t="-1275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3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609600" y="13630"/>
            <a:ext cx="8001000" cy="67271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53156" fontAlgn="base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	Apply partial fraction to break the numerator and denominator.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6.1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Define proper and improper fractions.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6.2 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Resolve in to partial fraction of the followings types 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16445" algn="l"/>
              </a:tabLst>
            </a:pP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Denominator having a non-repeated linear factor.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16445" algn="l"/>
              </a:tabLst>
            </a:pP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Denominator having a repeated linear factor.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16445" algn="l"/>
              </a:tabLst>
            </a:pP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Denominator having a quadratic factors.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16445" algn="l"/>
              </a:tabLst>
            </a:pP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Denominator having a combination of repeated, non-repeated and quadratic factors.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7	Apply the concept of binomial theorem.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7.1	State binomial expression.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7.2	Express the binomial theorem for positive index.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7.3	Find the general term, middle term, equidistant term and term independent of x.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7.4	Use binomial theorem to find the value of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14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 (0.9998)</a:t>
            </a:r>
            <a:r>
              <a:rPr lang="en-US" sz="1400" baseline="300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, correct to six places of decimal.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ii) (1 + )</a:t>
            </a:r>
            <a:r>
              <a:rPr lang="en-US" sz="1400" baseline="300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−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 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(1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SymbolMT"/>
              </a:rPr>
              <a:t>−</a:t>
            </a:r>
            <a:r>
              <a:rPr lang="en-US" sz="1400" dirty="0">
                <a:latin typeface="Bookman Old Style" pitchFamily="18" charset="0"/>
                <a:ea typeface="SymbolMT"/>
                <a:cs typeface="SymbolMT"/>
              </a:rPr>
              <a:t> 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en-US" sz="1400" baseline="300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5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b="1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8 	Apply the concept of binomial theorem for negative index.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8.1	Express the binomial theorem for negative and fractional index.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8.2	Solve problems of the following types: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Expand (</a:t>
            </a:r>
            <a:r>
              <a:rPr lang="en-US" sz="14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 (1 – </a:t>
            </a:r>
            <a:r>
              <a:rPr lang="en-US" sz="14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nx</a:t>
            </a:r>
            <a:r>
              <a:rPr lang="en-US" sz="14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  (ii) </a:t>
            </a:r>
          </a:p>
          <a:p>
            <a:r>
              <a:rPr lang="en-US" sz="1400" b="1" dirty="0"/>
              <a:t>TRIGONOMETRY :</a:t>
            </a:r>
            <a:endParaRPr lang="en-US" sz="1400" dirty="0"/>
          </a:p>
          <a:p>
            <a:r>
              <a:rPr lang="en-US" sz="1400" b="1" dirty="0"/>
              <a:t>9	Apply the concept of associated angles.</a:t>
            </a:r>
            <a:endParaRPr lang="en-US" sz="1400" dirty="0"/>
          </a:p>
          <a:p>
            <a:r>
              <a:rPr lang="en-US" sz="1400" dirty="0"/>
              <a:t>9.1	Define associated angles.</a:t>
            </a:r>
          </a:p>
          <a:p>
            <a:r>
              <a:rPr lang="en-US" sz="1400" dirty="0"/>
              <a:t>9.2	Find the sign of </a:t>
            </a:r>
            <a:r>
              <a:rPr lang="en-US" sz="1400" dirty="0" err="1"/>
              <a:t>trigonometrical</a:t>
            </a:r>
            <a:r>
              <a:rPr lang="en-US" sz="1400" dirty="0"/>
              <a:t> function in different quadrants.</a:t>
            </a:r>
          </a:p>
          <a:p>
            <a:r>
              <a:rPr lang="en-US" sz="1400" dirty="0"/>
              <a:t>9.3	Calculate </a:t>
            </a:r>
            <a:r>
              <a:rPr lang="en-US" sz="1400" dirty="0" err="1"/>
              <a:t>trigonometrical</a:t>
            </a:r>
            <a:r>
              <a:rPr lang="en-US" sz="1400" dirty="0"/>
              <a:t> ratios of associated angle.</a:t>
            </a:r>
          </a:p>
          <a:p>
            <a:r>
              <a:rPr lang="en-US" sz="1400" dirty="0"/>
              <a:t>9.4	Solve the problems using above.</a:t>
            </a:r>
          </a:p>
          <a:p>
            <a:r>
              <a:rPr lang="en-US" sz="1400" b="1" dirty="0"/>
              <a:t>10	Apply the principle of </a:t>
            </a:r>
            <a:r>
              <a:rPr lang="en-US" sz="1400" b="1" dirty="0" err="1"/>
              <a:t>trigonometrical</a:t>
            </a:r>
            <a:r>
              <a:rPr lang="en-US" sz="1400" b="1" dirty="0"/>
              <a:t> ratios of compound angles.</a:t>
            </a:r>
            <a:endParaRPr lang="en-US" sz="1400" dirty="0"/>
          </a:p>
          <a:p>
            <a:r>
              <a:rPr lang="en-US" sz="1400" dirty="0"/>
              <a:t>10.1	Define compound angles.</a:t>
            </a:r>
          </a:p>
          <a:p>
            <a:r>
              <a:rPr lang="en-US" sz="1400" dirty="0"/>
              <a:t>10.2	Establish the following relation geometrically for acute angles.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) sin (A ± B) = sin A </a:t>
            </a:r>
            <a:r>
              <a:rPr lang="en-US" sz="1400" dirty="0" err="1"/>
              <a:t>cos</a:t>
            </a:r>
            <a:r>
              <a:rPr lang="en-US" sz="1400" dirty="0"/>
              <a:t> B ± </a:t>
            </a:r>
            <a:r>
              <a:rPr lang="en-US" sz="1400" dirty="0" err="1"/>
              <a:t>cos</a:t>
            </a:r>
            <a:r>
              <a:rPr lang="en-US" sz="1400" dirty="0"/>
              <a:t> A sin B.</a:t>
            </a:r>
          </a:p>
          <a:p>
            <a:r>
              <a:rPr lang="en-US" sz="1400" dirty="0"/>
              <a:t>	ii) </a:t>
            </a:r>
            <a:r>
              <a:rPr lang="en-US" sz="1400" dirty="0" err="1"/>
              <a:t>cos</a:t>
            </a:r>
            <a:r>
              <a:rPr lang="en-US" sz="1400" dirty="0"/>
              <a:t> (A ± B) = </a:t>
            </a:r>
            <a:r>
              <a:rPr lang="en-US" sz="1400" dirty="0" err="1"/>
              <a:t>cosA</a:t>
            </a:r>
            <a:r>
              <a:rPr lang="en-US" sz="1400" dirty="0"/>
              <a:t> </a:t>
            </a:r>
            <a:r>
              <a:rPr lang="en-US" sz="1400" dirty="0" err="1"/>
              <a:t>cosB</a:t>
            </a:r>
            <a:r>
              <a:rPr lang="en-US" sz="1400" dirty="0"/>
              <a:t> ± </a:t>
            </a:r>
            <a:r>
              <a:rPr lang="en-US" sz="1400" dirty="0" err="1"/>
              <a:t>sinAsinB</a:t>
            </a:r>
            <a:r>
              <a:rPr lang="en-US" sz="1400" dirty="0"/>
              <a:t>.</a:t>
            </a:r>
          </a:p>
          <a:p>
            <a:r>
              <a:rPr lang="en-US" sz="1400" dirty="0"/>
              <a:t>10.3	Deduce formula for tan (A ± B), Cot (A ± B).</a:t>
            </a: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  <a:tabLst>
                <a:tab pos="816445" algn="l"/>
              </a:tabLst>
            </a:pPr>
            <a:endParaRPr lang="en-US" sz="1286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GB </a:t>
            </a:r>
            <a:r>
              <a:rPr lang="en-US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cwVZ</a:t>
            </a:r>
            <a:r>
              <a:rPr lang="en-US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iPbvg~jK</a:t>
            </a:r>
            <a:r>
              <a:rPr lang="en-US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cÖkœvejx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</p:spPr>
            <p:txBody>
              <a:bodyPr/>
              <a:lstStyle/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800" b="1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 pitchFamily="2" charset="0"/>
                          </a:rPr>
                        </m:ctrlPr>
                      </m:radPr>
                      <m:deg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𝟑</m:t>
                        </m:r>
                      </m:deg>
                      <m:e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SutonnyMJ" pitchFamily="2" charset="0"/>
                          </a:rPr>
                          <m:t>𝒊𝒚</m:t>
                        </m:r>
                      </m:e>
                    </m:rad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=</m:t>
                    </m:r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𝒑</m:t>
                    </m:r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+</m:t>
                    </m:r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𝒊𝒒</m:t>
                    </m:r>
                  </m:oMath>
                </a14:m>
                <a:r>
                  <a:rPr lang="en-US" sz="2800" b="1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nqZ‡e</a:t>
                </a:r>
                <a:r>
                  <a:rPr lang="en-US" sz="2800" b="1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†`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LvI</a:t>
                </a:r>
                <a:r>
                  <a:rPr lang="en-US" sz="2800" b="1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h,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4(p²-q²</a:t>
                </a:r>
                <a:r>
                  <a:rPr lang="en-US" sz="28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𝒑</m:t>
                        </m:r>
                      </m:den>
                    </m:f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𝒒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chemeClr val="accent2"/>
                  </a:solidFill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sz="2900" b="1" i="1" spc="-1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a:rPr lang="en-US" sz="2900" b="1" i="1" spc="-100" smtClean="0">
                            <a:solidFill>
                              <a:schemeClr val="accent2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  </m:t>
                        </m:r>
                        <m:r>
                          <m:rPr>
                            <m:brk m:alnAt="7"/>
                          </m:rPr>
                          <a:rPr lang="en-US" sz="2900" b="1" i="1" spc="-100">
                            <a:solidFill>
                              <a:schemeClr val="accent2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𝟔</m:t>
                        </m:r>
                      </m:deg>
                      <m:e>
                        <m:r>
                          <a:rPr lang="en-US" sz="2900" b="1" i="1" spc="-100">
                            <a:solidFill>
                              <a:schemeClr val="accent2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900" b="1" i="1" spc="-100">
                            <a:solidFill>
                              <a:schemeClr val="accent2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𝟔𝟒</m:t>
                        </m:r>
                      </m:e>
                    </m:rad>
                  </m:oMath>
                </a14:m>
                <a:r>
                  <a:rPr lang="en-US" sz="2900" b="1" spc="-100" dirty="0" smtClean="0">
                    <a:solidFill>
                      <a:schemeClr val="accent2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Gi gvb </a:t>
                </a:r>
                <a:r>
                  <a:rPr lang="en-US" sz="2900" b="1" spc="-100" dirty="0">
                    <a:solidFill>
                      <a:schemeClr val="accent2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KZ </a:t>
                </a:r>
                <a:r>
                  <a:rPr lang="en-US" sz="2900" b="1" spc="-100" dirty="0" smtClean="0">
                    <a:solidFill>
                      <a:schemeClr val="accent2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?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900" b="1" spc="-100" dirty="0" smtClean="0">
                    <a:solidFill>
                      <a:srgbClr val="00B05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-1 </a:t>
                </a:r>
                <a:r>
                  <a:rPr lang="en-US" sz="2900" b="1" spc="-100" dirty="0" err="1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Ges</a:t>
                </a:r>
                <a:r>
                  <a:rPr lang="en-US" sz="2900" b="1" spc="-100" dirty="0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</a:t>
                </a:r>
                <a:r>
                  <a:rPr lang="en-US" sz="2900" b="1" spc="-100" dirty="0" err="1" smtClean="0">
                    <a:solidFill>
                      <a:srgbClr val="00B05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</a:t>
                </a:r>
                <a:r>
                  <a:rPr lang="en-US" sz="2900" b="1" spc="-100" dirty="0" err="1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GiNbg~jevwni</a:t>
                </a:r>
                <a:r>
                  <a:rPr lang="en-US" sz="2900" b="1" spc="-100" dirty="0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Ki|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r>
                  <a:rPr lang="en-US" sz="2900" b="1" spc="-100" dirty="0" smtClean="0">
                    <a:solidFill>
                      <a:srgbClr val="00B050"/>
                    </a:solidFill>
                    <a:latin typeface="SutonnyMJ" pitchFamily="2" charset="0"/>
                    <a:ea typeface="+mj-ea"/>
                    <a:cs typeface="SutonnyMJ" pitchFamily="2" charset="0"/>
                  </a:rPr>
                  <a:t> - </a:t>
                </a:r>
                <a:r>
                  <a:rPr lang="en-US" sz="2900" b="1" spc="-100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900" b="1" spc="-100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900" b="1" spc="-100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Nbg~jevwni</a:t>
                </a:r>
                <a:r>
                  <a:rPr lang="en-US" sz="2900" b="1" spc="-1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Ki</a:t>
                </a:r>
                <a:r>
                  <a:rPr lang="en-US" sz="2900" b="1" spc="-1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29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2i ,  1+i </a:t>
                </a:r>
                <a:r>
                  <a:rPr lang="en-US" sz="29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eM©g~j</a:t>
                </a:r>
                <a:r>
                  <a:rPr lang="en-US" sz="29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9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wbb©q</a:t>
                </a:r>
                <a:r>
                  <a:rPr lang="en-US" sz="29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r>
                  <a:rPr lang="en-US" sz="32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GK‡Ki</a:t>
                </a:r>
                <a:r>
                  <a:rPr lang="en-US" sz="32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KvíwbK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Nbg~j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err="1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 =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p+q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y = p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+q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² , </a:t>
                </a:r>
              </a:p>
              <a:p>
                <a:pPr marL="0" lvl="0" indent="0">
                  <a:buClr>
                    <a:srgbClr val="FF388C"/>
                  </a:buClr>
                  <a:buNone/>
                </a:pPr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  z = p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² +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 err="1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cÖgvbKi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3200" b="1" spc="-100" dirty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†h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3200" b="1" spc="-1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x² + y² + z² = 6pq</a:t>
                </a:r>
                <a:endParaRPr lang="en-US" sz="3200" b="1" spc="-100" dirty="0">
                  <a:solidFill>
                    <a:srgbClr val="00206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lvl="0" indent="0">
                  <a:buClr>
                    <a:srgbClr val="FF388C"/>
                  </a:buClr>
                  <a:buNone/>
                </a:pPr>
                <a:endParaRPr lang="en-US" sz="10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endParaRPr lang="en-US" sz="2900" b="1" spc="-100" dirty="0" smtClean="0">
                  <a:solidFill>
                    <a:srgbClr val="00206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q"/>
                </a:pPr>
                <a:endParaRPr lang="en-US" sz="2900" spc="-100" dirty="0">
                  <a:solidFill>
                    <a:prstClr val="black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endParaRPr lang="en-US" sz="2900" spc="-100" dirty="0" smtClean="0">
                  <a:solidFill>
                    <a:prstClr val="black"/>
                  </a:solidFill>
                  <a:latin typeface="SutonnyMJ" pitchFamily="2" charset="0"/>
                  <a:ea typeface="+mj-ea"/>
                  <a:cs typeface="SutonnyMJ" pitchFamily="2" charset="0"/>
                </a:endParaRPr>
              </a:p>
              <a:p>
                <a:pPr lvl="0">
                  <a:buClr>
                    <a:srgbClr val="FF388C"/>
                  </a:buClr>
                  <a:buFont typeface="Wingdings" pitchFamily="2" charset="2"/>
                  <a:buChar char="v"/>
                </a:pPr>
                <a:endParaRPr lang="en-US" sz="23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  <a:blipFill>
                <a:blip r:embed="rId2"/>
                <a:stretch>
                  <a:fillRect l="-155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BIIT (Bogra)\Desktop\3333\index.jp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86038"/>
            <a:ext cx="4038600" cy="18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b="1" dirty="0" smtClean="0">
                <a:latin typeface="Kunstler Script" pitchFamily="66" charset="0"/>
              </a:rPr>
              <a:t>Thank You</a:t>
            </a:r>
            <a:endParaRPr lang="en-US" sz="5400" dirty="0"/>
          </a:p>
        </p:txBody>
      </p:sp>
      <p:pic>
        <p:nvPicPr>
          <p:cNvPr id="3" name="Content Placeholder 3" descr="pink-rose-Flowers-hd-wallpap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328" y="1524000"/>
            <a:ext cx="3886200" cy="5029200"/>
          </a:xfrm>
          <a:prstGeom prst="rect">
            <a:avLst/>
          </a:prstGeom>
        </p:spPr>
      </p:pic>
      <p:pic>
        <p:nvPicPr>
          <p:cNvPr id="4" name="Content Placeholder 3" descr="DSC0004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524000"/>
            <a:ext cx="3657600" cy="49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544286" y="504824"/>
            <a:ext cx="8066314" cy="5891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53156" fontAlgn="base">
              <a:spcBef>
                <a:spcPct val="0"/>
              </a:spcBef>
              <a:spcAft>
                <a:spcPct val="0"/>
              </a:spcAft>
            </a:pPr>
            <a:endParaRPr lang="en-US" sz="1143" dirty="0"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algn="just" defTabSz="653156" fontAlgn="base">
              <a:spcBef>
                <a:spcPct val="0"/>
              </a:spcBef>
              <a:spcAft>
                <a:spcPct val="0"/>
              </a:spcAft>
            </a:pPr>
            <a:endParaRPr lang="en-US" sz="1143" dirty="0"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algn="just" defTabSz="653156" fontAlgn="base">
              <a:spcBef>
                <a:spcPct val="0"/>
              </a:spcBef>
              <a:spcAft>
                <a:spcPct val="0"/>
              </a:spcAft>
            </a:pPr>
            <a:endParaRPr lang="en-US" sz="1143" dirty="0"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algn="just" defTabSz="653156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10.4	Apply the identities to work out the problems: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	find the value of sin 75</a:t>
            </a:r>
            <a:r>
              <a:rPr lang="en-US" sz="1600" baseline="300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, tan 75</a:t>
            </a:r>
            <a:r>
              <a:rPr lang="en-US" sz="1600" baseline="300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ii)	show that =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iii)	if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α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+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β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=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θ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6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tan</a:t>
            </a:r>
            <a:r>
              <a:rPr lang="en-US" sz="1600" dirty="0" err="1">
                <a:latin typeface="Bookman Old Style" pitchFamily="18" charset="0"/>
                <a:ea typeface="Times New Roman" pitchFamily="18" charset="0"/>
                <a:cs typeface="SymbolMT" charset="-127"/>
              </a:rPr>
              <a:t>α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+ tan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β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= b, cot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α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+ cot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β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= a,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show that (a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−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b) = </a:t>
            </a:r>
            <a:r>
              <a:rPr lang="en-US" sz="1600" dirty="0" err="1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ab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cot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SymbolMT" charset="-127"/>
              </a:rPr>
              <a:t>θ</a:t>
            </a:r>
            <a:r>
              <a:rPr lang="en-US" sz="1600" dirty="0">
                <a:latin typeface="Bookman Old Style" pitchFamily="18" charset="0"/>
                <a:ea typeface="SymbolMT" charset="-127"/>
                <a:cs typeface="SymbolMT" charset="-127"/>
              </a:rPr>
              <a:t> </a:t>
            </a:r>
            <a:r>
              <a:rPr lang="en-US" sz="1600" dirty="0">
                <a:latin typeface="Bookman Old Style" pitchFamily="18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r>
              <a:rPr lang="en-US" sz="1600" b="1" dirty="0"/>
              <a:t>11	Apply sum and product formula of </a:t>
            </a:r>
            <a:r>
              <a:rPr lang="en-US" sz="1600" b="1" dirty="0" err="1"/>
              <a:t>trigonometrical</a:t>
            </a:r>
            <a:r>
              <a:rPr lang="en-US" sz="1600" b="1" dirty="0"/>
              <a:t> ratios.</a:t>
            </a:r>
            <a:endParaRPr lang="en-US" sz="1600" dirty="0"/>
          </a:p>
          <a:p>
            <a:r>
              <a:rPr lang="en-US" sz="1600" dirty="0"/>
              <a:t>11.1	Express sum or difference of two </a:t>
            </a:r>
            <a:r>
              <a:rPr lang="en-US" sz="1600" dirty="0" err="1"/>
              <a:t>sines</a:t>
            </a:r>
            <a:r>
              <a:rPr lang="en-US" sz="1600" dirty="0"/>
              <a:t> and cosines as a product and vice-versa</a:t>
            </a:r>
          </a:p>
          <a:p>
            <a:r>
              <a:rPr lang="en-US" sz="1600" dirty="0"/>
              <a:t>11.2	Solve problems of the followings types: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) show that, sin55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+ cos55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= cos10</a:t>
            </a:r>
            <a:r>
              <a:rPr lang="en-US" sz="1600" dirty="0">
                <a:sym typeface="Symbol"/>
              </a:rPr>
              <a:t></a:t>
            </a:r>
            <a:endParaRPr lang="en-US" sz="1600" dirty="0"/>
          </a:p>
          <a:p>
            <a:r>
              <a:rPr lang="en-US" sz="1600" dirty="0"/>
              <a:t>	ii) prove that, cos80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cos60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cos40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cos20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= </a:t>
            </a:r>
          </a:p>
          <a:p>
            <a:r>
              <a:rPr lang="en-US" sz="1600" b="1" dirty="0"/>
              <a:t>12	Apply the concept of ratios of multiple angles.</a:t>
            </a:r>
            <a:endParaRPr lang="en-US" sz="1600" dirty="0"/>
          </a:p>
          <a:p>
            <a:r>
              <a:rPr lang="en-US" sz="1600" dirty="0"/>
              <a:t>12.1	State the identities for sin 2A, </a:t>
            </a:r>
            <a:r>
              <a:rPr lang="en-US" sz="1600" dirty="0" err="1"/>
              <a:t>cos</a:t>
            </a:r>
            <a:r>
              <a:rPr lang="en-US" sz="1600" dirty="0"/>
              <a:t> 2A and tan 2A.</a:t>
            </a:r>
          </a:p>
          <a:p>
            <a:r>
              <a:rPr lang="en-US" sz="1600" dirty="0"/>
              <a:t>12.2	Deduce formula for sin 3A, </a:t>
            </a:r>
            <a:r>
              <a:rPr lang="en-US" sz="1600" dirty="0" err="1"/>
              <a:t>cos</a:t>
            </a:r>
            <a:r>
              <a:rPr lang="en-US" sz="1600" dirty="0"/>
              <a:t> 3A and tan 3A.</a:t>
            </a:r>
          </a:p>
          <a:p>
            <a:r>
              <a:rPr lang="en-US" sz="1600" dirty="0"/>
              <a:t>12.3	Solve the problems of the followings types.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) express </a:t>
            </a:r>
            <a:r>
              <a:rPr lang="en-US" sz="1600" dirty="0" err="1"/>
              <a:t>cos</a:t>
            </a:r>
            <a:r>
              <a:rPr lang="en-US" sz="1600" dirty="0"/>
              <a:t> 5θ in terms of </a:t>
            </a:r>
            <a:r>
              <a:rPr lang="en-US" sz="1600" dirty="0" err="1"/>
              <a:t>cos</a:t>
            </a:r>
            <a:r>
              <a:rPr lang="en-US" sz="1600" dirty="0"/>
              <a:t> θ.</a:t>
            </a:r>
          </a:p>
          <a:p>
            <a:r>
              <a:rPr lang="en-US" sz="1600" dirty="0"/>
              <a:t>	ii) if tan α = 2 tan β, show that, tan (α + β) = </a:t>
            </a:r>
          </a:p>
          <a:p>
            <a:r>
              <a:rPr lang="en-US" sz="1600" b="1" dirty="0"/>
              <a:t>13	Apply the concept of ratios of sub-multiple angles.</a:t>
            </a:r>
            <a:endParaRPr lang="en-US" sz="1600" dirty="0"/>
          </a:p>
          <a:p>
            <a:r>
              <a:rPr lang="en-US" sz="1600" dirty="0"/>
              <a:t>13.1	Find mathematically the identities for sin α , </a:t>
            </a:r>
            <a:r>
              <a:rPr lang="en-US" sz="1600" dirty="0" err="1"/>
              <a:t>cos</a:t>
            </a:r>
            <a:r>
              <a:rPr lang="en-US" sz="1600" dirty="0"/>
              <a:t> α and tan α in terms of and </a:t>
            </a:r>
          </a:p>
          <a:p>
            <a:r>
              <a:rPr lang="en-US" sz="1600" dirty="0"/>
              <a:t>13.2	Solve the problems of the type :</a:t>
            </a:r>
          </a:p>
          <a:p>
            <a:r>
              <a:rPr lang="en-US" sz="1600" dirty="0"/>
              <a:t>	find the value of </a:t>
            </a:r>
            <a:r>
              <a:rPr lang="en-US" sz="1600" dirty="0" err="1"/>
              <a:t>cos</a:t>
            </a:r>
            <a:r>
              <a:rPr lang="en-US" sz="1600" dirty="0"/>
              <a:t> 3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, </a:t>
            </a:r>
            <a:r>
              <a:rPr lang="en-US" sz="1600" dirty="0" err="1"/>
              <a:t>cos</a:t>
            </a:r>
            <a:r>
              <a:rPr lang="en-US" sz="1600" dirty="0"/>
              <a:t> 6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, </a:t>
            </a:r>
            <a:r>
              <a:rPr lang="en-US" sz="1600" dirty="0" err="1"/>
              <a:t>cos</a:t>
            </a:r>
            <a:r>
              <a:rPr lang="en-US" sz="1600" dirty="0"/>
              <a:t> 9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, </a:t>
            </a:r>
            <a:r>
              <a:rPr lang="en-US" sz="1600" dirty="0" err="1"/>
              <a:t>cos</a:t>
            </a:r>
            <a:r>
              <a:rPr lang="en-US" sz="1600" dirty="0"/>
              <a:t> 18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, </a:t>
            </a:r>
            <a:r>
              <a:rPr lang="en-US" sz="1600" dirty="0" err="1"/>
              <a:t>cos</a:t>
            </a:r>
            <a:r>
              <a:rPr lang="en-US" sz="1600" dirty="0"/>
              <a:t> 36</a:t>
            </a:r>
            <a:r>
              <a:rPr lang="en-US" sz="1600" dirty="0">
                <a:sym typeface="Symbol"/>
              </a:rPr>
              <a:t></a:t>
            </a:r>
            <a:r>
              <a:rPr lang="en-US" sz="1600" dirty="0"/>
              <a:t> etc.</a:t>
            </a:r>
          </a:p>
          <a:p>
            <a:r>
              <a:rPr lang="en-US" sz="1143" dirty="0"/>
              <a:t> </a:t>
            </a:r>
          </a:p>
          <a:p>
            <a:pPr algn="just" defTabSz="65315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86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437822"/>
          <a:ext cx="7772400" cy="14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me©‡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gvU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TC)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mgvcbx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dvBbvj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)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TF)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PF)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60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90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200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8" y="3176563"/>
            <a:ext cx="7848600" cy="99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6669" tIns="33334" rIns="66669" bIns="33334" rtlCol="0">
            <a:spAutoFit/>
          </a:bodyPr>
          <a:lstStyle/>
          <a:p>
            <a:pPr algn="ctr"/>
            <a:r>
              <a:rPr lang="en-US" sz="6000" dirty="0" smtClean="0">
                <a:latin typeface="SutonnyMJ" pitchFamily="2" charset="0"/>
                <a:cs typeface="SutonnyMJ" pitchFamily="2" charset="0"/>
              </a:rPr>
              <a:t>b¤^i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e›Ub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 </a:t>
            </a:r>
            <a:endParaRPr lang="en-US" sz="6000" dirty="0">
              <a:latin typeface="Bauhaus 93" pitchFamily="82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" y="990600"/>
            <a:ext cx="8153400" cy="190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১ম  </a:t>
            </a:r>
            <a:r>
              <a:rPr lang="en-US" sz="3600" dirty="0" err="1" smtClean="0">
                <a:solidFill>
                  <a:srgbClr val="FF0000"/>
                </a:solidFill>
              </a:rPr>
              <a:t>পর্ব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বিষয়</a:t>
            </a:r>
            <a:r>
              <a:rPr lang="en-US" sz="3600" dirty="0" smtClean="0">
                <a:solidFill>
                  <a:schemeClr val="tx1"/>
                </a:solidFill>
              </a:rPr>
              <a:t> : ম্যাথমেটিক্স-১</a:t>
            </a:r>
          </a:p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বিষয়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কোড</a:t>
            </a:r>
            <a:r>
              <a:rPr lang="en-US" sz="3600" dirty="0" smtClean="0">
                <a:solidFill>
                  <a:srgbClr val="FF0000"/>
                </a:solidFill>
              </a:rPr>
              <a:t> : ৬৫৯১১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77550"/>
            <a:ext cx="54102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আজকের</a:t>
            </a:r>
            <a:r>
              <a:rPr lang="en-US" sz="4800" b="1" dirty="0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ক্লাস</a:t>
            </a:r>
            <a:endParaRPr lang="en-US" sz="4800" b="1" dirty="0">
              <a:solidFill>
                <a:srgbClr val="FFFF0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4638"/>
            <a:ext cx="8077200" cy="954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Nikosh" panose="02000000000000000000" pitchFamily="2" charset="0"/>
                <a:cs typeface="Nikosh" panose="02000000000000000000" pitchFamily="2" charset="0"/>
              </a:rPr>
              <a:t>ম্যাথমেটিক্স-১  </a:t>
            </a:r>
            <a:r>
              <a:rPr lang="en-US" sz="2800" b="1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b="1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মানবন্টন</a:t>
            </a:r>
            <a:endParaRPr lang="en-US" sz="2800" b="1" dirty="0" smtClean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sz="2800" b="1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বিষয়</a:t>
            </a:r>
            <a:r>
              <a:rPr lang="en-US" sz="2800" b="1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কোড</a:t>
            </a:r>
            <a:r>
              <a:rPr lang="en-US" sz="2800" b="1" dirty="0" smtClean="0">
                <a:latin typeface="Nikosh" panose="02000000000000000000" pitchFamily="2" charset="0"/>
                <a:cs typeface="Nikosh" panose="02000000000000000000" pitchFamily="2" charset="0"/>
              </a:rPr>
              <a:t> : ৬৫৯১১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721086"/>
            <a:ext cx="8153400" cy="5055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১ ।     ক-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বিভাগ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: (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অতি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সংক্ষিপ্ত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)</a:t>
            </a:r>
          </a:p>
          <a:p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১০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থাকবে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। ১০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উত্তর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দিতে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হবে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  <a:p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প্রতিটি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মান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: ২   ,   ২×১০=২০</a:t>
            </a:r>
          </a:p>
          <a:p>
            <a:endParaRPr lang="en-US" sz="1050" dirty="0" smtClean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২।  খ-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বিভাগ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( </a:t>
            </a:r>
            <a:r>
              <a:rPr lang="en-US" sz="2400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সংক্ষিপ্ত</a:t>
            </a:r>
            <a:r>
              <a:rPr lang="en-US" sz="2400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)</a:t>
            </a:r>
          </a:p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১০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থাকবে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। ১০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উত্তর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দিতে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হবে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  <a:p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প্রতিটি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মান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: 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৩   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,   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৩×১০=৩০</a:t>
            </a:r>
          </a:p>
          <a:p>
            <a:endParaRPr lang="en-US" sz="1200" dirty="0" smtClean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৩। গ-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বিভাগ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রচনামূলক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)</a:t>
            </a:r>
          </a:p>
          <a:p>
            <a:endParaRPr lang="en-US" sz="1200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৭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থাকবে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। ৫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উত্তর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দিতে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হবে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  <a:p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প্রতিটি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প্রশ্নের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cs typeface="Nikosh" panose="02000000000000000000" pitchFamily="2" charset="0"/>
              </a:rPr>
              <a:t>মান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 : 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৮   </a:t>
            </a:r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,   </a:t>
            </a:r>
            <a:r>
              <a:rPr lang="en-US" sz="2400" dirty="0" smtClean="0">
                <a:latin typeface="Nikosh" panose="02000000000000000000" pitchFamily="2" charset="0"/>
                <a:cs typeface="Nikosh" panose="02000000000000000000" pitchFamily="2" charset="0"/>
              </a:rPr>
              <a:t>৮×৫=৪০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endParaRPr lang="en-US" dirty="0" smtClean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</a:p>
          <a:p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0755" y="1145637"/>
            <a:ext cx="5715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সমাপনী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পরীক্ষা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ফা</a:t>
            </a:r>
            <a:r>
              <a:rPr lang="as-IN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ই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নাল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পরীক্ষা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) 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মোট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নম্বর</a:t>
            </a:r>
            <a:r>
              <a:rPr lang="en-US" sz="2400" b="1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: ৯০</a:t>
            </a:r>
          </a:p>
        </p:txBody>
      </p:sp>
    </p:spTree>
    <p:extLst>
      <p:ext uri="{BB962C8B-B14F-4D97-AF65-F5344CB8AC3E}">
        <p14:creationId xmlns:p14="http://schemas.microsoft.com/office/powerpoint/2010/main" val="27700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82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সূচীপত্র</a:t>
            </a:r>
            <a:endParaRPr lang="en-US" sz="2800" dirty="0">
              <a:solidFill>
                <a:srgbClr val="FF000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523220"/>
          <a:ext cx="8382001" cy="634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ক্র.নং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</a:t>
                      </a:r>
                      <a:endParaRPr lang="en-US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এর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বিষয়সমূহ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প্রগমন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ও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ধারা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(Progression &amp; Series 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বহুপদী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(Polynomials)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৩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জটিল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(Complex Number)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৪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বিন্যাস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(Permutation)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সমাবেশ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(Combination)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৬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আংশিক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ভগ্নাংশ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(Partial Fractions)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৭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ধনাত্মক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পূর্ণ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সূচকের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দ্বিপদী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উপপাদ্য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(Binomial theorem for Positive Integral)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৮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ঋ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নাত্মক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ও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ভগ্নাংশ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সূচকের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দ্বিপদী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উপপাদ্য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(Binomial theorem for Negative Integral)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৯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সংযুক্ত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ত্রিকোণমিতিক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অনুপাত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Trigonometrical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ratios of associated angles)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47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যৌগিক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ত্রিকোণমিতিক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অনুপাত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Trigonometrical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ratios of compound angles)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১১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সূত্রের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রুপান্তর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(Transformation of Formulae)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১২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গুনিতক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(Multiple Angles)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১৩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উপগুনিতক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(Sub Multiple Angles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1208</Words>
  <Application>Microsoft Office PowerPoint</Application>
  <PresentationFormat>On-screen Show (4:3)</PresentationFormat>
  <Paragraphs>696</Paragraphs>
  <Slides>51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SimSun</vt:lpstr>
      <vt:lpstr>Arial</vt:lpstr>
      <vt:lpstr>Bauhaus 93</vt:lpstr>
      <vt:lpstr>Berlin Sans FB Demi</vt:lpstr>
      <vt:lpstr>Bookman Old Style</vt:lpstr>
      <vt:lpstr>Calibri</vt:lpstr>
      <vt:lpstr>Calibri Light</vt:lpstr>
      <vt:lpstr>Cambria Math</vt:lpstr>
      <vt:lpstr>Kunstler Script</vt:lpstr>
      <vt:lpstr>Nikosh</vt:lpstr>
      <vt:lpstr>SutonnyMJ</vt:lpstr>
      <vt:lpstr>Symbol</vt:lpstr>
      <vt:lpstr>SymbolMT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Aa¨vq-3 </vt:lpstr>
      <vt:lpstr>           wcÖq wkÿv_x©e„›` জটিল রাশিমালা Aa¨v‡qi wkLb dj</vt:lpstr>
      <vt:lpstr>PowerPoint Presentation</vt:lpstr>
      <vt:lpstr>PowerPoint Presentation</vt:lpstr>
      <vt:lpstr>PowerPoint Presentation</vt:lpstr>
      <vt:lpstr>PowerPoint Presentation</vt:lpstr>
      <vt:lpstr>                             AwZ mswÿß cÖkœ 1.   1Gi Nbg~j¸‡jv wjL|</vt:lpstr>
      <vt:lpstr>3.  hw` x = □(64&amp;1/2) (-1+√(-3) ) ,y = □(64&amp;1/2) (-1-√(-3) ) nq Z‡e〖                      x〗^3 + y^3Gi gvb wbY©q Ki|</vt:lpstr>
      <vt:lpstr> 4 (i) 〖(-i)〗^(15 )Gigvb KZ ? </vt:lpstr>
      <vt:lpstr>PowerPoint Presentation</vt:lpstr>
      <vt:lpstr>5.GK‡Ki KvíwbK Nbg~j ωn‡j (i) cÖgvb Ki †h, (〖1+ω)〗^3 - (〖1+ω^2)〗^3= 0</vt:lpstr>
      <vt:lpstr> 6. a + ib = 0 n‡j a Ges b Gi gvb KZ ?</vt:lpstr>
      <vt:lpstr>PowerPoint Presentation</vt:lpstr>
      <vt:lpstr>PowerPoint Presentation</vt:lpstr>
      <vt:lpstr>PowerPoint Presentation</vt:lpstr>
      <vt:lpstr>GB Aa¨v‡qi cwVZ AwZ mswÿß cÖkœvejx</vt:lpstr>
      <vt:lpstr>GB Aa¨v‡qi cwVZ AwZ mswÿß cÖkœvejx</vt:lpstr>
      <vt:lpstr>PowerPoint Presentation</vt:lpstr>
      <vt:lpstr>PowerPoint Presentation</vt:lpstr>
      <vt:lpstr>PowerPoint Presentation</vt:lpstr>
      <vt:lpstr>mswÿß cÖkœ</vt:lpstr>
      <vt:lpstr>5. cÖgvb Ki †h,(1-i)^(-2)- (1+i)^(-2)=i</vt:lpstr>
      <vt:lpstr>PowerPoint Presentation</vt:lpstr>
      <vt:lpstr>PowerPoint Presentation</vt:lpstr>
      <vt:lpstr>PowerPoint Presentation</vt:lpstr>
      <vt:lpstr>GB Aa¨v‡qi cwVZ mswÿß cÖkœvejx</vt:lpstr>
      <vt:lpstr>iPbvg~jK cÖkœ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## 3. √(6&amp;-64) Gi gvb KZ ?</vt:lpstr>
      <vt:lpstr>PowerPoint Presentation</vt:lpstr>
      <vt:lpstr>Avevi,   x³-(2i)^3= 0 ev,( x - 2i )( x² + 2ix + 4i² ) = 0    ev,( x - 2i )( x² + 2ix - 4 ) = 0    ev,( x - 2i )= 0  ev, x = 2i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GB Aa¨v‡qi cwVZ iPbvg~jK cÖkœvejx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BIIT (Bogra)</dc:creator>
  <cp:lastModifiedBy>HP-NPC</cp:lastModifiedBy>
  <cp:revision>147</cp:revision>
  <dcterms:created xsi:type="dcterms:W3CDTF">2013-11-08T08:47:34Z</dcterms:created>
  <dcterms:modified xsi:type="dcterms:W3CDTF">2022-09-17T14:03:26Z</dcterms:modified>
</cp:coreProperties>
</file>