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Old Standard TT"/>
      <p:regular r:id="rId48"/>
      <p:bold r:id="rId49"/>
      <p: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E76650-162E-4AF8-AF65-5D49007773B2}">
  <a:tblStyle styleId="{9BE76650-162E-4AF8-AF65-5D49007773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regular.fntdata"/><Relationship Id="rId43" Type="http://schemas.openxmlformats.org/officeDocument/2006/relationships/slide" Target="slides/slide37.xml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ldStandardTT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01818ae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01818ae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01818aef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01818ae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a = [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81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82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83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 = [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81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82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83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print(a is b)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print(a ==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a= banna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b=banna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</a:t>
            </a:r>
            <a:r>
              <a:rPr lang="en"/>
              <a:t>strings are immutable thats why same, but lists are mutable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01818ae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01818ae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1818ae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01818ae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01818ae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01818ae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1818aef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01818ae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01818aef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01818aef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01818ae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01818ae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01818ae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01818ae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01818aef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01818aef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eaaf2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eaaf2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01818aef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01818aef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01818aef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01818aef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01818aef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01818aef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01818aef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01818aef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01818aef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01818aef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01818aef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01818aef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01818aef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01818aef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01818aef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01818aef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01818aef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01818aef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01818aef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01818aef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1818ae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1818ae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01818aef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01818aef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01818aef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01818aef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01818aef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01818aef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01818aef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01818aef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01818aef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01818aef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e0b545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4e0b545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e0b545f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e0b545f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9ef2ccf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9ef2ccf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01818ae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01818ae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01818ae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01818ae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1818ae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01818ae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1818ae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1818ae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1818ae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01818ae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1818ae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1818ae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horturl.at/deir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Raza Ul Mustafa Khokhar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3182340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Raza Ul Mustafa Khokhar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American University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deletion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437600" y="1473925"/>
            <a:ext cx="626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del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statement removes an element from a list by using its position.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16314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88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'two'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'three'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a[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alist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alist[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print(alist)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and references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576600" y="20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3995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 is b)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 == b)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225" y="1484313"/>
            <a:ext cx="35242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703225" y="1667600"/>
            <a:ext cx="79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Since variables refer to objects, if we assign one variable to another, both variables refer to the same object: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815450" y="29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3267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= a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 is b)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375" y="2256175"/>
            <a:ext cx="35242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Repetitions and references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25"/>
          <p:cNvGraphicFramePr/>
          <p:nvPr/>
        </p:nvGraphicFramePr>
        <p:xfrm>
          <a:off x="1940575" y="25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599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origlist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print(origlist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358800" y="1788150"/>
            <a:ext cx="842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With a list, the repetition operator creates copies of the references.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Repetitions and references cont…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311700" y="20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4734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origlist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print(origlist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newlist = [origlist]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print(newlist)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13" y="1208088"/>
            <a:ext cx="334327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92075" y="3928325"/>
            <a:ext cx="486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newlist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is a list of three references to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origlist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that were created by the repetition operator.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Repetitions and references cont…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1078875" y="15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3970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origlist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newlist = [origlist]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print(newlist)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origlist[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99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print(newlist)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13" y="822325"/>
            <a:ext cx="33432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methods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2320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8679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 = []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mylist.insert(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# Insert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 pos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shift other items up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print(mylist.count(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   # How many times is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mylist?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print(mylist.index(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    # Find index of first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mylist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print(mylist.count(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mylist.reverse()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mylist.sort()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mylist.remove(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          # Removes the first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the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lastitem = mylist.pop()     # Removes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returns the last item of the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print(lastitem)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to note !!!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42652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It is important to remember that methods like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append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sort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, and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reverse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all return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None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. This means that re-assigning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mylist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to the result of sorting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mylist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will result in losing the entire list.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83" name="Google Shape;183;p29"/>
          <p:cNvGraphicFramePr/>
          <p:nvPr/>
        </p:nvGraphicFramePr>
        <p:xfrm>
          <a:off x="546450" y="24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8051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 = []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mylist.append(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 = mylist.sort()   #probably an error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print(mylist)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versus Concatenate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311700" y="1152475"/>
            <a:ext cx="5382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It is also important to realize that with append, the original list is simply modified. On the other hand, with concatenation, an entirely new list is created.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863" y="2122075"/>
            <a:ext cx="526732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311700" y="24311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 In order to use concatenation, we need to write an assignment statement that uses the accumulator pattern: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311700" y="425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2646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origlist = origlist +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"cat"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list in concatenation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63" y="2056050"/>
            <a:ext cx="53816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208038" y="1152475"/>
            <a:ext cx="872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newlist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refers to a list which is a copy of the original list,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origlist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, with the new item “cat” added to the end.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origlist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still contains the three values it did before the concatenation. This is why the assignment operation is necessary as part of the accumulator pattern.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list is a sequential collection of Python data values, where each value is identified by an index. The values that make up a list are called its elements</a:t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6392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921375"/>
              </a:tblGrid>
              <a:tr h="75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"spam"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"bungee"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"swallow"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14"/>
          <p:cNvGraphicFramePr/>
          <p:nvPr/>
        </p:nvGraphicFramePr>
        <p:xfrm>
          <a:off x="1639200" y="38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921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and for loops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1912663" y="13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6202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fruits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"orange"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"banana"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"cherry"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afruit in fruits:     # by item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print(afruit)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32"/>
          <p:cNvGraphicFramePr/>
          <p:nvPr/>
        </p:nvGraphicFramePr>
        <p:xfrm>
          <a:off x="1912675" y="27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6202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fruits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"orange"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"banana"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"cherry"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 in range(len(fruits)):     # by index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print(fruits[position])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32"/>
          <p:cNvSpPr txBox="1"/>
          <p:nvPr/>
        </p:nvSpPr>
        <p:spPr>
          <a:xfrm>
            <a:off x="470175" y="3130400"/>
            <a:ext cx="11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Range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33"/>
          <p:cNvGraphicFramePr/>
          <p:nvPr/>
        </p:nvGraphicFramePr>
        <p:xfrm>
          <a:off x="1661538" y="19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820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numbers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print(numbers)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range(len(numbers)):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numbers[i] = numbers[i] **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print(numbers)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33"/>
          <p:cNvSpPr txBox="1"/>
          <p:nvPr/>
        </p:nvSpPr>
        <p:spPr>
          <a:xfrm>
            <a:off x="3072000" y="3953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 2, 3, 4, 5]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[1, 4, 9, 16, 25]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with length greater than 3?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1498550" y="213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68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long_names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 in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"Joe"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"Sally"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"Brad"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len(name) &gt;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long_names +=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print(long_names)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4"/>
          <p:cNvSpPr txBox="1"/>
          <p:nvPr/>
        </p:nvSpPr>
        <p:spPr>
          <a:xfrm>
            <a:off x="1498600" y="3953275"/>
            <a:ext cx="56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https://shorturl.at/deirS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important ! Using list as a parameters</a:t>
            </a:r>
            <a:endParaRPr/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3805150" y="22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181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doubleStuff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(aList):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""" Overwrite each element in aList with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its value. """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 in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(len(aList)):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aList[position]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aList[position]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things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print(things)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doubleStuff(things)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print(things)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35"/>
          <p:cNvSpPr txBox="1"/>
          <p:nvPr/>
        </p:nvSpPr>
        <p:spPr>
          <a:xfrm>
            <a:off x="311700" y="1392625"/>
            <a:ext cx="852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Passing a list as an argument actually passes a reference to the list, not a copy of the list. Since lists are mutable, changes made to the elements referenced by the parameter change the same list that the argument is referencing.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5" y="2571750"/>
            <a:ext cx="3606075" cy="2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35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function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099" y="442000"/>
            <a:ext cx="4670899" cy="425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" name="Google Shape;239;p36"/>
          <p:cNvGraphicFramePr/>
          <p:nvPr/>
        </p:nvGraphicFramePr>
        <p:xfrm>
          <a:off x="311700" y="175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4267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doubleStuff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(a_list):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""" Return a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which contains doubles of the elements in a_list. """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new_list = []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 in a_list: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new_elem =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value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new_list.append(new_elem)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new_list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things = [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print(things)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things = doubleStuff(things)</a:t>
                      </a:r>
                      <a:b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print(things)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7"/>
          <p:cNvGraphicFramePr/>
          <p:nvPr/>
        </p:nvGraphicFramePr>
        <p:xfrm>
          <a:off x="1641450" y="280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861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mylist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yourlist = [item **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item in mylist]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print(yourlist)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37"/>
          <p:cNvGraphicFramePr/>
          <p:nvPr/>
        </p:nvGraphicFramePr>
        <p:xfrm>
          <a:off x="1641450" y="177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861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[&lt;expression&gt;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&lt;item&gt; in &lt;sequence&gt;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&lt;condition&gt;]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lists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38"/>
          <p:cNvGraphicFramePr/>
          <p:nvPr/>
        </p:nvGraphicFramePr>
        <p:xfrm>
          <a:off x="1088925" y="193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696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nested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innerlist = nested[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print(innerlist)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= innerlist[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print(item)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print(nested[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&amp; Lists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39"/>
          <p:cNvGraphicFramePr/>
          <p:nvPr/>
        </p:nvGraphicFramePr>
        <p:xfrm>
          <a:off x="1581175" y="135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981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song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"The rain in Spain..."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wds = song.split()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print(wds)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39"/>
          <p:cNvGraphicFramePr/>
          <p:nvPr/>
        </p:nvGraphicFramePr>
        <p:xfrm>
          <a:off x="1581175" y="267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981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song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"The rain in Spain..."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wds = song.split()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print(wds)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of split is join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40"/>
          <p:cNvGraphicFramePr/>
          <p:nvPr/>
        </p:nvGraphicFramePr>
        <p:xfrm>
          <a:off x="1681625" y="22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780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wds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"red"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"blue"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"green"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glue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';'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= glue.join(wds)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print(wds)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"***"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.join(wds))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.join(wds))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40"/>
          <p:cNvSpPr txBox="1"/>
          <p:nvPr/>
        </p:nvSpPr>
        <p:spPr>
          <a:xfrm>
            <a:off x="1447650" y="1576975"/>
            <a:ext cx="62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The inverse of the </a:t>
            </a:r>
            <a:r>
              <a:rPr lang="en" sz="2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split</a:t>
            </a:r>
            <a:r>
              <a:rPr lang="en" sz="2800">
                <a:latin typeface="Old Standard TT"/>
                <a:ea typeface="Old Standard TT"/>
                <a:cs typeface="Old Standard TT"/>
                <a:sym typeface="Old Standard TT"/>
              </a:rPr>
              <a:t> method is </a:t>
            </a:r>
            <a:r>
              <a:rPr lang="en" sz="2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join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Type Conversion Function</a:t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606600" y="1333300"/>
            <a:ext cx="8225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Python has a built-in type conversion function called </a:t>
            </a:r>
            <a:r>
              <a:rPr lang="en" sz="20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list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 that tries to turn whatever you give it into a list. For example, try the following: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278" name="Google Shape;278;p41"/>
          <p:cNvGraphicFramePr/>
          <p:nvPr/>
        </p:nvGraphicFramePr>
        <p:xfrm>
          <a:off x="2295413" y="25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4553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xs =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"Crunchy Frog"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print(xs)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examples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616763" y="16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79104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vocabulary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"iteration"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"selection"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"control"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numbers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 = []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mixedlist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print(numbers)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print(mixedlist)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newlist = [ numbers, vocabulary 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print(newlist)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 and Mutability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solidFill>
                  <a:srgbClr val="000000"/>
                </a:solidFill>
              </a:rPr>
              <a:t> In other words, strings are </a:t>
            </a:r>
            <a:r>
              <a:rPr b="1" lang="en" sz="1600">
                <a:solidFill>
                  <a:srgbClr val="000000"/>
                </a:solidFill>
              </a:rPr>
              <a:t>immutable</a:t>
            </a:r>
            <a:r>
              <a:rPr lang="en" sz="1600">
                <a:solidFill>
                  <a:srgbClr val="000000"/>
                </a:solidFill>
              </a:rPr>
              <a:t> and lists are </a:t>
            </a:r>
            <a:r>
              <a:rPr b="1" lang="en" sz="1600">
                <a:solidFill>
                  <a:srgbClr val="000000"/>
                </a:solidFill>
              </a:rPr>
              <a:t>mutable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</a:rPr>
              <a:t>A </a:t>
            </a:r>
            <a:r>
              <a:rPr b="1" lang="en" sz="1600">
                <a:solidFill>
                  <a:srgbClr val="000000"/>
                </a:solidFill>
              </a:rPr>
              <a:t>tuple</a:t>
            </a:r>
            <a:r>
              <a:rPr lang="en" sz="1600">
                <a:solidFill>
                  <a:srgbClr val="000000"/>
                </a:solidFill>
              </a:rPr>
              <a:t>, like a list, is a sequence of items of any type. Unlike lists, however, tuples are immutable. Syntactically, a tuple is a comma-separated sequence of values. Although it is not necessary, it is conventional to enclose tuples in parentheses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graphicFrame>
        <p:nvGraphicFramePr>
          <p:cNvPr id="285" name="Google Shape;285;p42"/>
          <p:cNvGraphicFramePr/>
          <p:nvPr/>
        </p:nvGraphicFramePr>
        <p:xfrm>
          <a:off x="875700" y="30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7689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julia = 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"Julia"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"Roberts"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1967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"Duplicity"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"Actress"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"Atlanta, Georgia"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42"/>
          <p:cNvGraphicFramePr/>
          <p:nvPr/>
        </p:nvGraphicFramePr>
        <p:xfrm>
          <a:off x="875700" y="39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7689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julia[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'X'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TypeError: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'tuple'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object does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support item assignment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– New Tuple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43"/>
          <p:cNvGraphicFramePr/>
          <p:nvPr/>
        </p:nvGraphicFramePr>
        <p:xfrm>
          <a:off x="1036450" y="13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732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julia = 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"Julia"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"Roberts"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1967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"Duplicity"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"Actress"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"Atlanta, Georgia"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print(julia[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print(julia[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print(len(julia))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field in julia: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print(field)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julia = julia[: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+ 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"Eat Pray Love"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+ julia[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print(julia)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to note ! 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4"/>
          <p:cNvSpPr txBox="1"/>
          <p:nvPr/>
        </p:nvSpPr>
        <p:spPr>
          <a:xfrm>
            <a:off x="311700" y="1326050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To create a tuple with a single element (but you’re probably not likely to do that too often), we have to include the final comma, because without the final comma, Python treats the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(5)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below as an integer in parentheses: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301" name="Google Shape;301;p44"/>
          <p:cNvGraphicFramePr/>
          <p:nvPr/>
        </p:nvGraphicFramePr>
        <p:xfrm>
          <a:off x="1269200" y="26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6242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 = 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print(type(tup))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print(type(x))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Assignment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311700" y="1555950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Python has a very powerful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tuple assignment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feature that allows a tuple of variables on the left of an assignment to be assigned values from a tuple on the right of the assignment.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309" name="Google Shape;309;p45"/>
          <p:cNvGraphicFramePr/>
          <p:nvPr/>
        </p:nvGraphicFramePr>
        <p:xfrm>
          <a:off x="311700" y="267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(name, surname, birth_year, movie, movie_year, profession, birth_place) = julia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45"/>
          <p:cNvGraphicFramePr/>
          <p:nvPr/>
        </p:nvGraphicFramePr>
        <p:xfrm>
          <a:off x="311700" y="37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c, d) = 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ValueError: need more than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values to unpack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45"/>
          <p:cNvSpPr txBox="1"/>
          <p:nvPr/>
        </p:nvSpPr>
        <p:spPr>
          <a:xfrm>
            <a:off x="363900" y="3372150"/>
            <a:ext cx="8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Naturally, the number of variables on the left and the number of values on the right have to be the same.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 as a return value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can return tuples as a return value</a:t>
            </a:r>
            <a:endParaRPr/>
          </a:p>
        </p:txBody>
      </p:sp>
      <p:graphicFrame>
        <p:nvGraphicFramePr>
          <p:cNvPr id="318" name="Google Shape;318;p46"/>
          <p:cNvGraphicFramePr/>
          <p:nvPr/>
        </p:nvGraphicFramePr>
        <p:xfrm>
          <a:off x="948275" y="20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7247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circleInfo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"""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(circumference, area) of a circle of radius r """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3.14159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r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3.14159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r * r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(c, a)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print(circleInfo(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2:</a:t>
            </a:r>
            <a:endParaRPr/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Create a function that first sorts the list into two separate lists: integers and strings.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Then, it finds even numbers in the integers list and records their indices.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Finally, it returns the sorted integers, int list, strings list, even numbers, and their indices list with tuples.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 If you pass this list to your function: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my_list = [2, 8, 9, 1, 99, 101, 'CSC', 'BSC', 'Apple']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should be: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Sorted Integers: [1, 2, 8, 9, 99, 101]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([2, 8, 9, 1, 99, 101], ['CSC', 'BSC', 'Apple'], [(1, 2), (2, 8)]) → </a:t>
            </a:r>
            <a:r>
              <a:rPr b="1" lang="en"/>
              <a:t>Even Number 2 and 8  is on Index 1 and 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42">
                <a:highlight>
                  <a:srgbClr val="FFFF00"/>
                </a:highlight>
              </a:rPr>
              <a:t>Hint: isinstance(j,int) or isinstance(j,str) is a function that return </a:t>
            </a:r>
            <a:r>
              <a:rPr lang="en" sz="1942">
                <a:highlight>
                  <a:srgbClr val="FFFF00"/>
                </a:highlight>
              </a:rPr>
              <a:t>boolean</a:t>
            </a:r>
            <a:r>
              <a:rPr lang="en" sz="1942">
                <a:highlight>
                  <a:srgbClr val="FFFF00"/>
                </a:highlight>
              </a:rPr>
              <a:t> result: True or False : Here </a:t>
            </a:r>
            <a:r>
              <a:rPr b="1" lang="en" sz="1942">
                <a:highlight>
                  <a:srgbClr val="FFFF00"/>
                </a:highlight>
              </a:rPr>
              <a:t>j is your element in the list</a:t>
            </a:r>
            <a:endParaRPr sz="1942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Quiz 2: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150" y="1152475"/>
            <a:ext cx="5648400" cy="37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&amp; Material	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razaulmustafa.us/cs148/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length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with strings, the function len returns the length of a list (the number of items in the list).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since lists can have items which are themselves lists, it important to note that len only returns the top-most length. In other words, sublists are considered to be a single item when counting the length of the list.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1840125" y="33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901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alist = 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print(len(alist))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print(len([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'spam!'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'Brie'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'Roquefort'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'Pol le Veq'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elements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2141525" y="20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316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numbers =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8398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print(numbers[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print(numbers[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print(numbers[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print(numbers[len(numbers) -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membership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1547075"/>
            <a:ext cx="843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 in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are boolean operators that test membership in a sequence. We used them previously with strings and they also work here.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1551038" y="309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6041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"orange"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"banana"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"cherry"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fruit)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"pear"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fruit)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 and Repetition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1762000" y="238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620000"/>
              </a:tblGrid>
              <a:tr h="17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"orange"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"banana"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"cherry"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+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print(fruit + 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"goodbye"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 *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slices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1960675" y="19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519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a_list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'f'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print(a_list[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print(a_list[: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print(a_list[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print(a_list[:])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mutable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1721813" y="18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{9BE76650-162E-4AF8-AF65-5D49007773B2}</a:tableStyleId>
              </a:tblPr>
              <a:tblGrid>
                <a:gridCol w="5700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 = 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"banana"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"apple"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"cherry"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print(fruit)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"pear"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fruit[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"orange"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print(fruit)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