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19530F-A107-40B9-8F4C-116DB8C652B8}">
  <a:tblStyle styleId="{C019530F-A107-40B9-8F4C-116DB8C652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0ab66907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0ab66907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0ab6690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0ab6690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0ab6690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0ab6690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0ab669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0ab669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ab6690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ab6690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0ab6690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0ab6690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0ab6690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0ab6690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0ab66907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0ab6690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0ab6690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0ab6690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0ab66907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0ab6690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0ab6690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0ab6690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1"/>
            <a:ext cx="81231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Raza Ul Mustafa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3182353"/>
            <a:ext cx="81231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American University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Science Department - CSC-148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other methods - What do you think they will do?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918125" y="15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{C019530F-A107-40B9-8F4C-116DB8C652B8}</a:tableStyleId>
              </a:tblPr>
              <a:tblGrid>
                <a:gridCol w="7307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infile = open(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"ccdata.txt"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aline = infile.readline()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print(aline)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infile = open(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"ccdata.txt"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linelist = infile.readlines()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print(len(linelist))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print(linelist[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infile = open(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"ccdata.txt"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filestring = infile.read()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print(len(filestring))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few methods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In addition to the </a:t>
            </a:r>
            <a:r>
              <a:rPr lang="en" sz="2300">
                <a:solidFill>
                  <a:srgbClr val="188038"/>
                </a:solidFill>
              </a:rPr>
              <a:t>for</a:t>
            </a:r>
            <a:r>
              <a:rPr lang="en" sz="2300">
                <a:solidFill>
                  <a:srgbClr val="000000"/>
                </a:solidFill>
              </a:rPr>
              <a:t> loop, Python provides three methods to read data from the input file. 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>
                <a:solidFill>
                  <a:srgbClr val="000000"/>
                </a:solidFill>
              </a:rPr>
              <a:t>The </a:t>
            </a:r>
            <a:r>
              <a:rPr lang="en" sz="2300">
                <a:solidFill>
                  <a:srgbClr val="188038"/>
                </a:solidFill>
              </a:rPr>
              <a:t>readline</a:t>
            </a:r>
            <a:r>
              <a:rPr lang="en" sz="2300">
                <a:solidFill>
                  <a:srgbClr val="000000"/>
                </a:solidFill>
              </a:rPr>
              <a:t> method reads one line from the file and returns it as a string. The string returned by </a:t>
            </a:r>
            <a:r>
              <a:rPr lang="en" sz="2300">
                <a:solidFill>
                  <a:srgbClr val="188038"/>
                </a:solidFill>
              </a:rPr>
              <a:t>readline</a:t>
            </a:r>
            <a:r>
              <a:rPr lang="en" sz="2300">
                <a:solidFill>
                  <a:srgbClr val="000000"/>
                </a:solidFill>
              </a:rPr>
              <a:t> will contain the newline character at the end. This method returns the empty string when it reaches the end of the file. 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>
                <a:solidFill>
                  <a:srgbClr val="000000"/>
                </a:solidFill>
              </a:rPr>
              <a:t>The </a:t>
            </a:r>
            <a:r>
              <a:rPr lang="en" sz="2300">
                <a:solidFill>
                  <a:srgbClr val="188038"/>
                </a:solidFill>
              </a:rPr>
              <a:t>readlines</a:t>
            </a:r>
            <a:r>
              <a:rPr lang="en" sz="2300">
                <a:solidFill>
                  <a:srgbClr val="000000"/>
                </a:solidFill>
              </a:rPr>
              <a:t> method returns the contents of the entire file as a list of strings, where each item in the list represents one line of the file. 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>
                <a:solidFill>
                  <a:srgbClr val="000000"/>
                </a:solidFill>
              </a:rPr>
              <a:t>It is also possible to read the entire file into a single string with </a:t>
            </a:r>
            <a:r>
              <a:rPr lang="en" sz="2300">
                <a:solidFill>
                  <a:srgbClr val="188038"/>
                </a:solidFill>
              </a:rPr>
              <a:t>read</a:t>
            </a:r>
            <a:r>
              <a:rPr lang="en" sz="2300">
                <a:solidFill>
                  <a:srgbClr val="000000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text file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>
                <a:solidFill>
                  <a:srgbClr val="000000"/>
                </a:solidFill>
              </a:rPr>
              <a:t>The only difference between opening a file for writing and opening a file for reading is the use of the </a:t>
            </a:r>
            <a:r>
              <a:rPr lang="en">
                <a:solidFill>
                  <a:srgbClr val="188038"/>
                </a:solidFill>
              </a:rPr>
              <a:t>'w'</a:t>
            </a:r>
            <a:r>
              <a:rPr lang="en">
                <a:solidFill>
                  <a:srgbClr val="000000"/>
                </a:solidFill>
              </a:rPr>
              <a:t> flag instead of the </a:t>
            </a:r>
            <a:r>
              <a:rPr lang="en">
                <a:solidFill>
                  <a:srgbClr val="188038"/>
                </a:solidFill>
              </a:rPr>
              <a:t>'r'</a:t>
            </a:r>
            <a:r>
              <a:rPr lang="en">
                <a:solidFill>
                  <a:srgbClr val="000000"/>
                </a:solidFill>
              </a:rPr>
              <a:t> flag as the second parameter.</a:t>
            </a:r>
            <a:endParaRPr sz="2500"/>
          </a:p>
        </p:txBody>
      </p:sp>
      <p:graphicFrame>
        <p:nvGraphicFramePr>
          <p:cNvPr id="137" name="Google Shape;137;p24"/>
          <p:cNvGraphicFramePr/>
          <p:nvPr/>
        </p:nvGraphicFramePr>
        <p:xfrm>
          <a:off x="439613" y="203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{C019530F-A107-40B9-8F4C-116DB8C652B8}</a:tableStyleId>
              </a:tblPr>
              <a:tblGrid>
                <a:gridCol w="4633525"/>
              </a:tblGrid>
              <a:tr h="298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infile = open(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"ccdata.txt"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outfile = open(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"emissiondata.txt"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aline = infile.readline()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outfile.write(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"Year \tEmmision\n"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aline: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items = aline.split()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dataline = items[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+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'\t'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items[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outfile.write(dataline +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'\n'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aline = infile.readline()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infile.close()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outfile.close()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4"/>
          <p:cNvSpPr txBox="1"/>
          <p:nvPr/>
        </p:nvSpPr>
        <p:spPr>
          <a:xfrm>
            <a:off x="5171650" y="2246350"/>
            <a:ext cx="3660600" cy="172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Only taking two columns of the original txt file and then writing it to new file.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Data Files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200">
                <a:solidFill>
                  <a:srgbClr val="000000"/>
                </a:solidFill>
              </a:rPr>
              <a:t>In Python, we must </a:t>
            </a:r>
            <a:r>
              <a:rPr b="1" lang="en" sz="2200">
                <a:solidFill>
                  <a:srgbClr val="000000"/>
                </a:solidFill>
              </a:rPr>
              <a:t>open</a:t>
            </a:r>
            <a:r>
              <a:rPr lang="en" sz="2200">
                <a:solidFill>
                  <a:srgbClr val="000000"/>
                </a:solidFill>
              </a:rPr>
              <a:t> files before we can use them and </a:t>
            </a:r>
            <a:r>
              <a:rPr b="1" lang="en" sz="2200">
                <a:solidFill>
                  <a:srgbClr val="000000"/>
                </a:solidFill>
              </a:rPr>
              <a:t>close</a:t>
            </a:r>
            <a:r>
              <a:rPr lang="en" sz="2200">
                <a:solidFill>
                  <a:srgbClr val="000000"/>
                </a:solidFill>
              </a:rPr>
              <a:t> them when we are done with them. As you might expect, once a file is opened it becomes a Python object just like all other data</a:t>
            </a:r>
            <a:endParaRPr sz="29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75" y="2571750"/>
            <a:ext cx="5786451" cy="22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file in your disk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31325" y="1647525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-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The way that files are located on disk is by their </a:t>
            </a:r>
            <a:r>
              <a:rPr b="1" lang="en" sz="2100">
                <a:latin typeface="Old Standard TT"/>
                <a:ea typeface="Old Standard TT"/>
                <a:cs typeface="Old Standard TT"/>
                <a:sym typeface="Old Standard TT"/>
              </a:rPr>
              <a:t>path</a:t>
            </a: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 You can think of the filename as the short name for a file, and the path as the full name. 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-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For example on a Mac if you save the file </a:t>
            </a:r>
            <a:r>
              <a:rPr lang="en" sz="21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hello.txt</a:t>
            </a: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 in your home directory the path to that file is </a:t>
            </a:r>
            <a:r>
              <a:rPr lang="en" sz="21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/Users/yourname/hello.txt</a:t>
            </a: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-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On a Windows machine the path looks a bit different but the same principles are in use. For example on windows the path might be </a:t>
            </a:r>
            <a:r>
              <a:rPr lang="en" sz="21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C:\Users\yourname\My Documents\hello.txt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path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01300" y="1205650"/>
            <a:ext cx="8331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if you had a file called </a:t>
            </a:r>
            <a:r>
              <a:rPr lang="en" sz="23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hello.py</a:t>
            </a: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 in a folder called </a:t>
            </a:r>
            <a:r>
              <a:rPr lang="en" sz="23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CS150</a:t>
            </a: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 that is inside a folder called </a:t>
            </a:r>
            <a:r>
              <a:rPr lang="en" sz="23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PyCharmProjects</a:t>
            </a: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 under your home directory, then the full name for the file </a:t>
            </a:r>
            <a:r>
              <a:rPr lang="en" sz="23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hello.py</a:t>
            </a: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 is </a:t>
            </a:r>
            <a:r>
              <a:rPr lang="en" sz="23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/Users/yourname/PyCharmProjects/CS150/hello.py</a:t>
            </a: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. This is called an </a:t>
            </a:r>
            <a:r>
              <a:rPr i="1" lang="en" sz="2300">
                <a:latin typeface="Old Standard TT"/>
                <a:ea typeface="Old Standard TT"/>
                <a:cs typeface="Old Standard TT"/>
                <a:sym typeface="Old Standard TT"/>
              </a:rPr>
              <a:t>absolute file path</a:t>
            </a: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06500" y="334837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relative file path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starts from the folder that contains your python program and follows a computer’s file hierarchy. A file hierarchy contains folders which contains files and other sub-folders.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-511850" y="8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relative paths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613" y="1655750"/>
            <a:ext cx="26955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900" y="1152475"/>
            <a:ext cx="5543700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Using the example file hierarchy above, the program, </a:t>
            </a:r>
            <a:r>
              <a:rPr lang="en" sz="20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myPythonProgram.py</a:t>
            </a: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 could access each of the data files using the following </a:t>
            </a:r>
            <a:r>
              <a:rPr i="1" lang="en" sz="2000">
                <a:latin typeface="Old Standard TT"/>
                <a:ea typeface="Old Standard TT"/>
                <a:cs typeface="Old Standard TT"/>
                <a:sym typeface="Old Standard TT"/>
              </a:rPr>
              <a:t>relative file paths</a:t>
            </a: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data1.txt</a:t>
            </a:r>
            <a:endParaRPr sz="2000">
              <a:solidFill>
                <a:srgbClr val="18803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../myData/data2.txt</a:t>
            </a:r>
            <a:endParaRPr sz="2000">
              <a:solidFill>
                <a:srgbClr val="18803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../myData/data3.txt</a:t>
            </a:r>
            <a:endParaRPr sz="2000">
              <a:solidFill>
                <a:srgbClr val="18803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../../otherFiles/extraData/data4.txt</a:t>
            </a:r>
            <a:endParaRPr sz="2000">
              <a:solidFill>
                <a:srgbClr val="18803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file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Suppose we have a text file called </a:t>
            </a:r>
            <a:r>
              <a:rPr lang="en" sz="1900">
                <a:solidFill>
                  <a:srgbClr val="188038"/>
                </a:solidFill>
              </a:rPr>
              <a:t>ccdata.txt</a:t>
            </a:r>
            <a:r>
              <a:rPr lang="en" sz="1900">
                <a:solidFill>
                  <a:srgbClr val="000000"/>
                </a:solidFill>
              </a:rPr>
              <a:t> that contains the following data representing statistics about climate change</a:t>
            </a:r>
            <a:endParaRPr sz="1900"/>
          </a:p>
        </p:txBody>
      </p:sp>
      <p:sp>
        <p:nvSpPr>
          <p:cNvPr id="96" name="Google Shape;96;p18"/>
          <p:cNvSpPr txBox="1"/>
          <p:nvPr/>
        </p:nvSpPr>
        <p:spPr>
          <a:xfrm>
            <a:off x="200900" y="2330650"/>
            <a:ext cx="4528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To open this file, we would call the </a:t>
            </a:r>
            <a:r>
              <a:rPr lang="en" sz="19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open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 function. The variable, </a:t>
            </a:r>
            <a:r>
              <a:rPr lang="en" sz="19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fileref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, now holds a reference to the file object returned by </a:t>
            </a:r>
            <a:r>
              <a:rPr lang="en" sz="19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5187100" y="251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{C019530F-A107-40B9-8F4C-116DB8C652B8}</a:tableStyleId>
              </a:tblPr>
              <a:tblGrid>
                <a:gridCol w="3450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fileref = open(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"ccdata.txt"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fileref.close()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file content, download from online material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706" y="1017713"/>
            <a:ext cx="611914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text file line by line</a:t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516300" y="238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{C019530F-A107-40B9-8F4C-116DB8C652B8}</a:tableStyleId>
              </a:tblPr>
              <a:tblGrid>
                <a:gridCol w="8111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ccfile = open(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"ccdata.txt"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aline in ccfile: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values = aline.split()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values[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'the average temp. was'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values[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'°C and CO2 emmisions were'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values[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'gigatons.'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ccfile.close()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Readfile using while loop?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382875" y="221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{C019530F-A107-40B9-8F4C-116DB8C652B8}</a:tableStyleId>
              </a:tblPr>
              <a:tblGrid>
                <a:gridCol w="8378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infile = open(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"ccdata.txt"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 = infile.readline()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line: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values = line.split()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values[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'the average temp. was'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values[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'°C and CO2 emmisions were'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values[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'gigatons.'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line = infile.readline()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infile.close()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