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53E969-AEF3-4825-B620-2F7E71CC13D2}">
  <a:tblStyle styleId="{1353E969-AEF3-4825-B620-2F7E71CC1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4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ef2ccf2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ef2ccf2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0a6632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0a6632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0a6632d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0a6632d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0a6632d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0a6632d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0a6632d3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0a6632d3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0a6632d3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0a6632d3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0a6632d3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0a6632d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0a6632d3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0a6632d3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0a6632d3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0a6632d3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Raza Ul Mustafa Khokhar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0450" y="3182340"/>
            <a:ext cx="81231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Dr. Raza Ul Mustafa Khokhar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American University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Computer Science Department - CSC-148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&amp; Material	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razaulmustafa.us/cs148/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trings, lists, and tuples — are sequential collections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means that the items in the collection are ordered from left to right and they use integers as indices to access the values they contain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Dictionaries are a different kind of collection. They are Python’s built-in mapping type. A map is an unordered, associative collection. The association, or mapping, is from a key, which can be any immutable type, to a value, which can be any Python data object.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an example, we will create a dictionary to translate English words into Spanish. For this dictionary, the keys are strings and the values will also be strings.</a:t>
            </a:r>
            <a:endParaRPr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188253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{1353E969-AEF3-4825-B620-2F7E71CC13D2}</a:tableStyleId>
              </a:tblPr>
              <a:tblGrid>
                <a:gridCol w="5378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eng2sp = {}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eng2sp[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'one'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'uno'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eng2sp[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'two'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'dos'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eng2sp[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'three'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'tres'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Google Shape;75;p15"/>
          <p:cNvGraphicFramePr/>
          <p:nvPr/>
        </p:nvGraphicFramePr>
        <p:xfrm>
          <a:off x="1369675" y="404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{1353E969-AEF3-4825-B620-2F7E71CC13D2}</a:tableStyleId>
              </a:tblPr>
              <a:tblGrid>
                <a:gridCol w="66848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eng2sp = {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'three'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'tres'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'one'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'uno'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'two'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'dos'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5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i="1" lang="en" sz="2200"/>
              <a:t>Dictionaries are also mutable</a:t>
            </a:r>
            <a:endParaRPr b="1" i="1" sz="2200"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835525" y="180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{1353E969-AEF3-4825-B620-2F7E71CC13D2}</a:tableStyleId>
              </a:tblPr>
              <a:tblGrid>
                <a:gridCol w="7801200"/>
              </a:tblGrid>
              <a:tr h="5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inventory = {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'apples'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430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'bananas'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312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'oranges'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525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'pears'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217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inventory[</a:t>
                      </a:r>
                      <a:r>
                        <a:rPr lang="en" sz="15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'pears'</a:t>
                      </a:r>
                      <a:r>
                        <a:rPr lang="en" sz="15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" sz="15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5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22" y="2656900"/>
            <a:ext cx="3581875" cy="22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641" y="2656897"/>
            <a:ext cx="3590657" cy="22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Methods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88" y="1294874"/>
            <a:ext cx="7924225" cy="31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keys – Make keys a list - Loop on Keys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737313" y="155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{1353E969-AEF3-4825-B620-2F7E71CC13D2}</a:tableStyleId>
              </a:tblPr>
              <a:tblGrid>
                <a:gridCol w="7669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inventory = {</a:t>
                      </a:r>
                      <a:r>
                        <a:rPr lang="en" sz="16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'apples'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6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430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6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'bananas'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6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312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6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'oranges'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6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525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6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'pears'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6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217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6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akey in inventory.keys():     </a:t>
                      </a:r>
                      <a:endParaRPr sz="16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print(</a:t>
                      </a:r>
                      <a:r>
                        <a:rPr lang="en" sz="16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"Got key"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akey, </a:t>
                      </a:r>
                      <a:r>
                        <a:rPr lang="en" sz="16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"which maps to value"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inventory[akey])</a:t>
                      </a:r>
                      <a:b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ks = </a:t>
                      </a:r>
                      <a:r>
                        <a:rPr lang="en" sz="16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(inventory.keys())</a:t>
                      </a:r>
                      <a:b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6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print(ks)</a:t>
                      </a:r>
                      <a:endParaRPr sz="16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Values, Items and Keys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/>
              <a:t>values </a:t>
            </a:r>
            <a:r>
              <a:rPr lang="en"/>
              <a:t>and </a:t>
            </a:r>
            <a:r>
              <a:rPr b="1" lang="en"/>
              <a:t>items </a:t>
            </a:r>
            <a:r>
              <a:rPr lang="en"/>
              <a:t>methods are similar to </a:t>
            </a:r>
            <a:r>
              <a:rPr b="1" lang="en"/>
              <a:t>keys</a:t>
            </a:r>
            <a:r>
              <a:rPr lang="en"/>
              <a:t>. They return view objects which can be turned into lists or iterated over directly. Note that the items are shown as tuples containing the key and the associated value.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978413" y="23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{1353E969-AEF3-4825-B620-2F7E71CC13D2}</a:tableStyleId>
              </a:tblPr>
              <a:tblGrid>
                <a:gridCol w="7187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inventory = {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'apples'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430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'bananas'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312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'oranges'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525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'pears'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 sz="13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217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 sz="13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(inventory.values()))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 sz="13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(inventory.items()))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(k,v) in inventory.items():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"Got"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k, 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"that maps to"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v)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 in inventory:</a:t>
                      </a:r>
                      <a:b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"Got"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k, </a:t>
                      </a:r>
                      <a:r>
                        <a:rPr lang="en" sz="13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"that maps to"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inventory[k])</a:t>
                      </a:r>
                      <a:endParaRPr sz="13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 and not in operators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in and not in operators can test if a key is in the dictionary: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898050" y="180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{1353E969-AEF3-4825-B620-2F7E71CC13D2}</a:tableStyleId>
              </a:tblPr>
              <a:tblGrid>
                <a:gridCol w="7347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inventory = {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'apples'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'bananas'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'oranges'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'pears'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217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'apples'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 inventory)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'cherries'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 inventory)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'bananas'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 inventory: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print(inventory[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'bananas'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"We have no bananas"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 - When there is no error if key is not present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get method allows us to access the value associated with a key, similar to the [ ] operator.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important difference is that get will not cause a runtime error if the key is not present. It will instead return None.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However, a variation is there for return. In this case, since “cherries” is not a key, return 0 (instead of None).</a:t>
            </a:r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656950" y="338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{1353E969-AEF3-4825-B620-2F7E71CC13D2}</a:tableStyleId>
              </a:tblPr>
              <a:tblGrid>
                <a:gridCol w="79908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inventory = {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'apples'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430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'bananas'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'oranges'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'pears'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217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print(inventory.get(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"apples"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print(inventory.get(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"cherries"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print(inventory.get(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"cherries"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