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Old Standard TT"/>
      <p:regular r:id="rId26"/>
      <p:bold r:id="rId27"/>
      <p: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12B3A0-397A-4E53-B280-E53B6F7555C5}">
  <a:tblStyle styleId="{DA12B3A0-397A-4E53-B280-E53B6F7555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5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ldStandardTT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OldStandardTT-italic.fntdata"/><Relationship Id="rId27" Type="http://schemas.openxmlformats.org/officeDocument/2006/relationships/font" Target="fonts/OldStandardT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7bfbd4a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7bfbd4a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310126f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310126f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7310126f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7310126f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7310126f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7310126f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7310126f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97310126f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7310126f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97310126f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7310126fb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7310126fb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0a6632d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0a6632d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0db28679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0db28679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0db28679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0db28679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0db28679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0db28679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0db28679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0db28679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7310126f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7310126f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7310126f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7310126f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310126f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310126f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5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None/>
              <a:defRPr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unestone.academy/ns/books/published/americanuniversity_thinkcspy_summer23/Exceptions/03_standard_exceptions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13 - Exceptions/Recursion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210115"/>
            <a:ext cx="8123100" cy="13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Raza Ul Mustafa Khokhar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American University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 Department - CSC-148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/ 3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600" y="1700373"/>
            <a:ext cx="7902800" cy="25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/ 16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Recursion is a method of solving problems that involves breaking a problem down into smaller and smaller subproblems until you get to a small enough problem that it can be solved trivially.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Usually recursion involves a function calling itself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list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9" name="Google Shape;139;p25"/>
          <p:cNvGraphicFramePr/>
          <p:nvPr/>
        </p:nvGraphicFramePr>
        <p:xfrm>
          <a:off x="1480700" y="16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{DA12B3A0-397A-4E53-B280-E53B6F7555C5}</a:tableStyleId>
              </a:tblPr>
              <a:tblGrid>
                <a:gridCol w="61825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 </a:t>
                      </a:r>
                      <a:r>
                        <a:rPr lang="en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listsum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(numList):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theSum =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 in numList: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theSum = theSum + i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theSum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print(listsum([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6" name="Google Shape;146;p26"/>
          <p:cNvGraphicFramePr/>
          <p:nvPr/>
        </p:nvGraphicFramePr>
        <p:xfrm>
          <a:off x="311688" y="16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{DA12B3A0-397A-4E53-B280-E53B6F7555C5}</a:tableStyleId>
              </a:tblPr>
              <a:tblGrid>
                <a:gridCol w="51157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 </a:t>
                      </a:r>
                      <a:r>
                        <a:rPr lang="en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listsum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(numList):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(numList) ==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numList[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numList[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+ listsum(numList[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print(listsum([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3800" y="1146175"/>
            <a:ext cx="32385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 Example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4" name="Google Shape;154;p27"/>
          <p:cNvGraphicFramePr/>
          <p:nvPr/>
        </p:nvGraphicFramePr>
        <p:xfrm>
          <a:off x="466850" y="146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{DA12B3A0-397A-4E53-B280-E53B6F7555C5}</a:tableStyleId>
              </a:tblPr>
              <a:tblGrid>
                <a:gridCol w="82103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 </a:t>
                      </a:r>
                      <a:r>
                        <a:rPr lang="en" sz="15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factorial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(n):</a:t>
                      </a:r>
                      <a:b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5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 == </a:t>
                      </a:r>
                      <a:r>
                        <a:rPr lang="en" sz="15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5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 == </a:t>
                      </a:r>
                      <a:r>
                        <a:rPr lang="en" sz="15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5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5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5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5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 * factorial(n - </a:t>
                      </a:r>
                      <a:r>
                        <a:rPr lang="en" sz="15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Example usage:</a:t>
                      </a:r>
                      <a:b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number = </a:t>
                      </a:r>
                      <a:r>
                        <a:rPr lang="en" sz="15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b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 = factorial(number)</a:t>
                      </a:r>
                      <a:b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</a:t>
                      </a:r>
                      <a:r>
                        <a:rPr lang="en" sz="15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"The factorial of {number} is: {result}"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500">
                        <a:solidFill>
                          <a:srgbClr val="242424"/>
                        </a:solidFill>
                        <a:highlight>
                          <a:srgbClr val="FFFFFF"/>
                        </a:highlight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exception is a signal that a condition has occurred that can’t be easily handled using the normal flow-of-control of a Python program.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Exceptions are often defined as being “</a:t>
            </a:r>
            <a:r>
              <a:rPr b="1" lang="en"/>
              <a:t>errors</a:t>
            </a:r>
            <a:r>
              <a:rPr lang="en"/>
              <a:t>” but this is not always the case. All errors in Python are dealt with using exceptions, but not all exceptions are errors.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and except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020"/>
              <a:t>Try to execute a block of code, the “try” clause.</a:t>
            </a:r>
            <a:endParaRPr sz="2020"/>
          </a:p>
          <a:p>
            <a:pPr indent="-35687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20"/>
              <a:buChar char="-"/>
            </a:pPr>
            <a:r>
              <a:rPr lang="en" sz="2020"/>
              <a:t>If the whole block of code executes without any run-time errors, just carry on with the rest of the program after the try/except statement.</a:t>
            </a:r>
            <a:endParaRPr sz="20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20"/>
              <a:t>If a run-time error does occur during execution of the block of code:</a:t>
            </a:r>
            <a:endParaRPr sz="2020"/>
          </a:p>
          <a:p>
            <a:pPr indent="-35687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20"/>
              <a:buChar char="-"/>
            </a:pPr>
            <a:r>
              <a:rPr lang="en" sz="2020"/>
              <a:t>skip the rest of that block of code (but don’t exit the whole program)</a:t>
            </a:r>
            <a:endParaRPr sz="2020"/>
          </a:p>
          <a:p>
            <a:pPr indent="-3568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20"/>
              <a:buChar char="-"/>
            </a:pPr>
            <a:r>
              <a:rPr lang="en" sz="2020"/>
              <a:t>execute a block of code in the “except” clause</a:t>
            </a:r>
            <a:endParaRPr sz="2020"/>
          </a:p>
          <a:p>
            <a:pPr indent="-3568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20"/>
              <a:buChar char="-"/>
            </a:pPr>
            <a:r>
              <a:rPr lang="en" sz="2020"/>
              <a:t>then carry on with the rest of the program after the try/except statement</a:t>
            </a:r>
            <a:endParaRPr sz="15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5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5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5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9" name="Google Shape;79;p16"/>
          <p:cNvGraphicFramePr/>
          <p:nvPr/>
        </p:nvGraphicFramePr>
        <p:xfrm>
          <a:off x="2304475" y="214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{DA12B3A0-397A-4E53-B280-E53B6F7555C5}</a:tableStyleId>
              </a:tblPr>
              <a:tblGrid>
                <a:gridCol w="45350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&lt;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clause code block&gt;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except &lt;ErrorType&gt;: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&lt;exception handler code block&gt;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r>
              <a:rPr lang="en"/>
              <a:t> of try and except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6" name="Google Shape;86;p17"/>
          <p:cNvGraphicFramePr/>
          <p:nvPr/>
        </p:nvGraphicFramePr>
        <p:xfrm>
          <a:off x="1169288" y="180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{DA12B3A0-397A-4E53-B280-E53B6F7555C5}</a:tableStyleId>
              </a:tblPr>
              <a:tblGrid>
                <a:gridCol w="68054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items = [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third = items[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"This won't print"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except Exception: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"got an error"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"continuing"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example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3" name="Google Shape;93;p18"/>
          <p:cNvGraphicFramePr/>
          <p:nvPr/>
        </p:nvGraphicFramePr>
        <p:xfrm>
          <a:off x="1581175" y="157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{DA12B3A0-397A-4E53-B280-E53B6F7555C5}</a:tableStyleId>
              </a:tblPr>
              <a:tblGrid>
                <a:gridCol w="59816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items = [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 in range(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print(items[i])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#third = items[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"This won't print"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except Exception as e: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"got an error"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print(e)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"continuing"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Types of Exceptions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https://runestone.academy/ns/books/published/americanuniversity_thinkcspy_summer23/Exceptions/03_standard_exceptions.html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of Exceptions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147" y="1318324"/>
            <a:ext cx="771737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/ 2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300" y="1492824"/>
            <a:ext cx="8014001" cy="24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