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Proxima Nova"/>
      <p:regular r:id="rId30"/>
      <p:bold r:id="rId31"/>
      <p:italic r:id="rId32"/>
      <p:boldItalic r:id="rId33"/>
    </p:embeddedFont>
    <p:embeddedFont>
      <p:font typeface="Old Standard TT"/>
      <p:regular r:id="rId34"/>
      <p:bold r:id="rId35"/>
      <p:italic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5FA736-B867-42D9-AF6E-FF7D18BBD510}">
  <a:tblStyle styleId="{5D5FA736-B867-42D9-AF6E-FF7D18BBD510}"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5.xml"/><Relationship Id="rId33" Type="http://schemas.openxmlformats.org/officeDocument/2006/relationships/font" Target="fonts/ProximaNova-boldItalic.fntdata"/><Relationship Id="rId10" Type="http://schemas.openxmlformats.org/officeDocument/2006/relationships/slide" Target="slides/slide4.xml"/><Relationship Id="rId32" Type="http://schemas.openxmlformats.org/officeDocument/2006/relationships/font" Target="fonts/ProximaNova-italic.fntdata"/><Relationship Id="rId13" Type="http://schemas.openxmlformats.org/officeDocument/2006/relationships/slide" Target="slides/slide7.xml"/><Relationship Id="rId35" Type="http://schemas.openxmlformats.org/officeDocument/2006/relationships/font" Target="fonts/OldStandardTT-bold.fntdata"/><Relationship Id="rId12" Type="http://schemas.openxmlformats.org/officeDocument/2006/relationships/slide" Target="slides/slide6.xml"/><Relationship Id="rId34" Type="http://schemas.openxmlformats.org/officeDocument/2006/relationships/font" Target="fonts/OldStandardTT-regular.fntdata"/><Relationship Id="rId15" Type="http://schemas.openxmlformats.org/officeDocument/2006/relationships/slide" Target="slides/slide9.xml"/><Relationship Id="rId37" Type="http://schemas.openxmlformats.org/officeDocument/2006/relationships/font" Target="fonts/RobotoMono-regular.fntdata"/><Relationship Id="rId14" Type="http://schemas.openxmlformats.org/officeDocument/2006/relationships/slide" Target="slides/slide8.xml"/><Relationship Id="rId36" Type="http://schemas.openxmlformats.org/officeDocument/2006/relationships/font" Target="fonts/OldStandardTT-italic.fntdata"/><Relationship Id="rId17" Type="http://schemas.openxmlformats.org/officeDocument/2006/relationships/slide" Target="slides/slide11.xml"/><Relationship Id="rId39" Type="http://schemas.openxmlformats.org/officeDocument/2006/relationships/font" Target="fonts/RobotoMono-italic.fntdata"/><Relationship Id="rId16" Type="http://schemas.openxmlformats.org/officeDocument/2006/relationships/slide" Target="slides/slide10.xml"/><Relationship Id="rId38" Type="http://schemas.openxmlformats.org/officeDocument/2006/relationships/font" Target="fonts/RobotoMon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baac1508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baac1508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baac1508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baac1508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baac1508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3baac1508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baac1508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3baac1508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baac1508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baac1508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baac1508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baac1508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baac1508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baac1508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baac1508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baac1508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baac1508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3baac1508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d35e58f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9d35e58f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0a6632d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0a6632d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baac1508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3baac1508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3baac1508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3baac1508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3baac1508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3baac1508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39ef2ccf2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39ef2ccf2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102e625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102e625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baac150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baac150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102e625f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102e625f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102e625f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102e625f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baac1508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baac1508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baac1508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baac1508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baac1508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baac1508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accent5"/>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accent5"/>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5"/>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accent5"/>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ld Standard TT"/>
              <a:buNone/>
              <a:defRPr sz="28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shorturl.at/aoIN9" TargetMode="External"/><Relationship Id="rId4" Type="http://schemas.openxmlformats.org/officeDocument/2006/relationships/hyperlink" Target="https://shorturl.at/aoIN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Chapter 17 - OOP</a:t>
            </a:r>
            <a:endParaRPr/>
          </a:p>
        </p:txBody>
      </p:sp>
      <p:sp>
        <p:nvSpPr>
          <p:cNvPr id="60" name="Google Shape;60;p13"/>
          <p:cNvSpPr txBox="1"/>
          <p:nvPr>
            <p:ph idx="1" type="subTitle"/>
          </p:nvPr>
        </p:nvSpPr>
        <p:spPr>
          <a:xfrm>
            <a:off x="510450" y="3182340"/>
            <a:ext cx="8123100" cy="139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Dr. Raza Ul Mustafa Khokhar</a:t>
            </a:r>
            <a:endParaRPr/>
          </a:p>
          <a:p>
            <a:pPr indent="0" lvl="0" marL="0" rtl="0" algn="l">
              <a:spcBef>
                <a:spcPts val="0"/>
              </a:spcBef>
              <a:spcAft>
                <a:spcPts val="0"/>
              </a:spcAft>
              <a:buNone/>
            </a:pPr>
            <a:r>
              <a:rPr lang="en"/>
              <a:t>American University</a:t>
            </a:r>
            <a:endParaRPr/>
          </a:p>
          <a:p>
            <a:pPr indent="0" lvl="0" marL="0" rtl="0" algn="l">
              <a:spcBef>
                <a:spcPts val="0"/>
              </a:spcBef>
              <a:spcAft>
                <a:spcPts val="0"/>
              </a:spcAft>
              <a:buNone/>
            </a:pPr>
            <a:r>
              <a:rPr lang="en"/>
              <a:t>Computer Science Department - CSC-148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Instantiating</a:t>
            </a:r>
            <a:r>
              <a:rPr lang="en"/>
              <a:t> both Classes</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21" name="Google Shape;121;p22"/>
          <p:cNvGraphicFramePr/>
          <p:nvPr/>
        </p:nvGraphicFramePr>
        <p:xfrm>
          <a:off x="1058775" y="1900400"/>
          <a:ext cx="3000000" cy="3000000"/>
        </p:xfrm>
        <a:graphic>
          <a:graphicData uri="http://schemas.openxmlformats.org/drawingml/2006/table">
            <a:tbl>
              <a:tblPr>
                <a:noFill/>
                <a:tableStyleId>{5D5FA736-B867-42D9-AF6E-FF7D18BBD510}</a:tableStyleId>
              </a:tblPr>
              <a:tblGrid>
                <a:gridCol w="7026450"/>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main_class_obj = Person(</a:t>
                      </a:r>
                      <a:r>
                        <a:rPr lang="en">
                          <a:solidFill>
                            <a:srgbClr val="A2FCA2"/>
                          </a:solidFill>
                          <a:highlight>
                            <a:srgbClr val="333333"/>
                          </a:highlight>
                          <a:latin typeface="Consolas"/>
                          <a:ea typeface="Consolas"/>
                          <a:cs typeface="Consolas"/>
                          <a:sym typeface="Consolas"/>
                        </a:rPr>
                        <a:t>'Khokhar'</a:t>
                      </a:r>
                      <a:r>
                        <a:rPr lang="en">
                          <a:solidFill>
                            <a:srgbClr val="FFFFFF"/>
                          </a:solidFill>
                          <a:highlight>
                            <a:srgbClr val="333333"/>
                          </a:highlight>
                          <a:latin typeface="Consolas"/>
                          <a:ea typeface="Consolas"/>
                          <a:cs typeface="Consolas"/>
                          <a:sym typeface="Consolas"/>
                        </a:rPr>
                        <a:t>,</a:t>
                      </a:r>
                      <a:r>
                        <a:rPr lang="en">
                          <a:solidFill>
                            <a:srgbClr val="A2FCA2"/>
                          </a:solidFill>
                          <a:highlight>
                            <a:srgbClr val="333333"/>
                          </a:highlight>
                          <a:latin typeface="Consolas"/>
                          <a:ea typeface="Consolas"/>
                          <a:cs typeface="Consolas"/>
                          <a:sym typeface="Consolas"/>
                        </a:rPr>
                        <a:t>'852'</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main_class_obj.display()</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a:t>
                      </a:r>
                      <a:r>
                        <a:rPr lang="en">
                          <a:solidFill>
                            <a:srgbClr val="A2FCA2"/>
                          </a:solidFill>
                          <a:highlight>
                            <a:srgbClr val="333333"/>
                          </a:highlight>
                          <a:latin typeface="Consolas"/>
                          <a:ea typeface="Consolas"/>
                          <a:cs typeface="Consolas"/>
                          <a:sym typeface="Consolas"/>
                        </a:rPr>
                        <a:t>'----'</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creation of an object variable </a:t>
                      </a:r>
                      <a:r>
                        <a:rPr lang="en">
                          <a:solidFill>
                            <a:srgbClr val="FCC28C"/>
                          </a:solidFill>
                          <a:highlight>
                            <a:srgbClr val="333333"/>
                          </a:highlight>
                          <a:latin typeface="Consolas"/>
                          <a:ea typeface="Consolas"/>
                          <a:cs typeface="Consolas"/>
                          <a:sym typeface="Consolas"/>
                        </a:rPr>
                        <a:t>or</a:t>
                      </a:r>
                      <a:r>
                        <a:rPr lang="en">
                          <a:solidFill>
                            <a:srgbClr val="FFFFFF"/>
                          </a:solidFill>
                          <a:highlight>
                            <a:srgbClr val="333333"/>
                          </a:highlight>
                          <a:latin typeface="Consolas"/>
                          <a:ea typeface="Consolas"/>
                          <a:cs typeface="Consolas"/>
                          <a:sym typeface="Consolas"/>
                        </a:rPr>
                        <a:t> an instance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a = Employee(</a:t>
                      </a:r>
                      <a:r>
                        <a:rPr lang="en">
                          <a:solidFill>
                            <a:srgbClr val="A2FCA2"/>
                          </a:solidFill>
                          <a:highlight>
                            <a:srgbClr val="333333"/>
                          </a:highlight>
                          <a:latin typeface="Consolas"/>
                          <a:ea typeface="Consolas"/>
                          <a:cs typeface="Consolas"/>
                          <a:sym typeface="Consolas"/>
                        </a:rPr>
                        <a:t>'Raza'</a:t>
                      </a:r>
                      <a:r>
                        <a:rPr lang="en">
                          <a:solidFill>
                            <a:srgbClr val="FFFFFF"/>
                          </a:solidFill>
                          <a:highlight>
                            <a:srgbClr val="333333"/>
                          </a:highlight>
                          <a:latin typeface="Consolas"/>
                          <a:ea typeface="Consolas"/>
                          <a:cs typeface="Consolas"/>
                          <a:sym typeface="Consolas"/>
                        </a:rPr>
                        <a:t>, </a:t>
                      </a:r>
                      <a:r>
                        <a:rPr lang="en">
                          <a:solidFill>
                            <a:srgbClr val="D36363"/>
                          </a:solidFill>
                          <a:highlight>
                            <a:srgbClr val="333333"/>
                          </a:highlight>
                          <a:latin typeface="Consolas"/>
                          <a:ea typeface="Consolas"/>
                          <a:cs typeface="Consolas"/>
                          <a:sym typeface="Consolas"/>
                        </a:rPr>
                        <a:t>886012</a:t>
                      </a:r>
                      <a:r>
                        <a:rPr lang="en">
                          <a:solidFill>
                            <a:srgbClr val="FFFFFF"/>
                          </a:solidFill>
                          <a:highlight>
                            <a:srgbClr val="333333"/>
                          </a:highlight>
                          <a:latin typeface="Consolas"/>
                          <a:ea typeface="Consolas"/>
                          <a:cs typeface="Consolas"/>
                          <a:sym typeface="Consolas"/>
                        </a:rPr>
                        <a:t>, </a:t>
                      </a:r>
                      <a:r>
                        <a:rPr lang="en">
                          <a:solidFill>
                            <a:srgbClr val="D36363"/>
                          </a:solidFill>
                          <a:highlight>
                            <a:srgbClr val="333333"/>
                          </a:highlight>
                          <a:latin typeface="Consolas"/>
                          <a:ea typeface="Consolas"/>
                          <a:cs typeface="Consolas"/>
                          <a:sym typeface="Consolas"/>
                        </a:rPr>
                        <a:t>200000</a:t>
                      </a:r>
                      <a:r>
                        <a:rPr lang="en">
                          <a:solidFill>
                            <a:srgbClr val="FFFFFF"/>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"Teacher"</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calling a function of the class Person </a:t>
                      </a:r>
                      <a:r>
                        <a:rPr lang="en">
                          <a:solidFill>
                            <a:srgbClr val="FCC28C"/>
                          </a:solidFill>
                          <a:highlight>
                            <a:srgbClr val="333333"/>
                          </a:highlight>
                          <a:latin typeface="Consolas"/>
                          <a:ea typeface="Consolas"/>
                          <a:cs typeface="Consolas"/>
                          <a:sym typeface="Consolas"/>
                        </a:rPr>
                        <a:t>using</a:t>
                      </a:r>
                      <a:r>
                        <a:rPr lang="en">
                          <a:solidFill>
                            <a:srgbClr val="FFFFFF"/>
                          </a:solidFill>
                          <a:highlight>
                            <a:srgbClr val="333333"/>
                          </a:highlight>
                          <a:latin typeface="Consolas"/>
                          <a:ea typeface="Consolas"/>
                          <a:cs typeface="Consolas"/>
                          <a:sym typeface="Consolas"/>
                        </a:rPr>
                        <a:t> its instance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a.display()</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a.details()</a:t>
                      </a:r>
                      <a:endParaRPr>
                        <a:solidFill>
                          <a:srgbClr val="188038"/>
                        </a:solidFill>
                        <a:latin typeface="Roboto Mono"/>
                        <a:ea typeface="Roboto Mono"/>
                        <a:cs typeface="Roboto Mono"/>
                        <a:sym typeface="Roboto Mono"/>
                      </a:endParaRPr>
                    </a:p>
                  </a:txBody>
                  <a:tcPr marT="63500" marB="63500" marR="63500" marL="63500">
                    <a:solidFill>
                      <a:srgbClr val="333333"/>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overloading</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Function overloading in Python works differently from some other programming languages like C++ or Java. </a:t>
            </a:r>
            <a:endParaRPr/>
          </a:p>
          <a:p>
            <a:pPr indent="-342900" lvl="0" marL="457200" rtl="0" algn="l">
              <a:spcBef>
                <a:spcPts val="0"/>
              </a:spcBef>
              <a:spcAft>
                <a:spcPts val="0"/>
              </a:spcAft>
              <a:buSzPts val="1800"/>
              <a:buChar char="-"/>
            </a:pPr>
            <a:r>
              <a:rPr lang="en"/>
              <a:t>In Python, you cannot create multiple functions with the same name but different parameter lists like you would in those languages. </a:t>
            </a:r>
            <a:endParaRPr/>
          </a:p>
          <a:p>
            <a:pPr indent="-342900" lvl="0" marL="457200" rtl="0" algn="l">
              <a:spcBef>
                <a:spcPts val="0"/>
              </a:spcBef>
              <a:spcAft>
                <a:spcPts val="0"/>
              </a:spcAft>
              <a:buSzPts val="1800"/>
              <a:buChar char="-"/>
            </a:pPr>
            <a:r>
              <a:rPr lang="en"/>
              <a:t>However, you can achieve similar behavior using default argument values and variable-length argument lists.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to get concept of overloading</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34" name="Google Shape;134;p24"/>
          <p:cNvGraphicFramePr/>
          <p:nvPr/>
        </p:nvGraphicFramePr>
        <p:xfrm>
          <a:off x="311700" y="1470075"/>
          <a:ext cx="3000000" cy="3000000"/>
        </p:xfrm>
        <a:graphic>
          <a:graphicData uri="http://schemas.openxmlformats.org/drawingml/2006/table">
            <a:tbl>
              <a:tblPr>
                <a:noFill/>
                <a:tableStyleId>{5D5FA736-B867-42D9-AF6E-FF7D18BBD510}</a:tableStyleId>
              </a:tblPr>
              <a:tblGrid>
                <a:gridCol w="8520600"/>
              </a:tblGrid>
              <a:tr h="12700">
                <a:tc>
                  <a:txBody>
                    <a:bodyPr/>
                    <a:lstStyle/>
                    <a:p>
                      <a:pPr indent="0" lvl="0" marL="0" rtl="0" algn="l">
                        <a:lnSpc>
                          <a:spcPct val="115000"/>
                        </a:lnSpc>
                        <a:spcBef>
                          <a:spcPts val="0"/>
                        </a:spcBef>
                        <a:spcAft>
                          <a:spcPts val="0"/>
                        </a:spcAft>
                        <a:buNone/>
                      </a:pPr>
                      <a:r>
                        <a:rPr lang="en" sz="1600">
                          <a:solidFill>
                            <a:srgbClr val="FCC28C"/>
                          </a:solidFill>
                          <a:highlight>
                            <a:srgbClr val="333333"/>
                          </a:highlight>
                          <a:latin typeface="Consolas"/>
                          <a:ea typeface="Consolas"/>
                          <a:cs typeface="Consolas"/>
                          <a:sym typeface="Consolas"/>
                        </a:rPr>
                        <a:t>class</a:t>
                      </a:r>
                      <a:r>
                        <a:rPr lang="en" sz="1600">
                          <a:solidFill>
                            <a:srgbClr val="FFFFFF"/>
                          </a:solidFill>
                          <a:highlight>
                            <a:srgbClr val="333333"/>
                          </a:highlight>
                          <a:latin typeface="Consolas"/>
                          <a:ea typeface="Consolas"/>
                          <a:cs typeface="Consolas"/>
                          <a:sym typeface="Consolas"/>
                        </a:rPr>
                        <a:t> </a:t>
                      </a:r>
                      <a:r>
                        <a:rPr lang="en" sz="1600">
                          <a:solidFill>
                            <a:srgbClr val="FFFFAA"/>
                          </a:solidFill>
                          <a:highlight>
                            <a:srgbClr val="333333"/>
                          </a:highlight>
                          <a:latin typeface="Consolas"/>
                          <a:ea typeface="Consolas"/>
                          <a:cs typeface="Consolas"/>
                          <a:sym typeface="Consolas"/>
                        </a:rPr>
                        <a:t>MathOperations</a:t>
                      </a:r>
                      <a:r>
                        <a:rPr lang="en" sz="1600">
                          <a:solidFill>
                            <a:srgbClr val="FFFFFF"/>
                          </a:solidFill>
                          <a:highlight>
                            <a:srgbClr val="333333"/>
                          </a:highlight>
                          <a:latin typeface="Consolas"/>
                          <a:ea typeface="Consolas"/>
                          <a:cs typeface="Consolas"/>
                          <a:sym typeface="Consolas"/>
                        </a:rPr>
                        <a:t>:</a:t>
                      </a:r>
                      <a:br>
                        <a:rPr lang="en" sz="1600">
                          <a:solidFill>
                            <a:srgbClr val="FFFFFF"/>
                          </a:solidFill>
                          <a:highlight>
                            <a:srgbClr val="333333"/>
                          </a:highlight>
                          <a:latin typeface="Consolas"/>
                          <a:ea typeface="Consolas"/>
                          <a:cs typeface="Consolas"/>
                          <a:sym typeface="Consolas"/>
                        </a:rPr>
                      </a:br>
                      <a:r>
                        <a:rPr lang="en" sz="1600">
                          <a:solidFill>
                            <a:srgbClr val="FFFFFF"/>
                          </a:solidFill>
                          <a:highlight>
                            <a:srgbClr val="333333"/>
                          </a:highlight>
                          <a:latin typeface="Consolas"/>
                          <a:ea typeface="Consolas"/>
                          <a:cs typeface="Consolas"/>
                          <a:sym typeface="Consolas"/>
                        </a:rPr>
                        <a:t>    def </a:t>
                      </a:r>
                      <a:r>
                        <a:rPr lang="en" sz="1600">
                          <a:solidFill>
                            <a:srgbClr val="FFFFAA"/>
                          </a:solidFill>
                          <a:highlight>
                            <a:srgbClr val="333333"/>
                          </a:highlight>
                          <a:latin typeface="Consolas"/>
                          <a:ea typeface="Consolas"/>
                          <a:cs typeface="Consolas"/>
                          <a:sym typeface="Consolas"/>
                        </a:rPr>
                        <a:t>add</a:t>
                      </a:r>
                      <a:r>
                        <a:rPr lang="en" sz="1600">
                          <a:solidFill>
                            <a:srgbClr val="FFFFFF"/>
                          </a:solidFill>
                          <a:highlight>
                            <a:srgbClr val="333333"/>
                          </a:highlight>
                          <a:latin typeface="Consolas"/>
                          <a:ea typeface="Consolas"/>
                          <a:cs typeface="Consolas"/>
                          <a:sym typeface="Consolas"/>
                        </a:rPr>
                        <a:t>(self, a, b=None):</a:t>
                      </a:r>
                      <a:br>
                        <a:rPr lang="en" sz="1600">
                          <a:solidFill>
                            <a:srgbClr val="FFFFFF"/>
                          </a:solidFill>
                          <a:highlight>
                            <a:srgbClr val="333333"/>
                          </a:highlight>
                          <a:latin typeface="Consolas"/>
                          <a:ea typeface="Consolas"/>
                          <a:cs typeface="Consolas"/>
                          <a:sym typeface="Consolas"/>
                        </a:rPr>
                      </a:br>
                      <a:r>
                        <a:rPr lang="en" sz="1600">
                          <a:solidFill>
                            <a:srgbClr val="FFFFFF"/>
                          </a:solidFill>
                          <a:highlight>
                            <a:srgbClr val="333333"/>
                          </a:highlight>
                          <a:latin typeface="Consolas"/>
                          <a:ea typeface="Consolas"/>
                          <a:cs typeface="Consolas"/>
                          <a:sym typeface="Consolas"/>
                        </a:rPr>
                        <a:t>        </a:t>
                      </a:r>
                      <a:r>
                        <a:rPr lang="en" sz="1600">
                          <a:solidFill>
                            <a:srgbClr val="FCC28C"/>
                          </a:solidFill>
                          <a:highlight>
                            <a:srgbClr val="333333"/>
                          </a:highlight>
                          <a:latin typeface="Consolas"/>
                          <a:ea typeface="Consolas"/>
                          <a:cs typeface="Consolas"/>
                          <a:sym typeface="Consolas"/>
                        </a:rPr>
                        <a:t>if</a:t>
                      </a:r>
                      <a:r>
                        <a:rPr lang="en" sz="1600">
                          <a:solidFill>
                            <a:srgbClr val="FFFFFF"/>
                          </a:solidFill>
                          <a:highlight>
                            <a:srgbClr val="333333"/>
                          </a:highlight>
                          <a:latin typeface="Consolas"/>
                          <a:ea typeface="Consolas"/>
                          <a:cs typeface="Consolas"/>
                          <a:sym typeface="Consolas"/>
                        </a:rPr>
                        <a:t> b is None:</a:t>
                      </a:r>
                      <a:br>
                        <a:rPr lang="en" sz="1600">
                          <a:solidFill>
                            <a:srgbClr val="FFFFFF"/>
                          </a:solidFill>
                          <a:highlight>
                            <a:srgbClr val="333333"/>
                          </a:highlight>
                          <a:latin typeface="Consolas"/>
                          <a:ea typeface="Consolas"/>
                          <a:cs typeface="Consolas"/>
                          <a:sym typeface="Consolas"/>
                        </a:rPr>
                      </a:br>
                      <a:r>
                        <a:rPr lang="en" sz="1600">
                          <a:solidFill>
                            <a:srgbClr val="FFFFFF"/>
                          </a:solidFill>
                          <a:highlight>
                            <a:srgbClr val="333333"/>
                          </a:highlight>
                          <a:latin typeface="Consolas"/>
                          <a:ea typeface="Consolas"/>
                          <a:cs typeface="Consolas"/>
                          <a:sym typeface="Consolas"/>
                        </a:rPr>
                        <a:t>            </a:t>
                      </a:r>
                      <a:r>
                        <a:rPr lang="en" sz="1600">
                          <a:solidFill>
                            <a:srgbClr val="FCC28C"/>
                          </a:solidFill>
                          <a:highlight>
                            <a:srgbClr val="333333"/>
                          </a:highlight>
                          <a:latin typeface="Consolas"/>
                          <a:ea typeface="Consolas"/>
                          <a:cs typeface="Consolas"/>
                          <a:sym typeface="Consolas"/>
                        </a:rPr>
                        <a:t>return</a:t>
                      </a:r>
                      <a:r>
                        <a:rPr lang="en" sz="1600">
                          <a:solidFill>
                            <a:srgbClr val="FFFFFF"/>
                          </a:solidFill>
                          <a:highlight>
                            <a:srgbClr val="333333"/>
                          </a:highlight>
                          <a:latin typeface="Consolas"/>
                          <a:ea typeface="Consolas"/>
                          <a:cs typeface="Consolas"/>
                          <a:sym typeface="Consolas"/>
                        </a:rPr>
                        <a:t> a</a:t>
                      </a:r>
                      <a:br>
                        <a:rPr lang="en" sz="1600">
                          <a:solidFill>
                            <a:srgbClr val="FFFFFF"/>
                          </a:solidFill>
                          <a:highlight>
                            <a:srgbClr val="333333"/>
                          </a:highlight>
                          <a:latin typeface="Consolas"/>
                          <a:ea typeface="Consolas"/>
                          <a:cs typeface="Consolas"/>
                          <a:sym typeface="Consolas"/>
                        </a:rPr>
                      </a:br>
                      <a:r>
                        <a:rPr lang="en" sz="1600">
                          <a:solidFill>
                            <a:srgbClr val="FFFFFF"/>
                          </a:solidFill>
                          <a:highlight>
                            <a:srgbClr val="333333"/>
                          </a:highlight>
                          <a:latin typeface="Consolas"/>
                          <a:ea typeface="Consolas"/>
                          <a:cs typeface="Consolas"/>
                          <a:sym typeface="Consolas"/>
                        </a:rPr>
                        <a:t>        </a:t>
                      </a:r>
                      <a:r>
                        <a:rPr lang="en" sz="1600">
                          <a:solidFill>
                            <a:srgbClr val="FCC28C"/>
                          </a:solidFill>
                          <a:highlight>
                            <a:srgbClr val="333333"/>
                          </a:highlight>
                          <a:latin typeface="Consolas"/>
                          <a:ea typeface="Consolas"/>
                          <a:cs typeface="Consolas"/>
                          <a:sym typeface="Consolas"/>
                        </a:rPr>
                        <a:t>return</a:t>
                      </a:r>
                      <a:r>
                        <a:rPr lang="en" sz="1600">
                          <a:solidFill>
                            <a:srgbClr val="FFFFFF"/>
                          </a:solidFill>
                          <a:highlight>
                            <a:srgbClr val="333333"/>
                          </a:highlight>
                          <a:latin typeface="Consolas"/>
                          <a:ea typeface="Consolas"/>
                          <a:cs typeface="Consolas"/>
                          <a:sym typeface="Consolas"/>
                        </a:rPr>
                        <a:t> a + b</a:t>
                      </a:r>
                      <a:br>
                        <a:rPr lang="en" sz="1600">
                          <a:solidFill>
                            <a:srgbClr val="FFFFFF"/>
                          </a:solidFill>
                          <a:highlight>
                            <a:srgbClr val="333333"/>
                          </a:highlight>
                          <a:latin typeface="Consolas"/>
                          <a:ea typeface="Consolas"/>
                          <a:cs typeface="Consolas"/>
                          <a:sym typeface="Consolas"/>
                        </a:rPr>
                      </a:br>
                      <a:br>
                        <a:rPr lang="en" sz="1600">
                          <a:solidFill>
                            <a:srgbClr val="FFFFFF"/>
                          </a:solidFill>
                          <a:highlight>
                            <a:srgbClr val="333333"/>
                          </a:highlight>
                          <a:latin typeface="Consolas"/>
                          <a:ea typeface="Consolas"/>
                          <a:cs typeface="Consolas"/>
                          <a:sym typeface="Consolas"/>
                        </a:rPr>
                      </a:br>
                      <a:r>
                        <a:rPr lang="en" sz="1600">
                          <a:solidFill>
                            <a:srgbClr val="FFFFFF"/>
                          </a:solidFill>
                          <a:highlight>
                            <a:srgbClr val="333333"/>
                          </a:highlight>
                          <a:latin typeface="Consolas"/>
                          <a:ea typeface="Consolas"/>
                          <a:cs typeface="Consolas"/>
                          <a:sym typeface="Consolas"/>
                        </a:rPr>
                        <a:t># Create an instance of the MathOperations class</a:t>
                      </a:r>
                      <a:br>
                        <a:rPr lang="en" sz="1600">
                          <a:solidFill>
                            <a:srgbClr val="FFFFFF"/>
                          </a:solidFill>
                          <a:highlight>
                            <a:srgbClr val="333333"/>
                          </a:highlight>
                          <a:latin typeface="Consolas"/>
                          <a:ea typeface="Consolas"/>
                          <a:cs typeface="Consolas"/>
                          <a:sym typeface="Consolas"/>
                        </a:rPr>
                      </a:br>
                      <a:r>
                        <a:rPr lang="en" sz="1600">
                          <a:solidFill>
                            <a:srgbClr val="FFFFFF"/>
                          </a:solidFill>
                          <a:highlight>
                            <a:srgbClr val="333333"/>
                          </a:highlight>
                          <a:latin typeface="Consolas"/>
                          <a:ea typeface="Consolas"/>
                          <a:cs typeface="Consolas"/>
                          <a:sym typeface="Consolas"/>
                        </a:rPr>
                        <a:t>math_ops = MathOperations()</a:t>
                      </a:r>
                      <a:br>
                        <a:rPr lang="en" sz="1600">
                          <a:solidFill>
                            <a:srgbClr val="FFFFFF"/>
                          </a:solidFill>
                          <a:highlight>
                            <a:srgbClr val="333333"/>
                          </a:highlight>
                          <a:latin typeface="Consolas"/>
                          <a:ea typeface="Consolas"/>
                          <a:cs typeface="Consolas"/>
                          <a:sym typeface="Consolas"/>
                        </a:rPr>
                      </a:br>
                      <a:br>
                        <a:rPr lang="en" sz="1600">
                          <a:solidFill>
                            <a:srgbClr val="FFFFFF"/>
                          </a:solidFill>
                          <a:highlight>
                            <a:srgbClr val="333333"/>
                          </a:highlight>
                          <a:latin typeface="Consolas"/>
                          <a:ea typeface="Consolas"/>
                          <a:cs typeface="Consolas"/>
                          <a:sym typeface="Consolas"/>
                        </a:rPr>
                      </a:br>
                      <a:r>
                        <a:rPr lang="en" sz="1600">
                          <a:solidFill>
                            <a:srgbClr val="FFFFFF"/>
                          </a:solidFill>
                          <a:highlight>
                            <a:srgbClr val="333333"/>
                          </a:highlight>
                          <a:latin typeface="Consolas"/>
                          <a:ea typeface="Consolas"/>
                          <a:cs typeface="Consolas"/>
                          <a:sym typeface="Consolas"/>
                        </a:rPr>
                        <a:t># Test the </a:t>
                      </a:r>
                      <a:r>
                        <a:rPr lang="en" sz="1600">
                          <a:solidFill>
                            <a:srgbClr val="FFFFAA"/>
                          </a:solidFill>
                          <a:highlight>
                            <a:srgbClr val="333333"/>
                          </a:highlight>
                          <a:latin typeface="Consolas"/>
                          <a:ea typeface="Consolas"/>
                          <a:cs typeface="Consolas"/>
                          <a:sym typeface="Consolas"/>
                        </a:rPr>
                        <a:t>add</a:t>
                      </a:r>
                      <a:r>
                        <a:rPr lang="en" sz="1600">
                          <a:solidFill>
                            <a:srgbClr val="FFFFFF"/>
                          </a:solidFill>
                          <a:highlight>
                            <a:srgbClr val="333333"/>
                          </a:highlight>
                          <a:latin typeface="Consolas"/>
                          <a:ea typeface="Consolas"/>
                          <a:cs typeface="Consolas"/>
                          <a:sym typeface="Consolas"/>
                        </a:rPr>
                        <a:t>() method with different numbers of arguments</a:t>
                      </a:r>
                      <a:br>
                        <a:rPr lang="en" sz="1600">
                          <a:solidFill>
                            <a:srgbClr val="FFFFFF"/>
                          </a:solidFill>
                          <a:highlight>
                            <a:srgbClr val="333333"/>
                          </a:highlight>
                          <a:latin typeface="Consolas"/>
                          <a:ea typeface="Consolas"/>
                          <a:cs typeface="Consolas"/>
                          <a:sym typeface="Consolas"/>
                        </a:rPr>
                      </a:br>
                      <a:r>
                        <a:rPr lang="en" sz="1600">
                          <a:solidFill>
                            <a:srgbClr val="FFFFAA"/>
                          </a:solidFill>
                          <a:highlight>
                            <a:srgbClr val="333333"/>
                          </a:highlight>
                          <a:latin typeface="Consolas"/>
                          <a:ea typeface="Consolas"/>
                          <a:cs typeface="Consolas"/>
                          <a:sym typeface="Consolas"/>
                        </a:rPr>
                        <a:t>print</a:t>
                      </a:r>
                      <a:r>
                        <a:rPr lang="en" sz="1600">
                          <a:solidFill>
                            <a:srgbClr val="FFFFFF"/>
                          </a:solidFill>
                          <a:highlight>
                            <a:srgbClr val="333333"/>
                          </a:highlight>
                          <a:latin typeface="Consolas"/>
                          <a:ea typeface="Consolas"/>
                          <a:cs typeface="Consolas"/>
                          <a:sym typeface="Consolas"/>
                        </a:rPr>
                        <a:t>(math_ops.add(</a:t>
                      </a:r>
                      <a:r>
                        <a:rPr lang="en" sz="1600">
                          <a:solidFill>
                            <a:srgbClr val="D36363"/>
                          </a:solidFill>
                          <a:highlight>
                            <a:srgbClr val="333333"/>
                          </a:highlight>
                          <a:latin typeface="Consolas"/>
                          <a:ea typeface="Consolas"/>
                          <a:cs typeface="Consolas"/>
                          <a:sym typeface="Consolas"/>
                        </a:rPr>
                        <a:t>5</a:t>
                      </a:r>
                      <a:r>
                        <a:rPr lang="en" sz="1600">
                          <a:solidFill>
                            <a:srgbClr val="FFFFFF"/>
                          </a:solidFill>
                          <a:highlight>
                            <a:srgbClr val="333333"/>
                          </a:highlight>
                          <a:latin typeface="Consolas"/>
                          <a:ea typeface="Consolas"/>
                          <a:cs typeface="Consolas"/>
                          <a:sym typeface="Consolas"/>
                        </a:rPr>
                        <a:t>))        # Output: 5</a:t>
                      </a:r>
                      <a:br>
                        <a:rPr lang="en" sz="1600">
                          <a:solidFill>
                            <a:srgbClr val="FFFFFF"/>
                          </a:solidFill>
                          <a:highlight>
                            <a:srgbClr val="333333"/>
                          </a:highlight>
                          <a:latin typeface="Consolas"/>
                          <a:ea typeface="Consolas"/>
                          <a:cs typeface="Consolas"/>
                          <a:sym typeface="Consolas"/>
                        </a:rPr>
                      </a:br>
                      <a:r>
                        <a:rPr lang="en" sz="1600">
                          <a:solidFill>
                            <a:srgbClr val="FFFFAA"/>
                          </a:solidFill>
                          <a:highlight>
                            <a:srgbClr val="333333"/>
                          </a:highlight>
                          <a:latin typeface="Consolas"/>
                          <a:ea typeface="Consolas"/>
                          <a:cs typeface="Consolas"/>
                          <a:sym typeface="Consolas"/>
                        </a:rPr>
                        <a:t>print</a:t>
                      </a:r>
                      <a:r>
                        <a:rPr lang="en" sz="1600">
                          <a:solidFill>
                            <a:srgbClr val="FFFFFF"/>
                          </a:solidFill>
                          <a:highlight>
                            <a:srgbClr val="333333"/>
                          </a:highlight>
                          <a:latin typeface="Consolas"/>
                          <a:ea typeface="Consolas"/>
                          <a:cs typeface="Consolas"/>
                          <a:sym typeface="Consolas"/>
                        </a:rPr>
                        <a:t>(math_ops.add(</a:t>
                      </a:r>
                      <a:r>
                        <a:rPr lang="en" sz="1600">
                          <a:solidFill>
                            <a:srgbClr val="D36363"/>
                          </a:solidFill>
                          <a:highlight>
                            <a:srgbClr val="333333"/>
                          </a:highlight>
                          <a:latin typeface="Consolas"/>
                          <a:ea typeface="Consolas"/>
                          <a:cs typeface="Consolas"/>
                          <a:sym typeface="Consolas"/>
                        </a:rPr>
                        <a:t>5</a:t>
                      </a:r>
                      <a:r>
                        <a:rPr lang="en" sz="1600">
                          <a:solidFill>
                            <a:srgbClr val="FFFFFF"/>
                          </a:solidFill>
                          <a:highlight>
                            <a:srgbClr val="333333"/>
                          </a:highlight>
                          <a:latin typeface="Consolas"/>
                          <a:ea typeface="Consolas"/>
                          <a:cs typeface="Consolas"/>
                          <a:sym typeface="Consolas"/>
                        </a:rPr>
                        <a:t>, </a:t>
                      </a:r>
                      <a:r>
                        <a:rPr lang="en" sz="1600">
                          <a:solidFill>
                            <a:srgbClr val="D36363"/>
                          </a:solidFill>
                          <a:highlight>
                            <a:srgbClr val="333333"/>
                          </a:highlight>
                          <a:latin typeface="Consolas"/>
                          <a:ea typeface="Consolas"/>
                          <a:cs typeface="Consolas"/>
                          <a:sym typeface="Consolas"/>
                        </a:rPr>
                        <a:t>10</a:t>
                      </a:r>
                      <a:r>
                        <a:rPr lang="en" sz="1600">
                          <a:solidFill>
                            <a:srgbClr val="FFFFFF"/>
                          </a:solidFill>
                          <a:highlight>
                            <a:srgbClr val="333333"/>
                          </a:highlight>
                          <a:latin typeface="Consolas"/>
                          <a:ea typeface="Consolas"/>
                          <a:cs typeface="Consolas"/>
                          <a:sym typeface="Consolas"/>
                        </a:rPr>
                        <a:t>))    # Output: 15</a:t>
                      </a:r>
                      <a:endParaRPr sz="1600">
                        <a:solidFill>
                          <a:srgbClr val="188038"/>
                        </a:solidFill>
                        <a:latin typeface="Roboto Mono"/>
                        <a:ea typeface="Roboto Mono"/>
                        <a:cs typeface="Roboto Mono"/>
                        <a:sym typeface="Roboto Mono"/>
                      </a:endParaRPr>
                    </a:p>
                  </a:txBody>
                  <a:tcPr marT="63500" marB="63500" marR="63500" marL="63500">
                    <a:solidFill>
                      <a:srgbClr val="333333"/>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Polymorphism </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Polymorphism simply means having many forms</a:t>
            </a:r>
            <a:endParaRPr/>
          </a:p>
          <a:p>
            <a:pPr indent="-342900" lvl="0" marL="457200" rtl="0" algn="l">
              <a:spcBef>
                <a:spcPts val="0"/>
              </a:spcBef>
              <a:spcAft>
                <a:spcPts val="0"/>
              </a:spcAft>
              <a:buSzPts val="1800"/>
              <a:buChar char="-"/>
            </a:pPr>
            <a:r>
              <a:rPr lang="en"/>
              <a:t>Consider class Bird</a:t>
            </a:r>
            <a:endParaRPr/>
          </a:p>
          <a:p>
            <a:pPr indent="-342900" lvl="0" marL="457200" rtl="0" algn="l">
              <a:spcBef>
                <a:spcPts val="0"/>
              </a:spcBef>
              <a:spcAft>
                <a:spcPts val="0"/>
              </a:spcAft>
              <a:buSzPts val="1800"/>
              <a:buChar char="-"/>
            </a:pPr>
            <a:r>
              <a:rPr lang="en"/>
              <a:t>Two inherited classes are: Sparrow and Ostrich</a:t>
            </a:r>
            <a:endParaRPr/>
          </a:p>
          <a:p>
            <a:pPr indent="-342900" lvl="0" marL="457200" rtl="0" algn="l">
              <a:spcBef>
                <a:spcPts val="0"/>
              </a:spcBef>
              <a:spcAft>
                <a:spcPts val="0"/>
              </a:spcAft>
              <a:buSzPts val="1800"/>
              <a:buChar char="-"/>
            </a:pPr>
            <a:r>
              <a:rPr lang="en"/>
              <a:t>In Python, Polymorphism lets us define methods in the child class that have the same name as the methods in the parent class. In inheritance, the child class inherits the methods from the parent class. However, it is possible to modify a method in a child class that it has inherited from the parent class.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Bird class</a:t>
            </a:r>
            <a:endParaRPr/>
          </a:p>
        </p:txBody>
      </p:sp>
      <p:sp>
        <p:nvSpPr>
          <p:cNvPr id="146" name="Google Shape;146;p26"/>
          <p:cNvSpPr txBox="1"/>
          <p:nvPr>
            <p:ph idx="1" type="body"/>
          </p:nvPr>
        </p:nvSpPr>
        <p:spPr>
          <a:xfrm>
            <a:off x="311700" y="1152475"/>
            <a:ext cx="8520600" cy="34164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chemeClr val="accent5"/>
              </a:buClr>
              <a:buSzPts val="1800"/>
              <a:buChar char="-"/>
            </a:pPr>
            <a:r>
              <a:rPr lang="en">
                <a:solidFill>
                  <a:schemeClr val="accent5"/>
                </a:solidFill>
              </a:rPr>
              <a:t>Important where: </a:t>
            </a:r>
            <a:r>
              <a:rPr lang="en">
                <a:solidFill>
                  <a:schemeClr val="accent5"/>
                </a:solidFill>
              </a:rPr>
              <a:t>This is particularly useful in cases where the method inherited from the parent class doesn’t quite fit the child class. It has special name, see next slide )</a:t>
            </a:r>
            <a:endParaRPr>
              <a:solidFill>
                <a:schemeClr val="accent5"/>
              </a:solidFill>
            </a:endParaRPr>
          </a:p>
        </p:txBody>
      </p:sp>
      <p:graphicFrame>
        <p:nvGraphicFramePr>
          <p:cNvPr id="147" name="Google Shape;147;p26"/>
          <p:cNvGraphicFramePr/>
          <p:nvPr/>
        </p:nvGraphicFramePr>
        <p:xfrm>
          <a:off x="978400" y="2571750"/>
          <a:ext cx="3000000" cy="3000000"/>
        </p:xfrm>
        <a:graphic>
          <a:graphicData uri="http://schemas.openxmlformats.org/drawingml/2006/table">
            <a:tbl>
              <a:tblPr>
                <a:noFill/>
                <a:tableStyleId>{5D5FA736-B867-42D9-AF6E-FF7D18BBD510}</a:tableStyleId>
              </a:tblPr>
              <a:tblGrid>
                <a:gridCol w="7187175"/>
              </a:tblGrid>
              <a:tr h="12700">
                <a:tc>
                  <a:txBody>
                    <a:bodyPr/>
                    <a:lstStyle/>
                    <a:p>
                      <a:pPr indent="0" lvl="0" marL="0" rtl="0" algn="l">
                        <a:lnSpc>
                          <a:spcPct val="115000"/>
                        </a:lnSpc>
                        <a:spcBef>
                          <a:spcPts val="0"/>
                        </a:spcBef>
                        <a:spcAft>
                          <a:spcPts val="0"/>
                        </a:spcAft>
                        <a:buNone/>
                      </a:pPr>
                      <a:r>
                        <a:rPr lang="en">
                          <a:solidFill>
                            <a:srgbClr val="FCC28C"/>
                          </a:solidFill>
                          <a:highlight>
                            <a:srgbClr val="333333"/>
                          </a:highlight>
                          <a:latin typeface="Consolas"/>
                          <a:ea typeface="Consolas"/>
                          <a:cs typeface="Consolas"/>
                          <a:sym typeface="Consolas"/>
                        </a:rPr>
                        <a:t>class</a:t>
                      </a:r>
                      <a:r>
                        <a:rPr lang="en">
                          <a:solidFill>
                            <a:srgbClr val="FFFFFF"/>
                          </a:solidFill>
                          <a:highlight>
                            <a:srgbClr val="333333"/>
                          </a:highlight>
                          <a:latin typeface="Consolas"/>
                          <a:ea typeface="Consolas"/>
                          <a:cs typeface="Consolas"/>
                          <a:sym typeface="Consolas"/>
                        </a:rPr>
                        <a:t> </a:t>
                      </a:r>
                      <a:r>
                        <a:rPr lang="en">
                          <a:solidFill>
                            <a:srgbClr val="FFFFAA"/>
                          </a:solidFill>
                          <a:highlight>
                            <a:srgbClr val="333333"/>
                          </a:highlight>
                          <a:latin typeface="Consolas"/>
                          <a:ea typeface="Consolas"/>
                          <a:cs typeface="Consolas"/>
                          <a:sym typeface="Consolas"/>
                        </a:rPr>
                        <a:t>Bird</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def </a:t>
                      </a:r>
                      <a:r>
                        <a:rPr lang="en">
                          <a:solidFill>
                            <a:srgbClr val="FFFFAA"/>
                          </a:solidFill>
                          <a:highlight>
                            <a:srgbClr val="333333"/>
                          </a:highlight>
                          <a:latin typeface="Consolas"/>
                          <a:ea typeface="Consolas"/>
                          <a:cs typeface="Consolas"/>
                          <a:sym typeface="Consolas"/>
                        </a:rPr>
                        <a:t>intro</a:t>
                      </a:r>
                      <a:r>
                        <a:rPr lang="en">
                          <a:solidFill>
                            <a:srgbClr val="FFFFFF"/>
                          </a:solidFill>
                          <a:highlight>
                            <a:srgbClr val="333333"/>
                          </a:highlight>
                          <a:latin typeface="Consolas"/>
                          <a:ea typeface="Consolas"/>
                          <a:cs typeface="Consolas"/>
                          <a:sym typeface="Consolas"/>
                        </a:rPr>
                        <a:t>(self):</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FFFAA"/>
                          </a:solidFill>
                          <a:highlight>
                            <a:srgbClr val="333333"/>
                          </a:highlight>
                          <a:latin typeface="Consolas"/>
                          <a:ea typeface="Consolas"/>
                          <a:cs typeface="Consolas"/>
                          <a:sym typeface="Consolas"/>
                        </a:rPr>
                        <a:t>print</a:t>
                      </a:r>
                      <a:r>
                        <a:rPr lang="en">
                          <a:solidFill>
                            <a:srgbClr val="FFFFFF"/>
                          </a:solidFill>
                          <a:highlight>
                            <a:srgbClr val="333333"/>
                          </a:highlight>
                          <a:latin typeface="Consolas"/>
                          <a:ea typeface="Consolas"/>
                          <a:cs typeface="Consolas"/>
                          <a:sym typeface="Consolas"/>
                        </a:rPr>
                        <a:t>(</a:t>
                      </a:r>
                      <a:r>
                        <a:rPr lang="en">
                          <a:solidFill>
                            <a:srgbClr val="A2FCA2"/>
                          </a:solidFill>
                          <a:highlight>
                            <a:srgbClr val="333333"/>
                          </a:highlight>
                          <a:latin typeface="Consolas"/>
                          <a:ea typeface="Consolas"/>
                          <a:cs typeface="Consolas"/>
                          <a:sym typeface="Consolas"/>
                        </a:rPr>
                        <a:t>"There are many types of birds."</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def </a:t>
                      </a:r>
                      <a:r>
                        <a:rPr lang="en">
                          <a:solidFill>
                            <a:srgbClr val="FFFFAA"/>
                          </a:solidFill>
                          <a:highlight>
                            <a:srgbClr val="333333"/>
                          </a:highlight>
                          <a:latin typeface="Consolas"/>
                          <a:ea typeface="Consolas"/>
                          <a:cs typeface="Consolas"/>
                          <a:sym typeface="Consolas"/>
                        </a:rPr>
                        <a:t>flight</a:t>
                      </a:r>
                      <a:r>
                        <a:rPr lang="en">
                          <a:solidFill>
                            <a:srgbClr val="FFFFFF"/>
                          </a:solidFill>
                          <a:highlight>
                            <a:srgbClr val="333333"/>
                          </a:highlight>
                          <a:latin typeface="Consolas"/>
                          <a:ea typeface="Consolas"/>
                          <a:cs typeface="Consolas"/>
                          <a:sym typeface="Consolas"/>
                        </a:rPr>
                        <a:t>(self):</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FFFAA"/>
                          </a:solidFill>
                          <a:highlight>
                            <a:srgbClr val="333333"/>
                          </a:highlight>
                          <a:latin typeface="Consolas"/>
                          <a:ea typeface="Consolas"/>
                          <a:cs typeface="Consolas"/>
                          <a:sym typeface="Consolas"/>
                        </a:rPr>
                        <a:t>print</a:t>
                      </a:r>
                      <a:r>
                        <a:rPr lang="en">
                          <a:solidFill>
                            <a:srgbClr val="FFFFFF"/>
                          </a:solidFill>
                          <a:highlight>
                            <a:srgbClr val="333333"/>
                          </a:highlight>
                          <a:latin typeface="Consolas"/>
                          <a:ea typeface="Consolas"/>
                          <a:cs typeface="Consolas"/>
                          <a:sym typeface="Consolas"/>
                        </a:rPr>
                        <a:t>(</a:t>
                      </a:r>
                      <a:r>
                        <a:rPr lang="en">
                          <a:solidFill>
                            <a:srgbClr val="A2FCA2"/>
                          </a:solidFill>
                          <a:highlight>
                            <a:srgbClr val="333333"/>
                          </a:highlight>
                          <a:latin typeface="Consolas"/>
                          <a:ea typeface="Consolas"/>
                          <a:cs typeface="Consolas"/>
                          <a:sym typeface="Consolas"/>
                        </a:rPr>
                        <a:t>"Most of the birds can fly but some cannot."</a:t>
                      </a:r>
                      <a:r>
                        <a:rPr lang="en">
                          <a:solidFill>
                            <a:srgbClr val="FFFFFF"/>
                          </a:solidFill>
                          <a:highlight>
                            <a:srgbClr val="333333"/>
                          </a:highlight>
                          <a:latin typeface="Consolas"/>
                          <a:ea typeface="Consolas"/>
                          <a:cs typeface="Consolas"/>
                          <a:sym typeface="Consolas"/>
                        </a:rPr>
                        <a:t>)</a:t>
                      </a:r>
                      <a:endParaRPr>
                        <a:solidFill>
                          <a:srgbClr val="188038"/>
                        </a:solidFill>
                        <a:latin typeface="Roboto Mono"/>
                        <a:ea typeface="Roboto Mono"/>
                        <a:cs typeface="Roboto Mono"/>
                        <a:sym typeface="Roboto Mono"/>
                      </a:endParaRPr>
                    </a:p>
                  </a:txBody>
                  <a:tcPr marT="63500" marB="63500" marR="63500" marL="63500">
                    <a:solidFill>
                      <a:srgbClr val="333333"/>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Inherited classes But! Many forms</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process of re-implementing a method in the child class is known as </a:t>
            </a:r>
            <a:r>
              <a:rPr lang="en">
                <a:solidFill>
                  <a:schemeClr val="accent5"/>
                </a:solidFill>
              </a:rPr>
              <a:t>Method Overriding</a:t>
            </a:r>
            <a:endParaRPr>
              <a:solidFill>
                <a:schemeClr val="accent5"/>
              </a:solidFill>
            </a:endParaRPr>
          </a:p>
        </p:txBody>
      </p:sp>
      <p:graphicFrame>
        <p:nvGraphicFramePr>
          <p:cNvPr id="154" name="Google Shape;154;p27"/>
          <p:cNvGraphicFramePr/>
          <p:nvPr/>
        </p:nvGraphicFramePr>
        <p:xfrm>
          <a:off x="1380250" y="1939925"/>
          <a:ext cx="3000000" cy="3000000"/>
        </p:xfrm>
        <a:graphic>
          <a:graphicData uri="http://schemas.openxmlformats.org/drawingml/2006/table">
            <a:tbl>
              <a:tblPr>
                <a:noFill/>
                <a:tableStyleId>{5D5FA736-B867-42D9-AF6E-FF7D18BBD510}</a:tableStyleId>
              </a:tblPr>
              <a:tblGrid>
                <a:gridCol w="6383500"/>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class </a:t>
                      </a:r>
                      <a:r>
                        <a:rPr lang="en">
                          <a:solidFill>
                            <a:srgbClr val="FFFFAA"/>
                          </a:solidFill>
                          <a:highlight>
                            <a:srgbClr val="333333"/>
                          </a:highlight>
                          <a:latin typeface="Consolas"/>
                          <a:ea typeface="Consolas"/>
                          <a:cs typeface="Consolas"/>
                          <a:sym typeface="Consolas"/>
                        </a:rPr>
                        <a:t>sparrow</a:t>
                      </a:r>
                      <a:r>
                        <a:rPr lang="en">
                          <a:solidFill>
                            <a:srgbClr val="FFFFFF"/>
                          </a:solidFill>
                          <a:highlight>
                            <a:srgbClr val="333333"/>
                          </a:highlight>
                          <a:latin typeface="Consolas"/>
                          <a:ea typeface="Consolas"/>
                          <a:cs typeface="Consolas"/>
                          <a:sym typeface="Consolas"/>
                        </a:rPr>
                        <a:t>(Bird):</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def </a:t>
                      </a:r>
                      <a:r>
                        <a:rPr lang="en">
                          <a:solidFill>
                            <a:srgbClr val="FFFFAA"/>
                          </a:solidFill>
                          <a:highlight>
                            <a:srgbClr val="333333"/>
                          </a:highlight>
                          <a:latin typeface="Consolas"/>
                          <a:ea typeface="Consolas"/>
                          <a:cs typeface="Consolas"/>
                          <a:sym typeface="Consolas"/>
                        </a:rPr>
                        <a:t>flight</a:t>
                      </a:r>
                      <a:r>
                        <a:rPr lang="en">
                          <a:solidFill>
                            <a:srgbClr val="FFFFFF"/>
                          </a:solidFill>
                          <a:highlight>
                            <a:srgbClr val="333333"/>
                          </a:highlight>
                          <a:latin typeface="Consolas"/>
                          <a:ea typeface="Consolas"/>
                          <a:cs typeface="Consolas"/>
                          <a:sym typeface="Consolas"/>
                        </a:rPr>
                        <a:t>(self):</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FFFAA"/>
                          </a:solidFill>
                          <a:highlight>
                            <a:srgbClr val="333333"/>
                          </a:highlight>
                          <a:latin typeface="Consolas"/>
                          <a:ea typeface="Consolas"/>
                          <a:cs typeface="Consolas"/>
                          <a:sym typeface="Consolas"/>
                        </a:rPr>
                        <a:t>print</a:t>
                      </a:r>
                      <a:r>
                        <a:rPr lang="en">
                          <a:solidFill>
                            <a:srgbClr val="FFFFFF"/>
                          </a:solidFill>
                          <a:highlight>
                            <a:srgbClr val="333333"/>
                          </a:highlight>
                          <a:latin typeface="Consolas"/>
                          <a:ea typeface="Consolas"/>
                          <a:cs typeface="Consolas"/>
                          <a:sym typeface="Consolas"/>
                        </a:rPr>
                        <a:t>(</a:t>
                      </a:r>
                      <a:r>
                        <a:rPr lang="en">
                          <a:solidFill>
                            <a:srgbClr val="A2FCA2"/>
                          </a:solidFill>
                          <a:highlight>
                            <a:srgbClr val="333333"/>
                          </a:highlight>
                          <a:latin typeface="Consolas"/>
                          <a:ea typeface="Consolas"/>
                          <a:cs typeface="Consolas"/>
                          <a:sym typeface="Consolas"/>
                        </a:rPr>
                        <a:t>"Sparrows can fly."</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class </a:t>
                      </a:r>
                      <a:r>
                        <a:rPr lang="en">
                          <a:solidFill>
                            <a:srgbClr val="FFFFAA"/>
                          </a:solidFill>
                          <a:highlight>
                            <a:srgbClr val="333333"/>
                          </a:highlight>
                          <a:latin typeface="Consolas"/>
                          <a:ea typeface="Consolas"/>
                          <a:cs typeface="Consolas"/>
                          <a:sym typeface="Consolas"/>
                        </a:rPr>
                        <a:t>ostrich</a:t>
                      </a:r>
                      <a:r>
                        <a:rPr lang="en">
                          <a:solidFill>
                            <a:srgbClr val="FFFFFF"/>
                          </a:solidFill>
                          <a:highlight>
                            <a:srgbClr val="333333"/>
                          </a:highlight>
                          <a:latin typeface="Consolas"/>
                          <a:ea typeface="Consolas"/>
                          <a:cs typeface="Consolas"/>
                          <a:sym typeface="Consolas"/>
                        </a:rPr>
                        <a:t>(Bird):</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def </a:t>
                      </a:r>
                      <a:r>
                        <a:rPr lang="en">
                          <a:solidFill>
                            <a:srgbClr val="FFFFAA"/>
                          </a:solidFill>
                          <a:highlight>
                            <a:srgbClr val="333333"/>
                          </a:highlight>
                          <a:latin typeface="Consolas"/>
                          <a:ea typeface="Consolas"/>
                          <a:cs typeface="Consolas"/>
                          <a:sym typeface="Consolas"/>
                        </a:rPr>
                        <a:t>flight</a:t>
                      </a:r>
                      <a:r>
                        <a:rPr lang="en">
                          <a:solidFill>
                            <a:srgbClr val="FFFFFF"/>
                          </a:solidFill>
                          <a:highlight>
                            <a:srgbClr val="333333"/>
                          </a:highlight>
                          <a:latin typeface="Consolas"/>
                          <a:ea typeface="Consolas"/>
                          <a:cs typeface="Consolas"/>
                          <a:sym typeface="Consolas"/>
                        </a:rPr>
                        <a:t>(self):</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FFFAA"/>
                          </a:solidFill>
                          <a:highlight>
                            <a:srgbClr val="333333"/>
                          </a:highlight>
                          <a:latin typeface="Consolas"/>
                          <a:ea typeface="Consolas"/>
                          <a:cs typeface="Consolas"/>
                          <a:sym typeface="Consolas"/>
                        </a:rPr>
                        <a:t>print</a:t>
                      </a:r>
                      <a:r>
                        <a:rPr lang="en">
                          <a:solidFill>
                            <a:srgbClr val="FFFFFF"/>
                          </a:solidFill>
                          <a:highlight>
                            <a:srgbClr val="333333"/>
                          </a:highlight>
                          <a:latin typeface="Consolas"/>
                          <a:ea typeface="Consolas"/>
                          <a:cs typeface="Consolas"/>
                          <a:sym typeface="Consolas"/>
                        </a:rPr>
                        <a:t>(</a:t>
                      </a:r>
                      <a:r>
                        <a:rPr lang="en">
                          <a:solidFill>
                            <a:srgbClr val="A2FCA2"/>
                          </a:solidFill>
                          <a:highlight>
                            <a:srgbClr val="333333"/>
                          </a:highlight>
                          <a:latin typeface="Consolas"/>
                          <a:ea typeface="Consolas"/>
                          <a:cs typeface="Consolas"/>
                          <a:sym typeface="Consolas"/>
                        </a:rPr>
                        <a:t>"Ostriches cannot fly."</a:t>
                      </a:r>
                      <a:r>
                        <a:rPr lang="en">
                          <a:solidFill>
                            <a:srgbClr val="FFFFFF"/>
                          </a:solidFill>
                          <a:highlight>
                            <a:srgbClr val="333333"/>
                          </a:highlight>
                          <a:latin typeface="Consolas"/>
                          <a:ea typeface="Consolas"/>
                          <a:cs typeface="Consolas"/>
                          <a:sym typeface="Consolas"/>
                        </a:rPr>
                        <a:t>)</a:t>
                      </a:r>
                      <a:endParaRPr>
                        <a:solidFill>
                          <a:srgbClr val="188038"/>
                        </a:solidFill>
                        <a:latin typeface="Roboto Mono"/>
                        <a:ea typeface="Roboto Mono"/>
                        <a:cs typeface="Roboto Mono"/>
                        <a:sym typeface="Roboto Mono"/>
                      </a:endParaRPr>
                    </a:p>
                  </a:txBody>
                  <a:tcPr marT="63500" marB="63500" marR="63500" marL="63500">
                    <a:solidFill>
                      <a:srgbClr val="333333"/>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let’s instantiate</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61" name="Google Shape;161;p28"/>
          <p:cNvGraphicFramePr/>
          <p:nvPr/>
        </p:nvGraphicFramePr>
        <p:xfrm>
          <a:off x="405800" y="1895875"/>
          <a:ext cx="3000000" cy="3000000"/>
        </p:xfrm>
        <a:graphic>
          <a:graphicData uri="http://schemas.openxmlformats.org/drawingml/2006/table">
            <a:tbl>
              <a:tblPr>
                <a:noFill/>
                <a:tableStyleId>{5D5FA736-B867-42D9-AF6E-FF7D18BBD510}</a:tableStyleId>
              </a:tblPr>
              <a:tblGrid>
                <a:gridCol w="8332400"/>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obj_bird = Bird()</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obj_spr = sparrow()</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obj_ost = ostrich()</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obj_bird.intro()</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obj_bird.flight()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obj_spr.intro()</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obj_spr.flight()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obj_ost.intro()</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obj_ost.flight()</a:t>
                      </a:r>
                      <a:endParaRPr>
                        <a:solidFill>
                          <a:srgbClr val="188038"/>
                        </a:solidFill>
                        <a:latin typeface="Roboto Mono"/>
                        <a:ea typeface="Roboto Mono"/>
                        <a:cs typeface="Roboto Mono"/>
                        <a:sym typeface="Roboto Mono"/>
                      </a:endParaRPr>
                    </a:p>
                  </a:txBody>
                  <a:tcPr marT="63500" marB="63500" marR="63500" marL="63500">
                    <a:solidFill>
                      <a:srgbClr val="333333"/>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143650"/>
            <a:ext cx="8520600" cy="10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Another example - polymorphism in Python using inheritance and method overriding:</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68" name="Google Shape;168;p29"/>
          <p:cNvGraphicFramePr/>
          <p:nvPr/>
        </p:nvGraphicFramePr>
        <p:xfrm>
          <a:off x="232050" y="1382725"/>
          <a:ext cx="3000000" cy="3000000"/>
        </p:xfrm>
        <a:graphic>
          <a:graphicData uri="http://schemas.openxmlformats.org/drawingml/2006/table">
            <a:tbl>
              <a:tblPr>
                <a:noFill/>
                <a:tableStyleId>{5D5FA736-B867-42D9-AF6E-FF7D18BBD510}</a:tableStyleId>
              </a:tblPr>
              <a:tblGrid>
                <a:gridCol w="8679900"/>
              </a:tblGrid>
              <a:tr h="12700">
                <a:tc>
                  <a:txBody>
                    <a:bodyPr/>
                    <a:lstStyle/>
                    <a:p>
                      <a:pPr indent="0" lvl="0" marL="0" rtl="0" algn="l">
                        <a:lnSpc>
                          <a:spcPct val="115000"/>
                        </a:lnSpc>
                        <a:spcBef>
                          <a:spcPts val="0"/>
                        </a:spcBef>
                        <a:spcAft>
                          <a:spcPts val="0"/>
                        </a:spcAft>
                        <a:buNone/>
                      </a:pPr>
                      <a:r>
                        <a:rPr lang="en" sz="1300">
                          <a:solidFill>
                            <a:srgbClr val="FCC28C"/>
                          </a:solidFill>
                          <a:highlight>
                            <a:srgbClr val="333333"/>
                          </a:highlight>
                          <a:latin typeface="Consolas"/>
                          <a:ea typeface="Consolas"/>
                          <a:cs typeface="Consolas"/>
                          <a:sym typeface="Consolas"/>
                        </a:rPr>
                        <a:t>class</a:t>
                      </a:r>
                      <a:r>
                        <a:rPr lang="en" sz="1300">
                          <a:solidFill>
                            <a:srgbClr val="FFFFFF"/>
                          </a:solidFill>
                          <a:highlight>
                            <a:srgbClr val="333333"/>
                          </a:highlight>
                          <a:latin typeface="Consolas"/>
                          <a:ea typeface="Consolas"/>
                          <a:cs typeface="Consolas"/>
                          <a:sym typeface="Consolas"/>
                        </a:rPr>
                        <a:t> </a:t>
                      </a:r>
                      <a:r>
                        <a:rPr lang="en" sz="1300">
                          <a:solidFill>
                            <a:srgbClr val="FFFFAA"/>
                          </a:solidFill>
                          <a:highlight>
                            <a:srgbClr val="333333"/>
                          </a:highlight>
                          <a:latin typeface="Consolas"/>
                          <a:ea typeface="Consolas"/>
                          <a:cs typeface="Consolas"/>
                          <a:sym typeface="Consolas"/>
                        </a:rPr>
                        <a:t>Animal</a:t>
                      </a:r>
                      <a:r>
                        <a:rPr lang="en" sz="1300">
                          <a:solidFill>
                            <a:srgbClr val="FFFFFF"/>
                          </a:solidFill>
                          <a:highlight>
                            <a:srgbClr val="333333"/>
                          </a:highlight>
                          <a:latin typeface="Consolas"/>
                          <a:ea typeface="Consolas"/>
                          <a:cs typeface="Consolas"/>
                          <a:sym typeface="Consolas"/>
                        </a:rPr>
                        <a:t>:</a:t>
                      </a:r>
                      <a:br>
                        <a:rPr lang="en" sz="1300">
                          <a:solidFill>
                            <a:srgbClr val="FFFFFF"/>
                          </a:solidFill>
                          <a:highlight>
                            <a:srgbClr val="333333"/>
                          </a:highlight>
                          <a:latin typeface="Consolas"/>
                          <a:ea typeface="Consolas"/>
                          <a:cs typeface="Consolas"/>
                          <a:sym typeface="Consolas"/>
                        </a:rPr>
                      </a:br>
                      <a:r>
                        <a:rPr lang="en" sz="1300">
                          <a:solidFill>
                            <a:srgbClr val="FFFFFF"/>
                          </a:solidFill>
                          <a:highlight>
                            <a:srgbClr val="333333"/>
                          </a:highlight>
                          <a:latin typeface="Consolas"/>
                          <a:ea typeface="Consolas"/>
                          <a:cs typeface="Consolas"/>
                          <a:sym typeface="Consolas"/>
                        </a:rPr>
                        <a:t>    def </a:t>
                      </a:r>
                      <a:r>
                        <a:rPr lang="en" sz="1300">
                          <a:solidFill>
                            <a:srgbClr val="FFFFAA"/>
                          </a:solidFill>
                          <a:highlight>
                            <a:srgbClr val="333333"/>
                          </a:highlight>
                          <a:latin typeface="Consolas"/>
                          <a:ea typeface="Consolas"/>
                          <a:cs typeface="Consolas"/>
                          <a:sym typeface="Consolas"/>
                        </a:rPr>
                        <a:t>speak</a:t>
                      </a:r>
                      <a:r>
                        <a:rPr lang="en" sz="1300">
                          <a:solidFill>
                            <a:srgbClr val="FFFFFF"/>
                          </a:solidFill>
                          <a:highlight>
                            <a:srgbClr val="333333"/>
                          </a:highlight>
                          <a:latin typeface="Consolas"/>
                          <a:ea typeface="Consolas"/>
                          <a:cs typeface="Consolas"/>
                          <a:sym typeface="Consolas"/>
                        </a:rPr>
                        <a:t>(self):</a:t>
                      </a:r>
                      <a:br>
                        <a:rPr lang="en" sz="1300">
                          <a:solidFill>
                            <a:srgbClr val="FFFFFF"/>
                          </a:solidFill>
                          <a:highlight>
                            <a:srgbClr val="333333"/>
                          </a:highlight>
                          <a:latin typeface="Consolas"/>
                          <a:ea typeface="Consolas"/>
                          <a:cs typeface="Consolas"/>
                          <a:sym typeface="Consolas"/>
                        </a:rPr>
                      </a:br>
                      <a:r>
                        <a:rPr lang="en" sz="1300">
                          <a:solidFill>
                            <a:srgbClr val="FFFFFF"/>
                          </a:solidFill>
                          <a:highlight>
                            <a:srgbClr val="333333"/>
                          </a:highlight>
                          <a:latin typeface="Consolas"/>
                          <a:ea typeface="Consolas"/>
                          <a:cs typeface="Consolas"/>
                          <a:sym typeface="Consolas"/>
                        </a:rPr>
                        <a:t>        </a:t>
                      </a:r>
                      <a:r>
                        <a:rPr lang="en" sz="1300">
                          <a:solidFill>
                            <a:srgbClr val="FCC28C"/>
                          </a:solidFill>
                          <a:highlight>
                            <a:srgbClr val="333333"/>
                          </a:highlight>
                          <a:latin typeface="Consolas"/>
                          <a:ea typeface="Consolas"/>
                          <a:cs typeface="Consolas"/>
                          <a:sym typeface="Consolas"/>
                        </a:rPr>
                        <a:t>return</a:t>
                      </a:r>
                      <a:r>
                        <a:rPr lang="en" sz="1300">
                          <a:solidFill>
                            <a:srgbClr val="FFFFFF"/>
                          </a:solidFill>
                          <a:highlight>
                            <a:srgbClr val="333333"/>
                          </a:highlight>
                          <a:latin typeface="Consolas"/>
                          <a:ea typeface="Consolas"/>
                          <a:cs typeface="Consolas"/>
                          <a:sym typeface="Consolas"/>
                        </a:rPr>
                        <a:t> "Sound"</a:t>
                      </a:r>
                      <a:br>
                        <a:rPr lang="en" sz="1300">
                          <a:solidFill>
                            <a:srgbClr val="FFFFFF"/>
                          </a:solidFill>
                          <a:highlight>
                            <a:srgbClr val="333333"/>
                          </a:highlight>
                          <a:latin typeface="Consolas"/>
                          <a:ea typeface="Consolas"/>
                          <a:cs typeface="Consolas"/>
                          <a:sym typeface="Consolas"/>
                        </a:rPr>
                      </a:br>
                      <a:r>
                        <a:rPr lang="en" sz="1300">
                          <a:solidFill>
                            <a:srgbClr val="FFFFFF"/>
                          </a:solidFill>
                          <a:highlight>
                            <a:srgbClr val="333333"/>
                          </a:highlight>
                          <a:latin typeface="Consolas"/>
                          <a:ea typeface="Consolas"/>
                          <a:cs typeface="Consolas"/>
                          <a:sym typeface="Consolas"/>
                        </a:rPr>
                        <a:t>class </a:t>
                      </a:r>
                      <a:r>
                        <a:rPr lang="en" sz="1300">
                          <a:solidFill>
                            <a:srgbClr val="FFFFAA"/>
                          </a:solidFill>
                          <a:highlight>
                            <a:srgbClr val="333333"/>
                          </a:highlight>
                          <a:latin typeface="Consolas"/>
                          <a:ea typeface="Consolas"/>
                          <a:cs typeface="Consolas"/>
                          <a:sym typeface="Consolas"/>
                        </a:rPr>
                        <a:t>Dog</a:t>
                      </a:r>
                      <a:r>
                        <a:rPr lang="en" sz="1300">
                          <a:solidFill>
                            <a:srgbClr val="FFFFFF"/>
                          </a:solidFill>
                          <a:highlight>
                            <a:srgbClr val="333333"/>
                          </a:highlight>
                          <a:latin typeface="Consolas"/>
                          <a:ea typeface="Consolas"/>
                          <a:cs typeface="Consolas"/>
                          <a:sym typeface="Consolas"/>
                        </a:rPr>
                        <a:t>(Animal):</a:t>
                      </a:r>
                      <a:br>
                        <a:rPr lang="en" sz="1300">
                          <a:solidFill>
                            <a:srgbClr val="FFFFFF"/>
                          </a:solidFill>
                          <a:highlight>
                            <a:srgbClr val="333333"/>
                          </a:highlight>
                          <a:latin typeface="Consolas"/>
                          <a:ea typeface="Consolas"/>
                          <a:cs typeface="Consolas"/>
                          <a:sym typeface="Consolas"/>
                        </a:rPr>
                      </a:br>
                      <a:r>
                        <a:rPr lang="en" sz="1300">
                          <a:solidFill>
                            <a:srgbClr val="FFFFFF"/>
                          </a:solidFill>
                          <a:highlight>
                            <a:srgbClr val="333333"/>
                          </a:highlight>
                          <a:latin typeface="Consolas"/>
                          <a:ea typeface="Consolas"/>
                          <a:cs typeface="Consolas"/>
                          <a:sym typeface="Consolas"/>
                        </a:rPr>
                        <a:t>    def </a:t>
                      </a:r>
                      <a:r>
                        <a:rPr lang="en" sz="1300">
                          <a:solidFill>
                            <a:srgbClr val="FFFFAA"/>
                          </a:solidFill>
                          <a:highlight>
                            <a:srgbClr val="333333"/>
                          </a:highlight>
                          <a:latin typeface="Consolas"/>
                          <a:ea typeface="Consolas"/>
                          <a:cs typeface="Consolas"/>
                          <a:sym typeface="Consolas"/>
                        </a:rPr>
                        <a:t>speak</a:t>
                      </a:r>
                      <a:r>
                        <a:rPr lang="en" sz="1300">
                          <a:solidFill>
                            <a:srgbClr val="FFFFFF"/>
                          </a:solidFill>
                          <a:highlight>
                            <a:srgbClr val="333333"/>
                          </a:highlight>
                          <a:latin typeface="Consolas"/>
                          <a:ea typeface="Consolas"/>
                          <a:cs typeface="Consolas"/>
                          <a:sym typeface="Consolas"/>
                        </a:rPr>
                        <a:t>(self):</a:t>
                      </a:r>
                      <a:br>
                        <a:rPr lang="en" sz="1300">
                          <a:solidFill>
                            <a:srgbClr val="FFFFFF"/>
                          </a:solidFill>
                          <a:highlight>
                            <a:srgbClr val="333333"/>
                          </a:highlight>
                          <a:latin typeface="Consolas"/>
                          <a:ea typeface="Consolas"/>
                          <a:cs typeface="Consolas"/>
                          <a:sym typeface="Consolas"/>
                        </a:rPr>
                      </a:br>
                      <a:r>
                        <a:rPr lang="en" sz="1300">
                          <a:solidFill>
                            <a:srgbClr val="FFFFFF"/>
                          </a:solidFill>
                          <a:highlight>
                            <a:srgbClr val="333333"/>
                          </a:highlight>
                          <a:latin typeface="Consolas"/>
                          <a:ea typeface="Consolas"/>
                          <a:cs typeface="Consolas"/>
                          <a:sym typeface="Consolas"/>
                        </a:rPr>
                        <a:t>        </a:t>
                      </a:r>
                      <a:r>
                        <a:rPr lang="en" sz="1300">
                          <a:solidFill>
                            <a:srgbClr val="FCC28C"/>
                          </a:solidFill>
                          <a:highlight>
                            <a:srgbClr val="333333"/>
                          </a:highlight>
                          <a:latin typeface="Consolas"/>
                          <a:ea typeface="Consolas"/>
                          <a:cs typeface="Consolas"/>
                          <a:sym typeface="Consolas"/>
                        </a:rPr>
                        <a:t>return</a:t>
                      </a:r>
                      <a:r>
                        <a:rPr lang="en" sz="1300">
                          <a:solidFill>
                            <a:srgbClr val="FFFFFF"/>
                          </a:solidFill>
                          <a:highlight>
                            <a:srgbClr val="333333"/>
                          </a:highlight>
                          <a:latin typeface="Consolas"/>
                          <a:ea typeface="Consolas"/>
                          <a:cs typeface="Consolas"/>
                          <a:sym typeface="Consolas"/>
                        </a:rPr>
                        <a:t> "Woof!"</a:t>
                      </a:r>
                      <a:br>
                        <a:rPr lang="en" sz="1300">
                          <a:solidFill>
                            <a:srgbClr val="FFFFFF"/>
                          </a:solidFill>
                          <a:highlight>
                            <a:srgbClr val="333333"/>
                          </a:highlight>
                          <a:latin typeface="Consolas"/>
                          <a:ea typeface="Consolas"/>
                          <a:cs typeface="Consolas"/>
                          <a:sym typeface="Consolas"/>
                        </a:rPr>
                      </a:br>
                      <a:r>
                        <a:rPr lang="en" sz="1300">
                          <a:solidFill>
                            <a:srgbClr val="FFFFFF"/>
                          </a:solidFill>
                          <a:highlight>
                            <a:srgbClr val="333333"/>
                          </a:highlight>
                          <a:latin typeface="Consolas"/>
                          <a:ea typeface="Consolas"/>
                          <a:cs typeface="Consolas"/>
                          <a:sym typeface="Consolas"/>
                        </a:rPr>
                        <a:t>class </a:t>
                      </a:r>
                      <a:r>
                        <a:rPr lang="en" sz="1300">
                          <a:solidFill>
                            <a:srgbClr val="FFFFAA"/>
                          </a:solidFill>
                          <a:highlight>
                            <a:srgbClr val="333333"/>
                          </a:highlight>
                          <a:latin typeface="Consolas"/>
                          <a:ea typeface="Consolas"/>
                          <a:cs typeface="Consolas"/>
                          <a:sym typeface="Consolas"/>
                        </a:rPr>
                        <a:t>Cat</a:t>
                      </a:r>
                      <a:r>
                        <a:rPr lang="en" sz="1300">
                          <a:solidFill>
                            <a:srgbClr val="FFFFFF"/>
                          </a:solidFill>
                          <a:highlight>
                            <a:srgbClr val="333333"/>
                          </a:highlight>
                          <a:latin typeface="Consolas"/>
                          <a:ea typeface="Consolas"/>
                          <a:cs typeface="Consolas"/>
                          <a:sym typeface="Consolas"/>
                        </a:rPr>
                        <a:t>(Animal):</a:t>
                      </a:r>
                      <a:br>
                        <a:rPr lang="en" sz="1300">
                          <a:solidFill>
                            <a:srgbClr val="FFFFFF"/>
                          </a:solidFill>
                          <a:highlight>
                            <a:srgbClr val="333333"/>
                          </a:highlight>
                          <a:latin typeface="Consolas"/>
                          <a:ea typeface="Consolas"/>
                          <a:cs typeface="Consolas"/>
                          <a:sym typeface="Consolas"/>
                        </a:rPr>
                      </a:br>
                      <a:r>
                        <a:rPr lang="en" sz="1300">
                          <a:solidFill>
                            <a:srgbClr val="FFFFFF"/>
                          </a:solidFill>
                          <a:highlight>
                            <a:srgbClr val="333333"/>
                          </a:highlight>
                          <a:latin typeface="Consolas"/>
                          <a:ea typeface="Consolas"/>
                          <a:cs typeface="Consolas"/>
                          <a:sym typeface="Consolas"/>
                        </a:rPr>
                        <a:t>    def </a:t>
                      </a:r>
                      <a:r>
                        <a:rPr lang="en" sz="1300">
                          <a:solidFill>
                            <a:srgbClr val="FFFFAA"/>
                          </a:solidFill>
                          <a:highlight>
                            <a:srgbClr val="333333"/>
                          </a:highlight>
                          <a:latin typeface="Consolas"/>
                          <a:ea typeface="Consolas"/>
                          <a:cs typeface="Consolas"/>
                          <a:sym typeface="Consolas"/>
                        </a:rPr>
                        <a:t>speak</a:t>
                      </a:r>
                      <a:r>
                        <a:rPr lang="en" sz="1300">
                          <a:solidFill>
                            <a:srgbClr val="FFFFFF"/>
                          </a:solidFill>
                          <a:highlight>
                            <a:srgbClr val="333333"/>
                          </a:highlight>
                          <a:latin typeface="Consolas"/>
                          <a:ea typeface="Consolas"/>
                          <a:cs typeface="Consolas"/>
                          <a:sym typeface="Consolas"/>
                        </a:rPr>
                        <a:t>(self):</a:t>
                      </a:r>
                      <a:br>
                        <a:rPr lang="en" sz="1300">
                          <a:solidFill>
                            <a:srgbClr val="FFFFFF"/>
                          </a:solidFill>
                          <a:highlight>
                            <a:srgbClr val="333333"/>
                          </a:highlight>
                          <a:latin typeface="Consolas"/>
                          <a:ea typeface="Consolas"/>
                          <a:cs typeface="Consolas"/>
                          <a:sym typeface="Consolas"/>
                        </a:rPr>
                      </a:br>
                      <a:r>
                        <a:rPr lang="en" sz="1300">
                          <a:solidFill>
                            <a:srgbClr val="FFFFFF"/>
                          </a:solidFill>
                          <a:highlight>
                            <a:srgbClr val="333333"/>
                          </a:highlight>
                          <a:latin typeface="Consolas"/>
                          <a:ea typeface="Consolas"/>
                          <a:cs typeface="Consolas"/>
                          <a:sym typeface="Consolas"/>
                        </a:rPr>
                        <a:t>        </a:t>
                      </a:r>
                      <a:r>
                        <a:rPr lang="en" sz="1300">
                          <a:solidFill>
                            <a:srgbClr val="FCC28C"/>
                          </a:solidFill>
                          <a:highlight>
                            <a:srgbClr val="333333"/>
                          </a:highlight>
                          <a:latin typeface="Consolas"/>
                          <a:ea typeface="Consolas"/>
                          <a:cs typeface="Consolas"/>
                          <a:sym typeface="Consolas"/>
                        </a:rPr>
                        <a:t>return</a:t>
                      </a:r>
                      <a:r>
                        <a:rPr lang="en" sz="1300">
                          <a:solidFill>
                            <a:srgbClr val="FFFFFF"/>
                          </a:solidFill>
                          <a:highlight>
                            <a:srgbClr val="333333"/>
                          </a:highlight>
                          <a:latin typeface="Consolas"/>
                          <a:ea typeface="Consolas"/>
                          <a:cs typeface="Consolas"/>
                          <a:sym typeface="Consolas"/>
                        </a:rPr>
                        <a:t> "Meow!"</a:t>
                      </a:r>
                      <a:br>
                        <a:rPr lang="en" sz="1300">
                          <a:solidFill>
                            <a:srgbClr val="FFFFFF"/>
                          </a:solidFill>
                          <a:highlight>
                            <a:srgbClr val="333333"/>
                          </a:highlight>
                          <a:latin typeface="Consolas"/>
                          <a:ea typeface="Consolas"/>
                          <a:cs typeface="Consolas"/>
                          <a:sym typeface="Consolas"/>
                        </a:rPr>
                      </a:br>
                      <a:r>
                        <a:rPr lang="en" sz="1300">
                          <a:solidFill>
                            <a:srgbClr val="FFFFFF"/>
                          </a:solidFill>
                          <a:highlight>
                            <a:srgbClr val="333333"/>
                          </a:highlight>
                          <a:latin typeface="Consolas"/>
                          <a:ea typeface="Consolas"/>
                          <a:cs typeface="Consolas"/>
                          <a:sym typeface="Consolas"/>
                        </a:rPr>
                        <a:t># Create a </a:t>
                      </a:r>
                      <a:r>
                        <a:rPr lang="en" sz="1300">
                          <a:solidFill>
                            <a:srgbClr val="FFFFAA"/>
                          </a:solidFill>
                          <a:highlight>
                            <a:srgbClr val="333333"/>
                          </a:highlight>
                          <a:latin typeface="Consolas"/>
                          <a:ea typeface="Consolas"/>
                          <a:cs typeface="Consolas"/>
                          <a:sym typeface="Consolas"/>
                        </a:rPr>
                        <a:t>list</a:t>
                      </a:r>
                      <a:r>
                        <a:rPr lang="en" sz="1300">
                          <a:solidFill>
                            <a:srgbClr val="FFFFFF"/>
                          </a:solidFill>
                          <a:highlight>
                            <a:srgbClr val="333333"/>
                          </a:highlight>
                          <a:latin typeface="Consolas"/>
                          <a:ea typeface="Consolas"/>
                          <a:cs typeface="Consolas"/>
                          <a:sym typeface="Consolas"/>
                        </a:rPr>
                        <a:t> of Animal objects</a:t>
                      </a:r>
                      <a:br>
                        <a:rPr lang="en" sz="1300">
                          <a:solidFill>
                            <a:srgbClr val="FFFFFF"/>
                          </a:solidFill>
                          <a:highlight>
                            <a:srgbClr val="333333"/>
                          </a:highlight>
                          <a:latin typeface="Consolas"/>
                          <a:ea typeface="Consolas"/>
                          <a:cs typeface="Consolas"/>
                          <a:sym typeface="Consolas"/>
                        </a:rPr>
                      </a:br>
                      <a:r>
                        <a:rPr lang="en" sz="1300">
                          <a:solidFill>
                            <a:srgbClr val="FFFFFF"/>
                          </a:solidFill>
                          <a:highlight>
                            <a:srgbClr val="333333"/>
                          </a:highlight>
                          <a:latin typeface="Consolas"/>
                          <a:ea typeface="Consolas"/>
                          <a:cs typeface="Consolas"/>
                          <a:sym typeface="Consolas"/>
                        </a:rPr>
                        <a:t>animals = [Animal(), Dog(), Cat()]</a:t>
                      </a:r>
                      <a:br>
                        <a:rPr lang="en" sz="1300">
                          <a:solidFill>
                            <a:srgbClr val="FFFFFF"/>
                          </a:solidFill>
                          <a:highlight>
                            <a:srgbClr val="333333"/>
                          </a:highlight>
                          <a:latin typeface="Consolas"/>
                          <a:ea typeface="Consolas"/>
                          <a:cs typeface="Consolas"/>
                          <a:sym typeface="Consolas"/>
                        </a:rPr>
                      </a:br>
                      <a:r>
                        <a:rPr lang="en" sz="1300">
                          <a:solidFill>
                            <a:srgbClr val="FFFFFF"/>
                          </a:solidFill>
                          <a:highlight>
                            <a:srgbClr val="333333"/>
                          </a:highlight>
                          <a:latin typeface="Consolas"/>
                          <a:ea typeface="Consolas"/>
                          <a:cs typeface="Consolas"/>
                          <a:sym typeface="Consolas"/>
                        </a:rPr>
                        <a:t> </a:t>
                      </a:r>
                      <a:br>
                        <a:rPr lang="en" sz="1300">
                          <a:solidFill>
                            <a:srgbClr val="FFFFFF"/>
                          </a:solidFill>
                          <a:highlight>
                            <a:srgbClr val="333333"/>
                          </a:highlight>
                          <a:latin typeface="Consolas"/>
                          <a:ea typeface="Consolas"/>
                          <a:cs typeface="Consolas"/>
                          <a:sym typeface="Consolas"/>
                        </a:rPr>
                      </a:br>
                      <a:r>
                        <a:rPr lang="en" sz="1300">
                          <a:solidFill>
                            <a:srgbClr val="FFFFFF"/>
                          </a:solidFill>
                          <a:highlight>
                            <a:srgbClr val="333333"/>
                          </a:highlight>
                          <a:latin typeface="Consolas"/>
                          <a:ea typeface="Consolas"/>
                          <a:cs typeface="Consolas"/>
                          <a:sym typeface="Consolas"/>
                        </a:rPr>
                        <a:t># Call the speak method on each object</a:t>
                      </a:r>
                      <a:br>
                        <a:rPr lang="en" sz="1300">
                          <a:solidFill>
                            <a:srgbClr val="FFFFFF"/>
                          </a:solidFill>
                          <a:highlight>
                            <a:srgbClr val="333333"/>
                          </a:highlight>
                          <a:latin typeface="Consolas"/>
                          <a:ea typeface="Consolas"/>
                          <a:cs typeface="Consolas"/>
                          <a:sym typeface="Consolas"/>
                        </a:rPr>
                      </a:br>
                      <a:r>
                        <a:rPr lang="en" sz="1300">
                          <a:solidFill>
                            <a:srgbClr val="FCC28C"/>
                          </a:solidFill>
                          <a:highlight>
                            <a:srgbClr val="333333"/>
                          </a:highlight>
                          <a:latin typeface="Consolas"/>
                          <a:ea typeface="Consolas"/>
                          <a:cs typeface="Consolas"/>
                          <a:sym typeface="Consolas"/>
                        </a:rPr>
                        <a:t>for</a:t>
                      </a:r>
                      <a:r>
                        <a:rPr lang="en" sz="1300">
                          <a:solidFill>
                            <a:srgbClr val="FFFFFF"/>
                          </a:solidFill>
                          <a:highlight>
                            <a:srgbClr val="333333"/>
                          </a:highlight>
                          <a:latin typeface="Consolas"/>
                          <a:ea typeface="Consolas"/>
                          <a:cs typeface="Consolas"/>
                          <a:sym typeface="Consolas"/>
                        </a:rPr>
                        <a:t> animal in animals:</a:t>
                      </a:r>
                      <a:br>
                        <a:rPr lang="en" sz="1300">
                          <a:solidFill>
                            <a:srgbClr val="FFFFFF"/>
                          </a:solidFill>
                          <a:highlight>
                            <a:srgbClr val="333333"/>
                          </a:highlight>
                          <a:latin typeface="Consolas"/>
                          <a:ea typeface="Consolas"/>
                          <a:cs typeface="Consolas"/>
                          <a:sym typeface="Consolas"/>
                        </a:rPr>
                      </a:br>
                      <a:r>
                        <a:rPr lang="en" sz="1300">
                          <a:solidFill>
                            <a:srgbClr val="FFFFFF"/>
                          </a:solidFill>
                          <a:highlight>
                            <a:srgbClr val="333333"/>
                          </a:highlight>
                          <a:latin typeface="Consolas"/>
                          <a:ea typeface="Consolas"/>
                          <a:cs typeface="Consolas"/>
                          <a:sym typeface="Consolas"/>
                        </a:rPr>
                        <a:t>    print(animal.speak())</a:t>
                      </a:r>
                      <a:endParaRPr sz="1300">
                        <a:solidFill>
                          <a:srgbClr val="188038"/>
                        </a:solidFill>
                        <a:latin typeface="Roboto Mono"/>
                        <a:ea typeface="Roboto Mono"/>
                        <a:cs typeface="Roboto Mono"/>
                        <a:sym typeface="Roboto Mono"/>
                      </a:endParaRPr>
                    </a:p>
                  </a:txBody>
                  <a:tcPr marT="63500" marB="63500" marR="63500" marL="63500">
                    <a:solidFill>
                      <a:srgbClr val="333333"/>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Encapsulation</a:t>
            </a:r>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describes the idea of wrapping data and the methods that work on data within one unit. </a:t>
            </a:r>
            <a:endParaRPr/>
          </a:p>
          <a:p>
            <a:pPr indent="-342900" lvl="0" marL="457200" rtl="0" algn="l">
              <a:spcBef>
                <a:spcPts val="0"/>
              </a:spcBef>
              <a:spcAft>
                <a:spcPts val="0"/>
              </a:spcAft>
              <a:buSzPts val="1800"/>
              <a:buChar char="-"/>
            </a:pPr>
            <a:r>
              <a:rPr lang="en"/>
              <a:t>This puts restrictions on accessing variables and methods directly and can prevent the accidental modification of data. </a:t>
            </a:r>
            <a:endParaRPr/>
          </a:p>
          <a:p>
            <a:pPr indent="-342900" lvl="0" marL="457200" rtl="0" algn="l">
              <a:spcBef>
                <a:spcPts val="0"/>
              </a:spcBef>
              <a:spcAft>
                <a:spcPts val="0"/>
              </a:spcAft>
              <a:buSzPts val="1800"/>
              <a:buChar char="-"/>
            </a:pPr>
            <a:r>
              <a:rPr lang="en"/>
              <a:t>Those types of variables are known as </a:t>
            </a:r>
            <a:r>
              <a:rPr b="1" lang="en"/>
              <a:t>private variables.</a:t>
            </a:r>
            <a:endParaRPr b="1"/>
          </a:p>
          <a:p>
            <a:pPr indent="-342900" lvl="0" marL="457200" rtl="0" algn="l">
              <a:spcBef>
                <a:spcPts val="0"/>
              </a:spcBef>
              <a:spcAft>
                <a:spcPts val="0"/>
              </a:spcAft>
              <a:buSzPts val="1800"/>
              <a:buChar char="-"/>
            </a:pPr>
            <a:r>
              <a:rPr b="1" lang="en"/>
              <a:t>Let’s see an example</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Protected Members</a:t>
            </a:r>
            <a:endParaRPr/>
          </a:p>
        </p:txBody>
      </p:sp>
      <p:sp>
        <p:nvSpPr>
          <p:cNvPr id="180" name="Google Shape;18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n" sz="2200"/>
              <a:t>In Python, protected members are class attributes or methods that are intended for internal use within the class and its subclasses. </a:t>
            </a:r>
            <a:endParaRPr sz="2200"/>
          </a:p>
          <a:p>
            <a:pPr indent="-368300" lvl="0" marL="457200" rtl="0" algn="l">
              <a:spcBef>
                <a:spcPts val="0"/>
              </a:spcBef>
              <a:spcAft>
                <a:spcPts val="0"/>
              </a:spcAft>
              <a:buSzPts val="2200"/>
              <a:buChar char="-"/>
            </a:pPr>
            <a:r>
              <a:rPr lang="en" sz="2200"/>
              <a:t>These members are conventionally indicated by a single underscore (_) prefix. The use of a single underscore is a signal to other developers that these members are part of the internal implementation and should not be accessed directly from outside the class.</a:t>
            </a:r>
            <a:endParaRPr sz="2200"/>
          </a:p>
          <a:p>
            <a:pPr indent="-368300" lvl="0" marL="457200" rtl="0" algn="l">
              <a:spcBef>
                <a:spcPts val="0"/>
              </a:spcBef>
              <a:spcAft>
                <a:spcPts val="0"/>
              </a:spcAft>
              <a:buSzPts val="2200"/>
              <a:buChar char="-"/>
            </a:pPr>
            <a:r>
              <a:rPr lang="en" sz="2200"/>
              <a:t>See example in Jupyter Notebook: </a:t>
            </a:r>
            <a:r>
              <a:rPr lang="en" sz="2200" u="sng">
                <a:solidFill>
                  <a:schemeClr val="hlink"/>
                </a:solidFill>
                <a:hlinkClick r:id="rId3"/>
              </a:rPr>
              <a:t>https://shorturl.at/aoIN</a:t>
            </a:r>
            <a:r>
              <a:rPr lang="en" sz="2200" u="sng">
                <a:solidFill>
                  <a:schemeClr val="hlink"/>
                </a:solidFill>
                <a:hlinkClick r:id="rId4"/>
              </a:rPr>
              <a:t>9</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OOP</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Python is an object-oriented programming language. That means it provides features that support object-oriented programming (OOP).</a:t>
            </a:r>
            <a:endParaRPr/>
          </a:p>
          <a:p>
            <a:pPr indent="-342900" lvl="0" marL="457200" rtl="0" algn="l">
              <a:spcBef>
                <a:spcPts val="0"/>
              </a:spcBef>
              <a:spcAft>
                <a:spcPts val="0"/>
              </a:spcAft>
              <a:buSzPts val="1800"/>
              <a:buChar char="-"/>
            </a:pPr>
            <a:r>
              <a:rPr lang="en"/>
              <a:t>In Python, every value is actually an object. Whether it be a turtle, a list, or even an integer, they are all objects.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Private members</a:t>
            </a:r>
            <a:endParaRPr/>
          </a:p>
        </p:txBody>
      </p:sp>
      <p:sp>
        <p:nvSpPr>
          <p:cNvPr id="186" name="Google Shape;18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Private members are similar to protected members, the difference is that the class members declared private should neither be accessed outside the class nor by any base class.</a:t>
            </a:r>
            <a:endParaRPr/>
          </a:p>
          <a:p>
            <a:pPr indent="-342900" lvl="0" marL="457200" rtl="0" algn="l">
              <a:spcBef>
                <a:spcPts val="0"/>
              </a:spcBef>
              <a:spcAft>
                <a:spcPts val="0"/>
              </a:spcAft>
              <a:buSzPts val="1800"/>
              <a:buChar char="-"/>
            </a:pPr>
            <a:r>
              <a:rPr lang="en"/>
              <a:t>However, to define a private member prefix the member name with double underscore “__”.</a:t>
            </a:r>
            <a:endParaRPr/>
          </a:p>
        </p:txBody>
      </p:sp>
      <p:graphicFrame>
        <p:nvGraphicFramePr>
          <p:cNvPr id="187" name="Google Shape;187;p32"/>
          <p:cNvGraphicFramePr/>
          <p:nvPr/>
        </p:nvGraphicFramePr>
        <p:xfrm>
          <a:off x="1209475" y="3166175"/>
          <a:ext cx="3000000" cy="3000000"/>
        </p:xfrm>
        <a:graphic>
          <a:graphicData uri="http://schemas.openxmlformats.org/drawingml/2006/table">
            <a:tbl>
              <a:tblPr>
                <a:noFill/>
                <a:tableStyleId>{5D5FA736-B867-42D9-AF6E-FF7D18BBD510}</a:tableStyleId>
              </a:tblPr>
              <a:tblGrid>
                <a:gridCol w="6725050"/>
              </a:tblGrid>
              <a:tr h="12700">
                <a:tc>
                  <a:txBody>
                    <a:bodyPr/>
                    <a:lstStyle/>
                    <a:p>
                      <a:pPr indent="0" lvl="0" marL="0" rtl="0" algn="l">
                        <a:lnSpc>
                          <a:spcPct val="115000"/>
                        </a:lnSpc>
                        <a:spcBef>
                          <a:spcPts val="0"/>
                        </a:spcBef>
                        <a:spcAft>
                          <a:spcPts val="0"/>
                        </a:spcAft>
                        <a:buNone/>
                      </a:pPr>
                      <a:r>
                        <a:rPr lang="en">
                          <a:solidFill>
                            <a:srgbClr val="FCC28C"/>
                          </a:solidFill>
                          <a:highlight>
                            <a:srgbClr val="333333"/>
                          </a:highlight>
                          <a:latin typeface="Consolas"/>
                          <a:ea typeface="Consolas"/>
                          <a:cs typeface="Consolas"/>
                          <a:sym typeface="Consolas"/>
                        </a:rPr>
                        <a:t>class</a:t>
                      </a:r>
                      <a:r>
                        <a:rPr lang="en">
                          <a:solidFill>
                            <a:srgbClr val="FFFFFF"/>
                          </a:solidFill>
                          <a:highlight>
                            <a:srgbClr val="333333"/>
                          </a:highlight>
                          <a:latin typeface="Consolas"/>
                          <a:ea typeface="Consolas"/>
                          <a:cs typeface="Consolas"/>
                          <a:sym typeface="Consolas"/>
                        </a:rPr>
                        <a:t> </a:t>
                      </a:r>
                      <a:r>
                        <a:rPr lang="en">
                          <a:solidFill>
                            <a:srgbClr val="FFFFAA"/>
                          </a:solidFill>
                          <a:highlight>
                            <a:srgbClr val="333333"/>
                          </a:highlight>
                          <a:latin typeface="Consolas"/>
                          <a:ea typeface="Consolas"/>
                          <a:cs typeface="Consolas"/>
                          <a:sym typeface="Consolas"/>
                        </a:rPr>
                        <a:t>Base</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def __init__(self):</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self.a = </a:t>
                      </a:r>
                      <a:r>
                        <a:rPr lang="en">
                          <a:solidFill>
                            <a:srgbClr val="A2FCA2"/>
                          </a:solidFill>
                          <a:highlight>
                            <a:srgbClr val="333333"/>
                          </a:highlight>
                          <a:latin typeface="Consolas"/>
                          <a:ea typeface="Consolas"/>
                          <a:cs typeface="Consolas"/>
                          <a:sym typeface="Consolas"/>
                        </a:rPr>
                        <a:t>"Nazim"</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self.__c = </a:t>
                      </a:r>
                      <a:r>
                        <a:rPr lang="en">
                          <a:solidFill>
                            <a:srgbClr val="A2FCA2"/>
                          </a:solidFill>
                          <a:highlight>
                            <a:srgbClr val="333333"/>
                          </a:highlight>
                          <a:latin typeface="Consolas"/>
                          <a:ea typeface="Consolas"/>
                          <a:cs typeface="Consolas"/>
                          <a:sym typeface="Consolas"/>
                        </a:rPr>
                        <a:t>"Khokhar But! Private"</a:t>
                      </a:r>
                      <a:endParaRPr>
                        <a:solidFill>
                          <a:srgbClr val="188038"/>
                        </a:solidFill>
                        <a:latin typeface="Roboto Mono"/>
                        <a:ea typeface="Roboto Mono"/>
                        <a:cs typeface="Roboto Mono"/>
                        <a:sym typeface="Roboto Mono"/>
                      </a:endParaRPr>
                    </a:p>
                  </a:txBody>
                  <a:tcPr marT="63500" marB="63500" marR="63500" marL="63500">
                    <a:solidFill>
                      <a:srgbClr val="333333"/>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Calling private member in base </a:t>
            </a:r>
            <a:r>
              <a:rPr lang="en"/>
              <a:t>class</a:t>
            </a:r>
            <a:r>
              <a:rPr lang="en"/>
              <a:t> </a:t>
            </a:r>
            <a:endParaRPr/>
          </a:p>
        </p:txBody>
      </p:sp>
      <p:sp>
        <p:nvSpPr>
          <p:cNvPr id="193" name="Google Shape;19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94" name="Google Shape;194;p33"/>
          <p:cNvGraphicFramePr/>
          <p:nvPr/>
        </p:nvGraphicFramePr>
        <p:xfrm>
          <a:off x="918138" y="1806575"/>
          <a:ext cx="3000000" cy="3000000"/>
        </p:xfrm>
        <a:graphic>
          <a:graphicData uri="http://schemas.openxmlformats.org/drawingml/2006/table">
            <a:tbl>
              <a:tblPr>
                <a:noFill/>
                <a:tableStyleId>{5D5FA736-B867-42D9-AF6E-FF7D18BBD510}</a:tableStyleId>
              </a:tblPr>
              <a:tblGrid>
                <a:gridCol w="7307725"/>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class </a:t>
                      </a:r>
                      <a:r>
                        <a:rPr lang="en">
                          <a:solidFill>
                            <a:srgbClr val="FFFFAA"/>
                          </a:solidFill>
                          <a:highlight>
                            <a:srgbClr val="333333"/>
                          </a:highlight>
                          <a:latin typeface="Consolas"/>
                          <a:ea typeface="Consolas"/>
                          <a:cs typeface="Consolas"/>
                          <a:sym typeface="Consolas"/>
                        </a:rPr>
                        <a:t>Derived</a:t>
                      </a:r>
                      <a:r>
                        <a:rPr lang="en">
                          <a:solidFill>
                            <a:srgbClr val="FFFFFF"/>
                          </a:solidFill>
                          <a:highlight>
                            <a:srgbClr val="333333"/>
                          </a:highlight>
                          <a:latin typeface="Consolas"/>
                          <a:ea typeface="Consolas"/>
                          <a:cs typeface="Consolas"/>
                          <a:sym typeface="Consolas"/>
                        </a:rPr>
                        <a:t>(Base):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def __</a:t>
                      </a:r>
                      <a:r>
                        <a:rPr lang="en">
                          <a:solidFill>
                            <a:srgbClr val="FFFFAA"/>
                          </a:solidFill>
                          <a:highlight>
                            <a:srgbClr val="333333"/>
                          </a:highlight>
                          <a:latin typeface="Consolas"/>
                          <a:ea typeface="Consolas"/>
                          <a:cs typeface="Consolas"/>
                          <a:sym typeface="Consolas"/>
                        </a:rPr>
                        <a:t>init__</a:t>
                      </a:r>
                      <a:r>
                        <a:rPr lang="en">
                          <a:solidFill>
                            <a:srgbClr val="FFFFFF"/>
                          </a:solidFill>
                          <a:highlight>
                            <a:srgbClr val="333333"/>
                          </a:highlight>
                          <a:latin typeface="Consolas"/>
                          <a:ea typeface="Consolas"/>
                          <a:cs typeface="Consolas"/>
                          <a:sym typeface="Consolas"/>
                        </a:rPr>
                        <a:t>(self):</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 Calling constructor of</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 Base class</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Base.__</a:t>
                      </a:r>
                      <a:r>
                        <a:rPr lang="en">
                          <a:solidFill>
                            <a:srgbClr val="FFFFAA"/>
                          </a:solidFill>
                          <a:highlight>
                            <a:srgbClr val="333333"/>
                          </a:highlight>
                          <a:latin typeface="Consolas"/>
                          <a:ea typeface="Consolas"/>
                          <a:cs typeface="Consolas"/>
                          <a:sym typeface="Consolas"/>
                        </a:rPr>
                        <a:t>init__</a:t>
                      </a:r>
                      <a:r>
                        <a:rPr lang="en">
                          <a:solidFill>
                            <a:srgbClr val="FFFFFF"/>
                          </a:solidFill>
                          <a:highlight>
                            <a:srgbClr val="333333"/>
                          </a:highlight>
                          <a:latin typeface="Consolas"/>
                          <a:ea typeface="Consolas"/>
                          <a:cs typeface="Consolas"/>
                          <a:sym typeface="Consolas"/>
                        </a:rPr>
                        <a:t>(self)</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FFFAA"/>
                          </a:solidFill>
                          <a:highlight>
                            <a:srgbClr val="333333"/>
                          </a:highlight>
                          <a:latin typeface="Consolas"/>
                          <a:ea typeface="Consolas"/>
                          <a:cs typeface="Consolas"/>
                          <a:sym typeface="Consolas"/>
                        </a:rPr>
                        <a:t>print</a:t>
                      </a:r>
                      <a:r>
                        <a:rPr lang="en">
                          <a:solidFill>
                            <a:srgbClr val="FFFFFF"/>
                          </a:solidFill>
                          <a:highlight>
                            <a:srgbClr val="333333"/>
                          </a:highlight>
                          <a:latin typeface="Consolas"/>
                          <a:ea typeface="Consolas"/>
                          <a:cs typeface="Consolas"/>
                          <a:sym typeface="Consolas"/>
                        </a:rPr>
                        <a:t>(</a:t>
                      </a:r>
                      <a:r>
                        <a:rPr lang="en">
                          <a:solidFill>
                            <a:srgbClr val="A2FCA2"/>
                          </a:solidFill>
                          <a:highlight>
                            <a:srgbClr val="333333"/>
                          </a:highlight>
                          <a:latin typeface="Consolas"/>
                          <a:ea typeface="Consolas"/>
                          <a:cs typeface="Consolas"/>
                          <a:sym typeface="Consolas"/>
                        </a:rPr>
                        <a:t>"Calling private member of base class: "</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FFFAA"/>
                          </a:solidFill>
                          <a:highlight>
                            <a:srgbClr val="333333"/>
                          </a:highlight>
                          <a:latin typeface="Consolas"/>
                          <a:ea typeface="Consolas"/>
                          <a:cs typeface="Consolas"/>
                          <a:sym typeface="Consolas"/>
                        </a:rPr>
                        <a:t>print</a:t>
                      </a:r>
                      <a:r>
                        <a:rPr lang="en">
                          <a:solidFill>
                            <a:srgbClr val="FFFFFF"/>
                          </a:solidFill>
                          <a:highlight>
                            <a:srgbClr val="333333"/>
                          </a:highlight>
                          <a:latin typeface="Consolas"/>
                          <a:ea typeface="Consolas"/>
                          <a:cs typeface="Consolas"/>
                          <a:sym typeface="Consolas"/>
                        </a:rPr>
                        <a:t>(self.__c)</a:t>
                      </a:r>
                      <a:endParaRPr>
                        <a:solidFill>
                          <a:srgbClr val="188038"/>
                        </a:solidFill>
                        <a:latin typeface="Roboto Mono"/>
                        <a:ea typeface="Roboto Mono"/>
                        <a:cs typeface="Roboto Mono"/>
                        <a:sym typeface="Roboto Mono"/>
                      </a:endParaRPr>
                    </a:p>
                  </a:txBody>
                  <a:tcPr marT="63500" marB="63500" marR="63500" marL="63500">
                    <a:solidFill>
                      <a:srgbClr val="333333"/>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Instantiating</a:t>
            </a:r>
            <a:endParaRPr/>
          </a:p>
        </p:txBody>
      </p:sp>
      <p:sp>
        <p:nvSpPr>
          <p:cNvPr id="200" name="Google Shape;20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01" name="Google Shape;201;p34"/>
          <p:cNvGraphicFramePr/>
          <p:nvPr/>
        </p:nvGraphicFramePr>
        <p:xfrm>
          <a:off x="697125" y="1152475"/>
          <a:ext cx="3000000" cy="3000000"/>
        </p:xfrm>
        <a:graphic>
          <a:graphicData uri="http://schemas.openxmlformats.org/drawingml/2006/table">
            <a:tbl>
              <a:tblPr>
                <a:noFill/>
                <a:tableStyleId>{5D5FA736-B867-42D9-AF6E-FF7D18BBD510}</a:tableStyleId>
              </a:tblPr>
              <a:tblGrid>
                <a:gridCol w="7749750"/>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 Driver code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obj1 = Base()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print(obj1.a)</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Uncommenting print(obj1.c) will</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raise an AttributeError</a:t>
                      </a:r>
                      <a:endParaRPr>
                        <a:solidFill>
                          <a:srgbClr val="188038"/>
                        </a:solidFill>
                        <a:latin typeface="Roboto Mono"/>
                        <a:ea typeface="Roboto Mono"/>
                        <a:cs typeface="Roboto Mono"/>
                        <a:sym typeface="Roboto Mono"/>
                      </a:endParaRPr>
                    </a:p>
                  </a:txBody>
                  <a:tcPr marT="63500" marB="63500" marR="63500" marL="63500">
                    <a:solidFill>
                      <a:srgbClr val="333333"/>
                    </a:solidFill>
                  </a:tcPr>
                </a:tc>
              </a:tr>
            </a:tbl>
          </a:graphicData>
        </a:graphic>
      </p:graphicFrame>
      <p:pic>
        <p:nvPicPr>
          <p:cNvPr id="202" name="Google Shape;202;p34"/>
          <p:cNvPicPr preferRelativeResize="0"/>
          <p:nvPr/>
        </p:nvPicPr>
        <p:blipFill rotWithShape="1">
          <a:blip r:embed="rId3">
            <a:alphaModFix/>
          </a:blip>
          <a:srcRect b="0" l="0" r="0" t="53421"/>
          <a:stretch/>
        </p:blipFill>
        <p:spPr>
          <a:xfrm>
            <a:off x="788438" y="2765375"/>
            <a:ext cx="7567125" cy="21046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Slides &amp; Material	</a:t>
            </a:r>
            <a:endParaRPr/>
          </a:p>
        </p:txBody>
      </p:sp>
      <p:sp>
        <p:nvSpPr>
          <p:cNvPr id="208" name="Google Shape;20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Canvas</a:t>
            </a:r>
            <a:endParaRPr/>
          </a:p>
          <a:p>
            <a:pPr indent="-342900" lvl="0" marL="457200" rtl="0" algn="l">
              <a:spcBef>
                <a:spcPts val="0"/>
              </a:spcBef>
              <a:spcAft>
                <a:spcPts val="0"/>
              </a:spcAft>
              <a:buSzPts val="1800"/>
              <a:buChar char="-"/>
            </a:pPr>
            <a:r>
              <a:rPr lang="en"/>
              <a:t>Email: rmustafa@american.edu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example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An object is any entity that has attributes and behaviors. For example, a parrot is an object. It has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attributes - name, age, color, etc.</a:t>
            </a:r>
            <a:endParaRPr/>
          </a:p>
          <a:p>
            <a:pPr indent="0" lvl="0" marL="0" rtl="0" algn="l">
              <a:spcBef>
                <a:spcPts val="1200"/>
              </a:spcBef>
              <a:spcAft>
                <a:spcPts val="0"/>
              </a:spcAft>
              <a:buNone/>
            </a:pPr>
            <a:r>
              <a:rPr lang="en"/>
              <a:t>behavior - dancing, singing, etc.</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Similarly, a class is a blueprint for that object.</a:t>
            </a:r>
            <a:endParaRPr b="1"/>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Syntax</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79" name="Google Shape;79;p16"/>
          <p:cNvGraphicFramePr/>
          <p:nvPr/>
        </p:nvGraphicFramePr>
        <p:xfrm>
          <a:off x="1681625" y="2054225"/>
          <a:ext cx="3000000" cy="3000000"/>
        </p:xfrm>
        <a:graphic>
          <a:graphicData uri="http://schemas.openxmlformats.org/drawingml/2006/table">
            <a:tbl>
              <a:tblPr>
                <a:noFill/>
                <a:tableStyleId>{5D5FA736-B867-42D9-AF6E-FF7D18BBD510}</a:tableStyleId>
              </a:tblPr>
              <a:tblGrid>
                <a:gridCol w="5780750"/>
              </a:tblGrid>
              <a:tr h="12700">
                <a:tc>
                  <a:txBody>
                    <a:bodyPr/>
                    <a:lstStyle/>
                    <a:p>
                      <a:pPr indent="0" lvl="0" marL="0" rtl="0" algn="l">
                        <a:lnSpc>
                          <a:spcPct val="115000"/>
                        </a:lnSpc>
                        <a:spcBef>
                          <a:spcPts val="0"/>
                        </a:spcBef>
                        <a:spcAft>
                          <a:spcPts val="0"/>
                        </a:spcAft>
                        <a:buNone/>
                      </a:pPr>
                      <a:r>
                        <a:rPr lang="en">
                          <a:solidFill>
                            <a:srgbClr val="FCC28C"/>
                          </a:solidFill>
                          <a:highlight>
                            <a:srgbClr val="333333"/>
                          </a:highlight>
                          <a:latin typeface="Consolas"/>
                          <a:ea typeface="Consolas"/>
                          <a:cs typeface="Consolas"/>
                          <a:sym typeface="Consolas"/>
                        </a:rPr>
                        <a:t>class</a:t>
                      </a:r>
                      <a:r>
                        <a:rPr lang="en">
                          <a:solidFill>
                            <a:srgbClr val="FFFFFF"/>
                          </a:solidFill>
                          <a:highlight>
                            <a:srgbClr val="333333"/>
                          </a:highlight>
                          <a:latin typeface="Consolas"/>
                          <a:ea typeface="Consolas"/>
                          <a:cs typeface="Consolas"/>
                          <a:sym typeface="Consolas"/>
                        </a:rPr>
                        <a:t> </a:t>
                      </a:r>
                      <a:r>
                        <a:rPr lang="en">
                          <a:solidFill>
                            <a:srgbClr val="FFFFAA"/>
                          </a:solidFill>
                          <a:highlight>
                            <a:srgbClr val="333333"/>
                          </a:highlight>
                          <a:latin typeface="Consolas"/>
                          <a:ea typeface="Consolas"/>
                          <a:cs typeface="Consolas"/>
                          <a:sym typeface="Consolas"/>
                        </a:rPr>
                        <a:t>ClassName</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 Statement</a:t>
                      </a:r>
                      <a:r>
                        <a:rPr lang="en">
                          <a:solidFill>
                            <a:srgbClr val="D36363"/>
                          </a:solidFill>
                          <a:highlight>
                            <a:srgbClr val="333333"/>
                          </a:highlight>
                          <a:latin typeface="Consolas"/>
                          <a:ea typeface="Consolas"/>
                          <a:cs typeface="Consolas"/>
                          <a:sym typeface="Consolas"/>
                        </a:rPr>
                        <a:t>-1</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 Statement-N</a:t>
                      </a:r>
                      <a:endParaRPr/>
                    </a:p>
                  </a:txBody>
                  <a:tcPr marT="63500" marB="63500" marR="63500" marL="63500">
                    <a:solidFill>
                      <a:srgbClr val="333333"/>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Parrot example</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6" name="Google Shape;86;p17"/>
          <p:cNvSpPr txBox="1"/>
          <p:nvPr/>
        </p:nvSpPr>
        <p:spPr>
          <a:xfrm>
            <a:off x="1133200" y="1152475"/>
            <a:ext cx="7253100" cy="35325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rgbClr val="C678DD"/>
                </a:solidFill>
                <a:highlight>
                  <a:schemeClr val="dk1"/>
                </a:highlight>
                <a:latin typeface="Consolas"/>
                <a:ea typeface="Consolas"/>
                <a:cs typeface="Consolas"/>
                <a:sym typeface="Consolas"/>
              </a:rPr>
              <a:t>class</a:t>
            </a:r>
            <a:r>
              <a:rPr lang="en" sz="1450">
                <a:solidFill>
                  <a:srgbClr val="D3D3D3"/>
                </a:solidFill>
                <a:highlight>
                  <a:schemeClr val="dk1"/>
                </a:highlight>
                <a:latin typeface="Consolas"/>
                <a:ea typeface="Consolas"/>
                <a:cs typeface="Consolas"/>
                <a:sym typeface="Consolas"/>
              </a:rPr>
              <a:t> </a:t>
            </a:r>
            <a:r>
              <a:rPr lang="en" sz="1450">
                <a:solidFill>
                  <a:srgbClr val="E6C07B"/>
                </a:solidFill>
                <a:highlight>
                  <a:schemeClr val="dk1"/>
                </a:highlight>
                <a:latin typeface="Consolas"/>
                <a:ea typeface="Consolas"/>
                <a:cs typeface="Consolas"/>
                <a:sym typeface="Consolas"/>
              </a:rPr>
              <a:t>Parrot</a:t>
            </a:r>
            <a:r>
              <a:rPr lang="en" sz="1450">
                <a:solidFill>
                  <a:srgbClr val="D3D3D3"/>
                </a:solidFill>
                <a:highlight>
                  <a:schemeClr val="dk1"/>
                </a:highlight>
                <a:latin typeface="Consolas"/>
                <a:ea typeface="Consolas"/>
                <a:cs typeface="Consolas"/>
                <a:sym typeface="Consolas"/>
              </a:rPr>
              <a:t>:</a:t>
            </a:r>
            <a:endParaRPr sz="1450">
              <a:solidFill>
                <a:srgbClr val="D3D3D3"/>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450">
                <a:solidFill>
                  <a:srgbClr val="D3D3D3"/>
                </a:solidFill>
                <a:highlight>
                  <a:schemeClr val="dk1"/>
                </a:highlight>
                <a:latin typeface="Consolas"/>
                <a:ea typeface="Consolas"/>
                <a:cs typeface="Consolas"/>
                <a:sym typeface="Consolas"/>
              </a:rPr>
              <a:t>    </a:t>
            </a:r>
            <a:r>
              <a:rPr lang="en" sz="1450">
                <a:solidFill>
                  <a:srgbClr val="FFDDBE"/>
                </a:solidFill>
                <a:highlight>
                  <a:schemeClr val="dk1"/>
                </a:highlight>
                <a:latin typeface="Consolas"/>
                <a:ea typeface="Consolas"/>
                <a:cs typeface="Consolas"/>
                <a:sym typeface="Consolas"/>
              </a:rPr>
              <a:t># class attribute</a:t>
            </a:r>
            <a:endParaRPr sz="1450">
              <a:solidFill>
                <a:srgbClr val="D3D3D3"/>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450">
                <a:solidFill>
                  <a:srgbClr val="D3D3D3"/>
                </a:solidFill>
                <a:highlight>
                  <a:schemeClr val="dk1"/>
                </a:highlight>
                <a:latin typeface="Consolas"/>
                <a:ea typeface="Consolas"/>
                <a:cs typeface="Consolas"/>
                <a:sym typeface="Consolas"/>
              </a:rPr>
              <a:t>    name = </a:t>
            </a:r>
            <a:r>
              <a:rPr lang="en" sz="1450">
                <a:solidFill>
                  <a:srgbClr val="98C379"/>
                </a:solidFill>
                <a:highlight>
                  <a:schemeClr val="dk1"/>
                </a:highlight>
                <a:latin typeface="Consolas"/>
                <a:ea typeface="Consolas"/>
                <a:cs typeface="Consolas"/>
                <a:sym typeface="Consolas"/>
              </a:rPr>
              <a:t>""</a:t>
            </a:r>
            <a:endParaRPr sz="1450">
              <a:solidFill>
                <a:srgbClr val="D3D3D3"/>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450">
                <a:solidFill>
                  <a:srgbClr val="D3D3D3"/>
                </a:solidFill>
                <a:highlight>
                  <a:schemeClr val="dk1"/>
                </a:highlight>
                <a:latin typeface="Consolas"/>
                <a:ea typeface="Consolas"/>
                <a:cs typeface="Consolas"/>
                <a:sym typeface="Consolas"/>
              </a:rPr>
              <a:t>    age = </a:t>
            </a:r>
            <a:r>
              <a:rPr lang="en" sz="1450">
                <a:solidFill>
                  <a:srgbClr val="D19A66"/>
                </a:solidFill>
                <a:highlight>
                  <a:schemeClr val="dk1"/>
                </a:highlight>
                <a:latin typeface="Consolas"/>
                <a:ea typeface="Consolas"/>
                <a:cs typeface="Consolas"/>
                <a:sym typeface="Consolas"/>
              </a:rPr>
              <a:t>0</a:t>
            </a:r>
            <a:endParaRPr sz="1450">
              <a:solidFill>
                <a:srgbClr val="D3D3D3"/>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450">
                <a:solidFill>
                  <a:srgbClr val="FFDDBE"/>
                </a:solidFill>
                <a:highlight>
                  <a:schemeClr val="dk1"/>
                </a:highlight>
                <a:latin typeface="Consolas"/>
                <a:ea typeface="Consolas"/>
                <a:cs typeface="Consolas"/>
                <a:sym typeface="Consolas"/>
              </a:rPr>
              <a:t># create parrot1 object</a:t>
            </a:r>
            <a:endParaRPr sz="1450">
              <a:solidFill>
                <a:srgbClr val="D3D3D3"/>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450">
                <a:solidFill>
                  <a:srgbClr val="D3D3D3"/>
                </a:solidFill>
                <a:highlight>
                  <a:schemeClr val="dk1"/>
                </a:highlight>
                <a:latin typeface="Consolas"/>
                <a:ea typeface="Consolas"/>
                <a:cs typeface="Consolas"/>
                <a:sym typeface="Consolas"/>
              </a:rPr>
              <a:t>parrot1 = Parrot()</a:t>
            </a:r>
            <a:endParaRPr sz="1450">
              <a:solidFill>
                <a:srgbClr val="D3D3D3"/>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450">
                <a:solidFill>
                  <a:srgbClr val="D3D3D3"/>
                </a:solidFill>
                <a:highlight>
                  <a:schemeClr val="dk1"/>
                </a:highlight>
                <a:latin typeface="Consolas"/>
                <a:ea typeface="Consolas"/>
                <a:cs typeface="Consolas"/>
                <a:sym typeface="Consolas"/>
              </a:rPr>
              <a:t>parrot1.name = </a:t>
            </a:r>
            <a:r>
              <a:rPr lang="en" sz="1450">
                <a:solidFill>
                  <a:srgbClr val="98C379"/>
                </a:solidFill>
                <a:highlight>
                  <a:schemeClr val="dk1"/>
                </a:highlight>
                <a:latin typeface="Consolas"/>
                <a:ea typeface="Consolas"/>
                <a:cs typeface="Consolas"/>
                <a:sym typeface="Consolas"/>
              </a:rPr>
              <a:t>"Blu"</a:t>
            </a:r>
            <a:endParaRPr sz="1450">
              <a:solidFill>
                <a:srgbClr val="D3D3D3"/>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450">
                <a:solidFill>
                  <a:srgbClr val="D3D3D3"/>
                </a:solidFill>
                <a:highlight>
                  <a:schemeClr val="dk1"/>
                </a:highlight>
                <a:latin typeface="Consolas"/>
                <a:ea typeface="Consolas"/>
                <a:cs typeface="Consolas"/>
                <a:sym typeface="Consolas"/>
              </a:rPr>
              <a:t>parrot1.age = </a:t>
            </a:r>
            <a:r>
              <a:rPr lang="en" sz="1450">
                <a:solidFill>
                  <a:srgbClr val="D19A66"/>
                </a:solidFill>
                <a:highlight>
                  <a:schemeClr val="dk1"/>
                </a:highlight>
                <a:latin typeface="Consolas"/>
                <a:ea typeface="Consolas"/>
                <a:cs typeface="Consolas"/>
                <a:sym typeface="Consolas"/>
              </a:rPr>
              <a:t>10</a:t>
            </a:r>
            <a:endParaRPr sz="1450">
              <a:solidFill>
                <a:srgbClr val="D3D3D3"/>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450">
                <a:solidFill>
                  <a:srgbClr val="FFDDBE"/>
                </a:solidFill>
                <a:highlight>
                  <a:schemeClr val="dk1"/>
                </a:highlight>
                <a:latin typeface="Consolas"/>
                <a:ea typeface="Consolas"/>
                <a:cs typeface="Consolas"/>
                <a:sym typeface="Consolas"/>
              </a:rPr>
              <a:t># create another object parrot2</a:t>
            </a:r>
            <a:endParaRPr sz="1450">
              <a:solidFill>
                <a:srgbClr val="D3D3D3"/>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450">
                <a:solidFill>
                  <a:srgbClr val="D3D3D3"/>
                </a:solidFill>
                <a:highlight>
                  <a:schemeClr val="dk1"/>
                </a:highlight>
                <a:latin typeface="Consolas"/>
                <a:ea typeface="Consolas"/>
                <a:cs typeface="Consolas"/>
                <a:sym typeface="Consolas"/>
              </a:rPr>
              <a:t>parrot2 = Parrot()</a:t>
            </a:r>
            <a:endParaRPr sz="1450">
              <a:solidFill>
                <a:srgbClr val="D3D3D3"/>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450">
                <a:solidFill>
                  <a:srgbClr val="D3D3D3"/>
                </a:solidFill>
                <a:highlight>
                  <a:schemeClr val="dk1"/>
                </a:highlight>
                <a:latin typeface="Consolas"/>
                <a:ea typeface="Consolas"/>
                <a:cs typeface="Consolas"/>
                <a:sym typeface="Consolas"/>
              </a:rPr>
              <a:t>parrot2.name = </a:t>
            </a:r>
            <a:r>
              <a:rPr lang="en" sz="1450">
                <a:solidFill>
                  <a:srgbClr val="98C379"/>
                </a:solidFill>
                <a:highlight>
                  <a:schemeClr val="dk1"/>
                </a:highlight>
                <a:latin typeface="Consolas"/>
                <a:ea typeface="Consolas"/>
                <a:cs typeface="Consolas"/>
                <a:sym typeface="Consolas"/>
              </a:rPr>
              <a:t>"Woo"</a:t>
            </a:r>
            <a:endParaRPr sz="1450">
              <a:solidFill>
                <a:srgbClr val="D3D3D3"/>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450">
                <a:solidFill>
                  <a:srgbClr val="D3D3D3"/>
                </a:solidFill>
                <a:highlight>
                  <a:schemeClr val="dk1"/>
                </a:highlight>
                <a:latin typeface="Consolas"/>
                <a:ea typeface="Consolas"/>
                <a:cs typeface="Consolas"/>
                <a:sym typeface="Consolas"/>
              </a:rPr>
              <a:t>parrot2.age = </a:t>
            </a:r>
            <a:r>
              <a:rPr lang="en" sz="1450">
                <a:solidFill>
                  <a:srgbClr val="D19A66"/>
                </a:solidFill>
                <a:highlight>
                  <a:schemeClr val="dk1"/>
                </a:highlight>
                <a:latin typeface="Consolas"/>
                <a:ea typeface="Consolas"/>
                <a:cs typeface="Consolas"/>
                <a:sym typeface="Consolas"/>
              </a:rPr>
              <a:t>15</a:t>
            </a:r>
            <a:endParaRPr sz="1450">
              <a:solidFill>
                <a:srgbClr val="D3D3D3"/>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450">
                <a:solidFill>
                  <a:srgbClr val="FFDDBE"/>
                </a:solidFill>
                <a:highlight>
                  <a:schemeClr val="dk1"/>
                </a:highlight>
                <a:latin typeface="Consolas"/>
                <a:ea typeface="Consolas"/>
                <a:cs typeface="Consolas"/>
                <a:sym typeface="Consolas"/>
              </a:rPr>
              <a:t># access attributes</a:t>
            </a:r>
            <a:endParaRPr sz="1450">
              <a:solidFill>
                <a:srgbClr val="D3D3D3"/>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450">
                <a:solidFill>
                  <a:srgbClr val="C678DD"/>
                </a:solidFill>
                <a:highlight>
                  <a:schemeClr val="dk1"/>
                </a:highlight>
                <a:latin typeface="Consolas"/>
                <a:ea typeface="Consolas"/>
                <a:cs typeface="Consolas"/>
                <a:sym typeface="Consolas"/>
              </a:rPr>
              <a:t>print</a:t>
            </a:r>
            <a:r>
              <a:rPr lang="en" sz="1450">
                <a:solidFill>
                  <a:srgbClr val="D3D3D3"/>
                </a:solidFill>
                <a:highlight>
                  <a:schemeClr val="dk1"/>
                </a:highlight>
                <a:latin typeface="Consolas"/>
                <a:ea typeface="Consolas"/>
                <a:cs typeface="Consolas"/>
                <a:sym typeface="Consolas"/>
              </a:rPr>
              <a:t>(</a:t>
            </a:r>
            <a:r>
              <a:rPr lang="en" sz="1450">
                <a:solidFill>
                  <a:srgbClr val="98C379"/>
                </a:solidFill>
                <a:highlight>
                  <a:schemeClr val="dk1"/>
                </a:highlight>
                <a:latin typeface="Consolas"/>
                <a:ea typeface="Consolas"/>
                <a:cs typeface="Consolas"/>
                <a:sym typeface="Consolas"/>
              </a:rPr>
              <a:t>f"</a:t>
            </a:r>
            <a:r>
              <a:rPr lang="en" sz="1450">
                <a:solidFill>
                  <a:srgbClr val="E06C75"/>
                </a:solidFill>
                <a:highlight>
                  <a:schemeClr val="dk1"/>
                </a:highlight>
                <a:latin typeface="Consolas"/>
                <a:ea typeface="Consolas"/>
                <a:cs typeface="Consolas"/>
                <a:sym typeface="Consolas"/>
              </a:rPr>
              <a:t>{parrot1.name}</a:t>
            </a:r>
            <a:r>
              <a:rPr lang="en" sz="1450">
                <a:solidFill>
                  <a:srgbClr val="98C379"/>
                </a:solidFill>
                <a:highlight>
                  <a:schemeClr val="dk1"/>
                </a:highlight>
                <a:latin typeface="Consolas"/>
                <a:ea typeface="Consolas"/>
                <a:cs typeface="Consolas"/>
                <a:sym typeface="Consolas"/>
              </a:rPr>
              <a:t> is </a:t>
            </a:r>
            <a:r>
              <a:rPr lang="en" sz="1450">
                <a:solidFill>
                  <a:srgbClr val="E06C75"/>
                </a:solidFill>
                <a:highlight>
                  <a:schemeClr val="dk1"/>
                </a:highlight>
                <a:latin typeface="Consolas"/>
                <a:ea typeface="Consolas"/>
                <a:cs typeface="Consolas"/>
                <a:sym typeface="Consolas"/>
              </a:rPr>
              <a:t>{parrot1.age}</a:t>
            </a:r>
            <a:r>
              <a:rPr lang="en" sz="1450">
                <a:solidFill>
                  <a:srgbClr val="98C379"/>
                </a:solidFill>
                <a:highlight>
                  <a:schemeClr val="dk1"/>
                </a:highlight>
                <a:latin typeface="Consolas"/>
                <a:ea typeface="Consolas"/>
                <a:cs typeface="Consolas"/>
                <a:sym typeface="Consolas"/>
              </a:rPr>
              <a:t> years old"</a:t>
            </a:r>
            <a:r>
              <a:rPr lang="en" sz="1450">
                <a:solidFill>
                  <a:srgbClr val="D3D3D3"/>
                </a:solidFill>
                <a:highlight>
                  <a:schemeClr val="dk1"/>
                </a:highlight>
                <a:latin typeface="Consolas"/>
                <a:ea typeface="Consolas"/>
                <a:cs typeface="Consolas"/>
                <a:sym typeface="Consolas"/>
              </a:rPr>
              <a:t>)</a:t>
            </a:r>
            <a:endParaRPr sz="1450">
              <a:solidFill>
                <a:srgbClr val="D3D3D3"/>
              </a:solidFill>
              <a:highlight>
                <a:schemeClr val="dk1"/>
              </a:highlight>
              <a:latin typeface="Consolas"/>
              <a:ea typeface="Consolas"/>
              <a:cs typeface="Consolas"/>
              <a:sym typeface="Consolas"/>
            </a:endParaRPr>
          </a:p>
          <a:p>
            <a:pPr indent="0" lvl="0" marL="0" marR="152400" rtl="0" algn="l">
              <a:lnSpc>
                <a:spcPct val="142857"/>
              </a:lnSpc>
              <a:spcBef>
                <a:spcPts val="0"/>
              </a:spcBef>
              <a:spcAft>
                <a:spcPts val="0"/>
              </a:spcAft>
              <a:buNone/>
            </a:pPr>
            <a:r>
              <a:rPr lang="en" sz="1450">
                <a:solidFill>
                  <a:srgbClr val="C678DD"/>
                </a:solidFill>
                <a:highlight>
                  <a:schemeClr val="dk1"/>
                </a:highlight>
                <a:latin typeface="Consolas"/>
                <a:ea typeface="Consolas"/>
                <a:cs typeface="Consolas"/>
                <a:sym typeface="Consolas"/>
              </a:rPr>
              <a:t>print</a:t>
            </a:r>
            <a:r>
              <a:rPr lang="en" sz="1450">
                <a:solidFill>
                  <a:srgbClr val="D3D3D3"/>
                </a:solidFill>
                <a:highlight>
                  <a:schemeClr val="dk1"/>
                </a:highlight>
                <a:latin typeface="Consolas"/>
                <a:ea typeface="Consolas"/>
                <a:cs typeface="Consolas"/>
                <a:sym typeface="Consolas"/>
              </a:rPr>
              <a:t>(</a:t>
            </a:r>
            <a:r>
              <a:rPr lang="en" sz="1450">
                <a:solidFill>
                  <a:srgbClr val="98C379"/>
                </a:solidFill>
                <a:highlight>
                  <a:schemeClr val="dk1"/>
                </a:highlight>
                <a:latin typeface="Consolas"/>
                <a:ea typeface="Consolas"/>
                <a:cs typeface="Consolas"/>
                <a:sym typeface="Consolas"/>
              </a:rPr>
              <a:t>f"</a:t>
            </a:r>
            <a:r>
              <a:rPr lang="en" sz="1450">
                <a:solidFill>
                  <a:srgbClr val="E06C75"/>
                </a:solidFill>
                <a:highlight>
                  <a:schemeClr val="dk1"/>
                </a:highlight>
                <a:latin typeface="Consolas"/>
                <a:ea typeface="Consolas"/>
                <a:cs typeface="Consolas"/>
                <a:sym typeface="Consolas"/>
              </a:rPr>
              <a:t>{parrot2.name}</a:t>
            </a:r>
            <a:r>
              <a:rPr lang="en" sz="1450">
                <a:solidFill>
                  <a:srgbClr val="98C379"/>
                </a:solidFill>
                <a:highlight>
                  <a:schemeClr val="dk1"/>
                </a:highlight>
                <a:latin typeface="Consolas"/>
                <a:ea typeface="Consolas"/>
                <a:cs typeface="Consolas"/>
                <a:sym typeface="Consolas"/>
              </a:rPr>
              <a:t> is </a:t>
            </a:r>
            <a:r>
              <a:rPr lang="en" sz="1450">
                <a:solidFill>
                  <a:srgbClr val="E06C75"/>
                </a:solidFill>
                <a:highlight>
                  <a:schemeClr val="dk1"/>
                </a:highlight>
                <a:latin typeface="Consolas"/>
                <a:ea typeface="Consolas"/>
                <a:cs typeface="Consolas"/>
                <a:sym typeface="Consolas"/>
              </a:rPr>
              <a:t>{parrot2.age}</a:t>
            </a:r>
            <a:r>
              <a:rPr lang="en" sz="1450">
                <a:solidFill>
                  <a:srgbClr val="98C379"/>
                </a:solidFill>
                <a:highlight>
                  <a:schemeClr val="dk1"/>
                </a:highlight>
                <a:latin typeface="Consolas"/>
                <a:ea typeface="Consolas"/>
                <a:cs typeface="Consolas"/>
                <a:sym typeface="Consolas"/>
              </a:rPr>
              <a:t> years old"</a:t>
            </a:r>
            <a:r>
              <a:rPr lang="en" sz="1450">
                <a:solidFill>
                  <a:srgbClr val="D3D3D3"/>
                </a:solidFill>
                <a:highlight>
                  <a:schemeClr val="dk1"/>
                </a:highlight>
                <a:latin typeface="Consolas"/>
                <a:ea typeface="Consolas"/>
                <a:cs typeface="Consolas"/>
                <a:sym typeface="Consolas"/>
              </a:rPr>
              <a:t>)</a:t>
            </a:r>
            <a:endParaRPr sz="1450">
              <a:solidFill>
                <a:srgbClr val="D3D3D3"/>
              </a:solidFill>
              <a:highlight>
                <a:schemeClr val="dk1"/>
              </a:highlight>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Python __init__ Method</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__init__ method is similar to constructors in C++ and Java. </a:t>
            </a:r>
            <a:endParaRPr/>
          </a:p>
          <a:p>
            <a:pPr indent="-342900" lvl="0" marL="457200" rtl="0" algn="l">
              <a:spcBef>
                <a:spcPts val="0"/>
              </a:spcBef>
              <a:spcAft>
                <a:spcPts val="0"/>
              </a:spcAft>
              <a:buSzPts val="1800"/>
              <a:buChar char="-"/>
            </a:pPr>
            <a:r>
              <a:rPr lang="en"/>
              <a:t>It is run as soon as an object of a class is instantiated. </a:t>
            </a:r>
            <a:endParaRPr/>
          </a:p>
          <a:p>
            <a:pPr indent="-342900" lvl="0" marL="457200" rtl="0" algn="l">
              <a:spcBef>
                <a:spcPts val="0"/>
              </a:spcBef>
              <a:spcAft>
                <a:spcPts val="0"/>
              </a:spcAft>
              <a:buSzPts val="1800"/>
              <a:buChar char="-"/>
            </a:pPr>
            <a:r>
              <a:rPr lang="en"/>
              <a:t>The method is useful to do any initialization you want to do with your object</a:t>
            </a:r>
            <a:endParaRPr/>
          </a:p>
        </p:txBody>
      </p:sp>
      <p:graphicFrame>
        <p:nvGraphicFramePr>
          <p:cNvPr id="93" name="Google Shape;93;p18"/>
          <p:cNvGraphicFramePr/>
          <p:nvPr/>
        </p:nvGraphicFramePr>
        <p:xfrm>
          <a:off x="1381238" y="2161575"/>
          <a:ext cx="3000000" cy="3000000"/>
        </p:xfrm>
        <a:graphic>
          <a:graphicData uri="http://schemas.openxmlformats.org/drawingml/2006/table">
            <a:tbl>
              <a:tblPr>
                <a:noFill/>
                <a:tableStyleId>{5D5FA736-B867-42D9-AF6E-FF7D18BBD510}</a:tableStyleId>
              </a:tblPr>
              <a:tblGrid>
                <a:gridCol w="6220750"/>
              </a:tblGrid>
              <a:tr h="12700">
                <a:tc>
                  <a:txBody>
                    <a:bodyPr/>
                    <a:lstStyle/>
                    <a:p>
                      <a:pPr indent="0" lvl="0" marL="0" rtl="0" algn="l">
                        <a:lnSpc>
                          <a:spcPct val="115000"/>
                        </a:lnSpc>
                        <a:spcBef>
                          <a:spcPts val="0"/>
                        </a:spcBef>
                        <a:spcAft>
                          <a:spcPts val="0"/>
                        </a:spcAft>
                        <a:buNone/>
                      </a:pPr>
                      <a:r>
                        <a:rPr lang="en">
                          <a:solidFill>
                            <a:srgbClr val="FCC28C"/>
                          </a:solidFill>
                          <a:highlight>
                            <a:srgbClr val="333333"/>
                          </a:highlight>
                          <a:latin typeface="Consolas"/>
                          <a:ea typeface="Consolas"/>
                          <a:cs typeface="Consolas"/>
                          <a:sym typeface="Consolas"/>
                        </a:rPr>
                        <a:t>class</a:t>
                      </a:r>
                      <a:r>
                        <a:rPr lang="en">
                          <a:solidFill>
                            <a:srgbClr val="FFFFFF"/>
                          </a:solidFill>
                          <a:highlight>
                            <a:srgbClr val="333333"/>
                          </a:highlight>
                          <a:latin typeface="Consolas"/>
                          <a:ea typeface="Consolas"/>
                          <a:cs typeface="Consolas"/>
                          <a:sym typeface="Consolas"/>
                        </a:rPr>
                        <a:t> </a:t>
                      </a:r>
                      <a:r>
                        <a:rPr lang="en">
                          <a:solidFill>
                            <a:srgbClr val="FFFFAA"/>
                          </a:solidFill>
                          <a:highlight>
                            <a:srgbClr val="333333"/>
                          </a:highlight>
                          <a:latin typeface="Consolas"/>
                          <a:ea typeface="Consolas"/>
                          <a:cs typeface="Consolas"/>
                          <a:sym typeface="Consolas"/>
                        </a:rPr>
                        <a:t>Dog</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9B9B"/>
                          </a:solidFill>
                          <a:highlight>
                            <a:srgbClr val="333333"/>
                          </a:highlight>
                          <a:latin typeface="Consolas"/>
                          <a:ea typeface="Consolas"/>
                          <a:cs typeface="Consolas"/>
                          <a:sym typeface="Consolas"/>
                        </a:rPr>
                        <a:t># class attribute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attr1 = </a:t>
                      </a:r>
                      <a:r>
                        <a:rPr lang="en">
                          <a:solidFill>
                            <a:srgbClr val="A2FCA2"/>
                          </a:solidFill>
                          <a:highlight>
                            <a:srgbClr val="333333"/>
                          </a:highlight>
                          <a:latin typeface="Consolas"/>
                          <a:ea typeface="Consolas"/>
                          <a:cs typeface="Consolas"/>
                          <a:sym typeface="Consolas"/>
                        </a:rPr>
                        <a:t>"mammal"</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 Instance attribute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def __init__(self, name):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self.name = name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 Driver code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Object instantiation</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Rodger = Dog(</a:t>
                      </a:r>
                      <a:r>
                        <a:rPr lang="en">
                          <a:solidFill>
                            <a:srgbClr val="A2FCA2"/>
                          </a:solidFill>
                          <a:highlight>
                            <a:srgbClr val="333333"/>
                          </a:highlight>
                          <a:latin typeface="Consolas"/>
                          <a:ea typeface="Consolas"/>
                          <a:cs typeface="Consolas"/>
                          <a:sym typeface="Consolas"/>
                        </a:rPr>
                        <a:t>"Rodger"</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Accessing instance attributes</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a:t>
                      </a:r>
                      <a:r>
                        <a:rPr lang="en">
                          <a:solidFill>
                            <a:srgbClr val="A2FCA2"/>
                          </a:solidFill>
                          <a:highlight>
                            <a:srgbClr val="333333"/>
                          </a:highlight>
                          <a:latin typeface="Consolas"/>
                          <a:ea typeface="Consolas"/>
                          <a:cs typeface="Consolas"/>
                          <a:sym typeface="Consolas"/>
                        </a:rPr>
                        <a:t>"My name is {}"</a:t>
                      </a:r>
                      <a:r>
                        <a:rPr lang="en">
                          <a:solidFill>
                            <a:srgbClr val="FFFFFF"/>
                          </a:solidFill>
                          <a:highlight>
                            <a:srgbClr val="333333"/>
                          </a:highlight>
                          <a:latin typeface="Consolas"/>
                          <a:ea typeface="Consolas"/>
                          <a:cs typeface="Consolas"/>
                          <a:sym typeface="Consolas"/>
                        </a:rPr>
                        <a:t>.format(Rodger.name))</a:t>
                      </a:r>
                      <a:endParaRPr>
                        <a:solidFill>
                          <a:srgbClr val="188038"/>
                        </a:solidFill>
                        <a:latin typeface="Roboto Mono"/>
                        <a:ea typeface="Roboto Mono"/>
                        <a:cs typeface="Roboto Mono"/>
                        <a:sym typeface="Roboto Mono"/>
                      </a:endParaRPr>
                    </a:p>
                  </a:txBody>
                  <a:tcPr marT="63500" marB="63500" marR="63500" marL="63500">
                    <a:solidFill>
                      <a:srgbClr val="333333"/>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Dog  - Methods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00" name="Google Shape;100;p19"/>
          <p:cNvGraphicFramePr/>
          <p:nvPr/>
        </p:nvGraphicFramePr>
        <p:xfrm>
          <a:off x="1257450" y="1152475"/>
          <a:ext cx="3000000" cy="3000000"/>
        </p:xfrm>
        <a:graphic>
          <a:graphicData uri="http://schemas.openxmlformats.org/drawingml/2006/table">
            <a:tbl>
              <a:tblPr>
                <a:noFill/>
                <a:tableStyleId>{5D5FA736-B867-42D9-AF6E-FF7D18BBD510}</a:tableStyleId>
              </a:tblPr>
              <a:tblGrid>
                <a:gridCol w="7046525"/>
              </a:tblGrid>
              <a:tr h="12700">
                <a:tc>
                  <a:txBody>
                    <a:bodyPr/>
                    <a:lstStyle/>
                    <a:p>
                      <a:pPr indent="0" lvl="0" marL="0" rtl="0" algn="l">
                        <a:lnSpc>
                          <a:spcPct val="115000"/>
                        </a:lnSpc>
                        <a:spcBef>
                          <a:spcPts val="0"/>
                        </a:spcBef>
                        <a:spcAft>
                          <a:spcPts val="0"/>
                        </a:spcAft>
                        <a:buNone/>
                      </a:pPr>
                      <a:r>
                        <a:rPr lang="en">
                          <a:solidFill>
                            <a:srgbClr val="FCC28C"/>
                          </a:solidFill>
                          <a:highlight>
                            <a:srgbClr val="333333"/>
                          </a:highlight>
                          <a:latin typeface="Consolas"/>
                          <a:ea typeface="Consolas"/>
                          <a:cs typeface="Consolas"/>
                          <a:sym typeface="Consolas"/>
                        </a:rPr>
                        <a:t>class</a:t>
                      </a:r>
                      <a:r>
                        <a:rPr lang="en">
                          <a:solidFill>
                            <a:srgbClr val="FFFFFF"/>
                          </a:solidFill>
                          <a:highlight>
                            <a:srgbClr val="333333"/>
                          </a:highlight>
                          <a:latin typeface="Consolas"/>
                          <a:ea typeface="Consolas"/>
                          <a:cs typeface="Consolas"/>
                          <a:sym typeface="Consolas"/>
                        </a:rPr>
                        <a:t> </a:t>
                      </a:r>
                      <a:r>
                        <a:rPr lang="en">
                          <a:solidFill>
                            <a:srgbClr val="FFFFAA"/>
                          </a:solidFill>
                          <a:highlight>
                            <a:srgbClr val="333333"/>
                          </a:highlight>
                          <a:latin typeface="Consolas"/>
                          <a:ea typeface="Consolas"/>
                          <a:cs typeface="Consolas"/>
                          <a:sym typeface="Consolas"/>
                        </a:rPr>
                        <a:t>Dog</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9B9B"/>
                          </a:solidFill>
                          <a:highlight>
                            <a:srgbClr val="333333"/>
                          </a:highlight>
                          <a:latin typeface="Consolas"/>
                          <a:ea typeface="Consolas"/>
                          <a:cs typeface="Consolas"/>
                          <a:sym typeface="Consolas"/>
                        </a:rPr>
                        <a:t># class attribute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default_name = </a:t>
                      </a:r>
                      <a:r>
                        <a:rPr lang="en">
                          <a:solidFill>
                            <a:srgbClr val="A2FCA2"/>
                          </a:solidFill>
                          <a:highlight>
                            <a:srgbClr val="333333"/>
                          </a:highlight>
                          <a:latin typeface="Consolas"/>
                          <a:ea typeface="Consolas"/>
                          <a:cs typeface="Consolas"/>
                          <a:sym typeface="Consolas"/>
                        </a:rPr>
                        <a:t>"ABC dog"</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default_sound = </a:t>
                      </a:r>
                      <a:r>
                        <a:rPr lang="en">
                          <a:solidFill>
                            <a:srgbClr val="A2FCA2"/>
                          </a:solidFill>
                          <a:highlight>
                            <a:srgbClr val="333333"/>
                          </a:highlight>
                          <a:latin typeface="Consolas"/>
                          <a:ea typeface="Consolas"/>
                          <a:cs typeface="Consolas"/>
                          <a:sym typeface="Consolas"/>
                        </a:rPr>
                        <a:t>"Some sound ABC"</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 Instance attribute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def __init__(self):</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self.name = </a:t>
                      </a:r>
                      <a:r>
                        <a:rPr lang="en">
                          <a:solidFill>
                            <a:srgbClr val="A2FCA2"/>
                          </a:solidFill>
                          <a:highlight>
                            <a:srgbClr val="333333"/>
                          </a:highlight>
                          <a:latin typeface="Consolas"/>
                          <a:ea typeface="Consolas"/>
                          <a:cs typeface="Consolas"/>
                          <a:sym typeface="Consolas"/>
                        </a:rPr>
                        <a:t>'Tommy'</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self.sound= </a:t>
                      </a:r>
                      <a:r>
                        <a:rPr lang="en">
                          <a:solidFill>
                            <a:srgbClr val="A2FCA2"/>
                          </a:solidFill>
                          <a:highlight>
                            <a:srgbClr val="333333"/>
                          </a:highlight>
                          <a:latin typeface="Consolas"/>
                          <a:ea typeface="Consolas"/>
                          <a:cs typeface="Consolas"/>
                          <a:sym typeface="Consolas"/>
                        </a:rPr>
                        <a:t>'Tommy sounds like poodle'</a:t>
                      </a:r>
                      <a:br>
                        <a:rPr lang="en">
                          <a:solidFill>
                            <a:srgbClr val="FFFFFF"/>
                          </a:solidFill>
                          <a:highlight>
                            <a:srgbClr val="333333"/>
                          </a:highlight>
                          <a:latin typeface="Consolas"/>
                          <a:ea typeface="Consolas"/>
                          <a:cs typeface="Consolas"/>
                          <a:sym typeface="Consolas"/>
                        </a:rPr>
                      </a:b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def speak(self):</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print(f</a:t>
                      </a:r>
                      <a:r>
                        <a:rPr lang="en">
                          <a:solidFill>
                            <a:srgbClr val="A2FCA2"/>
                          </a:solidFill>
                          <a:highlight>
                            <a:srgbClr val="333333"/>
                          </a:highlight>
                          <a:latin typeface="Consolas"/>
                          <a:ea typeface="Consolas"/>
                          <a:cs typeface="Consolas"/>
                          <a:sym typeface="Consolas"/>
                        </a:rPr>
                        <a:t>"My name is {self.name} and sound is {self.sound}"</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obj   = Dog()</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Accessing class methods</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obj.speak()</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print(obj.default_name)</a:t>
                      </a:r>
                      <a:endParaRPr>
                        <a:solidFill>
                          <a:srgbClr val="188038"/>
                        </a:solidFill>
                        <a:latin typeface="Roboto Mono"/>
                        <a:ea typeface="Roboto Mono"/>
                        <a:cs typeface="Roboto Mono"/>
                        <a:sym typeface="Roboto Mono"/>
                      </a:endParaRPr>
                    </a:p>
                  </a:txBody>
                  <a:tcPr marT="63500" marB="63500" marR="63500" marL="63500">
                    <a:solidFill>
                      <a:srgbClr val="333333"/>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 Parent Class</a:t>
            </a:r>
            <a:r>
              <a:rPr lang="en"/>
              <a:t> </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Inheritance is the capability of one class to derive or inherit the properties from another class. The class that derives properties is called the derived class or child class and the class from which the properties are being derived is called the base class or parent class.</a:t>
            </a:r>
            <a:endParaRPr/>
          </a:p>
        </p:txBody>
      </p:sp>
      <p:graphicFrame>
        <p:nvGraphicFramePr>
          <p:cNvPr id="107" name="Google Shape;107;p20"/>
          <p:cNvGraphicFramePr/>
          <p:nvPr/>
        </p:nvGraphicFramePr>
        <p:xfrm>
          <a:off x="707175" y="2451200"/>
          <a:ext cx="3000000" cy="3000000"/>
        </p:xfrm>
        <a:graphic>
          <a:graphicData uri="http://schemas.openxmlformats.org/drawingml/2006/table">
            <a:tbl>
              <a:tblPr>
                <a:noFill/>
                <a:tableStyleId>{5D5FA736-B867-42D9-AF6E-FF7D18BBD510}</a:tableStyleId>
              </a:tblPr>
              <a:tblGrid>
                <a:gridCol w="7729650"/>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class </a:t>
                      </a:r>
                      <a:r>
                        <a:rPr lang="en">
                          <a:solidFill>
                            <a:srgbClr val="FFFFAA"/>
                          </a:solidFill>
                          <a:highlight>
                            <a:srgbClr val="333333"/>
                          </a:highlight>
                          <a:latin typeface="Consolas"/>
                          <a:ea typeface="Consolas"/>
                          <a:cs typeface="Consolas"/>
                          <a:sym typeface="Consolas"/>
                        </a:rPr>
                        <a:t>Person</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def __</a:t>
                      </a:r>
                      <a:r>
                        <a:rPr lang="en">
                          <a:solidFill>
                            <a:srgbClr val="FFFFAA"/>
                          </a:solidFill>
                          <a:highlight>
                            <a:srgbClr val="333333"/>
                          </a:highlight>
                          <a:latin typeface="Consolas"/>
                          <a:ea typeface="Consolas"/>
                          <a:cs typeface="Consolas"/>
                          <a:sym typeface="Consolas"/>
                        </a:rPr>
                        <a:t>init__</a:t>
                      </a:r>
                      <a:r>
                        <a:rPr lang="en">
                          <a:solidFill>
                            <a:srgbClr val="FFFFFF"/>
                          </a:solidFill>
                          <a:highlight>
                            <a:srgbClr val="333333"/>
                          </a:highlight>
                          <a:latin typeface="Consolas"/>
                          <a:ea typeface="Consolas"/>
                          <a:cs typeface="Consolas"/>
                          <a:sym typeface="Consolas"/>
                        </a:rPr>
                        <a:t>(self, name, idnumber):</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self.name = name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self.idnumber = idnumber</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def display(self):</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print(self.name)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print(self.idnumber)  </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def details(self):</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print(</a:t>
                      </a:r>
                      <a:r>
                        <a:rPr lang="en">
                          <a:solidFill>
                            <a:srgbClr val="A2FCA2"/>
                          </a:solidFill>
                          <a:highlight>
                            <a:srgbClr val="333333"/>
                          </a:highlight>
                          <a:latin typeface="Consolas"/>
                          <a:ea typeface="Consolas"/>
                          <a:cs typeface="Consolas"/>
                          <a:sym typeface="Consolas"/>
                        </a:rPr>
                        <a:t>"My name is {}"</a:t>
                      </a:r>
                      <a:r>
                        <a:rPr lang="en">
                          <a:solidFill>
                            <a:srgbClr val="FFFFFF"/>
                          </a:solidFill>
                          <a:highlight>
                            <a:srgbClr val="333333"/>
                          </a:highlight>
                          <a:latin typeface="Consolas"/>
                          <a:ea typeface="Consolas"/>
                          <a:cs typeface="Consolas"/>
                          <a:sym typeface="Consolas"/>
                        </a:rPr>
                        <a:t>.format(self.name))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print(</a:t>
                      </a:r>
                      <a:r>
                        <a:rPr lang="en">
                          <a:solidFill>
                            <a:srgbClr val="A2FCA2"/>
                          </a:solidFill>
                          <a:highlight>
                            <a:srgbClr val="333333"/>
                          </a:highlight>
                          <a:latin typeface="Consolas"/>
                          <a:ea typeface="Consolas"/>
                          <a:cs typeface="Consolas"/>
                          <a:sym typeface="Consolas"/>
                        </a:rPr>
                        <a:t>"IdNumber: {}"</a:t>
                      </a:r>
                      <a:r>
                        <a:rPr lang="en">
                          <a:solidFill>
                            <a:srgbClr val="FFFFFF"/>
                          </a:solidFill>
                          <a:highlight>
                            <a:srgbClr val="333333"/>
                          </a:highlight>
                          <a:latin typeface="Consolas"/>
                          <a:ea typeface="Consolas"/>
                          <a:cs typeface="Consolas"/>
                          <a:sym typeface="Consolas"/>
                        </a:rPr>
                        <a:t>.format(self.idnumber))</a:t>
                      </a:r>
                      <a:endParaRPr>
                        <a:solidFill>
                          <a:srgbClr val="188038"/>
                        </a:solidFill>
                        <a:latin typeface="Roboto Mono"/>
                        <a:ea typeface="Roboto Mono"/>
                        <a:cs typeface="Roboto Mono"/>
                        <a:sym typeface="Roboto Mono"/>
                      </a:endParaRPr>
                    </a:p>
                  </a:txBody>
                  <a:tcPr marT="63500" marB="63500" marR="63500" marL="63500">
                    <a:solidFill>
                      <a:srgbClr val="333333"/>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Child</a:t>
            </a:r>
            <a:r>
              <a:rPr lang="en"/>
              <a:t> class - Employee</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14" name="Google Shape;114;p21"/>
          <p:cNvGraphicFramePr/>
          <p:nvPr/>
        </p:nvGraphicFramePr>
        <p:xfrm>
          <a:off x="827725" y="2382600"/>
          <a:ext cx="3000000" cy="3000000"/>
        </p:xfrm>
        <a:graphic>
          <a:graphicData uri="http://schemas.openxmlformats.org/drawingml/2006/table">
            <a:tbl>
              <a:tblPr>
                <a:noFill/>
                <a:tableStyleId>{5D5FA736-B867-42D9-AF6E-FF7D18BBD510}</a:tableStyleId>
              </a:tblPr>
              <a:tblGrid>
                <a:gridCol w="7488550"/>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class </a:t>
                      </a:r>
                      <a:r>
                        <a:rPr lang="en">
                          <a:solidFill>
                            <a:srgbClr val="FFFFAA"/>
                          </a:solidFill>
                          <a:highlight>
                            <a:srgbClr val="333333"/>
                          </a:highlight>
                          <a:latin typeface="Consolas"/>
                          <a:ea typeface="Consolas"/>
                          <a:cs typeface="Consolas"/>
                          <a:sym typeface="Consolas"/>
                        </a:rPr>
                        <a:t>Employee</a:t>
                      </a:r>
                      <a:r>
                        <a:rPr lang="en">
                          <a:solidFill>
                            <a:srgbClr val="FFFFFF"/>
                          </a:solidFill>
                          <a:highlight>
                            <a:srgbClr val="333333"/>
                          </a:highlight>
                          <a:latin typeface="Consolas"/>
                          <a:ea typeface="Consolas"/>
                          <a:cs typeface="Consolas"/>
                          <a:sym typeface="Consolas"/>
                        </a:rPr>
                        <a:t>(Person):</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def __</a:t>
                      </a:r>
                      <a:r>
                        <a:rPr lang="en">
                          <a:solidFill>
                            <a:srgbClr val="FFFFAA"/>
                          </a:solidFill>
                          <a:highlight>
                            <a:srgbClr val="333333"/>
                          </a:highlight>
                          <a:latin typeface="Consolas"/>
                          <a:ea typeface="Consolas"/>
                          <a:cs typeface="Consolas"/>
                          <a:sym typeface="Consolas"/>
                        </a:rPr>
                        <a:t>init__</a:t>
                      </a:r>
                      <a:r>
                        <a:rPr lang="en">
                          <a:solidFill>
                            <a:srgbClr val="FFFFFF"/>
                          </a:solidFill>
                          <a:highlight>
                            <a:srgbClr val="333333"/>
                          </a:highlight>
                          <a:latin typeface="Consolas"/>
                          <a:ea typeface="Consolas"/>
                          <a:cs typeface="Consolas"/>
                          <a:sym typeface="Consolas"/>
                        </a:rPr>
                        <a:t>(self, name, idnumber, salary, post):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self.salary = salary</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self.post = post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 invoking the __init__ of the parent class</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Person.__init__(self, name, idnumber)      </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def details(self):</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print(</a:t>
                      </a:r>
                      <a:r>
                        <a:rPr lang="en">
                          <a:solidFill>
                            <a:srgbClr val="A2FCA2"/>
                          </a:solidFill>
                          <a:highlight>
                            <a:srgbClr val="333333"/>
                          </a:highlight>
                          <a:latin typeface="Consolas"/>
                          <a:ea typeface="Consolas"/>
                          <a:cs typeface="Consolas"/>
                          <a:sym typeface="Consolas"/>
                        </a:rPr>
                        <a:t>"My name is {}"</a:t>
                      </a:r>
                      <a:r>
                        <a:rPr lang="en">
                          <a:solidFill>
                            <a:srgbClr val="FFFFFF"/>
                          </a:solidFill>
                          <a:highlight>
                            <a:srgbClr val="333333"/>
                          </a:highlight>
                          <a:latin typeface="Consolas"/>
                          <a:ea typeface="Consolas"/>
                          <a:cs typeface="Consolas"/>
                          <a:sym typeface="Consolas"/>
                        </a:rPr>
                        <a:t>.format(self.name))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print(</a:t>
                      </a:r>
                      <a:r>
                        <a:rPr lang="en">
                          <a:solidFill>
                            <a:srgbClr val="A2FCA2"/>
                          </a:solidFill>
                          <a:highlight>
                            <a:srgbClr val="333333"/>
                          </a:highlight>
                          <a:latin typeface="Consolas"/>
                          <a:ea typeface="Consolas"/>
                          <a:cs typeface="Consolas"/>
                          <a:sym typeface="Consolas"/>
                        </a:rPr>
                        <a:t>"IdNumber: {}"</a:t>
                      </a:r>
                      <a:r>
                        <a:rPr lang="en">
                          <a:solidFill>
                            <a:srgbClr val="FFFFFF"/>
                          </a:solidFill>
                          <a:highlight>
                            <a:srgbClr val="333333"/>
                          </a:highlight>
                          <a:latin typeface="Consolas"/>
                          <a:ea typeface="Consolas"/>
                          <a:cs typeface="Consolas"/>
                          <a:sym typeface="Consolas"/>
                        </a:rPr>
                        <a:t>.format(self.idnumber))</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print(</a:t>
                      </a:r>
                      <a:r>
                        <a:rPr lang="en">
                          <a:solidFill>
                            <a:srgbClr val="A2FCA2"/>
                          </a:solidFill>
                          <a:highlight>
                            <a:srgbClr val="333333"/>
                          </a:highlight>
                          <a:latin typeface="Consolas"/>
                          <a:ea typeface="Consolas"/>
                          <a:cs typeface="Consolas"/>
                          <a:sym typeface="Consolas"/>
                        </a:rPr>
                        <a:t>"Post: {}"</a:t>
                      </a:r>
                      <a:r>
                        <a:rPr lang="en">
                          <a:solidFill>
                            <a:srgbClr val="FFFFFF"/>
                          </a:solidFill>
                          <a:highlight>
                            <a:srgbClr val="333333"/>
                          </a:highlight>
                          <a:latin typeface="Consolas"/>
                          <a:ea typeface="Consolas"/>
                          <a:cs typeface="Consolas"/>
                          <a:sym typeface="Consolas"/>
                        </a:rPr>
                        <a:t>.format(self.post))</a:t>
                      </a:r>
                      <a:endParaRPr>
                        <a:solidFill>
                          <a:srgbClr val="188038"/>
                        </a:solidFill>
                        <a:latin typeface="Roboto Mono"/>
                        <a:ea typeface="Roboto Mono"/>
                        <a:cs typeface="Roboto Mono"/>
                        <a:sym typeface="Roboto Mono"/>
                      </a:endParaRPr>
                    </a:p>
                  </a:txBody>
                  <a:tcPr marT="63500" marB="63500" marR="63500" marL="63500">
                    <a:solidFill>
                      <a:srgbClr val="333333"/>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