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Proxima Nova"/>
      <p:regular r:id="rId34"/>
      <p:bold r:id="rId35"/>
      <p:italic r:id="rId36"/>
      <p:boldItalic r:id="rId37"/>
    </p:embeddedFont>
    <p:embeddedFont>
      <p:font typeface="Roboto"/>
      <p:regular r:id="rId38"/>
      <p:bold r:id="rId39"/>
      <p:italic r:id="rId40"/>
      <p:boldItalic r:id="rId41"/>
    </p:embeddedFont>
    <p:embeddedFont>
      <p:font typeface="Old Standard TT"/>
      <p:regular r:id="rId42"/>
      <p:bold r:id="rId43"/>
      <p: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59CA542-1ADA-4FB1-A92A-116F4719BF8D}">
  <a:tblStyle styleId="{959CA542-1ADA-4FB1-A92A-116F4719BF8D}"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4.xml"/><Relationship Id="rId42" Type="http://schemas.openxmlformats.org/officeDocument/2006/relationships/font" Target="fonts/OldStandardTT-regular.fntdata"/><Relationship Id="rId41" Type="http://schemas.openxmlformats.org/officeDocument/2006/relationships/font" Target="fonts/Roboto-boldItalic.fntdata"/><Relationship Id="rId22" Type="http://schemas.openxmlformats.org/officeDocument/2006/relationships/slide" Target="slides/slide16.xml"/><Relationship Id="rId44" Type="http://schemas.openxmlformats.org/officeDocument/2006/relationships/font" Target="fonts/OldStandardTT-italic.fntdata"/><Relationship Id="rId21" Type="http://schemas.openxmlformats.org/officeDocument/2006/relationships/slide" Target="slides/slide15.xml"/><Relationship Id="rId43" Type="http://schemas.openxmlformats.org/officeDocument/2006/relationships/font" Target="fonts/OldStandardTT-bold.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ProximaNova-bold.fntdata"/><Relationship Id="rId12" Type="http://schemas.openxmlformats.org/officeDocument/2006/relationships/slide" Target="slides/slide6.xml"/><Relationship Id="rId34" Type="http://schemas.openxmlformats.org/officeDocument/2006/relationships/font" Target="fonts/ProximaNova-regular.fntdata"/><Relationship Id="rId15" Type="http://schemas.openxmlformats.org/officeDocument/2006/relationships/slide" Target="slides/slide9.xml"/><Relationship Id="rId37" Type="http://schemas.openxmlformats.org/officeDocument/2006/relationships/font" Target="fonts/ProximaNova-boldItalic.fntdata"/><Relationship Id="rId14" Type="http://schemas.openxmlformats.org/officeDocument/2006/relationships/slide" Target="slides/slide8.xml"/><Relationship Id="rId36" Type="http://schemas.openxmlformats.org/officeDocument/2006/relationships/font" Target="fonts/ProximaNova-italic.fntdata"/><Relationship Id="rId17" Type="http://schemas.openxmlformats.org/officeDocument/2006/relationships/slide" Target="slides/slide11.xml"/><Relationship Id="rId39" Type="http://schemas.openxmlformats.org/officeDocument/2006/relationships/font" Target="fonts/Roboto-bold.fntdata"/><Relationship Id="rId16" Type="http://schemas.openxmlformats.org/officeDocument/2006/relationships/slide" Target="slides/slide10.xml"/><Relationship Id="rId38" Type="http://schemas.openxmlformats.org/officeDocument/2006/relationships/font" Target="fonts/Robo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8d7b2d1ea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8d7b2d1ea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8d7b2d1ea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8d7b2d1ea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8d7b2d1ea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8d7b2d1ea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8d7b2d1ea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8d7b2d1ea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8d7b2d1ea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8d7b2d1ea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8d7b2d1ea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8d7b2d1ea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8d7b2d1ea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8d7b2d1ea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8d7b2d1ea2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8d7b2d1ea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8d7b2d1ea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8d7b2d1ea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8d7b2d1ea2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8d7b2d1ea2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8d7b2d1b5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8d7b2d1b5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746ca47d4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746ca47d4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746ca47d4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746ca47d4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746ca47d4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746ca47d4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746ca47d4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746ca47d4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8d7b2d1ea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8d7b2d1ea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8d7b2d1ea2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8d7b2d1ea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8d7b2d1ea2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8d7b2d1ea2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222222"/>
                </a:solidFill>
                <a:highlight>
                  <a:srgbClr val="FFFFFF"/>
                </a:highlight>
                <a:latin typeface="Roboto"/>
                <a:ea typeface="Roboto"/>
                <a:cs typeface="Roboto"/>
                <a:sym typeface="Roboto"/>
              </a:rPr>
              <a:t>When the result of floor division (</a:t>
            </a:r>
            <a:r>
              <a:rPr lang="en">
                <a:solidFill>
                  <a:srgbClr val="222222"/>
                </a:solidFill>
                <a:highlight>
                  <a:srgbClr val="FFFFFF"/>
                </a:highlight>
                <a:latin typeface="Courier New"/>
                <a:ea typeface="Courier New"/>
                <a:cs typeface="Courier New"/>
                <a:sym typeface="Courier New"/>
              </a:rPr>
              <a:t>//</a:t>
            </a:r>
            <a:r>
              <a:rPr lang="en" sz="1350">
                <a:solidFill>
                  <a:srgbClr val="222222"/>
                </a:solidFill>
                <a:highlight>
                  <a:srgbClr val="FFFFFF"/>
                </a:highlight>
                <a:latin typeface="Roboto"/>
                <a:ea typeface="Roboto"/>
                <a:cs typeface="Roboto"/>
                <a:sym typeface="Roboto"/>
              </a:rPr>
              <a:t>) is positive, it is as though the fractional portion is truncated off, leaving only the integer portion. When the result is negative, the result is rounded down to the next smallest (greater negative) integer:</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8d7b2d1ea2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8d7b2d1ea2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8d7b2d1ea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8d7b2d1ea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8d7b2d1ea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8d7b2d1ea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8d7b2d1ea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8d7b2d1ea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8d7b2d1ea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8d7b2d1ea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8d7b2d1ea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8d7b2d1ea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8d7b2d1ea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8d7b2d1ea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8d7b2d1ea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8d7b2d1ea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accent5"/>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accent5"/>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a:ln cap="flat" cmpd="sng" w="9525">
            <a:solidFill>
              <a:schemeClr val="accent5"/>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5"/>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accent5"/>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Old Standard TT"/>
              <a:buNone/>
              <a:defRPr sz="28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Chapter 2</a:t>
            </a:r>
            <a:endParaRPr/>
          </a:p>
        </p:txBody>
      </p:sp>
      <p:sp>
        <p:nvSpPr>
          <p:cNvPr id="60" name="Google Shape;60;p13"/>
          <p:cNvSpPr txBox="1"/>
          <p:nvPr/>
        </p:nvSpPr>
        <p:spPr>
          <a:xfrm>
            <a:off x="510450" y="3140640"/>
            <a:ext cx="8123100" cy="13947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FFFFFF"/>
                </a:solidFill>
                <a:latin typeface="Old Standard TT"/>
                <a:ea typeface="Old Standard TT"/>
                <a:cs typeface="Old Standard TT"/>
                <a:sym typeface="Old Standard TT"/>
              </a:rPr>
              <a:t>Dr. Nazim</a:t>
            </a:r>
            <a:endParaRPr sz="24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rPr lang="en" sz="2400">
                <a:solidFill>
                  <a:srgbClr val="FFFFFF"/>
                </a:solidFill>
                <a:latin typeface="Old Standard TT"/>
                <a:ea typeface="Old Standard TT"/>
                <a:cs typeface="Old Standard TT"/>
                <a:sym typeface="Old Standard TT"/>
              </a:rPr>
              <a:t>Computer Science Department - CSC-148</a:t>
            </a:r>
            <a:endParaRPr sz="2400">
              <a:solidFill>
                <a:srgbClr val="FFFFFF"/>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 conversions example</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22"/>
          <p:cNvPicPr preferRelativeResize="0"/>
          <p:nvPr/>
        </p:nvPicPr>
        <p:blipFill>
          <a:blip r:embed="rId3">
            <a:alphaModFix/>
          </a:blip>
          <a:stretch>
            <a:fillRect/>
          </a:stretch>
        </p:blipFill>
        <p:spPr>
          <a:xfrm>
            <a:off x="824538" y="1152475"/>
            <a:ext cx="7494915" cy="3896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Variables</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 One of the most powerful features of a programming language is the ability to manipulate variables. A variable is a name that refers to a value.</a:t>
            </a:r>
            <a:endParaRPr/>
          </a:p>
          <a:p>
            <a:pPr indent="0" lvl="0" marL="0" rtl="0" algn="l">
              <a:spcBef>
                <a:spcPts val="1200"/>
              </a:spcBef>
              <a:spcAft>
                <a:spcPts val="1200"/>
              </a:spcAft>
              <a:buNone/>
            </a:pPr>
            <a:r>
              <a:t/>
            </a:r>
            <a:endParaRPr/>
          </a:p>
        </p:txBody>
      </p:sp>
      <p:pic>
        <p:nvPicPr>
          <p:cNvPr id="126" name="Google Shape;126;p23"/>
          <p:cNvPicPr preferRelativeResize="0"/>
          <p:nvPr/>
        </p:nvPicPr>
        <p:blipFill>
          <a:blip r:embed="rId3">
            <a:alphaModFix/>
          </a:blip>
          <a:stretch>
            <a:fillRect/>
          </a:stretch>
        </p:blipFill>
        <p:spPr>
          <a:xfrm>
            <a:off x="3936900" y="1860750"/>
            <a:ext cx="5207099" cy="3122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a:t>
            </a:r>
            <a:r>
              <a:rPr lang="en"/>
              <a:t> of variables</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3" name="Google Shape;133;p24"/>
          <p:cNvPicPr preferRelativeResize="0"/>
          <p:nvPr/>
        </p:nvPicPr>
        <p:blipFill>
          <a:blip r:embed="rId3">
            <a:alphaModFix/>
          </a:blip>
          <a:stretch>
            <a:fillRect/>
          </a:stretch>
        </p:blipFill>
        <p:spPr>
          <a:xfrm>
            <a:off x="216125" y="1770916"/>
            <a:ext cx="8711749" cy="217950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 names and Keywords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2800"/>
              <a:t>Variable names can be arbitrarily long. They can contain both letters and digits, but they have to begin with a letter or an underscore.</a:t>
            </a:r>
            <a:endParaRPr sz="2800"/>
          </a:p>
          <a:p>
            <a:pPr indent="0" lvl="0" marL="0" rtl="0" algn="l">
              <a:spcBef>
                <a:spcPts val="1200"/>
              </a:spcBef>
              <a:spcAft>
                <a:spcPts val="1200"/>
              </a:spcAft>
              <a:buNone/>
            </a:pPr>
            <a:r>
              <a:rPr b="1" lang="en" sz="2800"/>
              <a:t>Note: Variable names can never contain spaces.</a:t>
            </a:r>
            <a:endParaRPr b="1" sz="2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Invalid variable names</a:t>
            </a:r>
            <a:endParaRPr/>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underscore character ( _) can also appear in a name. It is often used in names with multiple words, such as my_name or price_of_tea_in_china. </a:t>
            </a:r>
            <a:endParaRPr/>
          </a:p>
          <a:p>
            <a:pPr indent="-342900" lvl="0" marL="457200" rtl="0" algn="l">
              <a:spcBef>
                <a:spcPts val="0"/>
              </a:spcBef>
              <a:spcAft>
                <a:spcPts val="0"/>
              </a:spcAft>
              <a:buSzPts val="1800"/>
              <a:buChar char="-"/>
            </a:pPr>
            <a:r>
              <a:rPr lang="en"/>
              <a:t>There are some situations in which names beginning with an underscore have special meaning, so a safe rule for beginners is to start all names with a letter.</a:t>
            </a:r>
            <a:endParaRPr/>
          </a:p>
        </p:txBody>
      </p:sp>
      <p:pic>
        <p:nvPicPr>
          <p:cNvPr id="146" name="Google Shape;146;p26"/>
          <p:cNvPicPr preferRelativeResize="0"/>
          <p:nvPr/>
        </p:nvPicPr>
        <p:blipFill>
          <a:blip r:embed="rId3">
            <a:alphaModFix/>
          </a:blip>
          <a:stretch>
            <a:fillRect/>
          </a:stretch>
        </p:blipFill>
        <p:spPr>
          <a:xfrm>
            <a:off x="0" y="2740467"/>
            <a:ext cx="9144001" cy="223431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keywords – Not used as a variables</a:t>
            </a:r>
            <a:endParaRPr/>
          </a:p>
        </p:txBody>
      </p:sp>
      <p:sp>
        <p:nvSpPr>
          <p:cNvPr id="152" name="Google Shape;15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3" name="Google Shape;153;p27"/>
          <p:cNvPicPr preferRelativeResize="0"/>
          <p:nvPr/>
        </p:nvPicPr>
        <p:blipFill>
          <a:blip r:embed="rId3">
            <a:alphaModFix/>
          </a:blip>
          <a:stretch>
            <a:fillRect/>
          </a:stretch>
        </p:blipFill>
        <p:spPr>
          <a:xfrm>
            <a:off x="932425" y="1152475"/>
            <a:ext cx="7297349" cy="3810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Statements and Expressions</a:t>
            </a:r>
            <a:endParaRPr/>
          </a:p>
        </p:txBody>
      </p:sp>
      <p:sp>
        <p:nvSpPr>
          <p:cNvPr id="159" name="Google Shape;15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statement is an instruction that the Python interpreter can execute. </a:t>
            </a:r>
            <a:endParaRPr/>
          </a:p>
          <a:p>
            <a:pPr indent="-317500" lvl="1" marL="914400" rtl="0" algn="l">
              <a:spcBef>
                <a:spcPts val="0"/>
              </a:spcBef>
              <a:spcAft>
                <a:spcPts val="0"/>
              </a:spcAft>
              <a:buSzPts val="1400"/>
              <a:buChar char="-"/>
            </a:pPr>
            <a:r>
              <a:rPr lang="en"/>
              <a:t>We have only seen the assignment statement so far. </a:t>
            </a:r>
            <a:endParaRPr/>
          </a:p>
          <a:p>
            <a:pPr indent="-317500" lvl="1" marL="914400" rtl="0" algn="l">
              <a:spcBef>
                <a:spcPts val="0"/>
              </a:spcBef>
              <a:spcAft>
                <a:spcPts val="0"/>
              </a:spcAft>
              <a:buSzPts val="1400"/>
              <a:buChar char="-"/>
            </a:pPr>
            <a:r>
              <a:rPr lang="en"/>
              <a:t>Some other kinds of statements that we’ll see shortly are while statements, for statements, if statements, and import statements.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An expression is a combination of values, variables, operators, and calls to functions. Expressions need to be evaluated. If you ask Python to print an expression, the interpreter evaluates the expression and displays the result.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expression and statement</a:t>
            </a:r>
            <a:endParaRPr/>
          </a:p>
        </p:txBody>
      </p:sp>
      <p:sp>
        <p:nvSpPr>
          <p:cNvPr id="165" name="Google Shape;16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6" name="Google Shape;166;p29"/>
          <p:cNvPicPr preferRelativeResize="0"/>
          <p:nvPr/>
        </p:nvPicPr>
        <p:blipFill>
          <a:blip r:embed="rId3">
            <a:alphaModFix/>
          </a:blip>
          <a:stretch>
            <a:fillRect/>
          </a:stretch>
        </p:blipFill>
        <p:spPr>
          <a:xfrm>
            <a:off x="1238976" y="1017725"/>
            <a:ext cx="6666051" cy="3885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Operators and Operands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2" name="Google Shape;17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Char char="-"/>
            </a:pPr>
            <a:r>
              <a:rPr lang="en" sz="2800"/>
              <a:t>Operators are special tokens that represent computations like addition, multiplication and division. The values the operator works on are called operands</a:t>
            </a:r>
            <a:endParaRPr/>
          </a:p>
        </p:txBody>
      </p:sp>
      <p:pic>
        <p:nvPicPr>
          <p:cNvPr id="173" name="Google Shape;173;p30"/>
          <p:cNvPicPr preferRelativeResize="0"/>
          <p:nvPr/>
        </p:nvPicPr>
        <p:blipFill>
          <a:blip r:embed="rId3">
            <a:alphaModFix/>
          </a:blip>
          <a:stretch>
            <a:fillRect/>
          </a:stretch>
        </p:blipFill>
        <p:spPr>
          <a:xfrm>
            <a:off x="2771763" y="3081188"/>
            <a:ext cx="6372225" cy="1914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Operators and Operands</a:t>
            </a:r>
            <a:endParaRPr/>
          </a:p>
          <a:p>
            <a:pPr indent="0" lvl="0" marL="0" rtl="0" algn="l">
              <a:spcBef>
                <a:spcPts val="0"/>
              </a:spcBef>
              <a:spcAft>
                <a:spcPts val="0"/>
              </a:spcAft>
              <a:buNone/>
            </a:pPr>
            <a:r>
              <a:t/>
            </a:r>
            <a:endParaRPr/>
          </a:p>
        </p:txBody>
      </p:sp>
      <p:sp>
        <p:nvSpPr>
          <p:cNvPr id="179" name="Google Shape;17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tokens +, -, and *, and the use of </a:t>
            </a:r>
            <a:r>
              <a:rPr lang="en"/>
              <a:t>parentheses</a:t>
            </a:r>
            <a:r>
              <a:rPr lang="en"/>
              <a:t> for grouping, mean in Python what they mean in mathematics. </a:t>
            </a:r>
            <a:endParaRPr/>
          </a:p>
          <a:p>
            <a:pPr indent="-342900" lvl="0" marL="457200" rtl="0" algn="l">
              <a:spcBef>
                <a:spcPts val="0"/>
              </a:spcBef>
              <a:spcAft>
                <a:spcPts val="0"/>
              </a:spcAft>
              <a:buSzPts val="1800"/>
              <a:buChar char="-"/>
            </a:pPr>
            <a:r>
              <a:rPr lang="en"/>
              <a:t>The asterisk (*) is the token for multiplication, and ** is the token for exponentiation. Addition, subtraction, multiplication, and exponentiation all do what you expect.</a:t>
            </a:r>
            <a:endParaRPr/>
          </a:p>
        </p:txBody>
      </p:sp>
      <p:pic>
        <p:nvPicPr>
          <p:cNvPr id="180" name="Google Shape;180;p31"/>
          <p:cNvPicPr preferRelativeResize="0"/>
          <p:nvPr/>
        </p:nvPicPr>
        <p:blipFill>
          <a:blip r:embed="rId3">
            <a:alphaModFix/>
          </a:blip>
          <a:stretch>
            <a:fillRect/>
          </a:stretch>
        </p:blipFill>
        <p:spPr>
          <a:xfrm>
            <a:off x="3959400" y="2571748"/>
            <a:ext cx="4872900" cy="2494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Values and Data Types (1/3)</a:t>
            </a:r>
            <a:endParaRPr/>
          </a:p>
        </p:txBody>
      </p:sp>
      <p:sp>
        <p:nvSpPr>
          <p:cNvPr id="66" name="Google Shape;66;p14"/>
          <p:cNvSpPr txBox="1"/>
          <p:nvPr>
            <p:ph idx="1" type="body"/>
          </p:nvPr>
        </p:nvSpPr>
        <p:spPr>
          <a:xfrm>
            <a:off x="311700" y="1152475"/>
            <a:ext cx="8520600" cy="3645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A value is one of the fundamental things — like a word or a number — that a program manipulates. </a:t>
            </a:r>
            <a:endParaRPr sz="2400"/>
          </a:p>
          <a:p>
            <a:pPr indent="-381000" lvl="1" marL="914400" rtl="0" algn="l">
              <a:spcBef>
                <a:spcPts val="0"/>
              </a:spcBef>
              <a:spcAft>
                <a:spcPts val="0"/>
              </a:spcAft>
              <a:buSzPts val="2400"/>
              <a:buChar char="-"/>
            </a:pPr>
            <a:r>
              <a:rPr lang="en" sz="2400"/>
              <a:t>The result when we added 2 + 3=5), and "Hello, World!". </a:t>
            </a:r>
            <a:endParaRPr sz="2400"/>
          </a:p>
          <a:p>
            <a:pPr indent="-381000" lvl="1" marL="914400" rtl="0" algn="l">
              <a:spcBef>
                <a:spcPts val="0"/>
              </a:spcBef>
              <a:spcAft>
                <a:spcPts val="0"/>
              </a:spcAft>
              <a:buSzPts val="2400"/>
              <a:buChar char="-"/>
            </a:pPr>
            <a:r>
              <a:rPr lang="en" sz="2400"/>
              <a:t>We often refer to these values as </a:t>
            </a:r>
            <a:r>
              <a:rPr b="1" lang="en" sz="2400"/>
              <a:t>objects </a:t>
            </a:r>
            <a:r>
              <a:rPr lang="en" sz="2400"/>
              <a:t>and we will use the words value and object interchangeably</a:t>
            </a:r>
            <a:endParaRPr sz="2400"/>
          </a:p>
          <a:p>
            <a:pPr indent="0" lvl="0" marL="0" rtl="0" algn="l">
              <a:spcBef>
                <a:spcPts val="1200"/>
              </a:spcBef>
              <a:spcAft>
                <a:spcPts val="1200"/>
              </a:spcAft>
              <a:buNone/>
            </a:pPr>
            <a:r>
              <a:rPr lang="en" sz="2400"/>
              <a:t>→ 2+3 = 5</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22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Arithmetic Operators: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6" name="Google Shape;18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87" name="Google Shape;187;p32"/>
          <p:cNvGraphicFramePr/>
          <p:nvPr/>
        </p:nvGraphicFramePr>
        <p:xfrm>
          <a:off x="435938" y="1017725"/>
          <a:ext cx="3000000" cy="3000000"/>
        </p:xfrm>
        <a:graphic>
          <a:graphicData uri="http://schemas.openxmlformats.org/drawingml/2006/table">
            <a:tbl>
              <a:tblPr>
                <a:noFill/>
                <a:tableStyleId>{959CA542-1ADA-4FB1-A92A-116F4719BF8D}</a:tableStyleId>
              </a:tblPr>
              <a:tblGrid>
                <a:gridCol w="8272125"/>
              </a:tblGrid>
              <a:tr h="12700">
                <a:tc>
                  <a:txBody>
                    <a:bodyPr/>
                    <a:lstStyle/>
                    <a:p>
                      <a:pPr indent="0" lvl="0" marL="0" rtl="0" algn="l">
                        <a:lnSpc>
                          <a:spcPct val="115000"/>
                        </a:lnSpc>
                        <a:spcBef>
                          <a:spcPts val="0"/>
                        </a:spcBef>
                        <a:spcAft>
                          <a:spcPts val="0"/>
                        </a:spcAft>
                        <a:buNone/>
                      </a:pPr>
                      <a:r>
                        <a:rPr lang="en" sz="1100">
                          <a:solidFill>
                            <a:srgbClr val="FFFFFF"/>
                          </a:solidFill>
                          <a:highlight>
                            <a:srgbClr val="333333"/>
                          </a:highlight>
                          <a:latin typeface="Consolas"/>
                          <a:ea typeface="Consolas"/>
                          <a:cs typeface="Consolas"/>
                          <a:sym typeface="Consolas"/>
                        </a:rPr>
                        <a:t>a = </a:t>
                      </a:r>
                      <a:r>
                        <a:rPr lang="en" sz="1100">
                          <a:solidFill>
                            <a:srgbClr val="D36363"/>
                          </a:solidFill>
                          <a:highlight>
                            <a:srgbClr val="333333"/>
                          </a:highlight>
                          <a:latin typeface="Consolas"/>
                          <a:ea typeface="Consolas"/>
                          <a:cs typeface="Consolas"/>
                          <a:sym typeface="Consolas"/>
                        </a:rPr>
                        <a:t>10</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b = </a:t>
                      </a:r>
                      <a:r>
                        <a:rPr lang="en" sz="1100">
                          <a:solidFill>
                            <a:srgbClr val="D36363"/>
                          </a:solidFill>
                          <a:highlight>
                            <a:srgbClr val="333333"/>
                          </a:highlight>
                          <a:latin typeface="Consolas"/>
                          <a:ea typeface="Consolas"/>
                          <a:cs typeface="Consolas"/>
                          <a:sym typeface="Consolas"/>
                        </a:rPr>
                        <a:t>5</a:t>
                      </a:r>
                      <a:br>
                        <a:rPr lang="en" sz="1100">
                          <a:solidFill>
                            <a:srgbClr val="FFFFFF"/>
                          </a:solidFill>
                          <a:highlight>
                            <a:srgbClr val="333333"/>
                          </a:highlight>
                          <a:latin typeface="Consolas"/>
                          <a:ea typeface="Consolas"/>
                          <a:cs typeface="Consolas"/>
                          <a:sym typeface="Consolas"/>
                        </a:rPr>
                      </a:b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Addition</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result_add = a + b  # </a:t>
                      </a:r>
                      <a:r>
                        <a:rPr lang="en" sz="1100">
                          <a:solidFill>
                            <a:srgbClr val="D36363"/>
                          </a:solidFill>
                          <a:highlight>
                            <a:srgbClr val="333333"/>
                          </a:highlight>
                          <a:latin typeface="Consolas"/>
                          <a:ea typeface="Consolas"/>
                          <a:cs typeface="Consolas"/>
                          <a:sym typeface="Consolas"/>
                        </a:rPr>
                        <a:t>10</a:t>
                      </a:r>
                      <a:r>
                        <a:rPr lang="en" sz="1100">
                          <a:solidFill>
                            <a:srgbClr val="FFFFFF"/>
                          </a:solidFill>
                          <a:highlight>
                            <a:srgbClr val="333333"/>
                          </a:highlight>
                          <a:latin typeface="Consolas"/>
                          <a:ea typeface="Consolas"/>
                          <a:cs typeface="Consolas"/>
                          <a:sym typeface="Consolas"/>
                        </a:rPr>
                        <a:t> + </a:t>
                      </a:r>
                      <a:r>
                        <a:rPr lang="en" sz="1100">
                          <a:solidFill>
                            <a:srgbClr val="D36363"/>
                          </a:solidFill>
                          <a:highlight>
                            <a:srgbClr val="333333"/>
                          </a:highlight>
                          <a:latin typeface="Consolas"/>
                          <a:ea typeface="Consolas"/>
                          <a:cs typeface="Consolas"/>
                          <a:sym typeface="Consolas"/>
                        </a:rPr>
                        <a:t>5</a:t>
                      </a:r>
                      <a:r>
                        <a:rPr lang="en" sz="1100">
                          <a:solidFill>
                            <a:srgbClr val="FFFFFF"/>
                          </a:solidFill>
                          <a:highlight>
                            <a:srgbClr val="333333"/>
                          </a:highlight>
                          <a:latin typeface="Consolas"/>
                          <a:ea typeface="Consolas"/>
                          <a:cs typeface="Consolas"/>
                          <a:sym typeface="Consolas"/>
                        </a:rPr>
                        <a:t> = </a:t>
                      </a:r>
                      <a:r>
                        <a:rPr lang="en" sz="1100">
                          <a:solidFill>
                            <a:srgbClr val="D36363"/>
                          </a:solidFill>
                          <a:highlight>
                            <a:srgbClr val="333333"/>
                          </a:highlight>
                          <a:latin typeface="Consolas"/>
                          <a:ea typeface="Consolas"/>
                          <a:cs typeface="Consolas"/>
                          <a:sym typeface="Consolas"/>
                        </a:rPr>
                        <a:t>15</a:t>
                      </a:r>
                      <a:br>
                        <a:rPr lang="en" sz="1100">
                          <a:solidFill>
                            <a:srgbClr val="FFFFFF"/>
                          </a:solidFill>
                          <a:highlight>
                            <a:srgbClr val="333333"/>
                          </a:highlight>
                          <a:latin typeface="Consolas"/>
                          <a:ea typeface="Consolas"/>
                          <a:cs typeface="Consolas"/>
                          <a:sym typeface="Consolas"/>
                        </a:rPr>
                      </a:b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Subtraction</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result_sub = a - b  # </a:t>
                      </a:r>
                      <a:r>
                        <a:rPr lang="en" sz="1100">
                          <a:solidFill>
                            <a:srgbClr val="D36363"/>
                          </a:solidFill>
                          <a:highlight>
                            <a:srgbClr val="333333"/>
                          </a:highlight>
                          <a:latin typeface="Consolas"/>
                          <a:ea typeface="Consolas"/>
                          <a:cs typeface="Consolas"/>
                          <a:sym typeface="Consolas"/>
                        </a:rPr>
                        <a:t>10</a:t>
                      </a:r>
                      <a:r>
                        <a:rPr lang="en" sz="1100">
                          <a:solidFill>
                            <a:srgbClr val="FFFFFF"/>
                          </a:solidFill>
                          <a:highlight>
                            <a:srgbClr val="333333"/>
                          </a:highlight>
                          <a:latin typeface="Consolas"/>
                          <a:ea typeface="Consolas"/>
                          <a:cs typeface="Consolas"/>
                          <a:sym typeface="Consolas"/>
                        </a:rPr>
                        <a:t> - </a:t>
                      </a:r>
                      <a:r>
                        <a:rPr lang="en" sz="1100">
                          <a:solidFill>
                            <a:srgbClr val="D36363"/>
                          </a:solidFill>
                          <a:highlight>
                            <a:srgbClr val="333333"/>
                          </a:highlight>
                          <a:latin typeface="Consolas"/>
                          <a:ea typeface="Consolas"/>
                          <a:cs typeface="Consolas"/>
                          <a:sym typeface="Consolas"/>
                        </a:rPr>
                        <a:t>5</a:t>
                      </a:r>
                      <a:r>
                        <a:rPr lang="en" sz="1100">
                          <a:solidFill>
                            <a:srgbClr val="FFFFFF"/>
                          </a:solidFill>
                          <a:highlight>
                            <a:srgbClr val="333333"/>
                          </a:highlight>
                          <a:latin typeface="Consolas"/>
                          <a:ea typeface="Consolas"/>
                          <a:cs typeface="Consolas"/>
                          <a:sym typeface="Consolas"/>
                        </a:rPr>
                        <a:t> = </a:t>
                      </a:r>
                      <a:r>
                        <a:rPr lang="en" sz="1100">
                          <a:solidFill>
                            <a:srgbClr val="D36363"/>
                          </a:solidFill>
                          <a:highlight>
                            <a:srgbClr val="333333"/>
                          </a:highlight>
                          <a:latin typeface="Consolas"/>
                          <a:ea typeface="Consolas"/>
                          <a:cs typeface="Consolas"/>
                          <a:sym typeface="Consolas"/>
                        </a:rPr>
                        <a:t>5</a:t>
                      </a:r>
                      <a:br>
                        <a:rPr lang="en" sz="1100">
                          <a:solidFill>
                            <a:srgbClr val="FFFFFF"/>
                          </a:solidFill>
                          <a:highlight>
                            <a:srgbClr val="333333"/>
                          </a:highlight>
                          <a:latin typeface="Consolas"/>
                          <a:ea typeface="Consolas"/>
                          <a:cs typeface="Consolas"/>
                          <a:sym typeface="Consolas"/>
                        </a:rPr>
                      </a:b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Multiplication</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result_mul = a * b  # </a:t>
                      </a:r>
                      <a:r>
                        <a:rPr lang="en" sz="1100">
                          <a:solidFill>
                            <a:srgbClr val="D36363"/>
                          </a:solidFill>
                          <a:highlight>
                            <a:srgbClr val="333333"/>
                          </a:highlight>
                          <a:latin typeface="Consolas"/>
                          <a:ea typeface="Consolas"/>
                          <a:cs typeface="Consolas"/>
                          <a:sym typeface="Consolas"/>
                        </a:rPr>
                        <a:t>10</a:t>
                      </a:r>
                      <a:r>
                        <a:rPr lang="en" sz="1100">
                          <a:solidFill>
                            <a:srgbClr val="FFFFFF"/>
                          </a:solidFill>
                          <a:highlight>
                            <a:srgbClr val="333333"/>
                          </a:highlight>
                          <a:latin typeface="Consolas"/>
                          <a:ea typeface="Consolas"/>
                          <a:cs typeface="Consolas"/>
                          <a:sym typeface="Consolas"/>
                        </a:rPr>
                        <a:t> * </a:t>
                      </a:r>
                      <a:r>
                        <a:rPr lang="en" sz="1100">
                          <a:solidFill>
                            <a:srgbClr val="D36363"/>
                          </a:solidFill>
                          <a:highlight>
                            <a:srgbClr val="333333"/>
                          </a:highlight>
                          <a:latin typeface="Consolas"/>
                          <a:ea typeface="Consolas"/>
                          <a:cs typeface="Consolas"/>
                          <a:sym typeface="Consolas"/>
                        </a:rPr>
                        <a:t>5</a:t>
                      </a:r>
                      <a:r>
                        <a:rPr lang="en" sz="1100">
                          <a:solidFill>
                            <a:srgbClr val="FFFFFF"/>
                          </a:solidFill>
                          <a:highlight>
                            <a:srgbClr val="333333"/>
                          </a:highlight>
                          <a:latin typeface="Consolas"/>
                          <a:ea typeface="Consolas"/>
                          <a:cs typeface="Consolas"/>
                          <a:sym typeface="Consolas"/>
                        </a:rPr>
                        <a:t> = </a:t>
                      </a:r>
                      <a:r>
                        <a:rPr lang="en" sz="1100">
                          <a:solidFill>
                            <a:srgbClr val="D36363"/>
                          </a:solidFill>
                          <a:highlight>
                            <a:srgbClr val="333333"/>
                          </a:highlight>
                          <a:latin typeface="Consolas"/>
                          <a:ea typeface="Consolas"/>
                          <a:cs typeface="Consolas"/>
                          <a:sym typeface="Consolas"/>
                        </a:rPr>
                        <a:t>50</a:t>
                      </a:r>
                      <a:br>
                        <a:rPr lang="en" sz="1100">
                          <a:solidFill>
                            <a:srgbClr val="FFFFFF"/>
                          </a:solidFill>
                          <a:highlight>
                            <a:srgbClr val="333333"/>
                          </a:highlight>
                          <a:latin typeface="Consolas"/>
                          <a:ea typeface="Consolas"/>
                          <a:cs typeface="Consolas"/>
                          <a:sym typeface="Consolas"/>
                        </a:rPr>
                      </a:b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Division</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result_div = a / b  # </a:t>
                      </a:r>
                      <a:r>
                        <a:rPr lang="en" sz="1100">
                          <a:solidFill>
                            <a:srgbClr val="D36363"/>
                          </a:solidFill>
                          <a:highlight>
                            <a:srgbClr val="333333"/>
                          </a:highlight>
                          <a:latin typeface="Consolas"/>
                          <a:ea typeface="Consolas"/>
                          <a:cs typeface="Consolas"/>
                          <a:sym typeface="Consolas"/>
                        </a:rPr>
                        <a:t>10</a:t>
                      </a:r>
                      <a:r>
                        <a:rPr lang="en" sz="1100">
                          <a:solidFill>
                            <a:srgbClr val="FFFFFF"/>
                          </a:solidFill>
                          <a:highlight>
                            <a:srgbClr val="333333"/>
                          </a:highlight>
                          <a:latin typeface="Consolas"/>
                          <a:ea typeface="Consolas"/>
                          <a:cs typeface="Consolas"/>
                          <a:sym typeface="Consolas"/>
                        </a:rPr>
                        <a:t> / </a:t>
                      </a:r>
                      <a:r>
                        <a:rPr lang="en" sz="1100">
                          <a:solidFill>
                            <a:srgbClr val="D36363"/>
                          </a:solidFill>
                          <a:highlight>
                            <a:srgbClr val="333333"/>
                          </a:highlight>
                          <a:latin typeface="Consolas"/>
                          <a:ea typeface="Consolas"/>
                          <a:cs typeface="Consolas"/>
                          <a:sym typeface="Consolas"/>
                        </a:rPr>
                        <a:t>5</a:t>
                      </a:r>
                      <a:r>
                        <a:rPr lang="en" sz="1100">
                          <a:solidFill>
                            <a:srgbClr val="FFFFFF"/>
                          </a:solidFill>
                          <a:highlight>
                            <a:srgbClr val="333333"/>
                          </a:highlight>
                          <a:latin typeface="Consolas"/>
                          <a:ea typeface="Consolas"/>
                          <a:cs typeface="Consolas"/>
                          <a:sym typeface="Consolas"/>
                        </a:rPr>
                        <a:t> = </a:t>
                      </a:r>
                      <a:r>
                        <a:rPr lang="en" sz="1100">
                          <a:solidFill>
                            <a:srgbClr val="D36363"/>
                          </a:solidFill>
                          <a:highlight>
                            <a:srgbClr val="333333"/>
                          </a:highlight>
                          <a:latin typeface="Consolas"/>
                          <a:ea typeface="Consolas"/>
                          <a:cs typeface="Consolas"/>
                          <a:sym typeface="Consolas"/>
                        </a:rPr>
                        <a:t>2.0</a:t>
                      </a:r>
                      <a:br>
                        <a:rPr lang="en" sz="1100">
                          <a:solidFill>
                            <a:srgbClr val="FFFFFF"/>
                          </a:solidFill>
                          <a:highlight>
                            <a:srgbClr val="333333"/>
                          </a:highlight>
                          <a:latin typeface="Consolas"/>
                          <a:ea typeface="Consolas"/>
                          <a:cs typeface="Consolas"/>
                          <a:sym typeface="Consolas"/>
                        </a:rPr>
                      </a:b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Modulus (Remainder)</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result_mod = a % b  # </a:t>
                      </a:r>
                      <a:r>
                        <a:rPr lang="en" sz="1100">
                          <a:solidFill>
                            <a:srgbClr val="D36363"/>
                          </a:solidFill>
                          <a:highlight>
                            <a:srgbClr val="333333"/>
                          </a:highlight>
                          <a:latin typeface="Consolas"/>
                          <a:ea typeface="Consolas"/>
                          <a:cs typeface="Consolas"/>
                          <a:sym typeface="Consolas"/>
                        </a:rPr>
                        <a:t>10</a:t>
                      </a:r>
                      <a:r>
                        <a:rPr lang="en" sz="1100">
                          <a:solidFill>
                            <a:srgbClr val="FFFFFF"/>
                          </a:solidFill>
                          <a:highlight>
                            <a:srgbClr val="333333"/>
                          </a:highlight>
                          <a:latin typeface="Consolas"/>
                          <a:ea typeface="Consolas"/>
                          <a:cs typeface="Consolas"/>
                          <a:sym typeface="Consolas"/>
                        </a:rPr>
                        <a:t> % </a:t>
                      </a:r>
                      <a:r>
                        <a:rPr lang="en" sz="1100">
                          <a:solidFill>
                            <a:srgbClr val="D36363"/>
                          </a:solidFill>
                          <a:highlight>
                            <a:srgbClr val="333333"/>
                          </a:highlight>
                          <a:latin typeface="Consolas"/>
                          <a:ea typeface="Consolas"/>
                          <a:cs typeface="Consolas"/>
                          <a:sym typeface="Consolas"/>
                        </a:rPr>
                        <a:t>5</a:t>
                      </a:r>
                      <a:r>
                        <a:rPr lang="en" sz="1100">
                          <a:solidFill>
                            <a:srgbClr val="FFFFFF"/>
                          </a:solidFill>
                          <a:highlight>
                            <a:srgbClr val="333333"/>
                          </a:highlight>
                          <a:latin typeface="Consolas"/>
                          <a:ea typeface="Consolas"/>
                          <a:cs typeface="Consolas"/>
                          <a:sym typeface="Consolas"/>
                        </a:rPr>
                        <a:t> = </a:t>
                      </a:r>
                      <a:r>
                        <a:rPr lang="en" sz="1100">
                          <a:solidFill>
                            <a:srgbClr val="D36363"/>
                          </a:solidFill>
                          <a:highlight>
                            <a:srgbClr val="333333"/>
                          </a:highlight>
                          <a:latin typeface="Consolas"/>
                          <a:ea typeface="Consolas"/>
                          <a:cs typeface="Consolas"/>
                          <a:sym typeface="Consolas"/>
                        </a:rPr>
                        <a:t>0</a:t>
                      </a:r>
                      <a:br>
                        <a:rPr lang="en" sz="1100">
                          <a:solidFill>
                            <a:srgbClr val="FFFFFF"/>
                          </a:solidFill>
                          <a:highlight>
                            <a:srgbClr val="333333"/>
                          </a:highlight>
                          <a:latin typeface="Consolas"/>
                          <a:ea typeface="Consolas"/>
                          <a:cs typeface="Consolas"/>
                          <a:sym typeface="Consolas"/>
                        </a:rPr>
                      </a:b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Exponentiation</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result_exp = a ** b  # </a:t>
                      </a:r>
                      <a:r>
                        <a:rPr lang="en" sz="1100">
                          <a:solidFill>
                            <a:srgbClr val="D36363"/>
                          </a:solidFill>
                          <a:highlight>
                            <a:srgbClr val="333333"/>
                          </a:highlight>
                          <a:latin typeface="Consolas"/>
                          <a:ea typeface="Consolas"/>
                          <a:cs typeface="Consolas"/>
                          <a:sym typeface="Consolas"/>
                        </a:rPr>
                        <a:t>10</a:t>
                      </a:r>
                      <a:r>
                        <a:rPr lang="en" sz="1100">
                          <a:solidFill>
                            <a:srgbClr val="FFFFFF"/>
                          </a:solidFill>
                          <a:highlight>
                            <a:srgbClr val="333333"/>
                          </a:highlight>
                          <a:latin typeface="Consolas"/>
                          <a:ea typeface="Consolas"/>
                          <a:cs typeface="Consolas"/>
                          <a:sym typeface="Consolas"/>
                        </a:rPr>
                        <a:t>^</a:t>
                      </a:r>
                      <a:r>
                        <a:rPr lang="en" sz="1100">
                          <a:solidFill>
                            <a:srgbClr val="D36363"/>
                          </a:solidFill>
                          <a:highlight>
                            <a:srgbClr val="333333"/>
                          </a:highlight>
                          <a:latin typeface="Consolas"/>
                          <a:ea typeface="Consolas"/>
                          <a:cs typeface="Consolas"/>
                          <a:sym typeface="Consolas"/>
                        </a:rPr>
                        <a:t>5</a:t>
                      </a:r>
                      <a:r>
                        <a:rPr lang="en" sz="1100">
                          <a:solidFill>
                            <a:srgbClr val="FFFFFF"/>
                          </a:solidFill>
                          <a:highlight>
                            <a:srgbClr val="333333"/>
                          </a:highlight>
                          <a:latin typeface="Consolas"/>
                          <a:ea typeface="Consolas"/>
                          <a:cs typeface="Consolas"/>
                          <a:sym typeface="Consolas"/>
                        </a:rPr>
                        <a:t> = </a:t>
                      </a:r>
                      <a:r>
                        <a:rPr lang="en" sz="1100">
                          <a:solidFill>
                            <a:srgbClr val="D36363"/>
                          </a:solidFill>
                          <a:highlight>
                            <a:srgbClr val="333333"/>
                          </a:highlight>
                          <a:latin typeface="Consolas"/>
                          <a:ea typeface="Consolas"/>
                          <a:cs typeface="Consolas"/>
                          <a:sym typeface="Consolas"/>
                        </a:rPr>
                        <a:t>100000</a:t>
                      </a:r>
                      <a:endParaRPr sz="1100"/>
                    </a:p>
                  </a:txBody>
                  <a:tcPr marT="63500" marB="63500" marR="63500" marL="63500">
                    <a:solidFill>
                      <a:srgbClr val="333333"/>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163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Operators: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3" name="Google Shape;19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94" name="Google Shape;194;p33"/>
          <p:cNvGraphicFramePr/>
          <p:nvPr/>
        </p:nvGraphicFramePr>
        <p:xfrm>
          <a:off x="232050" y="1017725"/>
          <a:ext cx="3000000" cy="3000000"/>
        </p:xfrm>
        <a:graphic>
          <a:graphicData uri="http://schemas.openxmlformats.org/drawingml/2006/table">
            <a:tbl>
              <a:tblPr>
                <a:noFill/>
                <a:tableStyleId>{959CA542-1ADA-4FB1-A92A-116F4719BF8D}</a:tableStyleId>
              </a:tblPr>
              <a:tblGrid>
                <a:gridCol w="8679900"/>
              </a:tblGrid>
              <a:tr h="12700">
                <a:tc>
                  <a:txBody>
                    <a:bodyPr/>
                    <a:lstStyle/>
                    <a:p>
                      <a:pPr indent="0" lvl="0" marL="0" rtl="0" algn="l">
                        <a:lnSpc>
                          <a:spcPct val="115000"/>
                        </a:lnSpc>
                        <a:spcBef>
                          <a:spcPts val="0"/>
                        </a:spcBef>
                        <a:spcAft>
                          <a:spcPts val="0"/>
                        </a:spcAft>
                        <a:buNone/>
                      </a:pPr>
                      <a:r>
                        <a:rPr lang="en" sz="1100">
                          <a:solidFill>
                            <a:srgbClr val="FFFFFF"/>
                          </a:solidFill>
                          <a:highlight>
                            <a:srgbClr val="333333"/>
                          </a:highlight>
                          <a:latin typeface="Consolas"/>
                          <a:ea typeface="Consolas"/>
                          <a:cs typeface="Consolas"/>
                          <a:sym typeface="Consolas"/>
                        </a:rPr>
                        <a:t>x = </a:t>
                      </a:r>
                      <a:r>
                        <a:rPr lang="en" sz="1100">
                          <a:solidFill>
                            <a:srgbClr val="D36363"/>
                          </a:solidFill>
                          <a:highlight>
                            <a:srgbClr val="333333"/>
                          </a:highlight>
                          <a:latin typeface="Consolas"/>
                          <a:ea typeface="Consolas"/>
                          <a:cs typeface="Consolas"/>
                          <a:sym typeface="Consolas"/>
                        </a:rPr>
                        <a:t>10</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y = </a:t>
                      </a:r>
                      <a:r>
                        <a:rPr lang="en" sz="1100">
                          <a:solidFill>
                            <a:srgbClr val="D36363"/>
                          </a:solidFill>
                          <a:highlight>
                            <a:srgbClr val="333333"/>
                          </a:highlight>
                          <a:latin typeface="Consolas"/>
                          <a:ea typeface="Consolas"/>
                          <a:cs typeface="Consolas"/>
                          <a:sym typeface="Consolas"/>
                        </a:rPr>
                        <a:t>20</a:t>
                      </a:r>
                      <a:br>
                        <a:rPr lang="en" sz="1100">
                          <a:solidFill>
                            <a:srgbClr val="FFFFFF"/>
                          </a:solidFill>
                          <a:highlight>
                            <a:srgbClr val="333333"/>
                          </a:highlight>
                          <a:latin typeface="Consolas"/>
                          <a:ea typeface="Consolas"/>
                          <a:cs typeface="Consolas"/>
                          <a:sym typeface="Consolas"/>
                        </a:rPr>
                      </a:b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Equal to</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result_eq = x == y  # False</a:t>
                      </a:r>
                      <a:br>
                        <a:rPr lang="en" sz="1100">
                          <a:solidFill>
                            <a:srgbClr val="FFFFFF"/>
                          </a:solidFill>
                          <a:highlight>
                            <a:srgbClr val="333333"/>
                          </a:highlight>
                          <a:latin typeface="Consolas"/>
                          <a:ea typeface="Consolas"/>
                          <a:cs typeface="Consolas"/>
                          <a:sym typeface="Consolas"/>
                        </a:rPr>
                      </a:b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Not equal to</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result_neq = x != y  # True</a:t>
                      </a:r>
                      <a:br>
                        <a:rPr lang="en" sz="1100">
                          <a:solidFill>
                            <a:srgbClr val="FFFFFF"/>
                          </a:solidFill>
                          <a:highlight>
                            <a:srgbClr val="333333"/>
                          </a:highlight>
                          <a:latin typeface="Consolas"/>
                          <a:ea typeface="Consolas"/>
                          <a:cs typeface="Consolas"/>
                          <a:sym typeface="Consolas"/>
                        </a:rPr>
                      </a:b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Greater than</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result_gt = x &gt; y  # False</a:t>
                      </a:r>
                      <a:br>
                        <a:rPr lang="en" sz="1100">
                          <a:solidFill>
                            <a:srgbClr val="FFFFFF"/>
                          </a:solidFill>
                          <a:highlight>
                            <a:srgbClr val="333333"/>
                          </a:highlight>
                          <a:latin typeface="Consolas"/>
                          <a:ea typeface="Consolas"/>
                          <a:cs typeface="Consolas"/>
                          <a:sym typeface="Consolas"/>
                        </a:rPr>
                      </a:b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Less than</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result_lt = x &lt; y  # True</a:t>
                      </a:r>
                      <a:br>
                        <a:rPr lang="en" sz="1100">
                          <a:solidFill>
                            <a:srgbClr val="FFFFFF"/>
                          </a:solidFill>
                          <a:highlight>
                            <a:srgbClr val="333333"/>
                          </a:highlight>
                          <a:latin typeface="Consolas"/>
                          <a:ea typeface="Consolas"/>
                          <a:cs typeface="Consolas"/>
                          <a:sym typeface="Consolas"/>
                        </a:rPr>
                      </a:b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Greater than </a:t>
                      </a:r>
                      <a:r>
                        <a:rPr lang="en" sz="1100">
                          <a:solidFill>
                            <a:srgbClr val="FCC28C"/>
                          </a:solidFill>
                          <a:highlight>
                            <a:srgbClr val="333333"/>
                          </a:highlight>
                          <a:latin typeface="Consolas"/>
                          <a:ea typeface="Consolas"/>
                          <a:cs typeface="Consolas"/>
                          <a:sym typeface="Consolas"/>
                        </a:rPr>
                        <a:t>or</a:t>
                      </a:r>
                      <a:r>
                        <a:rPr lang="en" sz="1100">
                          <a:solidFill>
                            <a:srgbClr val="FFFFFF"/>
                          </a:solidFill>
                          <a:highlight>
                            <a:srgbClr val="333333"/>
                          </a:highlight>
                          <a:latin typeface="Consolas"/>
                          <a:ea typeface="Consolas"/>
                          <a:cs typeface="Consolas"/>
                          <a:sym typeface="Consolas"/>
                        </a:rPr>
                        <a:t> equal to</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result_ge = x &gt;= y  # False</a:t>
                      </a:r>
                      <a:br>
                        <a:rPr lang="en" sz="1100">
                          <a:solidFill>
                            <a:srgbClr val="FFFFFF"/>
                          </a:solidFill>
                          <a:highlight>
                            <a:srgbClr val="333333"/>
                          </a:highlight>
                          <a:latin typeface="Consolas"/>
                          <a:ea typeface="Consolas"/>
                          <a:cs typeface="Consolas"/>
                          <a:sym typeface="Consolas"/>
                        </a:rPr>
                      </a:b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Less than </a:t>
                      </a:r>
                      <a:r>
                        <a:rPr lang="en" sz="1100">
                          <a:solidFill>
                            <a:srgbClr val="FCC28C"/>
                          </a:solidFill>
                          <a:highlight>
                            <a:srgbClr val="333333"/>
                          </a:highlight>
                          <a:latin typeface="Consolas"/>
                          <a:ea typeface="Consolas"/>
                          <a:cs typeface="Consolas"/>
                          <a:sym typeface="Consolas"/>
                        </a:rPr>
                        <a:t>or</a:t>
                      </a:r>
                      <a:r>
                        <a:rPr lang="en" sz="1100">
                          <a:solidFill>
                            <a:srgbClr val="FFFFFF"/>
                          </a:solidFill>
                          <a:highlight>
                            <a:srgbClr val="333333"/>
                          </a:highlight>
                          <a:latin typeface="Consolas"/>
                          <a:ea typeface="Consolas"/>
                          <a:cs typeface="Consolas"/>
                          <a:sym typeface="Consolas"/>
                        </a:rPr>
                        <a:t> equal to</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result_le = x &lt;= y  # True</a:t>
                      </a:r>
                      <a:endParaRPr sz="1100"/>
                    </a:p>
                  </a:txBody>
                  <a:tcPr marT="63500" marB="63500" marR="63500" marL="63500">
                    <a:solidFill>
                      <a:srgbClr val="333333"/>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Logical Operators: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0" name="Google Shape;200;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201" name="Google Shape;201;p34"/>
          <p:cNvGraphicFramePr/>
          <p:nvPr/>
        </p:nvGraphicFramePr>
        <p:xfrm>
          <a:off x="415838" y="1960650"/>
          <a:ext cx="3000000" cy="3000000"/>
        </p:xfrm>
        <a:graphic>
          <a:graphicData uri="http://schemas.openxmlformats.org/drawingml/2006/table">
            <a:tbl>
              <a:tblPr>
                <a:noFill/>
                <a:tableStyleId>{959CA542-1ADA-4FB1-A92A-116F4719BF8D}</a:tableStyleId>
              </a:tblPr>
              <a:tblGrid>
                <a:gridCol w="8312325"/>
              </a:tblGrid>
              <a:tr h="12700">
                <a:tc>
                  <a:txBody>
                    <a:bodyPr/>
                    <a:lstStyle/>
                    <a:p>
                      <a:pPr indent="0" lvl="0" marL="0" rtl="0" algn="l">
                        <a:lnSpc>
                          <a:spcPct val="115000"/>
                        </a:lnSpc>
                        <a:spcBef>
                          <a:spcPts val="0"/>
                        </a:spcBef>
                        <a:spcAft>
                          <a:spcPts val="0"/>
                        </a:spcAft>
                        <a:buNone/>
                      </a:pPr>
                      <a:r>
                        <a:rPr lang="en" sz="1100">
                          <a:solidFill>
                            <a:srgbClr val="FFFFFF"/>
                          </a:solidFill>
                          <a:highlight>
                            <a:srgbClr val="333333"/>
                          </a:highlight>
                          <a:latin typeface="Consolas"/>
                          <a:ea typeface="Consolas"/>
                          <a:cs typeface="Consolas"/>
                          <a:sym typeface="Consolas"/>
                        </a:rPr>
                        <a:t>p = True</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q = False</a:t>
                      </a:r>
                      <a:br>
                        <a:rPr lang="en" sz="1100">
                          <a:solidFill>
                            <a:srgbClr val="FFFFFF"/>
                          </a:solidFill>
                          <a:highlight>
                            <a:srgbClr val="333333"/>
                          </a:highlight>
                          <a:latin typeface="Consolas"/>
                          <a:ea typeface="Consolas"/>
                          <a:cs typeface="Consolas"/>
                          <a:sym typeface="Consolas"/>
                        </a:rPr>
                      </a:b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Logical AND</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result_and = p </a:t>
                      </a:r>
                      <a:r>
                        <a:rPr lang="en" sz="1100">
                          <a:solidFill>
                            <a:srgbClr val="FCC28C"/>
                          </a:solidFill>
                          <a:highlight>
                            <a:srgbClr val="333333"/>
                          </a:highlight>
                          <a:latin typeface="Consolas"/>
                          <a:ea typeface="Consolas"/>
                          <a:cs typeface="Consolas"/>
                          <a:sym typeface="Consolas"/>
                        </a:rPr>
                        <a:t>and</a:t>
                      </a:r>
                      <a:r>
                        <a:rPr lang="en" sz="1100">
                          <a:solidFill>
                            <a:srgbClr val="FFFFFF"/>
                          </a:solidFill>
                          <a:highlight>
                            <a:srgbClr val="333333"/>
                          </a:highlight>
                          <a:latin typeface="Consolas"/>
                          <a:ea typeface="Consolas"/>
                          <a:cs typeface="Consolas"/>
                          <a:sym typeface="Consolas"/>
                        </a:rPr>
                        <a:t> q  # False</a:t>
                      </a:r>
                      <a:br>
                        <a:rPr lang="en" sz="1100">
                          <a:solidFill>
                            <a:srgbClr val="FFFFFF"/>
                          </a:solidFill>
                          <a:highlight>
                            <a:srgbClr val="333333"/>
                          </a:highlight>
                          <a:latin typeface="Consolas"/>
                          <a:ea typeface="Consolas"/>
                          <a:cs typeface="Consolas"/>
                          <a:sym typeface="Consolas"/>
                        </a:rPr>
                      </a:b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Logical OR</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result_or = p </a:t>
                      </a:r>
                      <a:r>
                        <a:rPr lang="en" sz="1100">
                          <a:solidFill>
                            <a:srgbClr val="FCC28C"/>
                          </a:solidFill>
                          <a:highlight>
                            <a:srgbClr val="333333"/>
                          </a:highlight>
                          <a:latin typeface="Consolas"/>
                          <a:ea typeface="Consolas"/>
                          <a:cs typeface="Consolas"/>
                          <a:sym typeface="Consolas"/>
                        </a:rPr>
                        <a:t>or</a:t>
                      </a:r>
                      <a:r>
                        <a:rPr lang="en" sz="1100">
                          <a:solidFill>
                            <a:srgbClr val="FFFFFF"/>
                          </a:solidFill>
                          <a:highlight>
                            <a:srgbClr val="333333"/>
                          </a:highlight>
                          <a:latin typeface="Consolas"/>
                          <a:ea typeface="Consolas"/>
                          <a:cs typeface="Consolas"/>
                          <a:sym typeface="Consolas"/>
                        </a:rPr>
                        <a:t> q  # True</a:t>
                      </a:r>
                      <a:br>
                        <a:rPr lang="en" sz="1100">
                          <a:solidFill>
                            <a:srgbClr val="FFFFFF"/>
                          </a:solidFill>
                          <a:highlight>
                            <a:srgbClr val="333333"/>
                          </a:highlight>
                          <a:latin typeface="Consolas"/>
                          <a:ea typeface="Consolas"/>
                          <a:cs typeface="Consolas"/>
                          <a:sym typeface="Consolas"/>
                        </a:rPr>
                      </a:b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Logical NOT</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result_not_p = </a:t>
                      </a:r>
                      <a:r>
                        <a:rPr lang="en" sz="1100">
                          <a:solidFill>
                            <a:srgbClr val="FCC28C"/>
                          </a:solidFill>
                          <a:highlight>
                            <a:srgbClr val="333333"/>
                          </a:highlight>
                          <a:latin typeface="Consolas"/>
                          <a:ea typeface="Consolas"/>
                          <a:cs typeface="Consolas"/>
                          <a:sym typeface="Consolas"/>
                        </a:rPr>
                        <a:t>not</a:t>
                      </a:r>
                      <a:r>
                        <a:rPr lang="en" sz="1100">
                          <a:solidFill>
                            <a:srgbClr val="FFFFFF"/>
                          </a:solidFill>
                          <a:highlight>
                            <a:srgbClr val="333333"/>
                          </a:highlight>
                          <a:latin typeface="Consolas"/>
                          <a:ea typeface="Consolas"/>
                          <a:cs typeface="Consolas"/>
                          <a:sym typeface="Consolas"/>
                        </a:rPr>
                        <a:t> p  # False</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result_not_q = </a:t>
                      </a:r>
                      <a:r>
                        <a:rPr lang="en" sz="1100">
                          <a:solidFill>
                            <a:srgbClr val="FCC28C"/>
                          </a:solidFill>
                          <a:highlight>
                            <a:srgbClr val="333333"/>
                          </a:highlight>
                          <a:latin typeface="Consolas"/>
                          <a:ea typeface="Consolas"/>
                          <a:cs typeface="Consolas"/>
                          <a:sym typeface="Consolas"/>
                        </a:rPr>
                        <a:t>not</a:t>
                      </a:r>
                      <a:r>
                        <a:rPr lang="en" sz="1100">
                          <a:solidFill>
                            <a:srgbClr val="FFFFFF"/>
                          </a:solidFill>
                          <a:highlight>
                            <a:srgbClr val="333333"/>
                          </a:highlight>
                          <a:latin typeface="Consolas"/>
                          <a:ea typeface="Consolas"/>
                          <a:cs typeface="Consolas"/>
                          <a:sym typeface="Consolas"/>
                        </a:rPr>
                        <a:t> q  # True</a:t>
                      </a:r>
                      <a:endParaRPr sz="1100"/>
                    </a:p>
                  </a:txBody>
                  <a:tcPr marT="63500" marB="63500" marR="63500" marL="63500">
                    <a:solidFill>
                      <a:srgbClr val="333333"/>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Operators: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7" name="Google Shape;20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208" name="Google Shape;208;p35"/>
          <p:cNvGraphicFramePr/>
          <p:nvPr/>
        </p:nvGraphicFramePr>
        <p:xfrm>
          <a:off x="1219513" y="1463675"/>
          <a:ext cx="3000000" cy="3000000"/>
        </p:xfrm>
        <a:graphic>
          <a:graphicData uri="http://schemas.openxmlformats.org/drawingml/2006/table">
            <a:tbl>
              <a:tblPr>
                <a:noFill/>
                <a:tableStyleId>{959CA542-1ADA-4FB1-A92A-116F4719BF8D}</a:tableStyleId>
              </a:tblPr>
              <a:tblGrid>
                <a:gridCol w="6704975"/>
              </a:tblGrid>
              <a:tr h="12700">
                <a:tc>
                  <a:txBody>
                    <a:bodyPr/>
                    <a:lstStyle/>
                    <a:p>
                      <a:pPr indent="0" lvl="0" marL="0" rtl="0" algn="l">
                        <a:lnSpc>
                          <a:spcPct val="115000"/>
                        </a:lnSpc>
                        <a:spcBef>
                          <a:spcPts val="0"/>
                        </a:spcBef>
                        <a:spcAft>
                          <a:spcPts val="0"/>
                        </a:spcAft>
                        <a:buNone/>
                      </a:pPr>
                      <a:r>
                        <a:rPr lang="en" sz="1100">
                          <a:solidFill>
                            <a:srgbClr val="FFFFFF"/>
                          </a:solidFill>
                          <a:highlight>
                            <a:srgbClr val="333333"/>
                          </a:highlight>
                          <a:latin typeface="Consolas"/>
                          <a:ea typeface="Consolas"/>
                          <a:cs typeface="Consolas"/>
                          <a:sym typeface="Consolas"/>
                        </a:rPr>
                        <a:t>x = </a:t>
                      </a:r>
                      <a:r>
                        <a:rPr lang="en" sz="1100">
                          <a:solidFill>
                            <a:srgbClr val="D36363"/>
                          </a:solidFill>
                          <a:highlight>
                            <a:srgbClr val="333333"/>
                          </a:highlight>
                          <a:latin typeface="Consolas"/>
                          <a:ea typeface="Consolas"/>
                          <a:cs typeface="Consolas"/>
                          <a:sym typeface="Consolas"/>
                        </a:rPr>
                        <a:t>10</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y = </a:t>
                      </a:r>
                      <a:r>
                        <a:rPr lang="en" sz="1100">
                          <a:solidFill>
                            <a:srgbClr val="D36363"/>
                          </a:solidFill>
                          <a:highlight>
                            <a:srgbClr val="333333"/>
                          </a:highlight>
                          <a:latin typeface="Consolas"/>
                          <a:ea typeface="Consolas"/>
                          <a:cs typeface="Consolas"/>
                          <a:sym typeface="Consolas"/>
                        </a:rPr>
                        <a:t>5</a:t>
                      </a:r>
                      <a:br>
                        <a:rPr lang="en" sz="1100">
                          <a:solidFill>
                            <a:srgbClr val="FFFFFF"/>
                          </a:solidFill>
                          <a:highlight>
                            <a:srgbClr val="333333"/>
                          </a:highlight>
                          <a:latin typeface="Consolas"/>
                          <a:ea typeface="Consolas"/>
                          <a:cs typeface="Consolas"/>
                          <a:sym typeface="Consolas"/>
                        </a:rPr>
                      </a:b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Addition assignment</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x += y  # x = x + y = </a:t>
                      </a:r>
                      <a:r>
                        <a:rPr lang="en" sz="1100">
                          <a:solidFill>
                            <a:srgbClr val="D36363"/>
                          </a:solidFill>
                          <a:highlight>
                            <a:srgbClr val="333333"/>
                          </a:highlight>
                          <a:latin typeface="Consolas"/>
                          <a:ea typeface="Consolas"/>
                          <a:cs typeface="Consolas"/>
                          <a:sym typeface="Consolas"/>
                        </a:rPr>
                        <a:t>15</a:t>
                      </a:r>
                      <a:br>
                        <a:rPr lang="en" sz="1100">
                          <a:solidFill>
                            <a:srgbClr val="FFFFFF"/>
                          </a:solidFill>
                          <a:highlight>
                            <a:srgbClr val="333333"/>
                          </a:highlight>
                          <a:latin typeface="Consolas"/>
                          <a:ea typeface="Consolas"/>
                          <a:cs typeface="Consolas"/>
                          <a:sym typeface="Consolas"/>
                        </a:rPr>
                      </a:b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Subtraction assignment</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x -= y  # x = x - y = </a:t>
                      </a:r>
                      <a:r>
                        <a:rPr lang="en" sz="1100">
                          <a:solidFill>
                            <a:srgbClr val="D36363"/>
                          </a:solidFill>
                          <a:highlight>
                            <a:srgbClr val="333333"/>
                          </a:highlight>
                          <a:latin typeface="Consolas"/>
                          <a:ea typeface="Consolas"/>
                          <a:cs typeface="Consolas"/>
                          <a:sym typeface="Consolas"/>
                        </a:rPr>
                        <a:t>5</a:t>
                      </a:r>
                      <a:br>
                        <a:rPr lang="en" sz="1100">
                          <a:solidFill>
                            <a:srgbClr val="FFFFFF"/>
                          </a:solidFill>
                          <a:highlight>
                            <a:srgbClr val="333333"/>
                          </a:highlight>
                          <a:latin typeface="Consolas"/>
                          <a:ea typeface="Consolas"/>
                          <a:cs typeface="Consolas"/>
                          <a:sym typeface="Consolas"/>
                        </a:rPr>
                      </a:b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Multiplication assignment</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x *= y  # x = x * y = </a:t>
                      </a:r>
                      <a:r>
                        <a:rPr lang="en" sz="1100">
                          <a:solidFill>
                            <a:srgbClr val="D36363"/>
                          </a:solidFill>
                          <a:highlight>
                            <a:srgbClr val="333333"/>
                          </a:highlight>
                          <a:latin typeface="Consolas"/>
                          <a:ea typeface="Consolas"/>
                          <a:cs typeface="Consolas"/>
                          <a:sym typeface="Consolas"/>
                        </a:rPr>
                        <a:t>50</a:t>
                      </a:r>
                      <a:br>
                        <a:rPr lang="en" sz="1100">
                          <a:solidFill>
                            <a:srgbClr val="FFFFFF"/>
                          </a:solidFill>
                          <a:highlight>
                            <a:srgbClr val="333333"/>
                          </a:highlight>
                          <a:latin typeface="Consolas"/>
                          <a:ea typeface="Consolas"/>
                          <a:cs typeface="Consolas"/>
                          <a:sym typeface="Consolas"/>
                        </a:rPr>
                      </a:b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Division assignment</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x /= y  # x = x / y = </a:t>
                      </a:r>
                      <a:r>
                        <a:rPr lang="en" sz="1100">
                          <a:solidFill>
                            <a:srgbClr val="D36363"/>
                          </a:solidFill>
                          <a:highlight>
                            <a:srgbClr val="333333"/>
                          </a:highlight>
                          <a:latin typeface="Consolas"/>
                          <a:ea typeface="Consolas"/>
                          <a:cs typeface="Consolas"/>
                          <a:sym typeface="Consolas"/>
                        </a:rPr>
                        <a:t>2</a:t>
                      </a:r>
                      <a:r>
                        <a:rPr lang="en" sz="1100">
                          <a:solidFill>
                            <a:srgbClr val="D36363"/>
                          </a:solidFill>
                          <a:highlight>
                            <a:srgbClr val="333333"/>
                          </a:highlight>
                          <a:latin typeface="Consolas"/>
                          <a:ea typeface="Consolas"/>
                          <a:cs typeface="Consolas"/>
                          <a:sym typeface="Consolas"/>
                        </a:rPr>
                        <a:t>.0</a:t>
                      </a:r>
                      <a:endParaRPr sz="1100"/>
                    </a:p>
                  </a:txBody>
                  <a:tcPr marT="63500" marB="63500" marR="63500" marL="63500">
                    <a:solidFill>
                      <a:srgbClr val="333333"/>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Inputs from users</a:t>
            </a:r>
            <a:endParaRPr/>
          </a:p>
        </p:txBody>
      </p:sp>
      <p:sp>
        <p:nvSpPr>
          <p:cNvPr id="214" name="Google Shape;214;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5" name="Google Shape;215;p36"/>
          <p:cNvPicPr preferRelativeResize="0"/>
          <p:nvPr/>
        </p:nvPicPr>
        <p:blipFill>
          <a:blip r:embed="rId3">
            <a:alphaModFix/>
          </a:blip>
          <a:stretch>
            <a:fillRect/>
          </a:stretch>
        </p:blipFill>
        <p:spPr>
          <a:xfrm>
            <a:off x="1093150" y="1524013"/>
            <a:ext cx="7239000" cy="3381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Order of Operations</a:t>
            </a:r>
            <a:endParaRPr/>
          </a:p>
        </p:txBody>
      </p:sp>
      <p:sp>
        <p:nvSpPr>
          <p:cNvPr id="221" name="Google Shape;221;p37"/>
          <p:cNvSpPr txBox="1"/>
          <p:nvPr>
            <p:ph idx="1" type="body"/>
          </p:nvPr>
        </p:nvSpPr>
        <p:spPr>
          <a:xfrm>
            <a:off x="311700" y="1152475"/>
            <a:ext cx="8520600" cy="3746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440"/>
              <a:buNone/>
            </a:pPr>
            <a:r>
              <a:rPr lang="en" sz="1620"/>
              <a:t>- Parentheses have the highest precedence and can be used to force an expression to evaluate in the order you want. Since expressions in parentheses are evaluated first, </a:t>
            </a:r>
            <a:r>
              <a:rPr b="1" lang="en" sz="1620"/>
              <a:t>2 * (3-1)</a:t>
            </a:r>
            <a:r>
              <a:rPr lang="en" sz="1620"/>
              <a:t> is 4, and (1+1)**(5-2) is 8. You can also use parentheses to make an expression easier to read, as in (minute * 100) / 60, even though it doesn’t change the result.</a:t>
            </a:r>
            <a:endParaRPr sz="1620"/>
          </a:p>
          <a:p>
            <a:pPr indent="0" lvl="0" marL="0" rtl="0" algn="l">
              <a:lnSpc>
                <a:spcPct val="95000"/>
              </a:lnSpc>
              <a:spcBef>
                <a:spcPts val="1200"/>
              </a:spcBef>
              <a:spcAft>
                <a:spcPts val="0"/>
              </a:spcAft>
              <a:buSzPts val="440"/>
              <a:buNone/>
            </a:pPr>
            <a:r>
              <a:rPr lang="en" sz="1620"/>
              <a:t>- Exponentiation has the next highest precedence, so 2**1+1 is 3 and not 4, and 3*1**3 is 3 and not 27. </a:t>
            </a:r>
            <a:endParaRPr sz="1620"/>
          </a:p>
          <a:p>
            <a:pPr indent="0" lvl="0" marL="0" rtl="0" algn="l">
              <a:lnSpc>
                <a:spcPct val="95000"/>
              </a:lnSpc>
              <a:spcBef>
                <a:spcPts val="1200"/>
              </a:spcBef>
              <a:spcAft>
                <a:spcPts val="0"/>
              </a:spcAft>
              <a:buSzPts val="440"/>
              <a:buNone/>
            </a:pPr>
            <a:r>
              <a:rPr lang="en" sz="1620"/>
              <a:t>- Multiplication and both division operators have the same precedence, which is higher than addition and subtraction, which also have the same precedence. So 2*3-1 yields 5 rather than 4, and 5-2*2 is 1, not 6.</a:t>
            </a:r>
            <a:endParaRPr sz="1620"/>
          </a:p>
          <a:p>
            <a:pPr indent="0" lvl="0" marL="0" rtl="0" algn="l">
              <a:lnSpc>
                <a:spcPct val="95000"/>
              </a:lnSpc>
              <a:spcBef>
                <a:spcPts val="1200"/>
              </a:spcBef>
              <a:spcAft>
                <a:spcPts val="0"/>
              </a:spcAft>
              <a:buSzPts val="440"/>
              <a:buNone/>
            </a:pPr>
            <a:r>
              <a:rPr lang="en" sz="1620"/>
              <a:t>- Operators with the same precedence (except for **) are evaluated from </a:t>
            </a:r>
            <a:r>
              <a:rPr b="1" lang="en" sz="1620"/>
              <a:t>left-to-right</a:t>
            </a:r>
            <a:r>
              <a:rPr lang="en" sz="1620"/>
              <a:t>. In algebra we say they are left-associative. So in the expression 6-3+2, the subtraction happens first, yielding 3. We then add 2 to get the result 5. If the operations had been evaluated from right to left, the result would have been 6-(3+2), which is 1.</a:t>
            </a:r>
            <a:endParaRPr sz="1620"/>
          </a:p>
          <a:p>
            <a:pPr indent="0" lvl="0" marL="0" rtl="0" algn="l">
              <a:lnSpc>
                <a:spcPct val="95000"/>
              </a:lnSpc>
              <a:spcBef>
                <a:spcPts val="1200"/>
              </a:spcBef>
              <a:spcAft>
                <a:spcPts val="1200"/>
              </a:spcAft>
              <a:buSzPts val="440"/>
              <a:buNone/>
            </a:pPr>
            <a:r>
              <a:t/>
            </a:r>
            <a:endParaRPr sz="162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 Order</a:t>
            </a:r>
            <a:endParaRPr/>
          </a:p>
        </p:txBody>
      </p:sp>
      <p:sp>
        <p:nvSpPr>
          <p:cNvPr id="227" name="Google Shape;227;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8" name="Google Shape;228;p38"/>
          <p:cNvPicPr preferRelativeResize="0"/>
          <p:nvPr/>
        </p:nvPicPr>
        <p:blipFill>
          <a:blip r:embed="rId3">
            <a:alphaModFix/>
          </a:blip>
          <a:stretch>
            <a:fillRect/>
          </a:stretch>
        </p:blipFill>
        <p:spPr>
          <a:xfrm>
            <a:off x="1190738" y="1017725"/>
            <a:ext cx="6762524" cy="2821775"/>
          </a:xfrm>
          <a:prstGeom prst="rect">
            <a:avLst/>
          </a:prstGeom>
          <a:noFill/>
          <a:ln>
            <a:noFill/>
          </a:ln>
        </p:spPr>
      </p:pic>
      <p:sp>
        <p:nvSpPr>
          <p:cNvPr id="229" name="Google Shape;229;p38"/>
          <p:cNvSpPr txBox="1"/>
          <p:nvPr/>
        </p:nvSpPr>
        <p:spPr>
          <a:xfrm>
            <a:off x="1190750" y="3839500"/>
            <a:ext cx="6979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040C28"/>
                </a:solidFill>
                <a:latin typeface="Old Standard TT"/>
                <a:ea typeface="Old Standard TT"/>
                <a:cs typeface="Old Standard TT"/>
                <a:sym typeface="Old Standard TT"/>
              </a:rPr>
              <a:t>floor function returns the integer value just lesser than the given rational value.</a:t>
            </a:r>
            <a:r>
              <a:rPr lang="en" sz="1600">
                <a:solidFill>
                  <a:srgbClr val="202124"/>
                </a:solidFill>
                <a:highlight>
                  <a:srgbClr val="FFFFFF"/>
                </a:highlight>
                <a:latin typeface="Old Standard TT"/>
                <a:ea typeface="Old Standard TT"/>
                <a:cs typeface="Old Standard TT"/>
                <a:sym typeface="Old Standard TT"/>
              </a:rPr>
              <a:t> </a:t>
            </a:r>
            <a:r>
              <a:rPr lang="en" sz="1600">
                <a:solidFill>
                  <a:srgbClr val="040C28"/>
                </a:solidFill>
                <a:latin typeface="Old Standard TT"/>
                <a:ea typeface="Old Standard TT"/>
                <a:cs typeface="Old Standard TT"/>
                <a:sym typeface="Old Standard TT"/>
              </a:rPr>
              <a:t>ceil function returns the integer value just greater than the given rational value</a:t>
            </a:r>
            <a:endParaRPr sz="1500">
              <a:latin typeface="Old Standard TT"/>
              <a:ea typeface="Old Standard TT"/>
              <a:cs typeface="Old Standard TT"/>
              <a:sym typeface="Old Standard T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Reassignment / Updating variables</a:t>
            </a:r>
            <a:endParaRPr/>
          </a:p>
        </p:txBody>
      </p:sp>
      <p:sp>
        <p:nvSpPr>
          <p:cNvPr id="235" name="Google Shape;235;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6" name="Google Shape;236;p39"/>
          <p:cNvPicPr preferRelativeResize="0"/>
          <p:nvPr/>
        </p:nvPicPr>
        <p:blipFill>
          <a:blip r:embed="rId3">
            <a:alphaModFix/>
          </a:blip>
          <a:stretch>
            <a:fillRect/>
          </a:stretch>
        </p:blipFill>
        <p:spPr>
          <a:xfrm>
            <a:off x="3873301" y="1152475"/>
            <a:ext cx="4958999" cy="3763426"/>
          </a:xfrm>
          <a:prstGeom prst="rect">
            <a:avLst/>
          </a:prstGeom>
          <a:noFill/>
          <a:ln>
            <a:noFill/>
          </a:ln>
        </p:spPr>
      </p:pic>
      <p:pic>
        <p:nvPicPr>
          <p:cNvPr id="237" name="Google Shape;237;p39"/>
          <p:cNvPicPr preferRelativeResize="0"/>
          <p:nvPr/>
        </p:nvPicPr>
        <p:blipFill rotWithShape="1">
          <a:blip r:embed="rId4">
            <a:alphaModFix/>
          </a:blip>
          <a:srcRect b="0" l="0" r="44561" t="0"/>
          <a:stretch/>
        </p:blipFill>
        <p:spPr>
          <a:xfrm>
            <a:off x="0" y="2839450"/>
            <a:ext cx="3664775" cy="2076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2400"/>
              <a:t>These objects are classified into different classes, or data types: </a:t>
            </a:r>
            <a:endParaRPr sz="2400"/>
          </a:p>
          <a:p>
            <a:pPr indent="0" lvl="0" marL="0" rtl="0" algn="l">
              <a:lnSpc>
                <a:spcPct val="105000"/>
              </a:lnSpc>
              <a:spcBef>
                <a:spcPts val="1200"/>
              </a:spcBef>
              <a:spcAft>
                <a:spcPts val="0"/>
              </a:spcAft>
              <a:buNone/>
            </a:pPr>
            <a:r>
              <a:t/>
            </a:r>
            <a:endParaRPr sz="2400"/>
          </a:p>
          <a:p>
            <a:pPr indent="0" lvl="0" marL="0" rtl="0" algn="l">
              <a:lnSpc>
                <a:spcPct val="105000"/>
              </a:lnSpc>
              <a:spcBef>
                <a:spcPts val="1200"/>
              </a:spcBef>
              <a:spcAft>
                <a:spcPts val="0"/>
              </a:spcAft>
              <a:buNone/>
            </a:pPr>
            <a:r>
              <a:rPr lang="en" sz="2400"/>
              <a:t>4 is an </a:t>
            </a:r>
            <a:r>
              <a:rPr b="1" lang="en" sz="2400"/>
              <a:t>integer</a:t>
            </a:r>
            <a:r>
              <a:rPr lang="en" sz="2400"/>
              <a:t>, and </a:t>
            </a:r>
            <a:endParaRPr sz="2400"/>
          </a:p>
          <a:p>
            <a:pPr indent="0" lvl="0" marL="0" rtl="0" algn="l">
              <a:lnSpc>
                <a:spcPct val="105000"/>
              </a:lnSpc>
              <a:spcBef>
                <a:spcPts val="1200"/>
              </a:spcBef>
              <a:spcAft>
                <a:spcPts val="0"/>
              </a:spcAft>
              <a:buNone/>
            </a:pPr>
            <a:r>
              <a:rPr lang="en" sz="2400"/>
              <a:t>"Hello, World!" is a </a:t>
            </a:r>
            <a:r>
              <a:rPr b="1" lang="en" sz="2400"/>
              <a:t>string</a:t>
            </a:r>
            <a:r>
              <a:rPr lang="en" sz="2400"/>
              <a:t>, so-called because it contains a string or sequence of letters. </a:t>
            </a:r>
            <a:endParaRPr sz="2400"/>
          </a:p>
          <a:p>
            <a:pPr indent="0" lvl="0" marL="0" rtl="0" algn="l">
              <a:lnSpc>
                <a:spcPct val="105000"/>
              </a:lnSpc>
              <a:spcBef>
                <a:spcPts val="1200"/>
              </a:spcBef>
              <a:spcAft>
                <a:spcPts val="0"/>
              </a:spcAft>
              <a:buNone/>
            </a:pPr>
            <a:r>
              <a:t/>
            </a:r>
            <a:endParaRPr sz="2400"/>
          </a:p>
          <a:p>
            <a:pPr indent="0" lvl="0" marL="0" rtl="0" algn="l">
              <a:lnSpc>
                <a:spcPct val="105000"/>
              </a:lnSpc>
              <a:spcBef>
                <a:spcPts val="1200"/>
              </a:spcBef>
              <a:spcAft>
                <a:spcPts val="1200"/>
              </a:spcAft>
              <a:buNone/>
            </a:pPr>
            <a:r>
              <a:rPr lang="en" sz="2400"/>
              <a:t>You (and the interpreter) can identify strings because they are enclosed in </a:t>
            </a:r>
            <a:r>
              <a:rPr b="1" lang="en" sz="2400"/>
              <a:t>quotation marks</a:t>
            </a:r>
            <a:endParaRPr b="1" sz="2400"/>
          </a:p>
        </p:txBody>
      </p:sp>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Values and Data Types (2/3)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8" name="Google Shape;78;p16"/>
          <p:cNvPicPr preferRelativeResize="0"/>
          <p:nvPr/>
        </p:nvPicPr>
        <p:blipFill>
          <a:blip r:embed="rId3">
            <a:alphaModFix/>
          </a:blip>
          <a:stretch>
            <a:fillRect/>
          </a:stretch>
        </p:blipFill>
        <p:spPr>
          <a:xfrm>
            <a:off x="1100575" y="1595900"/>
            <a:ext cx="7143750" cy="2152650"/>
          </a:xfrm>
          <a:prstGeom prst="rect">
            <a:avLst/>
          </a:prstGeom>
          <a:noFill/>
          <a:ln>
            <a:noFill/>
          </a:ln>
        </p:spPr>
      </p:pic>
      <p:sp>
        <p:nvSpPr>
          <p:cNvPr id="79" name="Google Shape;79;p16"/>
          <p:cNvSpPr txBox="1"/>
          <p:nvPr>
            <p:ph type="title"/>
          </p:nvPr>
        </p:nvSpPr>
        <p:spPr>
          <a:xfrm>
            <a:off x="311700" y="361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Values and Data Types (3/3)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Floats &amp; Int</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Continuing with our discussion of data types, numbers with a decimal point belong to a class called float, because these numbers are represented in a format called floating-point</a:t>
            </a:r>
            <a:endParaRPr sz="2400"/>
          </a:p>
        </p:txBody>
      </p:sp>
      <p:pic>
        <p:nvPicPr>
          <p:cNvPr id="86" name="Google Shape;86;p17"/>
          <p:cNvPicPr preferRelativeResize="0"/>
          <p:nvPr/>
        </p:nvPicPr>
        <p:blipFill>
          <a:blip r:embed="rId3">
            <a:alphaModFix/>
          </a:blip>
          <a:stretch>
            <a:fillRect/>
          </a:stretch>
        </p:blipFill>
        <p:spPr>
          <a:xfrm>
            <a:off x="2324538" y="3063925"/>
            <a:ext cx="4695825" cy="1504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Strings in python (1/2)</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Strings in Python can be enclosed in either single quotes (') or double quotes (" - the double quote character), or three of the same separate quote characters (''' or """).</a:t>
            </a:r>
            <a:endParaRPr/>
          </a:p>
          <a:p>
            <a:pPr indent="0" lvl="0" marL="0" rtl="0" algn="l">
              <a:spcBef>
                <a:spcPts val="1200"/>
              </a:spcBef>
              <a:spcAft>
                <a:spcPts val="1200"/>
              </a:spcAft>
              <a:buNone/>
            </a:pPr>
            <a:r>
              <a:t/>
            </a:r>
            <a:endParaRPr/>
          </a:p>
        </p:txBody>
      </p:sp>
      <p:pic>
        <p:nvPicPr>
          <p:cNvPr id="93" name="Google Shape;93;p18"/>
          <p:cNvPicPr preferRelativeResize="0"/>
          <p:nvPr/>
        </p:nvPicPr>
        <p:blipFill>
          <a:blip r:embed="rId3">
            <a:alphaModFix/>
          </a:blip>
          <a:stretch>
            <a:fillRect/>
          </a:stretch>
        </p:blipFill>
        <p:spPr>
          <a:xfrm>
            <a:off x="1049238" y="2571750"/>
            <a:ext cx="7286625" cy="2381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Strings in python (2/2) - Rules</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b="1" lang="en" sz="2500"/>
              <a:t>Note</a:t>
            </a:r>
            <a:r>
              <a:rPr lang="en" sz="2500"/>
              <a:t>: Double quoted strings can contain single quotes inside them, as in "Bruce's beard", </a:t>
            </a:r>
            <a:endParaRPr sz="2500"/>
          </a:p>
          <a:p>
            <a:pPr indent="-387350" lvl="0" marL="457200" rtl="0" algn="l">
              <a:spcBef>
                <a:spcPts val="0"/>
              </a:spcBef>
              <a:spcAft>
                <a:spcPts val="0"/>
              </a:spcAft>
              <a:buSzPts val="2500"/>
              <a:buChar char="-"/>
            </a:pPr>
            <a:r>
              <a:rPr lang="en" sz="2500"/>
              <a:t> Single quoted strings can have double quotes inside them, as in 'The knights who say "Ni!"'. </a:t>
            </a:r>
            <a:endParaRPr sz="2500"/>
          </a:p>
          <a:p>
            <a:pPr indent="-387350" lvl="0" marL="457200" rtl="0" algn="l">
              <a:spcBef>
                <a:spcPts val="0"/>
              </a:spcBef>
              <a:spcAft>
                <a:spcPts val="0"/>
              </a:spcAft>
              <a:buSzPts val="2500"/>
              <a:buChar char="-"/>
            </a:pPr>
            <a:r>
              <a:rPr lang="en" sz="2500"/>
              <a:t>Strings enclosed with three occurrences of either quote symbol are called triple quoted strings. They can contain either single or double quotes:</a:t>
            </a:r>
            <a:endParaRPr sz="2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Printing in python</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20"/>
          <p:cNvPicPr preferRelativeResize="0"/>
          <p:nvPr/>
        </p:nvPicPr>
        <p:blipFill>
          <a:blip r:embed="rId3">
            <a:alphaModFix/>
          </a:blip>
          <a:stretch>
            <a:fillRect/>
          </a:stretch>
        </p:blipFill>
        <p:spPr>
          <a:xfrm>
            <a:off x="830188" y="1977625"/>
            <a:ext cx="7724775" cy="2152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 conversion functions</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Sometimes it is necessary to convert values from one type to another. </a:t>
            </a:r>
            <a:endParaRPr/>
          </a:p>
          <a:p>
            <a:pPr indent="-342900" lvl="0" marL="457200" rtl="0" algn="l">
              <a:spcBef>
                <a:spcPts val="0"/>
              </a:spcBef>
              <a:spcAft>
                <a:spcPts val="0"/>
              </a:spcAft>
              <a:buSzPts val="1800"/>
              <a:buChar char="-"/>
            </a:pPr>
            <a:r>
              <a:rPr lang="en"/>
              <a:t>The functions int, float and str will (attempt to) convert their arguments into types int, float and str respectively. We call these type conversion functions.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See example next page: Think what type of error we have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