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  <p:embeddedFont>
      <p:font typeface="Old Standard TT"/>
      <p:regular r:id="rId29"/>
      <p:bold r:id="rId30"/>
      <p: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CF9E0E-FB98-4DD3-A821-2758089E58AD}">
  <a:tblStyle styleId="{D4CF9E0E-FB98-4DD3-A821-2758089E58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ldStandardT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ldStandardTT-italic.fntdata"/><Relationship Id="rId30" Type="http://schemas.openxmlformats.org/officeDocument/2006/relationships/font" Target="fonts/OldStandardTT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9ef2ccf2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9ef2ccf2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9ef2ccf2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9ef2ccf2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9ef2ccf2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9ef2ccf2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9ef2ccf2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9ef2ccf2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9ef2ccf2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9ef2ccf2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9ef2ccf2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39ef2ccf2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9ef2ccf2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9ef2ccf2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9ef2ccf2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9ef2ccf2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9ef2ccf2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39ef2ccf2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9ef2ccf2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9ef2ccf2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9ef2ccf2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9ef2ccf2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9ef2ccf2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9ef2ccf2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9ef2ccf2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39ef2ccf2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9ef2ccf2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9ef2ccf2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9ef2ccf2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9ef2ccf2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9ef2ccf2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9ef2ccf2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9ef2ccf2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9ef2ccf2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5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None/>
              <a:defRPr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4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510450" y="3321315"/>
            <a:ext cx="8123100" cy="13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Dr. Nazim</a:t>
            </a:r>
            <a:endParaRPr sz="24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American University</a:t>
            </a:r>
            <a:endParaRPr sz="24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Computer Science Department - CSC-148</a:t>
            </a:r>
            <a:endParaRPr sz="24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Turtle example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4" name="Google Shape;124;p22"/>
          <p:cNvGraphicFramePr/>
          <p:nvPr/>
        </p:nvGraphicFramePr>
        <p:xfrm>
          <a:off x="1920475" y="188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{D4CF9E0E-FB98-4DD3-A821-2758089E58AD}</a:tableStyleId>
              </a:tblPr>
              <a:tblGrid>
                <a:gridCol w="55396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turtle            </a:t>
                      </a:r>
                      <a:r>
                        <a:rPr lang="en" sz="1100">
                          <a:solidFill>
                            <a:srgbClr val="FC9B9B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set up alex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wn = turtle.Screen()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alex = turtle.Turtle()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 in [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]:      # repeat four times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alex.forward(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alex.left(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wn.exitonclick()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the color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1" name="Google Shape;131;p23"/>
          <p:cNvGraphicFramePr/>
          <p:nvPr/>
        </p:nvGraphicFramePr>
        <p:xfrm>
          <a:off x="833525" y="188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{D4CF9E0E-FB98-4DD3-A821-2758089E58AD}</a:tableStyleId>
              </a:tblPr>
              <a:tblGrid>
                <a:gridCol w="76292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turtle            </a:t>
                      </a:r>
                      <a:r>
                        <a:rPr lang="en">
                          <a:solidFill>
                            <a:srgbClr val="FC9B9B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set up alex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wn = turtle.Screen()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alex = turtle.Turtle()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 in 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yellow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red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green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blue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]:      # repeat four times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alex.forward(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alex.left(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wn.exitonclick()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see how it looks now!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8" name="Google Shape;138;p24"/>
          <p:cNvGraphicFramePr/>
          <p:nvPr/>
        </p:nvGraphicFramePr>
        <p:xfrm>
          <a:off x="873750" y="184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{D4CF9E0E-FB98-4DD3-A821-2758089E58AD}</a:tableStyleId>
              </a:tblPr>
              <a:tblGrid>
                <a:gridCol w="76090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turtle            </a:t>
                      </a:r>
                      <a:r>
                        <a:rPr lang="en">
                          <a:solidFill>
                            <a:srgbClr val="FC9B9B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set up alex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wn = turtle.Screen()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alex = turtle.Turtle()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aColor in [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"yellow"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"red"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"purple"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"blue"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]: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alex.color(aColor)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alex.forward(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alex.left(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wn.exitonclick()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range function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is how we doing before? How to use range function here?</a:t>
            </a:r>
            <a:endParaRPr/>
          </a:p>
        </p:txBody>
      </p:sp>
      <p:graphicFrame>
        <p:nvGraphicFramePr>
          <p:cNvPr id="145" name="Google Shape;145;p25"/>
          <p:cNvGraphicFramePr/>
          <p:nvPr/>
        </p:nvGraphicFramePr>
        <p:xfrm>
          <a:off x="837775" y="221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{D4CF9E0E-FB98-4DD3-A821-2758089E58AD}</a:tableStyleId>
              </a:tblPr>
              <a:tblGrid>
                <a:gridCol w="74684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turtle            </a:t>
                      </a:r>
                      <a:r>
                        <a:rPr lang="en">
                          <a:solidFill>
                            <a:srgbClr val="FC9B9B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set up alex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wn = turtle.Screen()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alex = turtle.Turtle()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 in 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]:   # repeat four times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alex.forward(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alex.left(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wn.exitonclick()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 function in action!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2" name="Google Shape;152;p26"/>
          <p:cNvGraphicFramePr/>
          <p:nvPr/>
        </p:nvGraphicFramePr>
        <p:xfrm>
          <a:off x="1217250" y="216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{D4CF9E0E-FB98-4DD3-A821-2758089E58AD}</a:tableStyleId>
              </a:tblPr>
              <a:tblGrid>
                <a:gridCol w="62830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 in </a:t>
                      </a:r>
                      <a:r>
                        <a:rPr lang="en" sz="15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range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5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# Executes the body with i = </a:t>
                      </a:r>
                      <a:r>
                        <a:rPr lang="en" sz="15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then </a:t>
                      </a:r>
                      <a:r>
                        <a:rPr lang="en" sz="15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then </a:t>
                      </a:r>
                      <a:r>
                        <a:rPr lang="en" sz="15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then </a:t>
                      </a:r>
                      <a:r>
                        <a:rPr lang="en" sz="15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b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5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 in </a:t>
                      </a:r>
                      <a:r>
                        <a:rPr lang="en" sz="15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range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5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500">
                          <a:solidFill>
                            <a:srgbClr val="FC9B9B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sets x to each of ... [0, 1, 2, 3, 4, 5, 6, 7, 8, 9]</a:t>
                      </a:r>
                      <a:endParaRPr sz="15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things to do with range!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1900">
                <a:solidFill>
                  <a:srgbClr val="188038"/>
                </a:solidFill>
              </a:rPr>
              <a:t>range(start, beyondLast, step)</a:t>
            </a:r>
            <a:endParaRPr sz="2600"/>
          </a:p>
        </p:txBody>
      </p:sp>
      <p:graphicFrame>
        <p:nvGraphicFramePr>
          <p:cNvPr id="159" name="Google Shape;159;p27"/>
          <p:cNvGraphicFramePr/>
          <p:nvPr/>
        </p:nvGraphicFramePr>
        <p:xfrm>
          <a:off x="773250" y="222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{D4CF9E0E-FB98-4DD3-A821-2758089E58AD}</a:tableStyleId>
              </a:tblPr>
              <a:tblGrid>
                <a:gridCol w="75508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(range(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(range(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(range(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range… Turtle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6" name="Google Shape;166;p28"/>
          <p:cNvGraphicFramePr/>
          <p:nvPr/>
        </p:nvGraphicFramePr>
        <p:xfrm>
          <a:off x="231325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{D4CF9E0E-FB98-4DD3-A821-2758089E58AD}</a:tableStyleId>
              </a:tblPr>
              <a:tblGrid>
                <a:gridCol w="8520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turtle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wn = turtle.Screen()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wn.bgcolor(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"lightgreen"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tess = turtle.Turtle()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tess.color(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"blue"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tess.shape(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"turtle"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(range(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tess.up()                     #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is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size in range(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    # start with size =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grow by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tess.stamp()                # leave an impression on the canvas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tess.forward(size)          # move tess along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tess.right(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24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            #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turn her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wn.exitonclick()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more methods of Turtle use-case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Less priorities, More on syntax and logic building, OK!</a:t>
            </a:r>
            <a:endParaRPr/>
          </a:p>
        </p:txBody>
      </p:sp>
      <p:sp>
        <p:nvSpPr>
          <p:cNvPr id="173" name="Google Shape;173;p29"/>
          <p:cNvSpPr txBox="1"/>
          <p:nvPr/>
        </p:nvSpPr>
        <p:spPr>
          <a:xfrm>
            <a:off x="3072000" y="1888625"/>
            <a:ext cx="3000000" cy="4617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https://shorturl.at/fIJW4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little more practice … which is important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Open your 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Let’s start playing with Nested loops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Few shapes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Dry run … Very important ! ! 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Turtle example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this chapter we will introduce a module that allows us to create a data object called a turtle that can be used to draw pictures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Wait: There are other modules and </a:t>
            </a:r>
            <a:r>
              <a:rPr lang="en"/>
              <a:t>functionality also there, for example numpy for mathematical calculations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Turtle graphics, as it is known, is based on a very simple metaphor.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Imagine that you have a turtle that understands English. You can tell your turtle to do simple commands such as go forward and turn right.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1" lang="en" sz="2100"/>
              <a:t>As the turtle moves around, if its tail is down touching the ground, </a:t>
            </a:r>
            <a:r>
              <a:rPr lang="en" sz="2100"/>
              <a:t>it will draw a line (leave a trail behind) as it moves.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If you tell your turtle to lift up its tail it can still move around but will not leave a trail. As you will see, you can make some pretty amazing drawings with this simple capability.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71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 functions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9" name="Google Shape;79;p16"/>
          <p:cNvGraphicFramePr/>
          <p:nvPr/>
        </p:nvGraphicFramePr>
        <p:xfrm>
          <a:off x="822363" y="156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{D4CF9E0E-FB98-4DD3-A821-2758089E58AD}</a:tableStyleId>
              </a:tblPr>
              <a:tblGrid>
                <a:gridCol w="74436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turtle               </a:t>
                      </a:r>
                      <a:r>
                        <a:rPr lang="en">
                          <a:solidFill>
                            <a:srgbClr val="FC9B9B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allows us to use the turtles library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wn = turtle.Screen()        # creates a graphics window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alex = turtle.Turtle()      # create a turtle named alex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alex.forward(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         # tell alex to move forward by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units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alex.left(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             # turn by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degrees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alex.forward(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75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          # complete the second side of a rectangle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cxnSp>
        <p:nvCxnSpPr>
          <p:cNvPr id="80" name="Google Shape;80;p16"/>
          <p:cNvCxnSpPr/>
          <p:nvPr/>
        </p:nvCxnSpPr>
        <p:spPr>
          <a:xfrm>
            <a:off x="6461450" y="4568875"/>
            <a:ext cx="235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6"/>
          <p:cNvCxnSpPr/>
          <p:nvPr/>
        </p:nvCxnSpPr>
        <p:spPr>
          <a:xfrm rot="10800000">
            <a:off x="8832300" y="3946075"/>
            <a:ext cx="0" cy="60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6"/>
          <p:cNvSpPr txBox="1"/>
          <p:nvPr/>
        </p:nvSpPr>
        <p:spPr>
          <a:xfrm>
            <a:off x="602750" y="3395500"/>
            <a:ext cx="6477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AutoNum type="arabicPeriod"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The first line tells Python to load a </a:t>
            </a:r>
            <a:r>
              <a:rPr b="1" lang="en" sz="1600">
                <a:latin typeface="Old Standard TT"/>
                <a:ea typeface="Old Standard TT"/>
                <a:cs typeface="Old Standard TT"/>
                <a:sym typeface="Old Standard TT"/>
              </a:rPr>
              <a:t>module</a:t>
            </a: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 named </a:t>
            </a:r>
            <a:r>
              <a:rPr lang="en" sz="1600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turtle</a:t>
            </a:r>
            <a:endParaRPr sz="1600">
              <a:solidFill>
                <a:srgbClr val="188038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700"/>
              <a:buFont typeface="Old Standard TT"/>
              <a:buAutoNum type="arabicPeriod"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Remember that Python is case sensitive, so the module name, </a:t>
            </a:r>
            <a:r>
              <a:rPr lang="en" sz="1200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turtle</a:t>
            </a: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, with a lowercase t, is different from the type </a:t>
            </a:r>
            <a:r>
              <a:rPr lang="en" sz="1200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Turtle</a:t>
            </a: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 because of the uppercase T.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7025" y="0"/>
            <a:ext cx="1440775" cy="14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 more functionality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0" name="Google Shape;90;p17"/>
          <p:cNvGraphicFramePr/>
          <p:nvPr/>
        </p:nvGraphicFramePr>
        <p:xfrm>
          <a:off x="1175625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{D4CF9E0E-FB98-4DD3-A821-2758089E58AD}</a:tableStyleId>
              </a:tblPr>
              <a:tblGrid>
                <a:gridCol w="71410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turtle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wn = turtle.Screen()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wn.bgcolor(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"lightgreen"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      # </a:t>
                      </a:r>
                      <a:r>
                        <a:rPr lang="en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the window background color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tess = turtle.Turtle()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tess.color(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"blue"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            # make tess blue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tess.pensize(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               # </a:t>
                      </a:r>
                      <a:r>
                        <a:rPr lang="en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the width of her pen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tess.forward(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tess.left(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tess.forward(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wn.exitonclick()  # wait for a user click on the canvas      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 more functions 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7" name="Google Shape;97;p18"/>
          <p:cNvGraphicFramePr/>
          <p:nvPr/>
        </p:nvGraphicFramePr>
        <p:xfrm>
          <a:off x="311700" y="19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{D4CF9E0E-FB98-4DD3-A821-2758089E58AD}</a:tableStyleId>
              </a:tblPr>
              <a:tblGrid>
                <a:gridCol w="8520600"/>
              </a:tblGrid>
              <a:tr h="292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turtle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wn = turtle.Screen()             # Set up the window 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its attributes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wn.bgcolor(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"lightgreen"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tess = turtle.Turtle()           # create tess 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some attributes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tess.color(</a:t>
                      </a:r>
                      <a:r>
                        <a:rPr lang="en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"hotpink"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tess.pensize(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alex = turtle.Turtle()           # create alex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tess.forward(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               # Let tess draw an equilateral triangle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tess.left(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tess.forward(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tess.left(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tess.forward(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tess.left(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                 # complete the triangle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tess.right(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                # turn tess around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tess.forward(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               # move her away from the origin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alex.forward(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               # make alex draw a square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alex.left(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alex.forward(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alex.left(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alex.forward(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alex.left(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alex.forward(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alex.left(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90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wn.exitonclick()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of previous code…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will run live to see how it works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for loop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basic building block of all programs is to be able to repeat some code over and over again. In computer science, we refer to this repetitive idea as iteration.</a:t>
            </a:r>
            <a:endParaRPr/>
          </a:p>
        </p:txBody>
      </p:sp>
      <p:graphicFrame>
        <p:nvGraphicFramePr>
          <p:cNvPr id="110" name="Google Shape;110;p20"/>
          <p:cNvGraphicFramePr/>
          <p:nvPr/>
        </p:nvGraphicFramePr>
        <p:xfrm>
          <a:off x="59242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{D4CF9E0E-FB98-4DD3-A821-2758089E58AD}</a:tableStyleId>
              </a:tblPr>
              <a:tblGrid>
                <a:gridCol w="82398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name in [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"Joe"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"Amy"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"Brad"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"Angelina"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"Zuki"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"Thandi"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"Paris"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]: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"Hi"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name,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"Please come to my party on Saturday!"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of for loop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3661" y="103475"/>
            <a:ext cx="2897165" cy="469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