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Proxima Nova"/>
      <p:regular r:id="rId31"/>
      <p:bold r:id="rId32"/>
      <p:italic r:id="rId33"/>
      <p:boldItalic r:id="rId34"/>
    </p:embeddedFont>
    <p:embeddedFont>
      <p:font typeface="Old Standard TT"/>
      <p:regular r:id="rId35"/>
      <p:bold r:id="rId36"/>
      <p: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7F6834B-372A-42E7-AAE8-30864F3A4695}">
  <a:tblStyle styleId="{87F6834B-372A-42E7-AAE8-30864F3A4695}" styleName="Table_0">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roximaNova-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ProximaNova-italic.fntdata"/><Relationship Id="rId10" Type="http://schemas.openxmlformats.org/officeDocument/2006/relationships/slide" Target="slides/slide4.xml"/><Relationship Id="rId32" Type="http://schemas.openxmlformats.org/officeDocument/2006/relationships/font" Target="fonts/ProximaNova-bold.fntdata"/><Relationship Id="rId13" Type="http://schemas.openxmlformats.org/officeDocument/2006/relationships/slide" Target="slides/slide7.xml"/><Relationship Id="rId35" Type="http://schemas.openxmlformats.org/officeDocument/2006/relationships/font" Target="fonts/OldStandardTT-regular.fntdata"/><Relationship Id="rId12" Type="http://schemas.openxmlformats.org/officeDocument/2006/relationships/slide" Target="slides/slide6.xml"/><Relationship Id="rId34" Type="http://schemas.openxmlformats.org/officeDocument/2006/relationships/font" Target="fonts/ProximaNova-boldItalic.fntdata"/><Relationship Id="rId15" Type="http://schemas.openxmlformats.org/officeDocument/2006/relationships/slide" Target="slides/slide9.xml"/><Relationship Id="rId37" Type="http://schemas.openxmlformats.org/officeDocument/2006/relationships/font" Target="fonts/OldStandardTT-italic.fntdata"/><Relationship Id="rId14" Type="http://schemas.openxmlformats.org/officeDocument/2006/relationships/slide" Target="slides/slide8.xml"/><Relationship Id="rId36" Type="http://schemas.openxmlformats.org/officeDocument/2006/relationships/font" Target="fonts/OldStandardTT-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39f164ef1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39f164ef1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39f164ef1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39f164ef1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39f164ef1c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39f164ef1c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39f164ef1c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39f164ef1c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39f164ef1c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39f164ef1c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880d20f4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880d20f4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4b04b654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4b04b654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4b04b6542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4b04b6542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202729"/>
                </a:solidFill>
                <a:latin typeface="Old Standard TT"/>
                <a:ea typeface="Old Standard TT"/>
                <a:cs typeface="Old Standard TT"/>
                <a:sym typeface="Old Standard TT"/>
              </a:rPr>
              <a:t>BTW we have modules, Numpy, which can do the same job</a:t>
            </a:r>
            <a:endParaRPr sz="1800">
              <a:solidFill>
                <a:srgbClr val="202729"/>
              </a:solidFill>
              <a:latin typeface="Old Standard TT"/>
              <a:ea typeface="Old Standard TT"/>
              <a:cs typeface="Old Standard TT"/>
              <a:sym typeface="Old Standard TT"/>
            </a:endParaRPr>
          </a:p>
          <a:p>
            <a:pPr indent="0" lvl="0" marL="0" rtl="0" algn="l">
              <a:lnSpc>
                <a:spcPct val="115000"/>
              </a:lnSpc>
              <a:spcBef>
                <a:spcPts val="1200"/>
              </a:spcBef>
              <a:spcAft>
                <a:spcPts val="1200"/>
              </a:spcAft>
              <a:buClr>
                <a:schemeClr val="dk1"/>
              </a:buClr>
              <a:buSzPts val="1100"/>
              <a:buFont typeface="Arial"/>
              <a:buNone/>
            </a:pPr>
            <a:r>
              <a:rPr lang="en" sz="1800">
                <a:solidFill>
                  <a:srgbClr val="202729"/>
                </a:solidFill>
                <a:latin typeface="Old Standard TT"/>
                <a:ea typeface="Old Standard TT"/>
                <a:cs typeface="Old Standard TT"/>
                <a:sym typeface="Old Standard TT"/>
              </a:rPr>
              <a:t>np.max(list)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4b04b6542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4b04b6542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4b04b6542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4b04b6542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39f164ef1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39f164ef1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4b04b6542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4b04b6542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4b04b6542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4b04b6542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1800"/>
              </a:spcBef>
              <a:spcAft>
                <a:spcPts val="1800"/>
              </a:spcAft>
              <a:buNone/>
            </a:pPr>
            <a:r>
              <a:rPr lang="en" sz="1300">
                <a:solidFill>
                  <a:srgbClr val="181717"/>
                </a:solidFill>
                <a:highlight>
                  <a:srgbClr val="FFFFFF"/>
                </a:highlight>
                <a:latin typeface="Verdana"/>
                <a:ea typeface="Verdana"/>
                <a:cs typeface="Verdana"/>
                <a:sym typeface="Verdana"/>
              </a:rPr>
              <a:t>You can specify the type of a return value using </a:t>
            </a:r>
            <a:r>
              <a:rPr lang="en" sz="1200">
                <a:solidFill>
                  <a:schemeClr val="dk1"/>
                </a:solidFill>
                <a:highlight>
                  <a:srgbClr val="D9E5F3"/>
                </a:highlight>
                <a:latin typeface="Consolas"/>
                <a:ea typeface="Consolas"/>
                <a:cs typeface="Consolas"/>
                <a:sym typeface="Consolas"/>
              </a:rPr>
              <a:t>-&gt;</a:t>
            </a:r>
            <a:r>
              <a:rPr lang="en" sz="1300">
                <a:solidFill>
                  <a:srgbClr val="181717"/>
                </a:solidFill>
                <a:highlight>
                  <a:srgbClr val="FFFFFF"/>
                </a:highlight>
                <a:latin typeface="Verdana"/>
                <a:ea typeface="Verdana"/>
                <a:cs typeface="Verdana"/>
                <a:sym typeface="Verdana"/>
              </a:rPr>
              <a:t> operator, as shown below</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4b04b65426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4b04b6542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4b04b65426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4b04b65426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39ef2ccf27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39ef2ccf27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39f164ef1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39f164ef1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39f164ef1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39f164ef1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39f164ef1c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39f164ef1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39f164ef1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39f164ef1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39f164ef1c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39f164ef1c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39f164ef1c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39f164ef1c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39f164ef1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39f164ef1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accent5"/>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accent5"/>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a:ln cap="flat" cmpd="sng" w="9525">
            <a:solidFill>
              <a:schemeClr val="accent5"/>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5"/>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accent5"/>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Old Standard TT"/>
              <a:buNone/>
              <a:defRPr sz="28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Chapter 6</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Dr. Raza Ul Mustafa Khokhar</a:t>
            </a:r>
            <a:endParaRPr/>
          </a:p>
        </p:txBody>
      </p:sp>
      <p:sp>
        <p:nvSpPr>
          <p:cNvPr id="61" name="Google Shape;61;p13"/>
          <p:cNvSpPr txBox="1"/>
          <p:nvPr/>
        </p:nvSpPr>
        <p:spPr>
          <a:xfrm>
            <a:off x="510450" y="3182340"/>
            <a:ext cx="8123100" cy="13947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rgbClr val="FFFFFF"/>
                </a:solidFill>
                <a:latin typeface="Old Standard TT"/>
                <a:ea typeface="Old Standard TT"/>
                <a:cs typeface="Old Standard TT"/>
                <a:sym typeface="Old Standard TT"/>
              </a:rPr>
              <a:t>Dr. Raza Ul Mustafa Khokhar</a:t>
            </a:r>
            <a:endParaRPr sz="2400">
              <a:solidFill>
                <a:srgbClr val="FFFFFF"/>
              </a:solidFill>
              <a:latin typeface="Old Standard TT"/>
              <a:ea typeface="Old Standard TT"/>
              <a:cs typeface="Old Standard TT"/>
              <a:sym typeface="Old Standard TT"/>
            </a:endParaRPr>
          </a:p>
          <a:p>
            <a:pPr indent="0" lvl="0" marL="0" rtl="0" algn="l">
              <a:spcBef>
                <a:spcPts val="0"/>
              </a:spcBef>
              <a:spcAft>
                <a:spcPts val="0"/>
              </a:spcAft>
              <a:buNone/>
            </a:pPr>
            <a:r>
              <a:rPr lang="en" sz="2400">
                <a:solidFill>
                  <a:srgbClr val="FFFFFF"/>
                </a:solidFill>
                <a:latin typeface="Old Standard TT"/>
                <a:ea typeface="Old Standard TT"/>
                <a:cs typeface="Old Standard TT"/>
                <a:sym typeface="Old Standard TT"/>
              </a:rPr>
              <a:t>American University</a:t>
            </a:r>
            <a:endParaRPr sz="2400">
              <a:solidFill>
                <a:srgbClr val="FFFFFF"/>
              </a:solidFill>
              <a:latin typeface="Old Standard TT"/>
              <a:ea typeface="Old Standard TT"/>
              <a:cs typeface="Old Standard TT"/>
              <a:sym typeface="Old Standard TT"/>
            </a:endParaRPr>
          </a:p>
          <a:p>
            <a:pPr indent="0" lvl="0" marL="0" rtl="0" algn="l">
              <a:spcBef>
                <a:spcPts val="0"/>
              </a:spcBef>
              <a:spcAft>
                <a:spcPts val="0"/>
              </a:spcAft>
              <a:buNone/>
            </a:pPr>
            <a:r>
              <a:rPr lang="en" sz="2400">
                <a:solidFill>
                  <a:srgbClr val="FFFFFF"/>
                </a:solidFill>
                <a:latin typeface="Old Standard TT"/>
                <a:ea typeface="Old Standard TT"/>
                <a:cs typeface="Old Standard TT"/>
                <a:sym typeface="Old Standard TT"/>
              </a:rPr>
              <a:t>Computer Science Department - CSC-148</a:t>
            </a:r>
            <a:endParaRPr sz="2400">
              <a:solidFill>
                <a:srgbClr val="FFFFFF"/>
              </a:solidFill>
              <a:latin typeface="Old Standard TT"/>
              <a:ea typeface="Old Standard TT"/>
              <a:cs typeface="Old Standard TT"/>
              <a:sym typeface="Old Standard T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143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Turtle example with functions</a:t>
            </a:r>
            <a:endParaRPr/>
          </a:p>
        </p:txBody>
      </p:sp>
      <p:sp>
        <p:nvSpPr>
          <p:cNvPr id="126" name="Google Shape;12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127" name="Google Shape;127;p22"/>
          <p:cNvGraphicFramePr/>
          <p:nvPr/>
        </p:nvGraphicFramePr>
        <p:xfrm>
          <a:off x="232050" y="915900"/>
          <a:ext cx="3000000" cy="3000000"/>
        </p:xfrm>
        <a:graphic>
          <a:graphicData uri="http://schemas.openxmlformats.org/drawingml/2006/table">
            <a:tbl>
              <a:tblPr>
                <a:noFill/>
                <a:tableStyleId>{87F6834B-372A-42E7-AAE8-30864F3A4695}</a:tableStyleId>
              </a:tblPr>
              <a:tblGrid>
                <a:gridCol w="8679900"/>
              </a:tblGrid>
              <a:tr h="12700">
                <a:tc>
                  <a:txBody>
                    <a:bodyPr/>
                    <a:lstStyle/>
                    <a:p>
                      <a:pPr indent="0" lvl="0" marL="0" rtl="0" algn="l">
                        <a:lnSpc>
                          <a:spcPct val="115000"/>
                        </a:lnSpc>
                        <a:spcBef>
                          <a:spcPts val="0"/>
                        </a:spcBef>
                        <a:spcAft>
                          <a:spcPts val="0"/>
                        </a:spcAft>
                        <a:buNone/>
                      </a:pPr>
                      <a:r>
                        <a:rPr lang="en">
                          <a:solidFill>
                            <a:srgbClr val="FCC28C"/>
                          </a:solidFill>
                          <a:highlight>
                            <a:srgbClr val="333333"/>
                          </a:highlight>
                          <a:latin typeface="Consolas"/>
                          <a:ea typeface="Consolas"/>
                          <a:cs typeface="Consolas"/>
                          <a:sym typeface="Consolas"/>
                        </a:rPr>
                        <a:t>import</a:t>
                      </a:r>
                      <a:r>
                        <a:rPr lang="en">
                          <a:solidFill>
                            <a:srgbClr val="FFFFFF"/>
                          </a:solidFill>
                          <a:highlight>
                            <a:srgbClr val="333333"/>
                          </a:highlight>
                          <a:latin typeface="Consolas"/>
                          <a:ea typeface="Consolas"/>
                          <a:cs typeface="Consolas"/>
                          <a:sym typeface="Consolas"/>
                        </a:rPr>
                        <a:t> turtle</a:t>
                      </a:r>
                      <a:br>
                        <a:rPr lang="en">
                          <a:solidFill>
                            <a:srgbClr val="FFFFFF"/>
                          </a:solidFill>
                          <a:highlight>
                            <a:srgbClr val="333333"/>
                          </a:highlight>
                          <a:latin typeface="Consolas"/>
                          <a:ea typeface="Consolas"/>
                          <a:cs typeface="Consolas"/>
                          <a:sym typeface="Consolas"/>
                        </a:rPr>
                      </a:b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def </a:t>
                      </a:r>
                      <a:r>
                        <a:rPr lang="en">
                          <a:solidFill>
                            <a:srgbClr val="FFFFAA"/>
                          </a:solidFill>
                          <a:highlight>
                            <a:srgbClr val="333333"/>
                          </a:highlight>
                          <a:latin typeface="Consolas"/>
                          <a:ea typeface="Consolas"/>
                          <a:cs typeface="Consolas"/>
                          <a:sym typeface="Consolas"/>
                        </a:rPr>
                        <a:t>drawSquare</a:t>
                      </a:r>
                      <a:r>
                        <a:rPr lang="en">
                          <a:solidFill>
                            <a:srgbClr val="FFFFFF"/>
                          </a:solidFill>
                          <a:highlight>
                            <a:srgbClr val="333333"/>
                          </a:highlight>
                          <a:latin typeface="Consolas"/>
                          <a:ea typeface="Consolas"/>
                          <a:cs typeface="Consolas"/>
                          <a:sym typeface="Consolas"/>
                        </a:rPr>
                        <a:t>(t, sz):</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"""Make turtle t draw a square of with side sz."""</a:t>
                      </a:r>
                      <a:br>
                        <a:rPr lang="en">
                          <a:solidFill>
                            <a:srgbClr val="FFFFFF"/>
                          </a:solidFill>
                          <a:highlight>
                            <a:srgbClr val="333333"/>
                          </a:highlight>
                          <a:latin typeface="Consolas"/>
                          <a:ea typeface="Consolas"/>
                          <a:cs typeface="Consolas"/>
                          <a:sym typeface="Consolas"/>
                        </a:rPr>
                      </a:b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a:t>
                      </a:r>
                      <a:r>
                        <a:rPr lang="en">
                          <a:solidFill>
                            <a:srgbClr val="FCC28C"/>
                          </a:solidFill>
                          <a:highlight>
                            <a:srgbClr val="333333"/>
                          </a:highlight>
                          <a:latin typeface="Consolas"/>
                          <a:ea typeface="Consolas"/>
                          <a:cs typeface="Consolas"/>
                          <a:sym typeface="Consolas"/>
                        </a:rPr>
                        <a:t>for</a:t>
                      </a:r>
                      <a:r>
                        <a:rPr lang="en">
                          <a:solidFill>
                            <a:srgbClr val="FFFFFF"/>
                          </a:solidFill>
                          <a:highlight>
                            <a:srgbClr val="333333"/>
                          </a:highlight>
                          <a:latin typeface="Consolas"/>
                          <a:ea typeface="Consolas"/>
                          <a:cs typeface="Consolas"/>
                          <a:sym typeface="Consolas"/>
                        </a:rPr>
                        <a:t> i in </a:t>
                      </a:r>
                      <a:r>
                        <a:rPr lang="en">
                          <a:solidFill>
                            <a:srgbClr val="FFFFAA"/>
                          </a:solidFill>
                          <a:highlight>
                            <a:srgbClr val="333333"/>
                          </a:highlight>
                          <a:latin typeface="Consolas"/>
                          <a:ea typeface="Consolas"/>
                          <a:cs typeface="Consolas"/>
                          <a:sym typeface="Consolas"/>
                        </a:rPr>
                        <a:t>range</a:t>
                      </a:r>
                      <a:r>
                        <a:rPr lang="en">
                          <a:solidFill>
                            <a:srgbClr val="FFFFFF"/>
                          </a:solidFill>
                          <a:highlight>
                            <a:srgbClr val="333333"/>
                          </a:highlight>
                          <a:latin typeface="Consolas"/>
                          <a:ea typeface="Consolas"/>
                          <a:cs typeface="Consolas"/>
                          <a:sym typeface="Consolas"/>
                        </a:rPr>
                        <a:t>(</a:t>
                      </a:r>
                      <a:r>
                        <a:rPr lang="en">
                          <a:solidFill>
                            <a:srgbClr val="D36363"/>
                          </a:solidFill>
                          <a:highlight>
                            <a:srgbClr val="333333"/>
                          </a:highlight>
                          <a:latin typeface="Consolas"/>
                          <a:ea typeface="Consolas"/>
                          <a:cs typeface="Consolas"/>
                          <a:sym typeface="Consolas"/>
                        </a:rPr>
                        <a:t>4</a:t>
                      </a:r>
                      <a:r>
                        <a:rPr lang="en">
                          <a:solidFill>
                            <a:srgbClr val="FFFFFF"/>
                          </a:solidFill>
                          <a:highlight>
                            <a:srgbClr val="333333"/>
                          </a:highlight>
                          <a:latin typeface="Consolas"/>
                          <a:ea typeface="Consolas"/>
                          <a:cs typeface="Consolas"/>
                          <a:sym typeface="Consolas"/>
                        </a:rPr>
                        <a:t>):</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t.</a:t>
                      </a:r>
                      <a:r>
                        <a:rPr lang="en">
                          <a:solidFill>
                            <a:srgbClr val="FFFFAA"/>
                          </a:solidFill>
                          <a:highlight>
                            <a:srgbClr val="333333"/>
                          </a:highlight>
                          <a:latin typeface="Consolas"/>
                          <a:ea typeface="Consolas"/>
                          <a:cs typeface="Consolas"/>
                          <a:sym typeface="Consolas"/>
                        </a:rPr>
                        <a:t>forward</a:t>
                      </a:r>
                      <a:r>
                        <a:rPr lang="en">
                          <a:solidFill>
                            <a:srgbClr val="FFFFFF"/>
                          </a:solidFill>
                          <a:highlight>
                            <a:srgbClr val="333333"/>
                          </a:highlight>
                          <a:latin typeface="Consolas"/>
                          <a:ea typeface="Consolas"/>
                          <a:cs typeface="Consolas"/>
                          <a:sym typeface="Consolas"/>
                        </a:rPr>
                        <a:t>(sz)</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t.</a:t>
                      </a:r>
                      <a:r>
                        <a:rPr lang="en">
                          <a:solidFill>
                            <a:srgbClr val="FFFFAA"/>
                          </a:solidFill>
                          <a:highlight>
                            <a:srgbClr val="333333"/>
                          </a:highlight>
                          <a:latin typeface="Consolas"/>
                          <a:ea typeface="Consolas"/>
                          <a:cs typeface="Consolas"/>
                          <a:sym typeface="Consolas"/>
                        </a:rPr>
                        <a:t>left</a:t>
                      </a:r>
                      <a:r>
                        <a:rPr lang="en">
                          <a:solidFill>
                            <a:srgbClr val="FFFFFF"/>
                          </a:solidFill>
                          <a:highlight>
                            <a:srgbClr val="333333"/>
                          </a:highlight>
                          <a:latin typeface="Consolas"/>
                          <a:ea typeface="Consolas"/>
                          <a:cs typeface="Consolas"/>
                          <a:sym typeface="Consolas"/>
                        </a:rPr>
                        <a:t>(</a:t>
                      </a:r>
                      <a:r>
                        <a:rPr lang="en">
                          <a:solidFill>
                            <a:srgbClr val="D36363"/>
                          </a:solidFill>
                          <a:highlight>
                            <a:srgbClr val="333333"/>
                          </a:highlight>
                          <a:latin typeface="Consolas"/>
                          <a:ea typeface="Consolas"/>
                          <a:cs typeface="Consolas"/>
                          <a:sym typeface="Consolas"/>
                        </a:rPr>
                        <a:t>90</a:t>
                      </a:r>
                      <a:r>
                        <a:rPr lang="en">
                          <a:solidFill>
                            <a:srgbClr val="FFFFFF"/>
                          </a:solidFill>
                          <a:highlight>
                            <a:srgbClr val="333333"/>
                          </a:highlight>
                          <a:latin typeface="Consolas"/>
                          <a:ea typeface="Consolas"/>
                          <a:cs typeface="Consolas"/>
                          <a:sym typeface="Consolas"/>
                        </a:rPr>
                        <a:t>)</a:t>
                      </a:r>
                      <a:br>
                        <a:rPr lang="en">
                          <a:solidFill>
                            <a:srgbClr val="FFFFFF"/>
                          </a:solidFill>
                          <a:highlight>
                            <a:srgbClr val="333333"/>
                          </a:highlight>
                          <a:latin typeface="Consolas"/>
                          <a:ea typeface="Consolas"/>
                          <a:cs typeface="Consolas"/>
                          <a:sym typeface="Consolas"/>
                        </a:rPr>
                      </a:b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wn = turtle.Screen()              # Set up the window </a:t>
                      </a:r>
                      <a:r>
                        <a:rPr lang="en">
                          <a:solidFill>
                            <a:srgbClr val="FCC28C"/>
                          </a:solidFill>
                          <a:highlight>
                            <a:srgbClr val="333333"/>
                          </a:highlight>
                          <a:latin typeface="Consolas"/>
                          <a:ea typeface="Consolas"/>
                          <a:cs typeface="Consolas"/>
                          <a:sym typeface="Consolas"/>
                        </a:rPr>
                        <a:t>and</a:t>
                      </a:r>
                      <a:r>
                        <a:rPr lang="en">
                          <a:solidFill>
                            <a:srgbClr val="FFFFFF"/>
                          </a:solidFill>
                          <a:highlight>
                            <a:srgbClr val="333333"/>
                          </a:highlight>
                          <a:latin typeface="Consolas"/>
                          <a:ea typeface="Consolas"/>
                          <a:cs typeface="Consolas"/>
                          <a:sym typeface="Consolas"/>
                        </a:rPr>
                        <a:t> its attributes</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wn.bgcolor(</a:t>
                      </a:r>
                      <a:r>
                        <a:rPr lang="en">
                          <a:solidFill>
                            <a:srgbClr val="A2FCA2"/>
                          </a:solidFill>
                          <a:highlight>
                            <a:srgbClr val="333333"/>
                          </a:highlight>
                          <a:latin typeface="Consolas"/>
                          <a:ea typeface="Consolas"/>
                          <a:cs typeface="Consolas"/>
                          <a:sym typeface="Consolas"/>
                        </a:rPr>
                        <a:t>"lightgreen"</a:t>
                      </a:r>
                      <a:r>
                        <a:rPr lang="en">
                          <a:solidFill>
                            <a:srgbClr val="FFFFFF"/>
                          </a:solidFill>
                          <a:highlight>
                            <a:srgbClr val="333333"/>
                          </a:highlight>
                          <a:latin typeface="Consolas"/>
                          <a:ea typeface="Consolas"/>
                          <a:cs typeface="Consolas"/>
                          <a:sym typeface="Consolas"/>
                        </a:rPr>
                        <a:t>)</a:t>
                      </a:r>
                      <a:br>
                        <a:rPr lang="en">
                          <a:solidFill>
                            <a:srgbClr val="FFFFFF"/>
                          </a:solidFill>
                          <a:highlight>
                            <a:srgbClr val="333333"/>
                          </a:highlight>
                          <a:latin typeface="Consolas"/>
                          <a:ea typeface="Consolas"/>
                          <a:cs typeface="Consolas"/>
                          <a:sym typeface="Consolas"/>
                        </a:rPr>
                      </a:b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alex = turtle.Turtle()            # create alex</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drawSquare(alex, </a:t>
                      </a:r>
                      <a:r>
                        <a:rPr lang="en">
                          <a:solidFill>
                            <a:srgbClr val="D36363"/>
                          </a:solidFill>
                          <a:highlight>
                            <a:srgbClr val="333333"/>
                          </a:highlight>
                          <a:latin typeface="Consolas"/>
                          <a:ea typeface="Consolas"/>
                          <a:cs typeface="Consolas"/>
                          <a:sym typeface="Consolas"/>
                        </a:rPr>
                        <a:t>50</a:t>
                      </a:r>
                      <a:r>
                        <a:rPr lang="en">
                          <a:solidFill>
                            <a:srgbClr val="FFFFFF"/>
                          </a:solidFill>
                          <a:highlight>
                            <a:srgbClr val="333333"/>
                          </a:highlight>
                          <a:latin typeface="Consolas"/>
                          <a:ea typeface="Consolas"/>
                          <a:cs typeface="Consolas"/>
                          <a:sym typeface="Consolas"/>
                        </a:rPr>
                        <a:t>)             # Call the function to draw the square passing the actual turtle </a:t>
                      </a:r>
                      <a:r>
                        <a:rPr lang="en">
                          <a:solidFill>
                            <a:srgbClr val="FCC28C"/>
                          </a:solidFill>
                          <a:highlight>
                            <a:srgbClr val="333333"/>
                          </a:highlight>
                          <a:latin typeface="Consolas"/>
                          <a:ea typeface="Consolas"/>
                          <a:cs typeface="Consolas"/>
                          <a:sym typeface="Consolas"/>
                        </a:rPr>
                        <a:t>and</a:t>
                      </a:r>
                      <a:r>
                        <a:rPr lang="en">
                          <a:solidFill>
                            <a:srgbClr val="FFFFFF"/>
                          </a:solidFill>
                          <a:highlight>
                            <a:srgbClr val="333333"/>
                          </a:highlight>
                          <a:latin typeface="Consolas"/>
                          <a:ea typeface="Consolas"/>
                          <a:cs typeface="Consolas"/>
                          <a:sym typeface="Consolas"/>
                        </a:rPr>
                        <a:t> the actual side size</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wn.exitonclick()</a:t>
                      </a:r>
                      <a:endParaRPr/>
                    </a:p>
                  </a:txBody>
                  <a:tcPr marT="63500" marB="63500" marR="63500" marL="63500">
                    <a:solidFill>
                      <a:srgbClr val="333333"/>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Tired of turtle? … Let’s change to another examples</a:t>
            </a:r>
            <a:endParaRPr/>
          </a:p>
        </p:txBody>
      </p:sp>
      <p:sp>
        <p:nvSpPr>
          <p:cNvPr id="133" name="Google Shape;13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Even Odd numbers?</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Even or Odd Numbers</a:t>
            </a:r>
            <a:endParaRPr/>
          </a:p>
        </p:txBody>
      </p:sp>
      <p:sp>
        <p:nvSpPr>
          <p:cNvPr id="139" name="Google Shape;139;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140" name="Google Shape;140;p24"/>
          <p:cNvGraphicFramePr/>
          <p:nvPr/>
        </p:nvGraphicFramePr>
        <p:xfrm>
          <a:off x="412175" y="1594475"/>
          <a:ext cx="3000000" cy="3000000"/>
        </p:xfrm>
        <a:graphic>
          <a:graphicData uri="http://schemas.openxmlformats.org/drawingml/2006/table">
            <a:tbl>
              <a:tblPr>
                <a:noFill/>
                <a:tableStyleId>{87F6834B-372A-42E7-AAE8-30864F3A4695}</a:tableStyleId>
              </a:tblPr>
              <a:tblGrid>
                <a:gridCol w="8520600"/>
              </a:tblGrid>
              <a:tr h="12700">
                <a:tc>
                  <a:txBody>
                    <a:bodyPr/>
                    <a:lstStyle/>
                    <a:p>
                      <a:pPr indent="0" lvl="0" marL="0" rtl="0" algn="l">
                        <a:lnSpc>
                          <a:spcPct val="115000"/>
                        </a:lnSpc>
                        <a:spcBef>
                          <a:spcPts val="0"/>
                        </a:spcBef>
                        <a:spcAft>
                          <a:spcPts val="0"/>
                        </a:spcAft>
                        <a:buNone/>
                      </a:pPr>
                      <a:r>
                        <a:rPr lang="en">
                          <a:solidFill>
                            <a:srgbClr val="FFFFFF"/>
                          </a:solidFill>
                          <a:highlight>
                            <a:srgbClr val="333333"/>
                          </a:highlight>
                          <a:latin typeface="Consolas"/>
                          <a:ea typeface="Consolas"/>
                          <a:cs typeface="Consolas"/>
                          <a:sym typeface="Consolas"/>
                        </a:rPr>
                        <a:t>def </a:t>
                      </a:r>
                      <a:r>
                        <a:rPr lang="en">
                          <a:solidFill>
                            <a:srgbClr val="FFFFAA"/>
                          </a:solidFill>
                          <a:highlight>
                            <a:srgbClr val="333333"/>
                          </a:highlight>
                          <a:latin typeface="Consolas"/>
                          <a:ea typeface="Consolas"/>
                          <a:cs typeface="Consolas"/>
                          <a:sym typeface="Consolas"/>
                        </a:rPr>
                        <a:t>is_even</a:t>
                      </a:r>
                      <a:r>
                        <a:rPr lang="en">
                          <a:solidFill>
                            <a:srgbClr val="FFFFFF"/>
                          </a:solidFill>
                          <a:highlight>
                            <a:srgbClr val="333333"/>
                          </a:highlight>
                          <a:latin typeface="Consolas"/>
                          <a:ea typeface="Consolas"/>
                          <a:cs typeface="Consolas"/>
                          <a:sym typeface="Consolas"/>
                        </a:rPr>
                        <a:t>(number):</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a:t>
                      </a:r>
                      <a:r>
                        <a:rPr lang="en">
                          <a:solidFill>
                            <a:srgbClr val="FCC28C"/>
                          </a:solidFill>
                          <a:highlight>
                            <a:srgbClr val="333333"/>
                          </a:highlight>
                          <a:latin typeface="Consolas"/>
                          <a:ea typeface="Consolas"/>
                          <a:cs typeface="Consolas"/>
                          <a:sym typeface="Consolas"/>
                        </a:rPr>
                        <a:t>if</a:t>
                      </a:r>
                      <a:r>
                        <a:rPr lang="en">
                          <a:solidFill>
                            <a:srgbClr val="FFFFFF"/>
                          </a:solidFill>
                          <a:highlight>
                            <a:srgbClr val="333333"/>
                          </a:highlight>
                          <a:latin typeface="Consolas"/>
                          <a:ea typeface="Consolas"/>
                          <a:cs typeface="Consolas"/>
                          <a:sym typeface="Consolas"/>
                        </a:rPr>
                        <a:t> number % 2 == </a:t>
                      </a:r>
                      <a:r>
                        <a:rPr lang="en">
                          <a:solidFill>
                            <a:srgbClr val="D36363"/>
                          </a:solidFill>
                          <a:highlight>
                            <a:srgbClr val="333333"/>
                          </a:highlight>
                          <a:latin typeface="Consolas"/>
                          <a:ea typeface="Consolas"/>
                          <a:cs typeface="Consolas"/>
                          <a:sym typeface="Consolas"/>
                        </a:rPr>
                        <a:t>0</a:t>
                      </a:r>
                      <a:r>
                        <a:rPr lang="en">
                          <a:solidFill>
                            <a:srgbClr val="FFFFFF"/>
                          </a:solidFill>
                          <a:highlight>
                            <a:srgbClr val="333333"/>
                          </a:highlight>
                          <a:latin typeface="Consolas"/>
                          <a:ea typeface="Consolas"/>
                          <a:cs typeface="Consolas"/>
                          <a:sym typeface="Consolas"/>
                        </a:rPr>
                        <a:t>:</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a:t>
                      </a:r>
                      <a:r>
                        <a:rPr lang="en">
                          <a:solidFill>
                            <a:srgbClr val="FCC28C"/>
                          </a:solidFill>
                          <a:highlight>
                            <a:srgbClr val="333333"/>
                          </a:highlight>
                          <a:latin typeface="Consolas"/>
                          <a:ea typeface="Consolas"/>
                          <a:cs typeface="Consolas"/>
                          <a:sym typeface="Consolas"/>
                        </a:rPr>
                        <a:t>return</a:t>
                      </a:r>
                      <a:r>
                        <a:rPr lang="en">
                          <a:solidFill>
                            <a:srgbClr val="FFFFFF"/>
                          </a:solidFill>
                          <a:highlight>
                            <a:srgbClr val="333333"/>
                          </a:highlight>
                          <a:latin typeface="Consolas"/>
                          <a:ea typeface="Consolas"/>
                          <a:cs typeface="Consolas"/>
                          <a:sym typeface="Consolas"/>
                        </a:rPr>
                        <a:t> True</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a:t>
                      </a:r>
                      <a:r>
                        <a:rPr lang="en">
                          <a:solidFill>
                            <a:srgbClr val="FCC28C"/>
                          </a:solidFill>
                          <a:highlight>
                            <a:srgbClr val="333333"/>
                          </a:highlight>
                          <a:latin typeface="Consolas"/>
                          <a:ea typeface="Consolas"/>
                          <a:cs typeface="Consolas"/>
                          <a:sym typeface="Consolas"/>
                        </a:rPr>
                        <a:t>else</a:t>
                      </a:r>
                      <a:r>
                        <a:rPr lang="en">
                          <a:solidFill>
                            <a:srgbClr val="FFFFFF"/>
                          </a:solidFill>
                          <a:highlight>
                            <a:srgbClr val="333333"/>
                          </a:highlight>
                          <a:latin typeface="Consolas"/>
                          <a:ea typeface="Consolas"/>
                          <a:cs typeface="Consolas"/>
                          <a:sym typeface="Consolas"/>
                        </a:rPr>
                        <a:t>:</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a:t>
                      </a:r>
                      <a:r>
                        <a:rPr lang="en">
                          <a:solidFill>
                            <a:srgbClr val="FCC28C"/>
                          </a:solidFill>
                          <a:highlight>
                            <a:srgbClr val="333333"/>
                          </a:highlight>
                          <a:latin typeface="Consolas"/>
                          <a:ea typeface="Consolas"/>
                          <a:cs typeface="Consolas"/>
                          <a:sym typeface="Consolas"/>
                        </a:rPr>
                        <a:t>return</a:t>
                      </a:r>
                      <a:r>
                        <a:rPr lang="en">
                          <a:solidFill>
                            <a:srgbClr val="FFFFFF"/>
                          </a:solidFill>
                          <a:highlight>
                            <a:srgbClr val="333333"/>
                          </a:highlight>
                          <a:latin typeface="Consolas"/>
                          <a:ea typeface="Consolas"/>
                          <a:cs typeface="Consolas"/>
                          <a:sym typeface="Consolas"/>
                        </a:rPr>
                        <a:t> False</a:t>
                      </a:r>
                      <a:br>
                        <a:rPr lang="en">
                          <a:solidFill>
                            <a:srgbClr val="FFFFFF"/>
                          </a:solidFill>
                          <a:highlight>
                            <a:srgbClr val="333333"/>
                          </a:highlight>
                          <a:latin typeface="Consolas"/>
                          <a:ea typeface="Consolas"/>
                          <a:cs typeface="Consolas"/>
                          <a:sym typeface="Consolas"/>
                        </a:rPr>
                      </a:b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Calling the function </a:t>
                      </a:r>
                      <a:r>
                        <a:rPr lang="en">
                          <a:solidFill>
                            <a:srgbClr val="FCC28C"/>
                          </a:solidFill>
                          <a:highlight>
                            <a:srgbClr val="333333"/>
                          </a:highlight>
                          <a:latin typeface="Consolas"/>
                          <a:ea typeface="Consolas"/>
                          <a:cs typeface="Consolas"/>
                          <a:sym typeface="Consolas"/>
                        </a:rPr>
                        <a:t>and</a:t>
                      </a:r>
                      <a:r>
                        <a:rPr lang="en">
                          <a:solidFill>
                            <a:srgbClr val="FFFFFF"/>
                          </a:solidFill>
                          <a:highlight>
                            <a:srgbClr val="333333"/>
                          </a:highlight>
                          <a:latin typeface="Consolas"/>
                          <a:ea typeface="Consolas"/>
                          <a:cs typeface="Consolas"/>
                          <a:sym typeface="Consolas"/>
                        </a:rPr>
                        <a:t> </a:t>
                      </a:r>
                      <a:r>
                        <a:rPr lang="en">
                          <a:solidFill>
                            <a:srgbClr val="FCC28C"/>
                          </a:solidFill>
                          <a:highlight>
                            <a:srgbClr val="333333"/>
                          </a:highlight>
                          <a:latin typeface="Consolas"/>
                          <a:ea typeface="Consolas"/>
                          <a:cs typeface="Consolas"/>
                          <a:sym typeface="Consolas"/>
                        </a:rPr>
                        <a:t>using</a:t>
                      </a:r>
                      <a:r>
                        <a:rPr lang="en">
                          <a:solidFill>
                            <a:srgbClr val="FFFFFF"/>
                          </a:solidFill>
                          <a:highlight>
                            <a:srgbClr val="333333"/>
                          </a:highlight>
                          <a:latin typeface="Consolas"/>
                          <a:ea typeface="Consolas"/>
                          <a:cs typeface="Consolas"/>
                          <a:sym typeface="Consolas"/>
                        </a:rPr>
                        <a:t> the </a:t>
                      </a:r>
                      <a:r>
                        <a:rPr lang="en">
                          <a:solidFill>
                            <a:srgbClr val="FCC28C"/>
                          </a:solidFill>
                          <a:highlight>
                            <a:srgbClr val="333333"/>
                          </a:highlight>
                          <a:latin typeface="Consolas"/>
                          <a:ea typeface="Consolas"/>
                          <a:cs typeface="Consolas"/>
                          <a:sym typeface="Consolas"/>
                        </a:rPr>
                        <a:t>return</a:t>
                      </a:r>
                      <a:r>
                        <a:rPr lang="en">
                          <a:solidFill>
                            <a:srgbClr val="FFFFFF"/>
                          </a:solidFill>
                          <a:highlight>
                            <a:srgbClr val="333333"/>
                          </a:highlight>
                          <a:latin typeface="Consolas"/>
                          <a:ea typeface="Consolas"/>
                          <a:cs typeface="Consolas"/>
                          <a:sym typeface="Consolas"/>
                        </a:rPr>
                        <a:t> value</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num = </a:t>
                      </a:r>
                      <a:r>
                        <a:rPr lang="en">
                          <a:solidFill>
                            <a:srgbClr val="D36363"/>
                          </a:solidFill>
                          <a:highlight>
                            <a:srgbClr val="333333"/>
                          </a:highlight>
                          <a:latin typeface="Consolas"/>
                          <a:ea typeface="Consolas"/>
                          <a:cs typeface="Consolas"/>
                          <a:sym typeface="Consolas"/>
                        </a:rPr>
                        <a:t>6</a:t>
                      </a:r>
                      <a:br>
                        <a:rPr lang="en">
                          <a:solidFill>
                            <a:srgbClr val="FFFFFF"/>
                          </a:solidFill>
                          <a:highlight>
                            <a:srgbClr val="333333"/>
                          </a:highlight>
                          <a:latin typeface="Consolas"/>
                          <a:ea typeface="Consolas"/>
                          <a:cs typeface="Consolas"/>
                          <a:sym typeface="Consolas"/>
                        </a:rPr>
                      </a:br>
                      <a:r>
                        <a:rPr lang="en">
                          <a:solidFill>
                            <a:srgbClr val="FCC28C"/>
                          </a:solidFill>
                          <a:highlight>
                            <a:srgbClr val="333333"/>
                          </a:highlight>
                          <a:latin typeface="Consolas"/>
                          <a:ea typeface="Consolas"/>
                          <a:cs typeface="Consolas"/>
                          <a:sym typeface="Consolas"/>
                        </a:rPr>
                        <a:t>if</a:t>
                      </a:r>
                      <a:r>
                        <a:rPr lang="en">
                          <a:solidFill>
                            <a:srgbClr val="FFFFFF"/>
                          </a:solidFill>
                          <a:highlight>
                            <a:srgbClr val="333333"/>
                          </a:highlight>
                          <a:latin typeface="Consolas"/>
                          <a:ea typeface="Consolas"/>
                          <a:cs typeface="Consolas"/>
                          <a:sym typeface="Consolas"/>
                        </a:rPr>
                        <a:t> is_even(num):</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print(f</a:t>
                      </a:r>
                      <a:r>
                        <a:rPr lang="en">
                          <a:solidFill>
                            <a:srgbClr val="A2FCA2"/>
                          </a:solidFill>
                          <a:highlight>
                            <a:srgbClr val="333333"/>
                          </a:highlight>
                          <a:latin typeface="Consolas"/>
                          <a:ea typeface="Consolas"/>
                          <a:cs typeface="Consolas"/>
                          <a:sym typeface="Consolas"/>
                        </a:rPr>
                        <a:t>"{num} is even."</a:t>
                      </a:r>
                      <a:r>
                        <a:rPr lang="en">
                          <a:solidFill>
                            <a:srgbClr val="FFFFFF"/>
                          </a:solidFill>
                          <a:highlight>
                            <a:srgbClr val="333333"/>
                          </a:highlight>
                          <a:latin typeface="Consolas"/>
                          <a:ea typeface="Consolas"/>
                          <a:cs typeface="Consolas"/>
                          <a:sym typeface="Consolas"/>
                        </a:rPr>
                        <a:t>)</a:t>
                      </a:r>
                      <a:br>
                        <a:rPr lang="en">
                          <a:solidFill>
                            <a:srgbClr val="FFFFFF"/>
                          </a:solidFill>
                          <a:highlight>
                            <a:srgbClr val="333333"/>
                          </a:highlight>
                          <a:latin typeface="Consolas"/>
                          <a:ea typeface="Consolas"/>
                          <a:cs typeface="Consolas"/>
                          <a:sym typeface="Consolas"/>
                        </a:rPr>
                      </a:br>
                      <a:r>
                        <a:rPr lang="en">
                          <a:solidFill>
                            <a:srgbClr val="FCC28C"/>
                          </a:solidFill>
                          <a:highlight>
                            <a:srgbClr val="333333"/>
                          </a:highlight>
                          <a:latin typeface="Consolas"/>
                          <a:ea typeface="Consolas"/>
                          <a:cs typeface="Consolas"/>
                          <a:sym typeface="Consolas"/>
                        </a:rPr>
                        <a:t>else</a:t>
                      </a:r>
                      <a:r>
                        <a:rPr lang="en">
                          <a:solidFill>
                            <a:srgbClr val="FFFFFF"/>
                          </a:solidFill>
                          <a:highlight>
                            <a:srgbClr val="333333"/>
                          </a:highlight>
                          <a:latin typeface="Consolas"/>
                          <a:ea typeface="Consolas"/>
                          <a:cs typeface="Consolas"/>
                          <a:sym typeface="Consolas"/>
                        </a:rPr>
                        <a:t>:</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print(f</a:t>
                      </a:r>
                      <a:r>
                        <a:rPr lang="en">
                          <a:solidFill>
                            <a:srgbClr val="A2FCA2"/>
                          </a:solidFill>
                          <a:highlight>
                            <a:srgbClr val="333333"/>
                          </a:highlight>
                          <a:latin typeface="Consolas"/>
                          <a:ea typeface="Consolas"/>
                          <a:cs typeface="Consolas"/>
                          <a:sym typeface="Consolas"/>
                        </a:rPr>
                        <a:t>"{num} is odd."</a:t>
                      </a:r>
                      <a:r>
                        <a:rPr lang="en">
                          <a:solidFill>
                            <a:srgbClr val="FFFFFF"/>
                          </a:solidFill>
                          <a:highlight>
                            <a:srgbClr val="333333"/>
                          </a:highlight>
                          <a:latin typeface="Consolas"/>
                          <a:ea typeface="Consolas"/>
                          <a:cs typeface="Consolas"/>
                          <a:sym typeface="Consolas"/>
                        </a:rPr>
                        <a:t>)</a:t>
                      </a:r>
                      <a:endParaRPr/>
                    </a:p>
                  </a:txBody>
                  <a:tcPr marT="63500" marB="63500" marR="63500" marL="63500">
                    <a:solidFill>
                      <a:srgbClr val="333333"/>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Nested functions</a:t>
            </a:r>
            <a:endParaRPr/>
          </a:p>
        </p:txBody>
      </p:sp>
      <p:sp>
        <p:nvSpPr>
          <p:cNvPr id="146" name="Google Shape;146;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147" name="Google Shape;147;p25"/>
          <p:cNvGraphicFramePr/>
          <p:nvPr/>
        </p:nvGraphicFramePr>
        <p:xfrm>
          <a:off x="594425" y="2000825"/>
          <a:ext cx="3000000" cy="3000000"/>
        </p:xfrm>
        <a:graphic>
          <a:graphicData uri="http://schemas.openxmlformats.org/drawingml/2006/table">
            <a:tbl>
              <a:tblPr>
                <a:noFill/>
                <a:tableStyleId>{87F6834B-372A-42E7-AAE8-30864F3A4695}</a:tableStyleId>
              </a:tblPr>
              <a:tblGrid>
                <a:gridCol w="7729650"/>
              </a:tblGrid>
              <a:tr h="12700">
                <a:tc>
                  <a:txBody>
                    <a:bodyPr/>
                    <a:lstStyle/>
                    <a:p>
                      <a:pPr indent="0" lvl="0" marL="0" rtl="0" algn="l">
                        <a:lnSpc>
                          <a:spcPct val="115000"/>
                        </a:lnSpc>
                        <a:spcBef>
                          <a:spcPts val="0"/>
                        </a:spcBef>
                        <a:spcAft>
                          <a:spcPts val="0"/>
                        </a:spcAft>
                        <a:buNone/>
                      </a:pPr>
                      <a:r>
                        <a:rPr lang="en">
                          <a:solidFill>
                            <a:srgbClr val="FFFFFF"/>
                          </a:solidFill>
                          <a:highlight>
                            <a:srgbClr val="333333"/>
                          </a:highlight>
                          <a:latin typeface="Consolas"/>
                          <a:ea typeface="Consolas"/>
                          <a:cs typeface="Consolas"/>
                          <a:sym typeface="Consolas"/>
                        </a:rPr>
                        <a:t>def </a:t>
                      </a:r>
                      <a:r>
                        <a:rPr lang="en">
                          <a:solidFill>
                            <a:srgbClr val="FFFFAA"/>
                          </a:solidFill>
                          <a:highlight>
                            <a:srgbClr val="333333"/>
                          </a:highlight>
                          <a:latin typeface="Consolas"/>
                          <a:ea typeface="Consolas"/>
                          <a:cs typeface="Consolas"/>
                          <a:sym typeface="Consolas"/>
                        </a:rPr>
                        <a:t>outer_function</a:t>
                      </a:r>
                      <a:r>
                        <a:rPr lang="en">
                          <a:solidFill>
                            <a:srgbClr val="FFFFFF"/>
                          </a:solidFill>
                          <a:highlight>
                            <a:srgbClr val="333333"/>
                          </a:highlight>
                          <a:latin typeface="Consolas"/>
                          <a:ea typeface="Consolas"/>
                          <a:cs typeface="Consolas"/>
                          <a:sym typeface="Consolas"/>
                        </a:rPr>
                        <a:t>(x):</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def </a:t>
                      </a:r>
                      <a:r>
                        <a:rPr lang="en">
                          <a:solidFill>
                            <a:srgbClr val="FFFFAA"/>
                          </a:solidFill>
                          <a:highlight>
                            <a:srgbClr val="333333"/>
                          </a:highlight>
                          <a:latin typeface="Consolas"/>
                          <a:ea typeface="Consolas"/>
                          <a:cs typeface="Consolas"/>
                          <a:sym typeface="Consolas"/>
                        </a:rPr>
                        <a:t>inner_function</a:t>
                      </a:r>
                      <a:r>
                        <a:rPr lang="en">
                          <a:solidFill>
                            <a:srgbClr val="FFFFFF"/>
                          </a:solidFill>
                          <a:highlight>
                            <a:srgbClr val="333333"/>
                          </a:highlight>
                          <a:latin typeface="Consolas"/>
                          <a:ea typeface="Consolas"/>
                          <a:cs typeface="Consolas"/>
                          <a:sym typeface="Consolas"/>
                        </a:rPr>
                        <a:t>(y):</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a:t>
                      </a:r>
                      <a:r>
                        <a:rPr lang="en">
                          <a:solidFill>
                            <a:srgbClr val="FCC28C"/>
                          </a:solidFill>
                          <a:highlight>
                            <a:srgbClr val="333333"/>
                          </a:highlight>
                          <a:latin typeface="Consolas"/>
                          <a:ea typeface="Consolas"/>
                          <a:cs typeface="Consolas"/>
                          <a:sym typeface="Consolas"/>
                        </a:rPr>
                        <a:t>return</a:t>
                      </a:r>
                      <a:r>
                        <a:rPr lang="en">
                          <a:solidFill>
                            <a:srgbClr val="FFFFFF"/>
                          </a:solidFill>
                          <a:highlight>
                            <a:srgbClr val="333333"/>
                          </a:highlight>
                          <a:latin typeface="Consolas"/>
                          <a:ea typeface="Consolas"/>
                          <a:cs typeface="Consolas"/>
                          <a:sym typeface="Consolas"/>
                        </a:rPr>
                        <a:t> y * 2</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result = inner_function(x)</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a:t>
                      </a:r>
                      <a:r>
                        <a:rPr lang="en">
                          <a:solidFill>
                            <a:srgbClr val="FCC28C"/>
                          </a:solidFill>
                          <a:highlight>
                            <a:srgbClr val="333333"/>
                          </a:highlight>
                          <a:latin typeface="Consolas"/>
                          <a:ea typeface="Consolas"/>
                          <a:cs typeface="Consolas"/>
                          <a:sym typeface="Consolas"/>
                        </a:rPr>
                        <a:t>return</a:t>
                      </a:r>
                      <a:r>
                        <a:rPr lang="en">
                          <a:solidFill>
                            <a:srgbClr val="FFFFFF"/>
                          </a:solidFill>
                          <a:highlight>
                            <a:srgbClr val="333333"/>
                          </a:highlight>
                          <a:latin typeface="Consolas"/>
                          <a:ea typeface="Consolas"/>
                          <a:cs typeface="Consolas"/>
                          <a:sym typeface="Consolas"/>
                        </a:rPr>
                        <a:t> result</a:t>
                      </a:r>
                      <a:br>
                        <a:rPr lang="en">
                          <a:solidFill>
                            <a:srgbClr val="FFFFFF"/>
                          </a:solidFill>
                          <a:highlight>
                            <a:srgbClr val="333333"/>
                          </a:highlight>
                          <a:latin typeface="Consolas"/>
                          <a:ea typeface="Consolas"/>
                          <a:cs typeface="Consolas"/>
                          <a:sym typeface="Consolas"/>
                        </a:rPr>
                      </a:b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Calling the nested functions</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output = outer_function(</a:t>
                      </a:r>
                      <a:r>
                        <a:rPr lang="en">
                          <a:solidFill>
                            <a:srgbClr val="D36363"/>
                          </a:solidFill>
                          <a:highlight>
                            <a:srgbClr val="333333"/>
                          </a:highlight>
                          <a:latin typeface="Consolas"/>
                          <a:ea typeface="Consolas"/>
                          <a:cs typeface="Consolas"/>
                          <a:sym typeface="Consolas"/>
                        </a:rPr>
                        <a:t>3</a:t>
                      </a:r>
                      <a:r>
                        <a:rPr lang="en">
                          <a:solidFill>
                            <a:srgbClr val="FFFFFF"/>
                          </a:solidFill>
                          <a:highlight>
                            <a:srgbClr val="333333"/>
                          </a:highlight>
                          <a:latin typeface="Consolas"/>
                          <a:ea typeface="Consolas"/>
                          <a:cs typeface="Consolas"/>
                          <a:sym typeface="Consolas"/>
                        </a:rPr>
                        <a:t>)</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print(</a:t>
                      </a:r>
                      <a:r>
                        <a:rPr lang="en">
                          <a:solidFill>
                            <a:srgbClr val="A2FCA2"/>
                          </a:solidFill>
                          <a:highlight>
                            <a:srgbClr val="333333"/>
                          </a:highlight>
                          <a:latin typeface="Consolas"/>
                          <a:ea typeface="Consolas"/>
                          <a:cs typeface="Consolas"/>
                          <a:sym typeface="Consolas"/>
                        </a:rPr>
                        <a:t>"Output:"</a:t>
                      </a:r>
                      <a:r>
                        <a:rPr lang="en">
                          <a:solidFill>
                            <a:srgbClr val="FFFFFF"/>
                          </a:solidFill>
                          <a:highlight>
                            <a:srgbClr val="333333"/>
                          </a:highlight>
                          <a:latin typeface="Consolas"/>
                          <a:ea typeface="Consolas"/>
                          <a:cs typeface="Consolas"/>
                          <a:sym typeface="Consolas"/>
                        </a:rPr>
                        <a:t>, output)</a:t>
                      </a:r>
                      <a:endParaRPr/>
                    </a:p>
                  </a:txBody>
                  <a:tcPr marT="63500" marB="63500" marR="63500" marL="63500">
                    <a:solidFill>
                      <a:srgbClr val="333333"/>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*args as arugment</a:t>
            </a:r>
            <a:endParaRPr/>
          </a:p>
        </p:txBody>
      </p:sp>
      <p:sp>
        <p:nvSpPr>
          <p:cNvPr id="153" name="Google Shape;15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154" name="Google Shape;154;p26"/>
          <p:cNvGraphicFramePr/>
          <p:nvPr/>
        </p:nvGraphicFramePr>
        <p:xfrm>
          <a:off x="516300" y="2101300"/>
          <a:ext cx="3000000" cy="3000000"/>
        </p:xfrm>
        <a:graphic>
          <a:graphicData uri="http://schemas.openxmlformats.org/drawingml/2006/table">
            <a:tbl>
              <a:tblPr>
                <a:noFill/>
                <a:tableStyleId>{87F6834B-372A-42E7-AAE8-30864F3A4695}</a:tableStyleId>
              </a:tblPr>
              <a:tblGrid>
                <a:gridCol w="8111400"/>
              </a:tblGrid>
              <a:tr h="12700">
                <a:tc>
                  <a:txBody>
                    <a:bodyPr/>
                    <a:lstStyle/>
                    <a:p>
                      <a:pPr indent="0" lvl="0" marL="0" rtl="0" algn="l">
                        <a:lnSpc>
                          <a:spcPct val="115000"/>
                        </a:lnSpc>
                        <a:spcBef>
                          <a:spcPts val="0"/>
                        </a:spcBef>
                        <a:spcAft>
                          <a:spcPts val="0"/>
                        </a:spcAft>
                        <a:buNone/>
                      </a:pPr>
                      <a:r>
                        <a:rPr lang="en">
                          <a:solidFill>
                            <a:srgbClr val="FFFFFF"/>
                          </a:solidFill>
                          <a:highlight>
                            <a:srgbClr val="333333"/>
                          </a:highlight>
                          <a:latin typeface="Consolas"/>
                          <a:ea typeface="Consolas"/>
                          <a:cs typeface="Consolas"/>
                          <a:sym typeface="Consolas"/>
                        </a:rPr>
                        <a:t>def </a:t>
                      </a:r>
                      <a:r>
                        <a:rPr lang="en">
                          <a:solidFill>
                            <a:srgbClr val="FFFFAA"/>
                          </a:solidFill>
                          <a:highlight>
                            <a:srgbClr val="333333"/>
                          </a:highlight>
                          <a:latin typeface="Consolas"/>
                          <a:ea typeface="Consolas"/>
                          <a:cs typeface="Consolas"/>
                          <a:sym typeface="Consolas"/>
                        </a:rPr>
                        <a:t>average</a:t>
                      </a:r>
                      <a:r>
                        <a:rPr lang="en">
                          <a:solidFill>
                            <a:srgbClr val="FFFFFF"/>
                          </a:solidFill>
                          <a:highlight>
                            <a:srgbClr val="333333"/>
                          </a:highlight>
                          <a:latin typeface="Consolas"/>
                          <a:ea typeface="Consolas"/>
                          <a:cs typeface="Consolas"/>
                          <a:sym typeface="Consolas"/>
                        </a:rPr>
                        <a:t>(*args):</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total = sum(args)</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count = len(args)</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avg = total / count</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a:t>
                      </a:r>
                      <a:r>
                        <a:rPr lang="en">
                          <a:solidFill>
                            <a:srgbClr val="FCC28C"/>
                          </a:solidFill>
                          <a:highlight>
                            <a:srgbClr val="333333"/>
                          </a:highlight>
                          <a:latin typeface="Consolas"/>
                          <a:ea typeface="Consolas"/>
                          <a:cs typeface="Consolas"/>
                          <a:sym typeface="Consolas"/>
                        </a:rPr>
                        <a:t>return</a:t>
                      </a:r>
                      <a:r>
                        <a:rPr lang="en">
                          <a:solidFill>
                            <a:srgbClr val="FFFFFF"/>
                          </a:solidFill>
                          <a:highlight>
                            <a:srgbClr val="333333"/>
                          </a:highlight>
                          <a:latin typeface="Consolas"/>
                          <a:ea typeface="Consolas"/>
                          <a:cs typeface="Consolas"/>
                          <a:sym typeface="Consolas"/>
                        </a:rPr>
                        <a:t> avg</a:t>
                      </a:r>
                      <a:br>
                        <a:rPr lang="en">
                          <a:solidFill>
                            <a:srgbClr val="FFFFFF"/>
                          </a:solidFill>
                          <a:highlight>
                            <a:srgbClr val="333333"/>
                          </a:highlight>
                          <a:latin typeface="Consolas"/>
                          <a:ea typeface="Consolas"/>
                          <a:cs typeface="Consolas"/>
                          <a:sym typeface="Consolas"/>
                        </a:rPr>
                      </a:b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print(average(</a:t>
                      </a:r>
                      <a:r>
                        <a:rPr lang="en">
                          <a:solidFill>
                            <a:srgbClr val="D36363"/>
                          </a:solidFill>
                          <a:highlight>
                            <a:srgbClr val="333333"/>
                          </a:highlight>
                          <a:latin typeface="Consolas"/>
                          <a:ea typeface="Consolas"/>
                          <a:cs typeface="Consolas"/>
                          <a:sym typeface="Consolas"/>
                        </a:rPr>
                        <a:t>2</a:t>
                      </a:r>
                      <a:r>
                        <a:rPr lang="en">
                          <a:solidFill>
                            <a:srgbClr val="FFFFFF"/>
                          </a:solidFill>
                          <a:highlight>
                            <a:srgbClr val="333333"/>
                          </a:highlight>
                          <a:latin typeface="Consolas"/>
                          <a:ea typeface="Consolas"/>
                          <a:cs typeface="Consolas"/>
                          <a:sym typeface="Consolas"/>
                        </a:rPr>
                        <a:t>, </a:t>
                      </a:r>
                      <a:r>
                        <a:rPr lang="en">
                          <a:solidFill>
                            <a:srgbClr val="D36363"/>
                          </a:solidFill>
                          <a:highlight>
                            <a:srgbClr val="333333"/>
                          </a:highlight>
                          <a:latin typeface="Consolas"/>
                          <a:ea typeface="Consolas"/>
                          <a:cs typeface="Consolas"/>
                          <a:sym typeface="Consolas"/>
                        </a:rPr>
                        <a:t>4</a:t>
                      </a:r>
                      <a:r>
                        <a:rPr lang="en">
                          <a:solidFill>
                            <a:srgbClr val="FFFFFF"/>
                          </a:solidFill>
                          <a:highlight>
                            <a:srgbClr val="333333"/>
                          </a:highlight>
                          <a:latin typeface="Consolas"/>
                          <a:ea typeface="Consolas"/>
                          <a:cs typeface="Consolas"/>
                          <a:sym typeface="Consolas"/>
                        </a:rPr>
                        <a:t>, </a:t>
                      </a:r>
                      <a:r>
                        <a:rPr lang="en">
                          <a:solidFill>
                            <a:srgbClr val="D36363"/>
                          </a:solidFill>
                          <a:highlight>
                            <a:srgbClr val="333333"/>
                          </a:highlight>
                          <a:latin typeface="Consolas"/>
                          <a:ea typeface="Consolas"/>
                          <a:cs typeface="Consolas"/>
                          <a:sym typeface="Consolas"/>
                        </a:rPr>
                        <a:t>6</a:t>
                      </a:r>
                      <a:r>
                        <a:rPr lang="en">
                          <a:solidFill>
                            <a:srgbClr val="FFFFFF"/>
                          </a:solidFill>
                          <a:highlight>
                            <a:srgbClr val="333333"/>
                          </a:highlight>
                          <a:latin typeface="Consolas"/>
                          <a:ea typeface="Consolas"/>
                          <a:cs typeface="Consolas"/>
                          <a:sym typeface="Consolas"/>
                        </a:rPr>
                        <a:t>))     # Output: </a:t>
                      </a:r>
                      <a:r>
                        <a:rPr lang="en">
                          <a:solidFill>
                            <a:srgbClr val="D36363"/>
                          </a:solidFill>
                          <a:highlight>
                            <a:srgbClr val="333333"/>
                          </a:highlight>
                          <a:latin typeface="Consolas"/>
                          <a:ea typeface="Consolas"/>
                          <a:cs typeface="Consolas"/>
                          <a:sym typeface="Consolas"/>
                        </a:rPr>
                        <a:t>4.0</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print(average(</a:t>
                      </a:r>
                      <a:r>
                        <a:rPr lang="en">
                          <a:solidFill>
                            <a:srgbClr val="D36363"/>
                          </a:solidFill>
                          <a:highlight>
                            <a:srgbClr val="333333"/>
                          </a:highlight>
                          <a:latin typeface="Consolas"/>
                          <a:ea typeface="Consolas"/>
                          <a:cs typeface="Consolas"/>
                          <a:sym typeface="Consolas"/>
                        </a:rPr>
                        <a:t>10</a:t>
                      </a:r>
                      <a:r>
                        <a:rPr lang="en">
                          <a:solidFill>
                            <a:srgbClr val="FFFFFF"/>
                          </a:solidFill>
                          <a:highlight>
                            <a:srgbClr val="333333"/>
                          </a:highlight>
                          <a:latin typeface="Consolas"/>
                          <a:ea typeface="Consolas"/>
                          <a:cs typeface="Consolas"/>
                          <a:sym typeface="Consolas"/>
                        </a:rPr>
                        <a:t>, </a:t>
                      </a:r>
                      <a:r>
                        <a:rPr lang="en">
                          <a:solidFill>
                            <a:srgbClr val="D36363"/>
                          </a:solidFill>
                          <a:highlight>
                            <a:srgbClr val="333333"/>
                          </a:highlight>
                          <a:latin typeface="Consolas"/>
                          <a:ea typeface="Consolas"/>
                          <a:cs typeface="Consolas"/>
                          <a:sym typeface="Consolas"/>
                        </a:rPr>
                        <a:t>20</a:t>
                      </a:r>
                      <a:r>
                        <a:rPr lang="en">
                          <a:solidFill>
                            <a:srgbClr val="FFFFFF"/>
                          </a:solidFill>
                          <a:highlight>
                            <a:srgbClr val="333333"/>
                          </a:highlight>
                          <a:latin typeface="Consolas"/>
                          <a:ea typeface="Consolas"/>
                          <a:cs typeface="Consolas"/>
                          <a:sym typeface="Consolas"/>
                        </a:rPr>
                        <a:t>, </a:t>
                      </a:r>
                      <a:r>
                        <a:rPr lang="en">
                          <a:solidFill>
                            <a:srgbClr val="D36363"/>
                          </a:solidFill>
                          <a:highlight>
                            <a:srgbClr val="333333"/>
                          </a:highlight>
                          <a:latin typeface="Consolas"/>
                          <a:ea typeface="Consolas"/>
                          <a:cs typeface="Consolas"/>
                          <a:sym typeface="Consolas"/>
                        </a:rPr>
                        <a:t>30</a:t>
                      </a:r>
                      <a:r>
                        <a:rPr lang="en">
                          <a:solidFill>
                            <a:srgbClr val="FFFFFF"/>
                          </a:solidFill>
                          <a:highlight>
                            <a:srgbClr val="333333"/>
                          </a:highlight>
                          <a:latin typeface="Consolas"/>
                          <a:ea typeface="Consolas"/>
                          <a:cs typeface="Consolas"/>
                          <a:sym typeface="Consolas"/>
                        </a:rPr>
                        <a:t>))  # Output: </a:t>
                      </a:r>
                      <a:r>
                        <a:rPr lang="en">
                          <a:solidFill>
                            <a:srgbClr val="D36363"/>
                          </a:solidFill>
                          <a:highlight>
                            <a:srgbClr val="333333"/>
                          </a:highlight>
                          <a:latin typeface="Consolas"/>
                          <a:ea typeface="Consolas"/>
                          <a:cs typeface="Consolas"/>
                          <a:sym typeface="Consolas"/>
                        </a:rPr>
                        <a:t>20.0</a:t>
                      </a:r>
                      <a:endParaRPr/>
                    </a:p>
                  </a:txBody>
                  <a:tcPr marT="63500" marB="63500" marR="63500" marL="63500">
                    <a:solidFill>
                      <a:srgbClr val="333333"/>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Extract values from *args</a:t>
            </a:r>
            <a:endParaRPr/>
          </a:p>
        </p:txBody>
      </p:sp>
      <p:sp>
        <p:nvSpPr>
          <p:cNvPr id="160" name="Google Shape;160;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161" name="Google Shape;161;p27"/>
          <p:cNvGraphicFramePr/>
          <p:nvPr/>
        </p:nvGraphicFramePr>
        <p:xfrm>
          <a:off x="1080813" y="1682750"/>
          <a:ext cx="3000000" cy="3000000"/>
        </p:xfrm>
        <a:graphic>
          <a:graphicData uri="http://schemas.openxmlformats.org/drawingml/2006/table">
            <a:tbl>
              <a:tblPr>
                <a:noFill/>
                <a:tableStyleId>{87F6834B-372A-42E7-AAE8-30864F3A4695}</a:tableStyleId>
              </a:tblPr>
              <a:tblGrid>
                <a:gridCol w="6982375"/>
              </a:tblGrid>
              <a:tr h="12700">
                <a:tc>
                  <a:txBody>
                    <a:bodyPr/>
                    <a:lstStyle/>
                    <a:p>
                      <a:pPr indent="0" lvl="0" marL="0" rtl="0" algn="l">
                        <a:lnSpc>
                          <a:spcPct val="115000"/>
                        </a:lnSpc>
                        <a:spcBef>
                          <a:spcPts val="0"/>
                        </a:spcBef>
                        <a:spcAft>
                          <a:spcPts val="0"/>
                        </a:spcAft>
                        <a:buNone/>
                      </a:pPr>
                      <a:r>
                        <a:rPr lang="en">
                          <a:solidFill>
                            <a:srgbClr val="FFFFFF"/>
                          </a:solidFill>
                          <a:highlight>
                            <a:srgbClr val="333333"/>
                          </a:highlight>
                          <a:latin typeface="Consolas"/>
                          <a:ea typeface="Consolas"/>
                          <a:cs typeface="Consolas"/>
                          <a:sym typeface="Consolas"/>
                        </a:rPr>
                        <a:t>def </a:t>
                      </a:r>
                      <a:r>
                        <a:rPr lang="en">
                          <a:solidFill>
                            <a:srgbClr val="FFFFAA"/>
                          </a:solidFill>
                          <a:highlight>
                            <a:srgbClr val="333333"/>
                          </a:highlight>
                          <a:latin typeface="Consolas"/>
                          <a:ea typeface="Consolas"/>
                          <a:cs typeface="Consolas"/>
                          <a:sym typeface="Consolas"/>
                        </a:rPr>
                        <a:t>my_function</a:t>
                      </a:r>
                      <a:r>
                        <a:rPr lang="en">
                          <a:solidFill>
                            <a:srgbClr val="FFFFFF"/>
                          </a:solidFill>
                          <a:highlight>
                            <a:srgbClr val="333333"/>
                          </a:highlight>
                          <a:latin typeface="Consolas"/>
                          <a:ea typeface="Consolas"/>
                          <a:cs typeface="Consolas"/>
                          <a:sym typeface="Consolas"/>
                        </a:rPr>
                        <a:t>(*args):</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a:t>
                      </a:r>
                      <a:r>
                        <a:rPr lang="en">
                          <a:solidFill>
                            <a:srgbClr val="FFFFAA"/>
                          </a:solidFill>
                          <a:highlight>
                            <a:srgbClr val="333333"/>
                          </a:highlight>
                          <a:latin typeface="Consolas"/>
                          <a:ea typeface="Consolas"/>
                          <a:cs typeface="Consolas"/>
                          <a:sym typeface="Consolas"/>
                        </a:rPr>
                        <a:t>print</a:t>
                      </a:r>
                      <a:r>
                        <a:rPr lang="en">
                          <a:solidFill>
                            <a:srgbClr val="FFFFFF"/>
                          </a:solidFill>
                          <a:highlight>
                            <a:srgbClr val="333333"/>
                          </a:highlight>
                          <a:latin typeface="Consolas"/>
                          <a:ea typeface="Consolas"/>
                          <a:cs typeface="Consolas"/>
                          <a:sym typeface="Consolas"/>
                        </a:rPr>
                        <a:t>(f</a:t>
                      </a:r>
                      <a:r>
                        <a:rPr lang="en">
                          <a:solidFill>
                            <a:srgbClr val="A2FCA2"/>
                          </a:solidFill>
                          <a:highlight>
                            <a:srgbClr val="333333"/>
                          </a:highlight>
                          <a:latin typeface="Consolas"/>
                          <a:ea typeface="Consolas"/>
                          <a:cs typeface="Consolas"/>
                          <a:sym typeface="Consolas"/>
                        </a:rPr>
                        <a:t>"this is 0: {args[4]}"</a:t>
                      </a:r>
                      <a:r>
                        <a:rPr lang="en">
                          <a:solidFill>
                            <a:srgbClr val="FFFFFF"/>
                          </a:solidFill>
                          <a:highlight>
                            <a:srgbClr val="333333"/>
                          </a:highlight>
                          <a:latin typeface="Consolas"/>
                          <a:ea typeface="Consolas"/>
                          <a:cs typeface="Consolas"/>
                          <a:sym typeface="Consolas"/>
                        </a:rPr>
                        <a:t>)</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a:t>
                      </a:r>
                      <a:r>
                        <a:rPr lang="en">
                          <a:solidFill>
                            <a:srgbClr val="FC9B9B"/>
                          </a:solidFill>
                          <a:highlight>
                            <a:srgbClr val="333333"/>
                          </a:highlight>
                          <a:latin typeface="Consolas"/>
                          <a:ea typeface="Consolas"/>
                          <a:cs typeface="Consolas"/>
                          <a:sym typeface="Consolas"/>
                        </a:rPr>
                        <a:t># args is a tuple containing all the positional arguments passed to the function</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a:t>
                      </a:r>
                      <a:r>
                        <a:rPr lang="en">
                          <a:solidFill>
                            <a:srgbClr val="FCC28C"/>
                          </a:solidFill>
                          <a:highlight>
                            <a:srgbClr val="333333"/>
                          </a:highlight>
                          <a:latin typeface="Consolas"/>
                          <a:ea typeface="Consolas"/>
                          <a:cs typeface="Consolas"/>
                          <a:sym typeface="Consolas"/>
                        </a:rPr>
                        <a:t>for</a:t>
                      </a:r>
                      <a:r>
                        <a:rPr lang="en">
                          <a:solidFill>
                            <a:srgbClr val="FFFFFF"/>
                          </a:solidFill>
                          <a:highlight>
                            <a:srgbClr val="333333"/>
                          </a:highlight>
                          <a:latin typeface="Consolas"/>
                          <a:ea typeface="Consolas"/>
                          <a:cs typeface="Consolas"/>
                          <a:sym typeface="Consolas"/>
                        </a:rPr>
                        <a:t> arg in args:</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a:t>
                      </a:r>
                      <a:r>
                        <a:rPr lang="en">
                          <a:solidFill>
                            <a:srgbClr val="FFFFAA"/>
                          </a:solidFill>
                          <a:highlight>
                            <a:srgbClr val="333333"/>
                          </a:highlight>
                          <a:latin typeface="Consolas"/>
                          <a:ea typeface="Consolas"/>
                          <a:cs typeface="Consolas"/>
                          <a:sym typeface="Consolas"/>
                        </a:rPr>
                        <a:t>print</a:t>
                      </a:r>
                      <a:r>
                        <a:rPr lang="en">
                          <a:solidFill>
                            <a:srgbClr val="FFFFFF"/>
                          </a:solidFill>
                          <a:highlight>
                            <a:srgbClr val="333333"/>
                          </a:highlight>
                          <a:latin typeface="Consolas"/>
                          <a:ea typeface="Consolas"/>
                          <a:cs typeface="Consolas"/>
                          <a:sym typeface="Consolas"/>
                        </a:rPr>
                        <a:t>(arg)</a:t>
                      </a:r>
                      <a:br>
                        <a:rPr lang="en">
                          <a:solidFill>
                            <a:srgbClr val="FFFFFF"/>
                          </a:solidFill>
                          <a:highlight>
                            <a:srgbClr val="333333"/>
                          </a:highlight>
                          <a:latin typeface="Consolas"/>
                          <a:ea typeface="Consolas"/>
                          <a:cs typeface="Consolas"/>
                          <a:sym typeface="Consolas"/>
                        </a:rPr>
                      </a:b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Example usage:</a:t>
                      </a:r>
                      <a:br>
                        <a:rPr lang="en">
                          <a:solidFill>
                            <a:srgbClr val="FFFFFF"/>
                          </a:solidFill>
                          <a:highlight>
                            <a:srgbClr val="333333"/>
                          </a:highlight>
                          <a:latin typeface="Consolas"/>
                          <a:ea typeface="Consolas"/>
                          <a:cs typeface="Consolas"/>
                          <a:sym typeface="Consolas"/>
                        </a:rPr>
                      </a:br>
                      <a:r>
                        <a:rPr lang="en">
                          <a:solidFill>
                            <a:srgbClr val="FFFFAA"/>
                          </a:solidFill>
                          <a:highlight>
                            <a:srgbClr val="333333"/>
                          </a:highlight>
                          <a:latin typeface="Consolas"/>
                          <a:ea typeface="Consolas"/>
                          <a:cs typeface="Consolas"/>
                          <a:sym typeface="Consolas"/>
                        </a:rPr>
                        <a:t>my_function</a:t>
                      </a:r>
                      <a:r>
                        <a:rPr lang="en">
                          <a:solidFill>
                            <a:srgbClr val="FFFFFF"/>
                          </a:solidFill>
                          <a:highlight>
                            <a:srgbClr val="333333"/>
                          </a:highlight>
                          <a:latin typeface="Consolas"/>
                          <a:ea typeface="Consolas"/>
                          <a:cs typeface="Consolas"/>
                          <a:sym typeface="Consolas"/>
                        </a:rPr>
                        <a:t>(</a:t>
                      </a:r>
                      <a:r>
                        <a:rPr lang="en">
                          <a:solidFill>
                            <a:srgbClr val="D36363"/>
                          </a:solidFill>
                          <a:highlight>
                            <a:srgbClr val="333333"/>
                          </a:highlight>
                          <a:latin typeface="Consolas"/>
                          <a:ea typeface="Consolas"/>
                          <a:cs typeface="Consolas"/>
                          <a:sym typeface="Consolas"/>
                        </a:rPr>
                        <a:t>1</a:t>
                      </a:r>
                      <a:r>
                        <a:rPr lang="en">
                          <a:solidFill>
                            <a:srgbClr val="FFFFFF"/>
                          </a:solidFill>
                          <a:highlight>
                            <a:srgbClr val="333333"/>
                          </a:highlight>
                          <a:latin typeface="Consolas"/>
                          <a:ea typeface="Consolas"/>
                          <a:cs typeface="Consolas"/>
                          <a:sym typeface="Consolas"/>
                        </a:rPr>
                        <a:t>, </a:t>
                      </a:r>
                      <a:r>
                        <a:rPr lang="en">
                          <a:solidFill>
                            <a:srgbClr val="D36363"/>
                          </a:solidFill>
                          <a:highlight>
                            <a:srgbClr val="333333"/>
                          </a:highlight>
                          <a:latin typeface="Consolas"/>
                          <a:ea typeface="Consolas"/>
                          <a:cs typeface="Consolas"/>
                          <a:sym typeface="Consolas"/>
                        </a:rPr>
                        <a:t>2</a:t>
                      </a:r>
                      <a:r>
                        <a:rPr lang="en">
                          <a:solidFill>
                            <a:srgbClr val="FFFFFF"/>
                          </a:solidFill>
                          <a:highlight>
                            <a:srgbClr val="333333"/>
                          </a:highlight>
                          <a:latin typeface="Consolas"/>
                          <a:ea typeface="Consolas"/>
                          <a:cs typeface="Consolas"/>
                          <a:sym typeface="Consolas"/>
                        </a:rPr>
                        <a:t>, </a:t>
                      </a:r>
                      <a:r>
                        <a:rPr lang="en">
                          <a:solidFill>
                            <a:srgbClr val="D36363"/>
                          </a:solidFill>
                          <a:highlight>
                            <a:srgbClr val="333333"/>
                          </a:highlight>
                          <a:latin typeface="Consolas"/>
                          <a:ea typeface="Consolas"/>
                          <a:cs typeface="Consolas"/>
                          <a:sym typeface="Consolas"/>
                        </a:rPr>
                        <a:t>3</a:t>
                      </a:r>
                      <a:r>
                        <a:rPr lang="en">
                          <a:solidFill>
                            <a:srgbClr val="FFFFFF"/>
                          </a:solidFill>
                          <a:highlight>
                            <a:srgbClr val="333333"/>
                          </a:highlight>
                          <a:latin typeface="Consolas"/>
                          <a:ea typeface="Consolas"/>
                          <a:cs typeface="Consolas"/>
                          <a:sym typeface="Consolas"/>
                        </a:rPr>
                        <a:t>, </a:t>
                      </a:r>
                      <a:r>
                        <a:rPr lang="en">
                          <a:solidFill>
                            <a:srgbClr val="A2FCA2"/>
                          </a:solidFill>
                          <a:highlight>
                            <a:srgbClr val="333333"/>
                          </a:highlight>
                          <a:latin typeface="Consolas"/>
                          <a:ea typeface="Consolas"/>
                          <a:cs typeface="Consolas"/>
                          <a:sym typeface="Consolas"/>
                        </a:rPr>
                        <a:t>'hello'</a:t>
                      </a:r>
                      <a:r>
                        <a:rPr lang="en">
                          <a:solidFill>
                            <a:srgbClr val="FFFFFF"/>
                          </a:solidFill>
                          <a:highlight>
                            <a:srgbClr val="333333"/>
                          </a:highlight>
                          <a:latin typeface="Consolas"/>
                          <a:ea typeface="Consolas"/>
                          <a:cs typeface="Consolas"/>
                          <a:sym typeface="Consolas"/>
                        </a:rPr>
                        <a:t>, </a:t>
                      </a:r>
                      <a:r>
                        <a:rPr lang="en">
                          <a:solidFill>
                            <a:srgbClr val="A2FCA2"/>
                          </a:solidFill>
                          <a:highlight>
                            <a:srgbClr val="333333"/>
                          </a:highlight>
                          <a:latin typeface="Consolas"/>
                          <a:ea typeface="Consolas"/>
                          <a:cs typeface="Consolas"/>
                          <a:sym typeface="Consolas"/>
                        </a:rPr>
                        <a:t>'world'</a:t>
                      </a:r>
                      <a:r>
                        <a:rPr lang="en">
                          <a:solidFill>
                            <a:srgbClr val="FFFFFF"/>
                          </a:solidFill>
                          <a:highlight>
                            <a:srgbClr val="333333"/>
                          </a:highlight>
                          <a:latin typeface="Consolas"/>
                          <a:ea typeface="Consolas"/>
                          <a:cs typeface="Consolas"/>
                          <a:sym typeface="Consolas"/>
                        </a:rPr>
                        <a:t>)</a:t>
                      </a:r>
                      <a:endParaRPr>
                        <a:solidFill>
                          <a:srgbClr val="242424"/>
                        </a:solidFill>
                        <a:highlight>
                          <a:srgbClr val="FFFFFF"/>
                        </a:highlight>
                        <a:latin typeface="Old Standard TT"/>
                        <a:ea typeface="Old Standard TT"/>
                        <a:cs typeface="Old Standard TT"/>
                        <a:sym typeface="Old Standard TT"/>
                      </a:endParaRPr>
                    </a:p>
                  </a:txBody>
                  <a:tcPr marT="63500" marB="63500" marR="63500" marL="63500">
                    <a:solidFill>
                      <a:srgbClr val="333333"/>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Practice!</a:t>
            </a:r>
            <a:endParaRPr/>
          </a:p>
        </p:txBody>
      </p:sp>
      <p:sp>
        <p:nvSpPr>
          <p:cNvPr id="167" name="Google Shape;167;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 the maximum number in the list</a:t>
            </a:r>
            <a:endParaRPr/>
          </a:p>
        </p:txBody>
      </p:sp>
      <p:sp>
        <p:nvSpPr>
          <p:cNvPr id="173" name="Google Shape;173;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nums = [34, 12, 78, 45, 92]</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Pass list to function, and find the maximum number in this list!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Answer!</a:t>
            </a:r>
            <a:endParaRPr/>
          </a:p>
        </p:txBody>
      </p:sp>
      <p:sp>
        <p:nvSpPr>
          <p:cNvPr id="179" name="Google Shape;179;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aphicFrame>
        <p:nvGraphicFramePr>
          <p:cNvPr id="180" name="Google Shape;180;p30"/>
          <p:cNvGraphicFramePr/>
          <p:nvPr/>
        </p:nvGraphicFramePr>
        <p:xfrm>
          <a:off x="850900" y="1524000"/>
          <a:ext cx="3000000" cy="3000000"/>
        </p:xfrm>
        <a:graphic>
          <a:graphicData uri="http://schemas.openxmlformats.org/drawingml/2006/table">
            <a:tbl>
              <a:tblPr>
                <a:noFill/>
                <a:tableStyleId>{87F6834B-372A-42E7-AAE8-30864F3A4695}</a:tableStyleId>
              </a:tblPr>
              <a:tblGrid>
                <a:gridCol w="7337975"/>
              </a:tblGrid>
              <a:tr h="12700">
                <a:tc>
                  <a:txBody>
                    <a:bodyPr/>
                    <a:lstStyle/>
                    <a:p>
                      <a:pPr indent="0" lvl="0" marL="0" rtl="0" algn="l">
                        <a:lnSpc>
                          <a:spcPct val="115000"/>
                        </a:lnSpc>
                        <a:spcBef>
                          <a:spcPts val="0"/>
                        </a:spcBef>
                        <a:spcAft>
                          <a:spcPts val="0"/>
                        </a:spcAft>
                        <a:buNone/>
                      </a:pPr>
                      <a:r>
                        <a:rPr lang="en" sz="1800">
                          <a:solidFill>
                            <a:srgbClr val="FFFFFF"/>
                          </a:solidFill>
                          <a:highlight>
                            <a:srgbClr val="333333"/>
                          </a:highlight>
                          <a:latin typeface="Consolas"/>
                          <a:ea typeface="Consolas"/>
                          <a:cs typeface="Consolas"/>
                          <a:sym typeface="Consolas"/>
                        </a:rPr>
                        <a:t>def </a:t>
                      </a:r>
                      <a:r>
                        <a:rPr lang="en" sz="1800">
                          <a:solidFill>
                            <a:srgbClr val="FFFFAA"/>
                          </a:solidFill>
                          <a:highlight>
                            <a:srgbClr val="333333"/>
                          </a:highlight>
                          <a:latin typeface="Consolas"/>
                          <a:ea typeface="Consolas"/>
                          <a:cs typeface="Consolas"/>
                          <a:sym typeface="Consolas"/>
                        </a:rPr>
                        <a:t>find_max</a:t>
                      </a:r>
                      <a:r>
                        <a:rPr lang="en" sz="1800">
                          <a:solidFill>
                            <a:srgbClr val="FFFFFF"/>
                          </a:solidFill>
                          <a:highlight>
                            <a:srgbClr val="333333"/>
                          </a:highlight>
                          <a:latin typeface="Consolas"/>
                          <a:ea typeface="Consolas"/>
                          <a:cs typeface="Consolas"/>
                          <a:sym typeface="Consolas"/>
                        </a:rPr>
                        <a:t>(numbers):</a:t>
                      </a:r>
                      <a:br>
                        <a:rPr lang="en" sz="1800">
                          <a:solidFill>
                            <a:srgbClr val="FFFFFF"/>
                          </a:solidFill>
                          <a:highlight>
                            <a:srgbClr val="333333"/>
                          </a:highlight>
                          <a:latin typeface="Consolas"/>
                          <a:ea typeface="Consolas"/>
                          <a:cs typeface="Consolas"/>
                          <a:sym typeface="Consolas"/>
                        </a:rPr>
                      </a:br>
                      <a:r>
                        <a:rPr lang="en" sz="1800">
                          <a:solidFill>
                            <a:srgbClr val="FFFFFF"/>
                          </a:solidFill>
                          <a:highlight>
                            <a:srgbClr val="333333"/>
                          </a:highlight>
                          <a:latin typeface="Consolas"/>
                          <a:ea typeface="Consolas"/>
                          <a:cs typeface="Consolas"/>
                          <a:sym typeface="Consolas"/>
                        </a:rPr>
                        <a:t>    max_num = numbers[</a:t>
                      </a:r>
                      <a:r>
                        <a:rPr lang="en" sz="1800">
                          <a:solidFill>
                            <a:srgbClr val="D36363"/>
                          </a:solidFill>
                          <a:highlight>
                            <a:srgbClr val="333333"/>
                          </a:highlight>
                          <a:latin typeface="Consolas"/>
                          <a:ea typeface="Consolas"/>
                          <a:cs typeface="Consolas"/>
                          <a:sym typeface="Consolas"/>
                        </a:rPr>
                        <a:t>0</a:t>
                      </a:r>
                      <a:r>
                        <a:rPr lang="en" sz="1800">
                          <a:solidFill>
                            <a:srgbClr val="FFFFFF"/>
                          </a:solidFill>
                          <a:highlight>
                            <a:srgbClr val="333333"/>
                          </a:highlight>
                          <a:latin typeface="Consolas"/>
                          <a:ea typeface="Consolas"/>
                          <a:cs typeface="Consolas"/>
                          <a:sym typeface="Consolas"/>
                        </a:rPr>
                        <a:t>]</a:t>
                      </a:r>
                      <a:br>
                        <a:rPr lang="en" sz="1800">
                          <a:solidFill>
                            <a:srgbClr val="FFFFFF"/>
                          </a:solidFill>
                          <a:highlight>
                            <a:srgbClr val="333333"/>
                          </a:highlight>
                          <a:latin typeface="Consolas"/>
                          <a:ea typeface="Consolas"/>
                          <a:cs typeface="Consolas"/>
                          <a:sym typeface="Consolas"/>
                        </a:rPr>
                      </a:br>
                      <a:r>
                        <a:rPr lang="en" sz="1800">
                          <a:solidFill>
                            <a:srgbClr val="FFFFFF"/>
                          </a:solidFill>
                          <a:highlight>
                            <a:srgbClr val="333333"/>
                          </a:highlight>
                          <a:latin typeface="Consolas"/>
                          <a:ea typeface="Consolas"/>
                          <a:cs typeface="Consolas"/>
                          <a:sym typeface="Consolas"/>
                        </a:rPr>
                        <a:t>    </a:t>
                      </a:r>
                      <a:r>
                        <a:rPr lang="en" sz="1800">
                          <a:solidFill>
                            <a:srgbClr val="FCC28C"/>
                          </a:solidFill>
                          <a:highlight>
                            <a:srgbClr val="333333"/>
                          </a:highlight>
                          <a:latin typeface="Consolas"/>
                          <a:ea typeface="Consolas"/>
                          <a:cs typeface="Consolas"/>
                          <a:sym typeface="Consolas"/>
                        </a:rPr>
                        <a:t>for</a:t>
                      </a:r>
                      <a:r>
                        <a:rPr lang="en" sz="1800">
                          <a:solidFill>
                            <a:srgbClr val="FFFFFF"/>
                          </a:solidFill>
                          <a:highlight>
                            <a:srgbClr val="333333"/>
                          </a:highlight>
                          <a:latin typeface="Consolas"/>
                          <a:ea typeface="Consolas"/>
                          <a:cs typeface="Consolas"/>
                          <a:sym typeface="Consolas"/>
                        </a:rPr>
                        <a:t> num in numbers:</a:t>
                      </a:r>
                      <a:br>
                        <a:rPr lang="en" sz="1800">
                          <a:solidFill>
                            <a:srgbClr val="FFFFFF"/>
                          </a:solidFill>
                          <a:highlight>
                            <a:srgbClr val="333333"/>
                          </a:highlight>
                          <a:latin typeface="Consolas"/>
                          <a:ea typeface="Consolas"/>
                          <a:cs typeface="Consolas"/>
                          <a:sym typeface="Consolas"/>
                        </a:rPr>
                      </a:br>
                      <a:r>
                        <a:rPr lang="en" sz="1800">
                          <a:solidFill>
                            <a:srgbClr val="FFFFFF"/>
                          </a:solidFill>
                          <a:highlight>
                            <a:srgbClr val="333333"/>
                          </a:highlight>
                          <a:latin typeface="Consolas"/>
                          <a:ea typeface="Consolas"/>
                          <a:cs typeface="Consolas"/>
                          <a:sym typeface="Consolas"/>
                        </a:rPr>
                        <a:t>        </a:t>
                      </a:r>
                      <a:r>
                        <a:rPr lang="en" sz="1800">
                          <a:solidFill>
                            <a:srgbClr val="FCC28C"/>
                          </a:solidFill>
                          <a:highlight>
                            <a:srgbClr val="333333"/>
                          </a:highlight>
                          <a:latin typeface="Consolas"/>
                          <a:ea typeface="Consolas"/>
                          <a:cs typeface="Consolas"/>
                          <a:sym typeface="Consolas"/>
                        </a:rPr>
                        <a:t>if</a:t>
                      </a:r>
                      <a:r>
                        <a:rPr lang="en" sz="1800">
                          <a:solidFill>
                            <a:srgbClr val="FFFFFF"/>
                          </a:solidFill>
                          <a:highlight>
                            <a:srgbClr val="333333"/>
                          </a:highlight>
                          <a:latin typeface="Consolas"/>
                          <a:ea typeface="Consolas"/>
                          <a:cs typeface="Consolas"/>
                          <a:sym typeface="Consolas"/>
                        </a:rPr>
                        <a:t> num &gt; max_num:</a:t>
                      </a:r>
                      <a:br>
                        <a:rPr lang="en" sz="1800">
                          <a:solidFill>
                            <a:srgbClr val="FFFFFF"/>
                          </a:solidFill>
                          <a:highlight>
                            <a:srgbClr val="333333"/>
                          </a:highlight>
                          <a:latin typeface="Consolas"/>
                          <a:ea typeface="Consolas"/>
                          <a:cs typeface="Consolas"/>
                          <a:sym typeface="Consolas"/>
                        </a:rPr>
                      </a:br>
                      <a:r>
                        <a:rPr lang="en" sz="1800">
                          <a:solidFill>
                            <a:srgbClr val="FFFFFF"/>
                          </a:solidFill>
                          <a:highlight>
                            <a:srgbClr val="333333"/>
                          </a:highlight>
                          <a:latin typeface="Consolas"/>
                          <a:ea typeface="Consolas"/>
                          <a:cs typeface="Consolas"/>
                          <a:sym typeface="Consolas"/>
                        </a:rPr>
                        <a:t>            max_num = num</a:t>
                      </a:r>
                      <a:br>
                        <a:rPr lang="en" sz="1800">
                          <a:solidFill>
                            <a:srgbClr val="FFFFFF"/>
                          </a:solidFill>
                          <a:highlight>
                            <a:srgbClr val="333333"/>
                          </a:highlight>
                          <a:latin typeface="Consolas"/>
                          <a:ea typeface="Consolas"/>
                          <a:cs typeface="Consolas"/>
                          <a:sym typeface="Consolas"/>
                        </a:rPr>
                      </a:br>
                      <a:r>
                        <a:rPr lang="en" sz="1800">
                          <a:solidFill>
                            <a:srgbClr val="FFFFFF"/>
                          </a:solidFill>
                          <a:highlight>
                            <a:srgbClr val="333333"/>
                          </a:highlight>
                          <a:latin typeface="Consolas"/>
                          <a:ea typeface="Consolas"/>
                          <a:cs typeface="Consolas"/>
                          <a:sym typeface="Consolas"/>
                        </a:rPr>
                        <a:t>    </a:t>
                      </a:r>
                      <a:r>
                        <a:rPr lang="en" sz="1800">
                          <a:solidFill>
                            <a:srgbClr val="FCC28C"/>
                          </a:solidFill>
                          <a:highlight>
                            <a:srgbClr val="333333"/>
                          </a:highlight>
                          <a:latin typeface="Consolas"/>
                          <a:ea typeface="Consolas"/>
                          <a:cs typeface="Consolas"/>
                          <a:sym typeface="Consolas"/>
                        </a:rPr>
                        <a:t>return</a:t>
                      </a:r>
                      <a:r>
                        <a:rPr lang="en" sz="1800">
                          <a:solidFill>
                            <a:srgbClr val="FFFFFF"/>
                          </a:solidFill>
                          <a:highlight>
                            <a:srgbClr val="333333"/>
                          </a:highlight>
                          <a:latin typeface="Consolas"/>
                          <a:ea typeface="Consolas"/>
                          <a:cs typeface="Consolas"/>
                          <a:sym typeface="Consolas"/>
                        </a:rPr>
                        <a:t> max_num</a:t>
                      </a:r>
                      <a:br>
                        <a:rPr lang="en" sz="1800">
                          <a:solidFill>
                            <a:srgbClr val="FFFFFF"/>
                          </a:solidFill>
                          <a:highlight>
                            <a:srgbClr val="333333"/>
                          </a:highlight>
                          <a:latin typeface="Consolas"/>
                          <a:ea typeface="Consolas"/>
                          <a:cs typeface="Consolas"/>
                          <a:sym typeface="Consolas"/>
                        </a:rPr>
                      </a:br>
                      <a:br>
                        <a:rPr lang="en" sz="1800">
                          <a:solidFill>
                            <a:srgbClr val="FFFFFF"/>
                          </a:solidFill>
                          <a:highlight>
                            <a:srgbClr val="333333"/>
                          </a:highlight>
                          <a:latin typeface="Consolas"/>
                          <a:ea typeface="Consolas"/>
                          <a:cs typeface="Consolas"/>
                          <a:sym typeface="Consolas"/>
                        </a:rPr>
                      </a:br>
                      <a:r>
                        <a:rPr lang="en" sz="1800">
                          <a:solidFill>
                            <a:srgbClr val="FFFFFF"/>
                          </a:solidFill>
                          <a:highlight>
                            <a:srgbClr val="333333"/>
                          </a:highlight>
                          <a:latin typeface="Consolas"/>
                          <a:ea typeface="Consolas"/>
                          <a:cs typeface="Consolas"/>
                          <a:sym typeface="Consolas"/>
                        </a:rPr>
                        <a:t>nums = [</a:t>
                      </a:r>
                      <a:r>
                        <a:rPr lang="en" sz="1800">
                          <a:solidFill>
                            <a:srgbClr val="D36363"/>
                          </a:solidFill>
                          <a:highlight>
                            <a:srgbClr val="333333"/>
                          </a:highlight>
                          <a:latin typeface="Consolas"/>
                          <a:ea typeface="Consolas"/>
                          <a:cs typeface="Consolas"/>
                          <a:sym typeface="Consolas"/>
                        </a:rPr>
                        <a:t>34</a:t>
                      </a:r>
                      <a:r>
                        <a:rPr lang="en" sz="1800">
                          <a:solidFill>
                            <a:srgbClr val="FFFFFF"/>
                          </a:solidFill>
                          <a:highlight>
                            <a:srgbClr val="333333"/>
                          </a:highlight>
                          <a:latin typeface="Consolas"/>
                          <a:ea typeface="Consolas"/>
                          <a:cs typeface="Consolas"/>
                          <a:sym typeface="Consolas"/>
                        </a:rPr>
                        <a:t>, </a:t>
                      </a:r>
                      <a:r>
                        <a:rPr lang="en" sz="1800">
                          <a:solidFill>
                            <a:srgbClr val="D36363"/>
                          </a:solidFill>
                          <a:highlight>
                            <a:srgbClr val="333333"/>
                          </a:highlight>
                          <a:latin typeface="Consolas"/>
                          <a:ea typeface="Consolas"/>
                          <a:cs typeface="Consolas"/>
                          <a:sym typeface="Consolas"/>
                        </a:rPr>
                        <a:t>12</a:t>
                      </a:r>
                      <a:r>
                        <a:rPr lang="en" sz="1800">
                          <a:solidFill>
                            <a:srgbClr val="FFFFFF"/>
                          </a:solidFill>
                          <a:highlight>
                            <a:srgbClr val="333333"/>
                          </a:highlight>
                          <a:latin typeface="Consolas"/>
                          <a:ea typeface="Consolas"/>
                          <a:cs typeface="Consolas"/>
                          <a:sym typeface="Consolas"/>
                        </a:rPr>
                        <a:t>, </a:t>
                      </a:r>
                      <a:r>
                        <a:rPr lang="en" sz="1800">
                          <a:solidFill>
                            <a:srgbClr val="D36363"/>
                          </a:solidFill>
                          <a:highlight>
                            <a:srgbClr val="333333"/>
                          </a:highlight>
                          <a:latin typeface="Consolas"/>
                          <a:ea typeface="Consolas"/>
                          <a:cs typeface="Consolas"/>
                          <a:sym typeface="Consolas"/>
                        </a:rPr>
                        <a:t>78</a:t>
                      </a:r>
                      <a:r>
                        <a:rPr lang="en" sz="1800">
                          <a:solidFill>
                            <a:srgbClr val="FFFFFF"/>
                          </a:solidFill>
                          <a:highlight>
                            <a:srgbClr val="333333"/>
                          </a:highlight>
                          <a:latin typeface="Consolas"/>
                          <a:ea typeface="Consolas"/>
                          <a:cs typeface="Consolas"/>
                          <a:sym typeface="Consolas"/>
                        </a:rPr>
                        <a:t>, </a:t>
                      </a:r>
                      <a:r>
                        <a:rPr lang="en" sz="1800">
                          <a:solidFill>
                            <a:srgbClr val="D36363"/>
                          </a:solidFill>
                          <a:highlight>
                            <a:srgbClr val="333333"/>
                          </a:highlight>
                          <a:latin typeface="Consolas"/>
                          <a:ea typeface="Consolas"/>
                          <a:cs typeface="Consolas"/>
                          <a:sym typeface="Consolas"/>
                        </a:rPr>
                        <a:t>45</a:t>
                      </a:r>
                      <a:r>
                        <a:rPr lang="en" sz="1800">
                          <a:solidFill>
                            <a:srgbClr val="FFFFFF"/>
                          </a:solidFill>
                          <a:highlight>
                            <a:srgbClr val="333333"/>
                          </a:highlight>
                          <a:latin typeface="Consolas"/>
                          <a:ea typeface="Consolas"/>
                          <a:cs typeface="Consolas"/>
                          <a:sym typeface="Consolas"/>
                        </a:rPr>
                        <a:t>, </a:t>
                      </a:r>
                      <a:r>
                        <a:rPr lang="en" sz="1800">
                          <a:solidFill>
                            <a:srgbClr val="D36363"/>
                          </a:solidFill>
                          <a:highlight>
                            <a:srgbClr val="333333"/>
                          </a:highlight>
                          <a:latin typeface="Consolas"/>
                          <a:ea typeface="Consolas"/>
                          <a:cs typeface="Consolas"/>
                          <a:sym typeface="Consolas"/>
                        </a:rPr>
                        <a:t>92</a:t>
                      </a:r>
                      <a:r>
                        <a:rPr lang="en" sz="1800">
                          <a:solidFill>
                            <a:srgbClr val="FFFFFF"/>
                          </a:solidFill>
                          <a:highlight>
                            <a:srgbClr val="333333"/>
                          </a:highlight>
                          <a:latin typeface="Consolas"/>
                          <a:ea typeface="Consolas"/>
                          <a:cs typeface="Consolas"/>
                          <a:sym typeface="Consolas"/>
                        </a:rPr>
                        <a:t>]</a:t>
                      </a:r>
                      <a:br>
                        <a:rPr lang="en" sz="1800">
                          <a:solidFill>
                            <a:srgbClr val="FFFFFF"/>
                          </a:solidFill>
                          <a:highlight>
                            <a:srgbClr val="333333"/>
                          </a:highlight>
                          <a:latin typeface="Consolas"/>
                          <a:ea typeface="Consolas"/>
                          <a:cs typeface="Consolas"/>
                          <a:sym typeface="Consolas"/>
                        </a:rPr>
                      </a:br>
                      <a:r>
                        <a:rPr lang="en" sz="1800">
                          <a:solidFill>
                            <a:srgbClr val="FFFFFF"/>
                          </a:solidFill>
                          <a:highlight>
                            <a:srgbClr val="333333"/>
                          </a:highlight>
                          <a:latin typeface="Consolas"/>
                          <a:ea typeface="Consolas"/>
                          <a:cs typeface="Consolas"/>
                          <a:sym typeface="Consolas"/>
                        </a:rPr>
                        <a:t>print(find_max(nums))  # Output: </a:t>
                      </a:r>
                      <a:r>
                        <a:rPr lang="en" sz="1800">
                          <a:solidFill>
                            <a:srgbClr val="D36363"/>
                          </a:solidFill>
                          <a:highlight>
                            <a:srgbClr val="333333"/>
                          </a:highlight>
                          <a:latin typeface="Consolas"/>
                          <a:ea typeface="Consolas"/>
                          <a:cs typeface="Consolas"/>
                          <a:sym typeface="Consolas"/>
                        </a:rPr>
                        <a:t>92</a:t>
                      </a:r>
                      <a:endParaRPr sz="1800">
                        <a:solidFill>
                          <a:srgbClr val="202729"/>
                        </a:solidFill>
                        <a:latin typeface="Old Standard TT"/>
                        <a:ea typeface="Old Standard TT"/>
                        <a:cs typeface="Old Standard TT"/>
                        <a:sym typeface="Old Standard TT"/>
                      </a:endParaRPr>
                    </a:p>
                  </a:txBody>
                  <a:tcPr marT="63500" marB="63500" marR="63500" marL="63500">
                    <a:solidFill>
                      <a:srgbClr val="333333"/>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Define a function to take factorial of a number!</a:t>
            </a:r>
            <a:endParaRPr/>
          </a:p>
        </p:txBody>
      </p:sp>
      <p:sp>
        <p:nvSpPr>
          <p:cNvPr id="186" name="Google Shape;186;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0 factorial = 1</a:t>
            </a:r>
            <a:endParaRPr/>
          </a:p>
          <a:p>
            <a:pPr indent="0" lvl="0" marL="0" rtl="0" algn="l">
              <a:spcBef>
                <a:spcPts val="1200"/>
              </a:spcBef>
              <a:spcAft>
                <a:spcPts val="0"/>
              </a:spcAft>
              <a:buNone/>
            </a:pPr>
            <a:r>
              <a:rPr lang="en"/>
              <a:t>1 factorial = 1</a:t>
            </a:r>
            <a:endParaRPr/>
          </a:p>
          <a:p>
            <a:pPr indent="0" lvl="0" marL="0" rtl="0" algn="l">
              <a:spcBef>
                <a:spcPts val="1200"/>
              </a:spcBef>
              <a:spcAft>
                <a:spcPts val="0"/>
              </a:spcAft>
              <a:buNone/>
            </a:pPr>
            <a:r>
              <a:rPr lang="en"/>
              <a:t>3 factorial = 3*2*1</a:t>
            </a:r>
            <a:endParaRPr/>
          </a:p>
          <a:p>
            <a:pPr indent="0" lvl="0" marL="0" rtl="0" algn="l">
              <a:spcBef>
                <a:spcPts val="1200"/>
              </a:spcBef>
              <a:spcAft>
                <a:spcPts val="1200"/>
              </a:spcAft>
              <a:buNone/>
            </a:pPr>
            <a:r>
              <a:rPr lang="en"/>
              <a:t>4 factorial = 4*3*2*1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Functions </a:t>
            </a:r>
            <a:endParaRPr/>
          </a:p>
        </p:txBody>
      </p:sp>
      <p:sp>
        <p:nvSpPr>
          <p:cNvPr id="67" name="Google Shape;67;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Python, a function is a named sequence of statements that belong together. Their primary purpose is to help us organize programs into chunks that match how we think about the solution to the problem.</a:t>
            </a:r>
            <a:endParaRPr/>
          </a:p>
        </p:txBody>
      </p:sp>
      <p:graphicFrame>
        <p:nvGraphicFramePr>
          <p:cNvPr id="68" name="Google Shape;68;p14"/>
          <p:cNvGraphicFramePr/>
          <p:nvPr/>
        </p:nvGraphicFramePr>
        <p:xfrm>
          <a:off x="2183925" y="2530475"/>
          <a:ext cx="3000000" cy="3000000"/>
        </p:xfrm>
        <a:graphic>
          <a:graphicData uri="http://schemas.openxmlformats.org/drawingml/2006/table">
            <a:tbl>
              <a:tblPr>
                <a:noFill/>
                <a:tableStyleId>{87F6834B-372A-42E7-AAE8-30864F3A4695}</a:tableStyleId>
              </a:tblPr>
              <a:tblGrid>
                <a:gridCol w="4535050"/>
              </a:tblGrid>
              <a:tr h="12700">
                <a:tc>
                  <a:txBody>
                    <a:bodyPr/>
                    <a:lstStyle/>
                    <a:p>
                      <a:pPr indent="0" lvl="0" marL="0" rtl="0" algn="l">
                        <a:lnSpc>
                          <a:spcPct val="115000"/>
                        </a:lnSpc>
                        <a:spcBef>
                          <a:spcPts val="0"/>
                        </a:spcBef>
                        <a:spcAft>
                          <a:spcPts val="0"/>
                        </a:spcAft>
                        <a:buNone/>
                      </a:pPr>
                      <a:r>
                        <a:rPr lang="en" sz="1500">
                          <a:solidFill>
                            <a:srgbClr val="FFFFFF"/>
                          </a:solidFill>
                          <a:highlight>
                            <a:srgbClr val="333333"/>
                          </a:highlight>
                          <a:latin typeface="Consolas"/>
                          <a:ea typeface="Consolas"/>
                          <a:cs typeface="Consolas"/>
                          <a:sym typeface="Consolas"/>
                        </a:rPr>
                        <a:t>def </a:t>
                      </a:r>
                      <a:r>
                        <a:rPr lang="en" sz="1500">
                          <a:solidFill>
                            <a:srgbClr val="FFFFAA"/>
                          </a:solidFill>
                          <a:highlight>
                            <a:srgbClr val="333333"/>
                          </a:highlight>
                          <a:latin typeface="Consolas"/>
                          <a:ea typeface="Consolas"/>
                          <a:cs typeface="Consolas"/>
                          <a:sym typeface="Consolas"/>
                        </a:rPr>
                        <a:t>name</a:t>
                      </a:r>
                      <a:r>
                        <a:rPr lang="en" sz="1500">
                          <a:solidFill>
                            <a:srgbClr val="FFFFFF"/>
                          </a:solidFill>
                          <a:highlight>
                            <a:srgbClr val="333333"/>
                          </a:highlight>
                          <a:latin typeface="Consolas"/>
                          <a:ea typeface="Consolas"/>
                          <a:cs typeface="Consolas"/>
                          <a:sym typeface="Consolas"/>
                        </a:rPr>
                        <a:t>( parameters ):</a:t>
                      </a:r>
                      <a:br>
                        <a:rPr lang="en" sz="1500">
                          <a:solidFill>
                            <a:srgbClr val="FFFFFF"/>
                          </a:solidFill>
                          <a:highlight>
                            <a:srgbClr val="333333"/>
                          </a:highlight>
                          <a:latin typeface="Consolas"/>
                          <a:ea typeface="Consolas"/>
                          <a:cs typeface="Consolas"/>
                          <a:sym typeface="Consolas"/>
                        </a:rPr>
                      </a:br>
                      <a:r>
                        <a:rPr lang="en" sz="1500">
                          <a:solidFill>
                            <a:srgbClr val="FFFFFF"/>
                          </a:solidFill>
                          <a:highlight>
                            <a:srgbClr val="333333"/>
                          </a:highlight>
                          <a:latin typeface="Consolas"/>
                          <a:ea typeface="Consolas"/>
                          <a:cs typeface="Consolas"/>
                          <a:sym typeface="Consolas"/>
                        </a:rPr>
                        <a:t>    statements</a:t>
                      </a:r>
                      <a:endParaRPr sz="1500"/>
                    </a:p>
                  </a:txBody>
                  <a:tcPr marT="63500" marB="63500" marR="63500" marL="63500">
                    <a:solidFill>
                      <a:srgbClr val="333333"/>
                    </a:solidFill>
                  </a:tcPr>
                </a:tc>
              </a:tr>
            </a:tbl>
          </a:graphicData>
        </a:graphic>
      </p:graphicFrame>
      <p:sp>
        <p:nvSpPr>
          <p:cNvPr id="69" name="Google Shape;69;p14"/>
          <p:cNvSpPr txBox="1"/>
          <p:nvPr/>
        </p:nvSpPr>
        <p:spPr>
          <a:xfrm>
            <a:off x="630925" y="3766300"/>
            <a:ext cx="78558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800">
                <a:latin typeface="Old Standard TT"/>
                <a:ea typeface="Old Standard TT"/>
                <a:cs typeface="Old Standard TT"/>
                <a:sym typeface="Old Standard TT"/>
              </a:rPr>
              <a:t>The parameters specify what information, if any, you have to provide in order to use the new function. Another way to say this is that the parameters specify what the function needs to do its work.</a:t>
            </a:r>
            <a:endParaRPr i="1">
              <a:latin typeface="Old Standard TT"/>
              <a:ea typeface="Old Standard TT"/>
              <a:cs typeface="Old Standard TT"/>
              <a:sym typeface="Old Standard T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Answer!</a:t>
            </a:r>
            <a:endParaRPr/>
          </a:p>
        </p:txBody>
      </p:sp>
      <p:sp>
        <p:nvSpPr>
          <p:cNvPr id="192" name="Google Shape;192;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graphicFrame>
        <p:nvGraphicFramePr>
          <p:cNvPr id="193" name="Google Shape;193;p32"/>
          <p:cNvGraphicFramePr/>
          <p:nvPr/>
        </p:nvGraphicFramePr>
        <p:xfrm>
          <a:off x="1715813" y="1968500"/>
          <a:ext cx="3000000" cy="3000000"/>
        </p:xfrm>
        <a:graphic>
          <a:graphicData uri="http://schemas.openxmlformats.org/drawingml/2006/table">
            <a:tbl>
              <a:tblPr>
                <a:noFill/>
                <a:tableStyleId>{87F6834B-372A-42E7-AAE8-30864F3A4695}</a:tableStyleId>
              </a:tblPr>
              <a:tblGrid>
                <a:gridCol w="5712375"/>
              </a:tblGrid>
              <a:tr h="12700">
                <a:tc>
                  <a:txBody>
                    <a:bodyPr/>
                    <a:lstStyle/>
                    <a:p>
                      <a:pPr indent="0" lvl="0" marL="0" rtl="0" algn="l">
                        <a:lnSpc>
                          <a:spcPct val="115000"/>
                        </a:lnSpc>
                        <a:spcBef>
                          <a:spcPts val="0"/>
                        </a:spcBef>
                        <a:spcAft>
                          <a:spcPts val="0"/>
                        </a:spcAft>
                        <a:buNone/>
                      </a:pPr>
                      <a:r>
                        <a:rPr lang="en" sz="1800">
                          <a:solidFill>
                            <a:srgbClr val="FFFFFF"/>
                          </a:solidFill>
                          <a:highlight>
                            <a:srgbClr val="333333"/>
                          </a:highlight>
                          <a:latin typeface="Consolas"/>
                          <a:ea typeface="Consolas"/>
                          <a:cs typeface="Consolas"/>
                          <a:sym typeface="Consolas"/>
                        </a:rPr>
                        <a:t>def </a:t>
                      </a:r>
                      <a:r>
                        <a:rPr lang="en" sz="1800">
                          <a:solidFill>
                            <a:srgbClr val="FFFFAA"/>
                          </a:solidFill>
                          <a:highlight>
                            <a:srgbClr val="333333"/>
                          </a:highlight>
                          <a:latin typeface="Consolas"/>
                          <a:ea typeface="Consolas"/>
                          <a:cs typeface="Consolas"/>
                          <a:sym typeface="Consolas"/>
                        </a:rPr>
                        <a:t>factorial</a:t>
                      </a:r>
                      <a:r>
                        <a:rPr lang="en" sz="1800">
                          <a:solidFill>
                            <a:srgbClr val="FFFFFF"/>
                          </a:solidFill>
                          <a:highlight>
                            <a:srgbClr val="333333"/>
                          </a:highlight>
                          <a:latin typeface="Consolas"/>
                          <a:ea typeface="Consolas"/>
                          <a:cs typeface="Consolas"/>
                          <a:sym typeface="Consolas"/>
                        </a:rPr>
                        <a:t>(n):</a:t>
                      </a:r>
                      <a:br>
                        <a:rPr lang="en" sz="1800">
                          <a:solidFill>
                            <a:srgbClr val="FFFFFF"/>
                          </a:solidFill>
                          <a:highlight>
                            <a:srgbClr val="333333"/>
                          </a:highlight>
                          <a:latin typeface="Consolas"/>
                          <a:ea typeface="Consolas"/>
                          <a:cs typeface="Consolas"/>
                          <a:sym typeface="Consolas"/>
                        </a:rPr>
                      </a:br>
                      <a:r>
                        <a:rPr lang="en" sz="1800">
                          <a:solidFill>
                            <a:srgbClr val="FFFFFF"/>
                          </a:solidFill>
                          <a:highlight>
                            <a:srgbClr val="333333"/>
                          </a:highlight>
                          <a:latin typeface="Consolas"/>
                          <a:ea typeface="Consolas"/>
                          <a:cs typeface="Consolas"/>
                          <a:sym typeface="Consolas"/>
                        </a:rPr>
                        <a:t>    </a:t>
                      </a:r>
                      <a:r>
                        <a:rPr lang="en" sz="1800">
                          <a:solidFill>
                            <a:srgbClr val="FCC28C"/>
                          </a:solidFill>
                          <a:highlight>
                            <a:srgbClr val="333333"/>
                          </a:highlight>
                          <a:latin typeface="Consolas"/>
                          <a:ea typeface="Consolas"/>
                          <a:cs typeface="Consolas"/>
                          <a:sym typeface="Consolas"/>
                        </a:rPr>
                        <a:t>if</a:t>
                      </a:r>
                      <a:r>
                        <a:rPr lang="en" sz="1800">
                          <a:solidFill>
                            <a:srgbClr val="FFFFFF"/>
                          </a:solidFill>
                          <a:highlight>
                            <a:srgbClr val="333333"/>
                          </a:highlight>
                          <a:latin typeface="Consolas"/>
                          <a:ea typeface="Consolas"/>
                          <a:cs typeface="Consolas"/>
                          <a:sym typeface="Consolas"/>
                        </a:rPr>
                        <a:t> n == </a:t>
                      </a:r>
                      <a:r>
                        <a:rPr lang="en" sz="1800">
                          <a:solidFill>
                            <a:srgbClr val="D36363"/>
                          </a:solidFill>
                          <a:highlight>
                            <a:srgbClr val="333333"/>
                          </a:highlight>
                          <a:latin typeface="Consolas"/>
                          <a:ea typeface="Consolas"/>
                          <a:cs typeface="Consolas"/>
                          <a:sym typeface="Consolas"/>
                        </a:rPr>
                        <a:t>0</a:t>
                      </a:r>
                      <a:r>
                        <a:rPr lang="en" sz="1800">
                          <a:solidFill>
                            <a:srgbClr val="FFFFFF"/>
                          </a:solidFill>
                          <a:highlight>
                            <a:srgbClr val="333333"/>
                          </a:highlight>
                          <a:latin typeface="Consolas"/>
                          <a:ea typeface="Consolas"/>
                          <a:cs typeface="Consolas"/>
                          <a:sym typeface="Consolas"/>
                        </a:rPr>
                        <a:t>:</a:t>
                      </a:r>
                      <a:br>
                        <a:rPr lang="en" sz="1800">
                          <a:solidFill>
                            <a:srgbClr val="FFFFFF"/>
                          </a:solidFill>
                          <a:highlight>
                            <a:srgbClr val="333333"/>
                          </a:highlight>
                          <a:latin typeface="Consolas"/>
                          <a:ea typeface="Consolas"/>
                          <a:cs typeface="Consolas"/>
                          <a:sym typeface="Consolas"/>
                        </a:rPr>
                      </a:br>
                      <a:r>
                        <a:rPr lang="en" sz="1800">
                          <a:solidFill>
                            <a:srgbClr val="FFFFFF"/>
                          </a:solidFill>
                          <a:highlight>
                            <a:srgbClr val="333333"/>
                          </a:highlight>
                          <a:latin typeface="Consolas"/>
                          <a:ea typeface="Consolas"/>
                          <a:cs typeface="Consolas"/>
                          <a:sym typeface="Consolas"/>
                        </a:rPr>
                        <a:t>        </a:t>
                      </a:r>
                      <a:r>
                        <a:rPr lang="en" sz="1800">
                          <a:solidFill>
                            <a:srgbClr val="FCC28C"/>
                          </a:solidFill>
                          <a:highlight>
                            <a:srgbClr val="333333"/>
                          </a:highlight>
                          <a:latin typeface="Consolas"/>
                          <a:ea typeface="Consolas"/>
                          <a:cs typeface="Consolas"/>
                          <a:sym typeface="Consolas"/>
                        </a:rPr>
                        <a:t>return</a:t>
                      </a:r>
                      <a:r>
                        <a:rPr lang="en" sz="1800">
                          <a:solidFill>
                            <a:srgbClr val="FFFFFF"/>
                          </a:solidFill>
                          <a:highlight>
                            <a:srgbClr val="333333"/>
                          </a:highlight>
                          <a:latin typeface="Consolas"/>
                          <a:ea typeface="Consolas"/>
                          <a:cs typeface="Consolas"/>
                          <a:sym typeface="Consolas"/>
                        </a:rPr>
                        <a:t> </a:t>
                      </a:r>
                      <a:r>
                        <a:rPr lang="en" sz="1800">
                          <a:solidFill>
                            <a:srgbClr val="D36363"/>
                          </a:solidFill>
                          <a:highlight>
                            <a:srgbClr val="333333"/>
                          </a:highlight>
                          <a:latin typeface="Consolas"/>
                          <a:ea typeface="Consolas"/>
                          <a:cs typeface="Consolas"/>
                          <a:sym typeface="Consolas"/>
                        </a:rPr>
                        <a:t>1</a:t>
                      </a:r>
                      <a:br>
                        <a:rPr lang="en" sz="1800">
                          <a:solidFill>
                            <a:srgbClr val="FFFFFF"/>
                          </a:solidFill>
                          <a:highlight>
                            <a:srgbClr val="333333"/>
                          </a:highlight>
                          <a:latin typeface="Consolas"/>
                          <a:ea typeface="Consolas"/>
                          <a:cs typeface="Consolas"/>
                          <a:sym typeface="Consolas"/>
                        </a:rPr>
                      </a:br>
                      <a:r>
                        <a:rPr lang="en" sz="1800">
                          <a:solidFill>
                            <a:srgbClr val="FFFFFF"/>
                          </a:solidFill>
                          <a:highlight>
                            <a:srgbClr val="333333"/>
                          </a:highlight>
                          <a:latin typeface="Consolas"/>
                          <a:ea typeface="Consolas"/>
                          <a:cs typeface="Consolas"/>
                          <a:sym typeface="Consolas"/>
                        </a:rPr>
                        <a:t>    </a:t>
                      </a:r>
                      <a:r>
                        <a:rPr lang="en" sz="1800">
                          <a:solidFill>
                            <a:srgbClr val="FCC28C"/>
                          </a:solidFill>
                          <a:highlight>
                            <a:srgbClr val="333333"/>
                          </a:highlight>
                          <a:latin typeface="Consolas"/>
                          <a:ea typeface="Consolas"/>
                          <a:cs typeface="Consolas"/>
                          <a:sym typeface="Consolas"/>
                        </a:rPr>
                        <a:t>else</a:t>
                      </a:r>
                      <a:r>
                        <a:rPr lang="en" sz="1800">
                          <a:solidFill>
                            <a:srgbClr val="FFFFFF"/>
                          </a:solidFill>
                          <a:highlight>
                            <a:srgbClr val="333333"/>
                          </a:highlight>
                          <a:latin typeface="Consolas"/>
                          <a:ea typeface="Consolas"/>
                          <a:cs typeface="Consolas"/>
                          <a:sym typeface="Consolas"/>
                        </a:rPr>
                        <a:t>:</a:t>
                      </a:r>
                      <a:br>
                        <a:rPr lang="en" sz="1800">
                          <a:solidFill>
                            <a:srgbClr val="FFFFFF"/>
                          </a:solidFill>
                          <a:highlight>
                            <a:srgbClr val="333333"/>
                          </a:highlight>
                          <a:latin typeface="Consolas"/>
                          <a:ea typeface="Consolas"/>
                          <a:cs typeface="Consolas"/>
                          <a:sym typeface="Consolas"/>
                        </a:rPr>
                      </a:br>
                      <a:r>
                        <a:rPr lang="en" sz="1800">
                          <a:solidFill>
                            <a:srgbClr val="FFFFFF"/>
                          </a:solidFill>
                          <a:highlight>
                            <a:srgbClr val="333333"/>
                          </a:highlight>
                          <a:latin typeface="Consolas"/>
                          <a:ea typeface="Consolas"/>
                          <a:cs typeface="Consolas"/>
                          <a:sym typeface="Consolas"/>
                        </a:rPr>
                        <a:t>        </a:t>
                      </a:r>
                      <a:r>
                        <a:rPr lang="en" sz="1800">
                          <a:solidFill>
                            <a:srgbClr val="FCC28C"/>
                          </a:solidFill>
                          <a:highlight>
                            <a:srgbClr val="333333"/>
                          </a:highlight>
                          <a:latin typeface="Consolas"/>
                          <a:ea typeface="Consolas"/>
                          <a:cs typeface="Consolas"/>
                          <a:sym typeface="Consolas"/>
                        </a:rPr>
                        <a:t>return</a:t>
                      </a:r>
                      <a:r>
                        <a:rPr lang="en" sz="1800">
                          <a:solidFill>
                            <a:srgbClr val="FFFFFF"/>
                          </a:solidFill>
                          <a:highlight>
                            <a:srgbClr val="333333"/>
                          </a:highlight>
                          <a:latin typeface="Consolas"/>
                          <a:ea typeface="Consolas"/>
                          <a:cs typeface="Consolas"/>
                          <a:sym typeface="Consolas"/>
                        </a:rPr>
                        <a:t> n * factorial(n</a:t>
                      </a:r>
                      <a:r>
                        <a:rPr lang="en" sz="1800">
                          <a:solidFill>
                            <a:srgbClr val="D36363"/>
                          </a:solidFill>
                          <a:highlight>
                            <a:srgbClr val="333333"/>
                          </a:highlight>
                          <a:latin typeface="Consolas"/>
                          <a:ea typeface="Consolas"/>
                          <a:cs typeface="Consolas"/>
                          <a:sym typeface="Consolas"/>
                        </a:rPr>
                        <a:t>-1</a:t>
                      </a:r>
                      <a:r>
                        <a:rPr lang="en" sz="1800">
                          <a:solidFill>
                            <a:srgbClr val="FFFFFF"/>
                          </a:solidFill>
                          <a:highlight>
                            <a:srgbClr val="333333"/>
                          </a:highlight>
                          <a:latin typeface="Consolas"/>
                          <a:ea typeface="Consolas"/>
                          <a:cs typeface="Consolas"/>
                          <a:sym typeface="Consolas"/>
                        </a:rPr>
                        <a:t>)</a:t>
                      </a:r>
                      <a:br>
                        <a:rPr lang="en" sz="1800">
                          <a:solidFill>
                            <a:srgbClr val="FFFFFF"/>
                          </a:solidFill>
                          <a:highlight>
                            <a:srgbClr val="333333"/>
                          </a:highlight>
                          <a:latin typeface="Consolas"/>
                          <a:ea typeface="Consolas"/>
                          <a:cs typeface="Consolas"/>
                          <a:sym typeface="Consolas"/>
                        </a:rPr>
                      </a:br>
                      <a:r>
                        <a:rPr lang="en" sz="1800">
                          <a:solidFill>
                            <a:srgbClr val="FFFFFF"/>
                          </a:solidFill>
                          <a:highlight>
                            <a:srgbClr val="333333"/>
                          </a:highlight>
                          <a:latin typeface="Consolas"/>
                          <a:ea typeface="Consolas"/>
                          <a:cs typeface="Consolas"/>
                          <a:sym typeface="Consolas"/>
                        </a:rPr>
                        <a:t>factorial(</a:t>
                      </a:r>
                      <a:r>
                        <a:rPr lang="en" sz="1800">
                          <a:solidFill>
                            <a:srgbClr val="D36363"/>
                          </a:solidFill>
                          <a:highlight>
                            <a:srgbClr val="333333"/>
                          </a:highlight>
                          <a:latin typeface="Consolas"/>
                          <a:ea typeface="Consolas"/>
                          <a:cs typeface="Consolas"/>
                          <a:sym typeface="Consolas"/>
                        </a:rPr>
                        <a:t>3</a:t>
                      </a:r>
                      <a:r>
                        <a:rPr lang="en" sz="1800">
                          <a:solidFill>
                            <a:srgbClr val="FFFFFF"/>
                          </a:solidFill>
                          <a:highlight>
                            <a:srgbClr val="333333"/>
                          </a:highlight>
                          <a:latin typeface="Consolas"/>
                          <a:ea typeface="Consolas"/>
                          <a:cs typeface="Consolas"/>
                          <a:sym typeface="Consolas"/>
                        </a:rPr>
                        <a:t>)</a:t>
                      </a:r>
                      <a:endParaRPr sz="1800">
                        <a:solidFill>
                          <a:srgbClr val="202729"/>
                        </a:solidFill>
                        <a:latin typeface="Old Standard TT"/>
                        <a:ea typeface="Old Standard TT"/>
                        <a:cs typeface="Old Standard TT"/>
                        <a:sym typeface="Old Standard TT"/>
                      </a:endParaRPr>
                    </a:p>
                  </a:txBody>
                  <a:tcPr marT="63500" marB="63500" marR="63500" marL="63500">
                    <a:solidFill>
                      <a:srgbClr val="333333"/>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this </a:t>
            </a:r>
            <a:r>
              <a:rPr lang="en"/>
              <a:t>function</a:t>
            </a:r>
            <a:r>
              <a:rPr lang="en"/>
              <a:t> is doing?</a:t>
            </a:r>
            <a:endParaRPr/>
          </a:p>
        </p:txBody>
      </p:sp>
      <p:sp>
        <p:nvSpPr>
          <p:cNvPr id="199" name="Google Shape;199;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graphicFrame>
        <p:nvGraphicFramePr>
          <p:cNvPr id="200" name="Google Shape;200;p33"/>
          <p:cNvGraphicFramePr/>
          <p:nvPr/>
        </p:nvGraphicFramePr>
        <p:xfrm>
          <a:off x="1140375" y="1749425"/>
          <a:ext cx="3000000" cy="3000000"/>
        </p:xfrm>
        <a:graphic>
          <a:graphicData uri="http://schemas.openxmlformats.org/drawingml/2006/table">
            <a:tbl>
              <a:tblPr>
                <a:noFill/>
                <a:tableStyleId>{87F6834B-372A-42E7-AAE8-30864F3A4695}</a:tableStyleId>
              </a:tblPr>
              <a:tblGrid>
                <a:gridCol w="5803900"/>
              </a:tblGrid>
              <a:tr h="12700">
                <a:tc>
                  <a:txBody>
                    <a:bodyPr/>
                    <a:lstStyle/>
                    <a:p>
                      <a:pPr indent="0" lvl="0" marL="0" rtl="0" algn="l">
                        <a:lnSpc>
                          <a:spcPct val="115000"/>
                        </a:lnSpc>
                        <a:spcBef>
                          <a:spcPts val="0"/>
                        </a:spcBef>
                        <a:spcAft>
                          <a:spcPts val="0"/>
                        </a:spcAft>
                        <a:buNone/>
                      </a:pPr>
                      <a:r>
                        <a:rPr lang="en" sz="1200">
                          <a:solidFill>
                            <a:srgbClr val="FFFFFF"/>
                          </a:solidFill>
                          <a:highlight>
                            <a:srgbClr val="333333"/>
                          </a:highlight>
                          <a:latin typeface="Consolas"/>
                          <a:ea typeface="Consolas"/>
                          <a:cs typeface="Consolas"/>
                          <a:sym typeface="Consolas"/>
                        </a:rPr>
                        <a:t>def </a:t>
                      </a:r>
                      <a:r>
                        <a:rPr lang="en" sz="1200">
                          <a:solidFill>
                            <a:srgbClr val="FFFFAA"/>
                          </a:solidFill>
                          <a:highlight>
                            <a:srgbClr val="333333"/>
                          </a:highlight>
                          <a:latin typeface="Consolas"/>
                          <a:ea typeface="Consolas"/>
                          <a:cs typeface="Consolas"/>
                          <a:sym typeface="Consolas"/>
                        </a:rPr>
                        <a:t>sum</a:t>
                      </a:r>
                      <a:r>
                        <a:rPr lang="en" sz="1200">
                          <a:solidFill>
                            <a:srgbClr val="FFFFFF"/>
                          </a:solidFill>
                          <a:highlight>
                            <a:srgbClr val="333333"/>
                          </a:highlight>
                          <a:latin typeface="Consolas"/>
                          <a:ea typeface="Consolas"/>
                          <a:cs typeface="Consolas"/>
                          <a:sym typeface="Consolas"/>
                        </a:rPr>
                        <a:t>(a, b) -&gt; </a:t>
                      </a:r>
                      <a:r>
                        <a:rPr lang="en" sz="1200">
                          <a:solidFill>
                            <a:srgbClr val="FCC28C"/>
                          </a:solidFill>
                          <a:highlight>
                            <a:srgbClr val="333333"/>
                          </a:highlight>
                          <a:latin typeface="Consolas"/>
                          <a:ea typeface="Consolas"/>
                          <a:cs typeface="Consolas"/>
                          <a:sym typeface="Consolas"/>
                        </a:rPr>
                        <a:t>int</a:t>
                      </a:r>
                      <a:r>
                        <a:rPr lang="en" sz="1200">
                          <a:solidFill>
                            <a:srgbClr val="FFFFFF"/>
                          </a:solidFill>
                          <a:highlight>
                            <a:srgbClr val="333333"/>
                          </a:highlight>
                          <a:latin typeface="Consolas"/>
                          <a:ea typeface="Consolas"/>
                          <a:cs typeface="Consolas"/>
                          <a:sym typeface="Consolas"/>
                        </a:rPr>
                        <a:t>: </a:t>
                      </a:r>
                      <a:br>
                        <a:rPr lang="en" sz="1200">
                          <a:solidFill>
                            <a:srgbClr val="FFFFFF"/>
                          </a:solidFill>
                          <a:highlight>
                            <a:srgbClr val="333333"/>
                          </a:highlight>
                          <a:latin typeface="Consolas"/>
                          <a:ea typeface="Consolas"/>
                          <a:cs typeface="Consolas"/>
                          <a:sym typeface="Consolas"/>
                        </a:rPr>
                      </a:br>
                      <a:r>
                        <a:rPr lang="en" sz="1200">
                          <a:solidFill>
                            <a:srgbClr val="FFFFFF"/>
                          </a:solidFill>
                          <a:highlight>
                            <a:srgbClr val="333333"/>
                          </a:highlight>
                          <a:latin typeface="Consolas"/>
                          <a:ea typeface="Consolas"/>
                          <a:cs typeface="Consolas"/>
                          <a:sym typeface="Consolas"/>
                        </a:rPr>
                        <a:t>            </a:t>
                      </a:r>
                      <a:r>
                        <a:rPr lang="en" sz="1200">
                          <a:solidFill>
                            <a:srgbClr val="FCC28C"/>
                          </a:solidFill>
                          <a:highlight>
                            <a:srgbClr val="333333"/>
                          </a:highlight>
                          <a:latin typeface="Consolas"/>
                          <a:ea typeface="Consolas"/>
                          <a:cs typeface="Consolas"/>
                          <a:sym typeface="Consolas"/>
                        </a:rPr>
                        <a:t>return</a:t>
                      </a:r>
                      <a:r>
                        <a:rPr lang="en" sz="1200">
                          <a:solidFill>
                            <a:srgbClr val="FFFFFF"/>
                          </a:solidFill>
                          <a:highlight>
                            <a:srgbClr val="333333"/>
                          </a:highlight>
                          <a:latin typeface="Consolas"/>
                          <a:ea typeface="Consolas"/>
                          <a:cs typeface="Consolas"/>
                          <a:sym typeface="Consolas"/>
                        </a:rPr>
                        <a:t> a + b</a:t>
                      </a:r>
                      <a:br>
                        <a:rPr lang="en" sz="1200">
                          <a:solidFill>
                            <a:srgbClr val="FFFFFF"/>
                          </a:solidFill>
                          <a:highlight>
                            <a:srgbClr val="333333"/>
                          </a:highlight>
                          <a:latin typeface="Consolas"/>
                          <a:ea typeface="Consolas"/>
                          <a:cs typeface="Consolas"/>
                          <a:sym typeface="Consolas"/>
                        </a:rPr>
                      </a:br>
                      <a:br>
                        <a:rPr lang="en" sz="1200">
                          <a:solidFill>
                            <a:srgbClr val="FFFFFF"/>
                          </a:solidFill>
                          <a:highlight>
                            <a:srgbClr val="333333"/>
                          </a:highlight>
                          <a:latin typeface="Consolas"/>
                          <a:ea typeface="Consolas"/>
                          <a:cs typeface="Consolas"/>
                          <a:sym typeface="Consolas"/>
                        </a:rPr>
                      </a:br>
                      <a:r>
                        <a:rPr lang="en" sz="1200">
                          <a:solidFill>
                            <a:srgbClr val="FFFFFF"/>
                          </a:solidFill>
                          <a:highlight>
                            <a:srgbClr val="333333"/>
                          </a:highlight>
                          <a:latin typeface="Consolas"/>
                          <a:ea typeface="Consolas"/>
                          <a:cs typeface="Consolas"/>
                          <a:sym typeface="Consolas"/>
                        </a:rPr>
                        <a:t>total=sum(</a:t>
                      </a:r>
                      <a:r>
                        <a:rPr lang="en" sz="1200">
                          <a:solidFill>
                            <a:srgbClr val="D36363"/>
                          </a:solidFill>
                          <a:highlight>
                            <a:srgbClr val="333333"/>
                          </a:highlight>
                          <a:latin typeface="Consolas"/>
                          <a:ea typeface="Consolas"/>
                          <a:cs typeface="Consolas"/>
                          <a:sym typeface="Consolas"/>
                        </a:rPr>
                        <a:t>10</a:t>
                      </a:r>
                      <a:r>
                        <a:rPr lang="en" sz="1200">
                          <a:solidFill>
                            <a:srgbClr val="FFFFFF"/>
                          </a:solidFill>
                          <a:highlight>
                            <a:srgbClr val="333333"/>
                          </a:highlight>
                          <a:latin typeface="Consolas"/>
                          <a:ea typeface="Consolas"/>
                          <a:cs typeface="Consolas"/>
                          <a:sym typeface="Consolas"/>
                        </a:rPr>
                        <a:t>, </a:t>
                      </a:r>
                      <a:r>
                        <a:rPr lang="en" sz="1200">
                          <a:solidFill>
                            <a:srgbClr val="D36363"/>
                          </a:solidFill>
                          <a:highlight>
                            <a:srgbClr val="333333"/>
                          </a:highlight>
                          <a:latin typeface="Consolas"/>
                          <a:ea typeface="Consolas"/>
                          <a:cs typeface="Consolas"/>
                          <a:sym typeface="Consolas"/>
                        </a:rPr>
                        <a:t>20</a:t>
                      </a:r>
                      <a:r>
                        <a:rPr lang="en" sz="1200">
                          <a:solidFill>
                            <a:srgbClr val="FFFFFF"/>
                          </a:solidFill>
                          <a:highlight>
                            <a:srgbClr val="333333"/>
                          </a:highlight>
                          <a:latin typeface="Consolas"/>
                          <a:ea typeface="Consolas"/>
                          <a:cs typeface="Consolas"/>
                          <a:sym typeface="Consolas"/>
                        </a:rPr>
                        <a:t>) </a:t>
                      </a:r>
                      <a:br>
                        <a:rPr lang="en" sz="1200">
                          <a:solidFill>
                            <a:srgbClr val="FFFFFF"/>
                          </a:solidFill>
                          <a:highlight>
                            <a:srgbClr val="333333"/>
                          </a:highlight>
                          <a:latin typeface="Consolas"/>
                          <a:ea typeface="Consolas"/>
                          <a:cs typeface="Consolas"/>
                          <a:sym typeface="Consolas"/>
                        </a:rPr>
                      </a:br>
                      <a:r>
                        <a:rPr lang="en" sz="1200">
                          <a:solidFill>
                            <a:srgbClr val="FFFFFF"/>
                          </a:solidFill>
                          <a:highlight>
                            <a:srgbClr val="333333"/>
                          </a:highlight>
                          <a:latin typeface="Consolas"/>
                          <a:ea typeface="Consolas"/>
                          <a:cs typeface="Consolas"/>
                          <a:sym typeface="Consolas"/>
                        </a:rPr>
                        <a:t>print(total)</a:t>
                      </a:r>
                      <a:br>
                        <a:rPr lang="en" sz="1200">
                          <a:solidFill>
                            <a:srgbClr val="FFFFFF"/>
                          </a:solidFill>
                          <a:highlight>
                            <a:srgbClr val="333333"/>
                          </a:highlight>
                          <a:latin typeface="Consolas"/>
                          <a:ea typeface="Consolas"/>
                          <a:cs typeface="Consolas"/>
                          <a:sym typeface="Consolas"/>
                        </a:rPr>
                      </a:br>
                      <a:br>
                        <a:rPr lang="en" sz="1200">
                          <a:solidFill>
                            <a:srgbClr val="FFFFFF"/>
                          </a:solidFill>
                          <a:highlight>
                            <a:srgbClr val="333333"/>
                          </a:highlight>
                          <a:latin typeface="Consolas"/>
                          <a:ea typeface="Consolas"/>
                          <a:cs typeface="Consolas"/>
                          <a:sym typeface="Consolas"/>
                        </a:rPr>
                      </a:br>
                      <a:r>
                        <a:rPr lang="en" sz="1200">
                          <a:solidFill>
                            <a:srgbClr val="FFFFFF"/>
                          </a:solidFill>
                          <a:highlight>
                            <a:srgbClr val="333333"/>
                          </a:highlight>
                          <a:latin typeface="Consolas"/>
                          <a:ea typeface="Consolas"/>
                          <a:cs typeface="Consolas"/>
                          <a:sym typeface="Consolas"/>
                        </a:rPr>
                        <a:t>total=sum(</a:t>
                      </a:r>
                      <a:r>
                        <a:rPr lang="en" sz="1200">
                          <a:solidFill>
                            <a:srgbClr val="D36363"/>
                          </a:solidFill>
                          <a:highlight>
                            <a:srgbClr val="333333"/>
                          </a:highlight>
                          <a:latin typeface="Consolas"/>
                          <a:ea typeface="Consolas"/>
                          <a:cs typeface="Consolas"/>
                          <a:sym typeface="Consolas"/>
                        </a:rPr>
                        <a:t>5</a:t>
                      </a:r>
                      <a:r>
                        <a:rPr lang="en" sz="1200">
                          <a:solidFill>
                            <a:srgbClr val="FFFFFF"/>
                          </a:solidFill>
                          <a:highlight>
                            <a:srgbClr val="333333"/>
                          </a:highlight>
                          <a:latin typeface="Consolas"/>
                          <a:ea typeface="Consolas"/>
                          <a:cs typeface="Consolas"/>
                          <a:sym typeface="Consolas"/>
                        </a:rPr>
                        <a:t>, sum(</a:t>
                      </a:r>
                      <a:r>
                        <a:rPr lang="en" sz="1200">
                          <a:solidFill>
                            <a:srgbClr val="D36363"/>
                          </a:solidFill>
                          <a:highlight>
                            <a:srgbClr val="333333"/>
                          </a:highlight>
                          <a:latin typeface="Consolas"/>
                          <a:ea typeface="Consolas"/>
                          <a:cs typeface="Consolas"/>
                          <a:sym typeface="Consolas"/>
                        </a:rPr>
                        <a:t>10</a:t>
                      </a:r>
                      <a:r>
                        <a:rPr lang="en" sz="1200">
                          <a:solidFill>
                            <a:srgbClr val="FFFFFF"/>
                          </a:solidFill>
                          <a:highlight>
                            <a:srgbClr val="333333"/>
                          </a:highlight>
                          <a:latin typeface="Consolas"/>
                          <a:ea typeface="Consolas"/>
                          <a:cs typeface="Consolas"/>
                          <a:sym typeface="Consolas"/>
                        </a:rPr>
                        <a:t>, </a:t>
                      </a:r>
                      <a:r>
                        <a:rPr lang="en" sz="1200">
                          <a:solidFill>
                            <a:srgbClr val="D36363"/>
                          </a:solidFill>
                          <a:highlight>
                            <a:srgbClr val="333333"/>
                          </a:highlight>
                          <a:latin typeface="Consolas"/>
                          <a:ea typeface="Consolas"/>
                          <a:cs typeface="Consolas"/>
                          <a:sym typeface="Consolas"/>
                        </a:rPr>
                        <a:t>20</a:t>
                      </a:r>
                      <a:r>
                        <a:rPr lang="en" sz="1200">
                          <a:solidFill>
                            <a:srgbClr val="FFFFFF"/>
                          </a:solidFill>
                          <a:highlight>
                            <a:srgbClr val="333333"/>
                          </a:highlight>
                          <a:latin typeface="Consolas"/>
                          <a:ea typeface="Consolas"/>
                          <a:cs typeface="Consolas"/>
                          <a:sym typeface="Consolas"/>
                        </a:rPr>
                        <a:t>))</a:t>
                      </a:r>
                      <a:br>
                        <a:rPr lang="en" sz="1200">
                          <a:solidFill>
                            <a:srgbClr val="FFFFFF"/>
                          </a:solidFill>
                          <a:highlight>
                            <a:srgbClr val="333333"/>
                          </a:highlight>
                          <a:latin typeface="Consolas"/>
                          <a:ea typeface="Consolas"/>
                          <a:cs typeface="Consolas"/>
                          <a:sym typeface="Consolas"/>
                        </a:rPr>
                      </a:br>
                      <a:r>
                        <a:rPr lang="en" sz="1200">
                          <a:solidFill>
                            <a:srgbClr val="FFFFFF"/>
                          </a:solidFill>
                          <a:highlight>
                            <a:srgbClr val="333333"/>
                          </a:highlight>
                          <a:latin typeface="Consolas"/>
                          <a:ea typeface="Consolas"/>
                          <a:cs typeface="Consolas"/>
                          <a:sym typeface="Consolas"/>
                        </a:rPr>
                        <a:t>print(total)</a:t>
                      </a:r>
                      <a:endParaRPr sz="1200">
                        <a:solidFill>
                          <a:srgbClr val="242424"/>
                        </a:solidFill>
                        <a:highlight>
                          <a:srgbClr val="FFFFFF"/>
                        </a:highlight>
                        <a:latin typeface="Old Standard TT"/>
                        <a:ea typeface="Old Standard TT"/>
                        <a:cs typeface="Old Standard TT"/>
                        <a:sym typeface="Old Standard TT"/>
                      </a:endParaRPr>
                    </a:p>
                  </a:txBody>
                  <a:tcPr marT="63500" marB="63500" marR="63500" marL="63500">
                    <a:solidFill>
                      <a:srgbClr val="333333"/>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this function is doing?</a:t>
            </a:r>
            <a:endParaRPr/>
          </a:p>
        </p:txBody>
      </p:sp>
      <p:sp>
        <p:nvSpPr>
          <p:cNvPr id="206" name="Google Shape;206;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207" name="Google Shape;207;p34"/>
          <p:cNvGraphicFramePr/>
          <p:nvPr/>
        </p:nvGraphicFramePr>
        <p:xfrm>
          <a:off x="687100" y="1854200"/>
          <a:ext cx="3000000" cy="3000000"/>
        </p:xfrm>
        <a:graphic>
          <a:graphicData uri="http://schemas.openxmlformats.org/drawingml/2006/table">
            <a:tbl>
              <a:tblPr>
                <a:noFill/>
                <a:tableStyleId>{87F6834B-372A-42E7-AAE8-30864F3A4695}</a:tableStyleId>
              </a:tblPr>
              <a:tblGrid>
                <a:gridCol w="7769775"/>
              </a:tblGrid>
              <a:tr h="12700">
                <a:tc>
                  <a:txBody>
                    <a:bodyPr/>
                    <a:lstStyle/>
                    <a:p>
                      <a:pPr indent="0" lvl="0" marL="0" rtl="0" algn="l">
                        <a:lnSpc>
                          <a:spcPct val="115000"/>
                        </a:lnSpc>
                        <a:spcBef>
                          <a:spcPts val="0"/>
                        </a:spcBef>
                        <a:spcAft>
                          <a:spcPts val="0"/>
                        </a:spcAft>
                        <a:buNone/>
                      </a:pPr>
                      <a:r>
                        <a:rPr lang="en" sz="1800">
                          <a:solidFill>
                            <a:srgbClr val="FFFFFF"/>
                          </a:solidFill>
                          <a:highlight>
                            <a:srgbClr val="333333"/>
                          </a:highlight>
                          <a:latin typeface="Consolas"/>
                          <a:ea typeface="Consolas"/>
                          <a:cs typeface="Consolas"/>
                          <a:sym typeface="Consolas"/>
                        </a:rPr>
                        <a:t>def </a:t>
                      </a:r>
                      <a:r>
                        <a:rPr lang="en" sz="1800">
                          <a:solidFill>
                            <a:srgbClr val="FFFFAA"/>
                          </a:solidFill>
                          <a:highlight>
                            <a:srgbClr val="333333"/>
                          </a:highlight>
                          <a:latin typeface="Consolas"/>
                          <a:ea typeface="Consolas"/>
                          <a:cs typeface="Consolas"/>
                          <a:sym typeface="Consolas"/>
                        </a:rPr>
                        <a:t>print_kwargs</a:t>
                      </a:r>
                      <a:r>
                        <a:rPr lang="en" sz="1800">
                          <a:solidFill>
                            <a:srgbClr val="FFFFFF"/>
                          </a:solidFill>
                          <a:highlight>
                            <a:srgbClr val="333333"/>
                          </a:highlight>
                          <a:latin typeface="Consolas"/>
                          <a:ea typeface="Consolas"/>
                          <a:cs typeface="Consolas"/>
                          <a:sym typeface="Consolas"/>
                        </a:rPr>
                        <a:t>(**kwargs):</a:t>
                      </a:r>
                      <a:br>
                        <a:rPr lang="en" sz="1800">
                          <a:solidFill>
                            <a:srgbClr val="FFFFFF"/>
                          </a:solidFill>
                          <a:highlight>
                            <a:srgbClr val="333333"/>
                          </a:highlight>
                          <a:latin typeface="Consolas"/>
                          <a:ea typeface="Consolas"/>
                          <a:cs typeface="Consolas"/>
                          <a:sym typeface="Consolas"/>
                        </a:rPr>
                      </a:br>
                      <a:r>
                        <a:rPr lang="en" sz="1800">
                          <a:solidFill>
                            <a:srgbClr val="FFFFFF"/>
                          </a:solidFill>
                          <a:highlight>
                            <a:srgbClr val="333333"/>
                          </a:highlight>
                          <a:latin typeface="Consolas"/>
                          <a:ea typeface="Consolas"/>
                          <a:cs typeface="Consolas"/>
                          <a:sym typeface="Consolas"/>
                        </a:rPr>
                        <a:t>    </a:t>
                      </a:r>
                      <a:r>
                        <a:rPr lang="en" sz="1800">
                          <a:solidFill>
                            <a:srgbClr val="FCC28C"/>
                          </a:solidFill>
                          <a:highlight>
                            <a:srgbClr val="333333"/>
                          </a:highlight>
                          <a:latin typeface="Consolas"/>
                          <a:ea typeface="Consolas"/>
                          <a:cs typeface="Consolas"/>
                          <a:sym typeface="Consolas"/>
                        </a:rPr>
                        <a:t>for</a:t>
                      </a:r>
                      <a:r>
                        <a:rPr lang="en" sz="1800">
                          <a:solidFill>
                            <a:srgbClr val="FFFFFF"/>
                          </a:solidFill>
                          <a:highlight>
                            <a:srgbClr val="333333"/>
                          </a:highlight>
                          <a:latin typeface="Consolas"/>
                          <a:ea typeface="Consolas"/>
                          <a:cs typeface="Consolas"/>
                          <a:sym typeface="Consolas"/>
                        </a:rPr>
                        <a:t> key, value in kwargs.</a:t>
                      </a:r>
                      <a:r>
                        <a:rPr lang="en" sz="1800">
                          <a:solidFill>
                            <a:srgbClr val="FFFFAA"/>
                          </a:solidFill>
                          <a:highlight>
                            <a:srgbClr val="333333"/>
                          </a:highlight>
                          <a:latin typeface="Consolas"/>
                          <a:ea typeface="Consolas"/>
                          <a:cs typeface="Consolas"/>
                          <a:sym typeface="Consolas"/>
                        </a:rPr>
                        <a:t>items</a:t>
                      </a:r>
                      <a:r>
                        <a:rPr lang="en" sz="1800">
                          <a:solidFill>
                            <a:srgbClr val="FFFFFF"/>
                          </a:solidFill>
                          <a:highlight>
                            <a:srgbClr val="333333"/>
                          </a:highlight>
                          <a:latin typeface="Consolas"/>
                          <a:ea typeface="Consolas"/>
                          <a:cs typeface="Consolas"/>
                          <a:sym typeface="Consolas"/>
                        </a:rPr>
                        <a:t>():</a:t>
                      </a:r>
                      <a:br>
                        <a:rPr lang="en" sz="1800">
                          <a:solidFill>
                            <a:srgbClr val="FFFFFF"/>
                          </a:solidFill>
                          <a:highlight>
                            <a:srgbClr val="333333"/>
                          </a:highlight>
                          <a:latin typeface="Consolas"/>
                          <a:ea typeface="Consolas"/>
                          <a:cs typeface="Consolas"/>
                          <a:sym typeface="Consolas"/>
                        </a:rPr>
                      </a:br>
                      <a:r>
                        <a:rPr lang="en" sz="1800">
                          <a:solidFill>
                            <a:srgbClr val="FFFFFF"/>
                          </a:solidFill>
                          <a:highlight>
                            <a:srgbClr val="333333"/>
                          </a:highlight>
                          <a:latin typeface="Consolas"/>
                          <a:ea typeface="Consolas"/>
                          <a:cs typeface="Consolas"/>
                          <a:sym typeface="Consolas"/>
                        </a:rPr>
                        <a:t>        </a:t>
                      </a:r>
                      <a:r>
                        <a:rPr lang="en" sz="1800">
                          <a:solidFill>
                            <a:srgbClr val="FFFFAA"/>
                          </a:solidFill>
                          <a:highlight>
                            <a:srgbClr val="333333"/>
                          </a:highlight>
                          <a:latin typeface="Consolas"/>
                          <a:ea typeface="Consolas"/>
                          <a:cs typeface="Consolas"/>
                          <a:sym typeface="Consolas"/>
                        </a:rPr>
                        <a:t>print</a:t>
                      </a:r>
                      <a:r>
                        <a:rPr lang="en" sz="1800">
                          <a:solidFill>
                            <a:srgbClr val="FFFFFF"/>
                          </a:solidFill>
                          <a:highlight>
                            <a:srgbClr val="333333"/>
                          </a:highlight>
                          <a:latin typeface="Consolas"/>
                          <a:ea typeface="Consolas"/>
                          <a:cs typeface="Consolas"/>
                          <a:sym typeface="Consolas"/>
                        </a:rPr>
                        <a:t>(f</a:t>
                      </a:r>
                      <a:r>
                        <a:rPr lang="en" sz="1800">
                          <a:solidFill>
                            <a:srgbClr val="A2FCA2"/>
                          </a:solidFill>
                          <a:highlight>
                            <a:srgbClr val="333333"/>
                          </a:highlight>
                          <a:latin typeface="Consolas"/>
                          <a:ea typeface="Consolas"/>
                          <a:cs typeface="Consolas"/>
                          <a:sym typeface="Consolas"/>
                        </a:rPr>
                        <a:t>"{key}: {value}"</a:t>
                      </a:r>
                      <a:r>
                        <a:rPr lang="en" sz="1800">
                          <a:solidFill>
                            <a:srgbClr val="FFFFFF"/>
                          </a:solidFill>
                          <a:highlight>
                            <a:srgbClr val="333333"/>
                          </a:highlight>
                          <a:latin typeface="Consolas"/>
                          <a:ea typeface="Consolas"/>
                          <a:cs typeface="Consolas"/>
                          <a:sym typeface="Consolas"/>
                        </a:rPr>
                        <a:t>)</a:t>
                      </a:r>
                      <a:br>
                        <a:rPr lang="en" sz="1800">
                          <a:solidFill>
                            <a:srgbClr val="FFFFFF"/>
                          </a:solidFill>
                          <a:highlight>
                            <a:srgbClr val="333333"/>
                          </a:highlight>
                          <a:latin typeface="Consolas"/>
                          <a:ea typeface="Consolas"/>
                          <a:cs typeface="Consolas"/>
                          <a:sym typeface="Consolas"/>
                        </a:rPr>
                      </a:br>
                      <a:br>
                        <a:rPr lang="en" sz="1800">
                          <a:solidFill>
                            <a:srgbClr val="FFFFFF"/>
                          </a:solidFill>
                          <a:highlight>
                            <a:srgbClr val="333333"/>
                          </a:highlight>
                          <a:latin typeface="Consolas"/>
                          <a:ea typeface="Consolas"/>
                          <a:cs typeface="Consolas"/>
                          <a:sym typeface="Consolas"/>
                        </a:rPr>
                      </a:br>
                      <a:r>
                        <a:rPr lang="en" sz="1800">
                          <a:solidFill>
                            <a:srgbClr val="FFFFFF"/>
                          </a:solidFill>
                          <a:highlight>
                            <a:srgbClr val="333333"/>
                          </a:highlight>
                          <a:latin typeface="Consolas"/>
                          <a:ea typeface="Consolas"/>
                          <a:cs typeface="Consolas"/>
                          <a:sym typeface="Consolas"/>
                        </a:rPr>
                        <a:t># Usage</a:t>
                      </a:r>
                      <a:br>
                        <a:rPr lang="en" sz="1800">
                          <a:solidFill>
                            <a:srgbClr val="FFFFFF"/>
                          </a:solidFill>
                          <a:highlight>
                            <a:srgbClr val="333333"/>
                          </a:highlight>
                          <a:latin typeface="Consolas"/>
                          <a:ea typeface="Consolas"/>
                          <a:cs typeface="Consolas"/>
                          <a:sym typeface="Consolas"/>
                        </a:rPr>
                      </a:br>
                      <a:r>
                        <a:rPr lang="en" sz="1800">
                          <a:solidFill>
                            <a:srgbClr val="FFFFAA"/>
                          </a:solidFill>
                          <a:highlight>
                            <a:srgbClr val="333333"/>
                          </a:highlight>
                          <a:latin typeface="Consolas"/>
                          <a:ea typeface="Consolas"/>
                          <a:cs typeface="Consolas"/>
                          <a:sym typeface="Consolas"/>
                        </a:rPr>
                        <a:t>print_kwargs</a:t>
                      </a:r>
                      <a:r>
                        <a:rPr lang="en" sz="1800">
                          <a:solidFill>
                            <a:srgbClr val="FFFFFF"/>
                          </a:solidFill>
                          <a:highlight>
                            <a:srgbClr val="333333"/>
                          </a:highlight>
                          <a:latin typeface="Consolas"/>
                          <a:ea typeface="Consolas"/>
                          <a:cs typeface="Consolas"/>
                          <a:sym typeface="Consolas"/>
                        </a:rPr>
                        <a:t>(name=</a:t>
                      </a:r>
                      <a:r>
                        <a:rPr lang="en" sz="1800">
                          <a:solidFill>
                            <a:srgbClr val="A2FCA2"/>
                          </a:solidFill>
                          <a:highlight>
                            <a:srgbClr val="333333"/>
                          </a:highlight>
                          <a:latin typeface="Consolas"/>
                          <a:ea typeface="Consolas"/>
                          <a:cs typeface="Consolas"/>
                          <a:sym typeface="Consolas"/>
                        </a:rPr>
                        <a:t>'Alice'</a:t>
                      </a:r>
                      <a:r>
                        <a:rPr lang="en" sz="1800">
                          <a:solidFill>
                            <a:srgbClr val="FFFFFF"/>
                          </a:solidFill>
                          <a:highlight>
                            <a:srgbClr val="333333"/>
                          </a:highlight>
                          <a:latin typeface="Consolas"/>
                          <a:ea typeface="Consolas"/>
                          <a:cs typeface="Consolas"/>
                          <a:sym typeface="Consolas"/>
                        </a:rPr>
                        <a:t>, age=</a:t>
                      </a:r>
                      <a:r>
                        <a:rPr lang="en" sz="1800">
                          <a:solidFill>
                            <a:srgbClr val="D36363"/>
                          </a:solidFill>
                          <a:highlight>
                            <a:srgbClr val="333333"/>
                          </a:highlight>
                          <a:latin typeface="Consolas"/>
                          <a:ea typeface="Consolas"/>
                          <a:cs typeface="Consolas"/>
                          <a:sym typeface="Consolas"/>
                        </a:rPr>
                        <a:t>30</a:t>
                      </a:r>
                      <a:r>
                        <a:rPr lang="en" sz="1800">
                          <a:solidFill>
                            <a:srgbClr val="FFFFFF"/>
                          </a:solidFill>
                          <a:highlight>
                            <a:srgbClr val="333333"/>
                          </a:highlight>
                          <a:latin typeface="Consolas"/>
                          <a:ea typeface="Consolas"/>
                          <a:cs typeface="Consolas"/>
                          <a:sym typeface="Consolas"/>
                        </a:rPr>
                        <a:t>, city=</a:t>
                      </a:r>
                      <a:r>
                        <a:rPr lang="en" sz="1800">
                          <a:solidFill>
                            <a:srgbClr val="A2FCA2"/>
                          </a:solidFill>
                          <a:highlight>
                            <a:srgbClr val="333333"/>
                          </a:highlight>
                          <a:latin typeface="Consolas"/>
                          <a:ea typeface="Consolas"/>
                          <a:cs typeface="Consolas"/>
                          <a:sym typeface="Consolas"/>
                        </a:rPr>
                        <a:t>'New York'</a:t>
                      </a:r>
                      <a:r>
                        <a:rPr lang="en" sz="1800">
                          <a:solidFill>
                            <a:srgbClr val="FFFFFF"/>
                          </a:solidFill>
                          <a:highlight>
                            <a:srgbClr val="333333"/>
                          </a:highlight>
                          <a:latin typeface="Consolas"/>
                          <a:ea typeface="Consolas"/>
                          <a:cs typeface="Consolas"/>
                          <a:sym typeface="Consolas"/>
                        </a:rPr>
                        <a:t>)</a:t>
                      </a:r>
                      <a:endParaRPr sz="1800">
                        <a:solidFill>
                          <a:srgbClr val="202729"/>
                        </a:solidFill>
                        <a:latin typeface="Old Standard TT"/>
                        <a:ea typeface="Old Standard TT"/>
                        <a:cs typeface="Old Standard TT"/>
                        <a:sym typeface="Old Standard TT"/>
                      </a:endParaRPr>
                    </a:p>
                  </a:txBody>
                  <a:tcPr marT="63500" marB="63500" marR="63500" marL="63500">
                    <a:solidFill>
                      <a:srgbClr val="333333"/>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about this function?</a:t>
            </a:r>
            <a:endParaRPr/>
          </a:p>
        </p:txBody>
      </p:sp>
      <p:sp>
        <p:nvSpPr>
          <p:cNvPr id="213" name="Google Shape;213;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214" name="Google Shape;214;p35"/>
          <p:cNvGraphicFramePr/>
          <p:nvPr/>
        </p:nvGraphicFramePr>
        <p:xfrm>
          <a:off x="483913" y="1225550"/>
          <a:ext cx="3000000" cy="3000000"/>
        </p:xfrm>
        <a:graphic>
          <a:graphicData uri="http://schemas.openxmlformats.org/drawingml/2006/table">
            <a:tbl>
              <a:tblPr>
                <a:noFill/>
                <a:tableStyleId>{87F6834B-372A-42E7-AAE8-30864F3A4695}</a:tableStyleId>
              </a:tblPr>
              <a:tblGrid>
                <a:gridCol w="8176175"/>
              </a:tblGrid>
              <a:tr h="12700">
                <a:tc>
                  <a:txBody>
                    <a:bodyPr/>
                    <a:lstStyle/>
                    <a:p>
                      <a:pPr indent="0" lvl="0" marL="0" rtl="0" algn="l">
                        <a:lnSpc>
                          <a:spcPct val="115000"/>
                        </a:lnSpc>
                        <a:spcBef>
                          <a:spcPts val="0"/>
                        </a:spcBef>
                        <a:spcAft>
                          <a:spcPts val="0"/>
                        </a:spcAft>
                        <a:buNone/>
                      </a:pPr>
                      <a:r>
                        <a:rPr lang="en" sz="1800">
                          <a:solidFill>
                            <a:srgbClr val="FFFFFF"/>
                          </a:solidFill>
                          <a:highlight>
                            <a:srgbClr val="333333"/>
                          </a:highlight>
                          <a:latin typeface="Consolas"/>
                          <a:ea typeface="Consolas"/>
                          <a:cs typeface="Consolas"/>
                          <a:sym typeface="Consolas"/>
                        </a:rPr>
                        <a:t>def </a:t>
                      </a:r>
                      <a:r>
                        <a:rPr lang="en" sz="1800">
                          <a:solidFill>
                            <a:srgbClr val="FFFFAA"/>
                          </a:solidFill>
                          <a:highlight>
                            <a:srgbClr val="333333"/>
                          </a:highlight>
                          <a:latin typeface="Consolas"/>
                          <a:ea typeface="Consolas"/>
                          <a:cs typeface="Consolas"/>
                          <a:sym typeface="Consolas"/>
                        </a:rPr>
                        <a:t>calculate_total_price</a:t>
                      </a:r>
                      <a:r>
                        <a:rPr lang="en" sz="1800">
                          <a:solidFill>
                            <a:srgbClr val="FFFFFF"/>
                          </a:solidFill>
                          <a:highlight>
                            <a:srgbClr val="333333"/>
                          </a:highlight>
                          <a:latin typeface="Consolas"/>
                          <a:ea typeface="Consolas"/>
                          <a:cs typeface="Consolas"/>
                          <a:sym typeface="Consolas"/>
                        </a:rPr>
                        <a:t>(**kwargs):</a:t>
                      </a:r>
                      <a:br>
                        <a:rPr lang="en" sz="1800">
                          <a:solidFill>
                            <a:srgbClr val="FFFFFF"/>
                          </a:solidFill>
                          <a:highlight>
                            <a:srgbClr val="333333"/>
                          </a:highlight>
                          <a:latin typeface="Consolas"/>
                          <a:ea typeface="Consolas"/>
                          <a:cs typeface="Consolas"/>
                          <a:sym typeface="Consolas"/>
                        </a:rPr>
                      </a:br>
                      <a:r>
                        <a:rPr lang="en" sz="1800">
                          <a:solidFill>
                            <a:srgbClr val="FFFFFF"/>
                          </a:solidFill>
                          <a:highlight>
                            <a:srgbClr val="333333"/>
                          </a:highlight>
                          <a:latin typeface="Consolas"/>
                          <a:ea typeface="Consolas"/>
                          <a:cs typeface="Consolas"/>
                          <a:sym typeface="Consolas"/>
                        </a:rPr>
                        <a:t>    total = </a:t>
                      </a:r>
                      <a:r>
                        <a:rPr lang="en" sz="1800">
                          <a:solidFill>
                            <a:srgbClr val="D36363"/>
                          </a:solidFill>
                          <a:highlight>
                            <a:srgbClr val="333333"/>
                          </a:highlight>
                          <a:latin typeface="Consolas"/>
                          <a:ea typeface="Consolas"/>
                          <a:cs typeface="Consolas"/>
                          <a:sym typeface="Consolas"/>
                        </a:rPr>
                        <a:t>0</a:t>
                      </a:r>
                      <a:br>
                        <a:rPr lang="en" sz="1800">
                          <a:solidFill>
                            <a:srgbClr val="FFFFFF"/>
                          </a:solidFill>
                          <a:highlight>
                            <a:srgbClr val="333333"/>
                          </a:highlight>
                          <a:latin typeface="Consolas"/>
                          <a:ea typeface="Consolas"/>
                          <a:cs typeface="Consolas"/>
                          <a:sym typeface="Consolas"/>
                        </a:rPr>
                      </a:br>
                      <a:r>
                        <a:rPr lang="en" sz="1800">
                          <a:solidFill>
                            <a:srgbClr val="FFFFFF"/>
                          </a:solidFill>
                          <a:highlight>
                            <a:srgbClr val="333333"/>
                          </a:highlight>
                          <a:latin typeface="Consolas"/>
                          <a:ea typeface="Consolas"/>
                          <a:cs typeface="Consolas"/>
                          <a:sym typeface="Consolas"/>
                        </a:rPr>
                        <a:t>    </a:t>
                      </a:r>
                      <a:r>
                        <a:rPr lang="en" sz="1800">
                          <a:solidFill>
                            <a:srgbClr val="FCC28C"/>
                          </a:solidFill>
                          <a:highlight>
                            <a:srgbClr val="333333"/>
                          </a:highlight>
                          <a:latin typeface="Consolas"/>
                          <a:ea typeface="Consolas"/>
                          <a:cs typeface="Consolas"/>
                          <a:sym typeface="Consolas"/>
                        </a:rPr>
                        <a:t>for</a:t>
                      </a:r>
                      <a:r>
                        <a:rPr lang="en" sz="1800">
                          <a:solidFill>
                            <a:srgbClr val="FFFFFF"/>
                          </a:solidFill>
                          <a:highlight>
                            <a:srgbClr val="333333"/>
                          </a:highlight>
                          <a:latin typeface="Consolas"/>
                          <a:ea typeface="Consolas"/>
                          <a:cs typeface="Consolas"/>
                          <a:sym typeface="Consolas"/>
                        </a:rPr>
                        <a:t> item, price in kwargs.items():</a:t>
                      </a:r>
                      <a:br>
                        <a:rPr lang="en" sz="1800">
                          <a:solidFill>
                            <a:srgbClr val="FFFFFF"/>
                          </a:solidFill>
                          <a:highlight>
                            <a:srgbClr val="333333"/>
                          </a:highlight>
                          <a:latin typeface="Consolas"/>
                          <a:ea typeface="Consolas"/>
                          <a:cs typeface="Consolas"/>
                          <a:sym typeface="Consolas"/>
                        </a:rPr>
                      </a:br>
                      <a:r>
                        <a:rPr lang="en" sz="1800">
                          <a:solidFill>
                            <a:srgbClr val="FFFFFF"/>
                          </a:solidFill>
                          <a:highlight>
                            <a:srgbClr val="333333"/>
                          </a:highlight>
                          <a:latin typeface="Consolas"/>
                          <a:ea typeface="Consolas"/>
                          <a:cs typeface="Consolas"/>
                          <a:sym typeface="Consolas"/>
                        </a:rPr>
                        <a:t>        total += price</a:t>
                      </a:r>
                      <a:br>
                        <a:rPr lang="en" sz="1800">
                          <a:solidFill>
                            <a:srgbClr val="FFFFFF"/>
                          </a:solidFill>
                          <a:highlight>
                            <a:srgbClr val="333333"/>
                          </a:highlight>
                          <a:latin typeface="Consolas"/>
                          <a:ea typeface="Consolas"/>
                          <a:cs typeface="Consolas"/>
                          <a:sym typeface="Consolas"/>
                        </a:rPr>
                      </a:br>
                      <a:r>
                        <a:rPr lang="en" sz="1800">
                          <a:solidFill>
                            <a:srgbClr val="FFFFFF"/>
                          </a:solidFill>
                          <a:highlight>
                            <a:srgbClr val="333333"/>
                          </a:highlight>
                          <a:latin typeface="Consolas"/>
                          <a:ea typeface="Consolas"/>
                          <a:cs typeface="Consolas"/>
                          <a:sym typeface="Consolas"/>
                        </a:rPr>
                        <a:t>    </a:t>
                      </a:r>
                      <a:r>
                        <a:rPr lang="en" sz="1800">
                          <a:solidFill>
                            <a:srgbClr val="FCC28C"/>
                          </a:solidFill>
                          <a:highlight>
                            <a:srgbClr val="333333"/>
                          </a:highlight>
                          <a:latin typeface="Consolas"/>
                          <a:ea typeface="Consolas"/>
                          <a:cs typeface="Consolas"/>
                          <a:sym typeface="Consolas"/>
                        </a:rPr>
                        <a:t>return</a:t>
                      </a:r>
                      <a:r>
                        <a:rPr lang="en" sz="1800">
                          <a:solidFill>
                            <a:srgbClr val="FFFFFF"/>
                          </a:solidFill>
                          <a:highlight>
                            <a:srgbClr val="333333"/>
                          </a:highlight>
                          <a:latin typeface="Consolas"/>
                          <a:ea typeface="Consolas"/>
                          <a:cs typeface="Consolas"/>
                          <a:sym typeface="Consolas"/>
                        </a:rPr>
                        <a:t> total</a:t>
                      </a:r>
                      <a:br>
                        <a:rPr lang="en" sz="1800">
                          <a:solidFill>
                            <a:srgbClr val="FFFFFF"/>
                          </a:solidFill>
                          <a:highlight>
                            <a:srgbClr val="333333"/>
                          </a:highlight>
                          <a:latin typeface="Consolas"/>
                          <a:ea typeface="Consolas"/>
                          <a:cs typeface="Consolas"/>
                          <a:sym typeface="Consolas"/>
                        </a:rPr>
                      </a:br>
                      <a:br>
                        <a:rPr lang="en" sz="1800">
                          <a:solidFill>
                            <a:srgbClr val="FFFFFF"/>
                          </a:solidFill>
                          <a:highlight>
                            <a:srgbClr val="333333"/>
                          </a:highlight>
                          <a:latin typeface="Consolas"/>
                          <a:ea typeface="Consolas"/>
                          <a:cs typeface="Consolas"/>
                          <a:sym typeface="Consolas"/>
                        </a:rPr>
                      </a:br>
                      <a:r>
                        <a:rPr lang="en" sz="1800">
                          <a:solidFill>
                            <a:srgbClr val="FFFFFF"/>
                          </a:solidFill>
                          <a:highlight>
                            <a:srgbClr val="333333"/>
                          </a:highlight>
                          <a:latin typeface="Consolas"/>
                          <a:ea typeface="Consolas"/>
                          <a:cs typeface="Consolas"/>
                          <a:sym typeface="Consolas"/>
                        </a:rPr>
                        <a:t># Usage</a:t>
                      </a:r>
                      <a:br>
                        <a:rPr lang="en" sz="1800">
                          <a:solidFill>
                            <a:srgbClr val="FFFFFF"/>
                          </a:solidFill>
                          <a:highlight>
                            <a:srgbClr val="333333"/>
                          </a:highlight>
                          <a:latin typeface="Consolas"/>
                          <a:ea typeface="Consolas"/>
                          <a:cs typeface="Consolas"/>
                          <a:sym typeface="Consolas"/>
                        </a:rPr>
                      </a:br>
                      <a:r>
                        <a:rPr lang="en" sz="1800">
                          <a:solidFill>
                            <a:srgbClr val="FFFFFF"/>
                          </a:solidFill>
                          <a:highlight>
                            <a:srgbClr val="333333"/>
                          </a:highlight>
                          <a:latin typeface="Consolas"/>
                          <a:ea typeface="Consolas"/>
                          <a:cs typeface="Consolas"/>
                          <a:sym typeface="Consolas"/>
                        </a:rPr>
                        <a:t>total_price = calculate_total_price(apple=</a:t>
                      </a:r>
                      <a:r>
                        <a:rPr lang="en" sz="1800">
                          <a:solidFill>
                            <a:srgbClr val="D36363"/>
                          </a:solidFill>
                          <a:highlight>
                            <a:srgbClr val="333333"/>
                          </a:highlight>
                          <a:latin typeface="Consolas"/>
                          <a:ea typeface="Consolas"/>
                          <a:cs typeface="Consolas"/>
                          <a:sym typeface="Consolas"/>
                        </a:rPr>
                        <a:t>0.5</a:t>
                      </a:r>
                      <a:r>
                        <a:rPr lang="en" sz="1800">
                          <a:solidFill>
                            <a:srgbClr val="FFFFFF"/>
                          </a:solidFill>
                          <a:highlight>
                            <a:srgbClr val="333333"/>
                          </a:highlight>
                          <a:latin typeface="Consolas"/>
                          <a:ea typeface="Consolas"/>
                          <a:cs typeface="Consolas"/>
                          <a:sym typeface="Consolas"/>
                        </a:rPr>
                        <a:t>, banana=</a:t>
                      </a:r>
                      <a:r>
                        <a:rPr lang="en" sz="1800">
                          <a:solidFill>
                            <a:srgbClr val="D36363"/>
                          </a:solidFill>
                          <a:highlight>
                            <a:srgbClr val="333333"/>
                          </a:highlight>
                          <a:latin typeface="Consolas"/>
                          <a:ea typeface="Consolas"/>
                          <a:cs typeface="Consolas"/>
                          <a:sym typeface="Consolas"/>
                        </a:rPr>
                        <a:t>0.3</a:t>
                      </a:r>
                      <a:r>
                        <a:rPr lang="en" sz="1800">
                          <a:solidFill>
                            <a:srgbClr val="FFFFFF"/>
                          </a:solidFill>
                          <a:highlight>
                            <a:srgbClr val="333333"/>
                          </a:highlight>
                          <a:latin typeface="Consolas"/>
                          <a:ea typeface="Consolas"/>
                          <a:cs typeface="Consolas"/>
                          <a:sym typeface="Consolas"/>
                        </a:rPr>
                        <a:t>, orange=</a:t>
                      </a:r>
                      <a:r>
                        <a:rPr lang="en" sz="1800">
                          <a:solidFill>
                            <a:srgbClr val="D36363"/>
                          </a:solidFill>
                          <a:highlight>
                            <a:srgbClr val="333333"/>
                          </a:highlight>
                          <a:latin typeface="Consolas"/>
                          <a:ea typeface="Consolas"/>
                          <a:cs typeface="Consolas"/>
                          <a:sym typeface="Consolas"/>
                        </a:rPr>
                        <a:t>0.6</a:t>
                      </a:r>
                      <a:r>
                        <a:rPr lang="en" sz="1800">
                          <a:solidFill>
                            <a:srgbClr val="FFFFFF"/>
                          </a:solidFill>
                          <a:highlight>
                            <a:srgbClr val="333333"/>
                          </a:highlight>
                          <a:latin typeface="Consolas"/>
                          <a:ea typeface="Consolas"/>
                          <a:cs typeface="Consolas"/>
                          <a:sym typeface="Consolas"/>
                        </a:rPr>
                        <a:t>)</a:t>
                      </a:r>
                      <a:br>
                        <a:rPr lang="en" sz="1800">
                          <a:solidFill>
                            <a:srgbClr val="FFFFFF"/>
                          </a:solidFill>
                          <a:highlight>
                            <a:srgbClr val="333333"/>
                          </a:highlight>
                          <a:latin typeface="Consolas"/>
                          <a:ea typeface="Consolas"/>
                          <a:cs typeface="Consolas"/>
                          <a:sym typeface="Consolas"/>
                        </a:rPr>
                      </a:br>
                      <a:r>
                        <a:rPr lang="en" sz="1800">
                          <a:solidFill>
                            <a:srgbClr val="FFFFFF"/>
                          </a:solidFill>
                          <a:highlight>
                            <a:srgbClr val="333333"/>
                          </a:highlight>
                          <a:latin typeface="Consolas"/>
                          <a:ea typeface="Consolas"/>
                          <a:cs typeface="Consolas"/>
                          <a:sym typeface="Consolas"/>
                        </a:rPr>
                        <a:t>print(f</a:t>
                      </a:r>
                      <a:r>
                        <a:rPr lang="en" sz="1800">
                          <a:solidFill>
                            <a:srgbClr val="A2FCA2"/>
                          </a:solidFill>
                          <a:highlight>
                            <a:srgbClr val="333333"/>
                          </a:highlight>
                          <a:latin typeface="Consolas"/>
                          <a:ea typeface="Consolas"/>
                          <a:cs typeface="Consolas"/>
                          <a:sym typeface="Consolas"/>
                        </a:rPr>
                        <a:t>"Total Price: ${total_price:.2f}"</a:t>
                      </a:r>
                      <a:r>
                        <a:rPr lang="en" sz="1800">
                          <a:solidFill>
                            <a:srgbClr val="FFFFFF"/>
                          </a:solidFill>
                          <a:highlight>
                            <a:srgbClr val="333333"/>
                          </a:highlight>
                          <a:latin typeface="Consolas"/>
                          <a:ea typeface="Consolas"/>
                          <a:cs typeface="Consolas"/>
                          <a:sym typeface="Consolas"/>
                        </a:rPr>
                        <a:t>)</a:t>
                      </a:r>
                      <a:endParaRPr sz="1800">
                        <a:solidFill>
                          <a:srgbClr val="202729"/>
                        </a:solidFill>
                        <a:latin typeface="Old Standard TT"/>
                        <a:ea typeface="Old Standard TT"/>
                        <a:cs typeface="Old Standard TT"/>
                        <a:sym typeface="Old Standard TT"/>
                      </a:endParaRPr>
                    </a:p>
                  </a:txBody>
                  <a:tcPr marT="63500" marB="63500" marR="63500" marL="63500">
                    <a:solidFill>
                      <a:srgbClr val="333333"/>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Slides &amp; Material	</a:t>
            </a:r>
            <a:endParaRPr/>
          </a:p>
        </p:txBody>
      </p:sp>
      <p:sp>
        <p:nvSpPr>
          <p:cNvPr id="220" name="Google Shape;220;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razaulmustafa.us/cs148/</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function to print some strings</a:t>
            </a:r>
            <a:endParaRPr/>
          </a:p>
        </p:txBody>
      </p:sp>
      <p:sp>
        <p:nvSpPr>
          <p:cNvPr id="75" name="Google Shape;75;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76" name="Google Shape;76;p15"/>
          <p:cNvGraphicFramePr/>
          <p:nvPr/>
        </p:nvGraphicFramePr>
        <p:xfrm>
          <a:off x="1540988" y="1478425"/>
          <a:ext cx="3000000" cy="3000000"/>
        </p:xfrm>
        <a:graphic>
          <a:graphicData uri="http://schemas.openxmlformats.org/drawingml/2006/table">
            <a:tbl>
              <a:tblPr>
                <a:noFill/>
                <a:tableStyleId>{87F6834B-372A-42E7-AAE8-30864F3A4695}</a:tableStyleId>
              </a:tblPr>
              <a:tblGrid>
                <a:gridCol w="6062025"/>
              </a:tblGrid>
              <a:tr h="773275">
                <a:tc>
                  <a:txBody>
                    <a:bodyPr/>
                    <a:lstStyle/>
                    <a:p>
                      <a:pPr indent="0" lvl="0" marL="0" rtl="0" algn="l">
                        <a:lnSpc>
                          <a:spcPct val="115000"/>
                        </a:lnSpc>
                        <a:spcBef>
                          <a:spcPts val="0"/>
                        </a:spcBef>
                        <a:spcAft>
                          <a:spcPts val="0"/>
                        </a:spcAft>
                        <a:buNone/>
                      </a:pPr>
                      <a:r>
                        <a:rPr lang="en">
                          <a:solidFill>
                            <a:srgbClr val="FFFFFF"/>
                          </a:solidFill>
                          <a:highlight>
                            <a:srgbClr val="333333"/>
                          </a:highlight>
                          <a:latin typeface="Consolas"/>
                          <a:ea typeface="Consolas"/>
                          <a:cs typeface="Consolas"/>
                          <a:sym typeface="Consolas"/>
                        </a:rPr>
                        <a:t>def </a:t>
                      </a:r>
                      <a:r>
                        <a:rPr lang="en">
                          <a:solidFill>
                            <a:srgbClr val="FFFFAA"/>
                          </a:solidFill>
                          <a:highlight>
                            <a:srgbClr val="333333"/>
                          </a:highlight>
                          <a:latin typeface="Consolas"/>
                          <a:ea typeface="Consolas"/>
                          <a:cs typeface="Consolas"/>
                          <a:sym typeface="Consolas"/>
                        </a:rPr>
                        <a:t>print_lyrics</a:t>
                      </a:r>
                      <a:r>
                        <a:rPr lang="en">
                          <a:solidFill>
                            <a:srgbClr val="FFFFFF"/>
                          </a:solidFill>
                          <a:highlight>
                            <a:srgbClr val="333333"/>
                          </a:highlight>
                          <a:latin typeface="Consolas"/>
                          <a:ea typeface="Consolas"/>
                          <a:cs typeface="Consolas"/>
                          <a:sym typeface="Consolas"/>
                        </a:rPr>
                        <a:t>():</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a:t>
                      </a:r>
                      <a:r>
                        <a:rPr lang="en">
                          <a:solidFill>
                            <a:srgbClr val="FFFFAA"/>
                          </a:solidFill>
                          <a:highlight>
                            <a:srgbClr val="333333"/>
                          </a:highlight>
                          <a:latin typeface="Consolas"/>
                          <a:ea typeface="Consolas"/>
                          <a:cs typeface="Consolas"/>
                          <a:sym typeface="Consolas"/>
                        </a:rPr>
                        <a:t>print</a:t>
                      </a:r>
                      <a:r>
                        <a:rPr lang="en">
                          <a:solidFill>
                            <a:srgbClr val="FFFFFF"/>
                          </a:solidFill>
                          <a:highlight>
                            <a:srgbClr val="333333"/>
                          </a:highlight>
                          <a:latin typeface="Consolas"/>
                          <a:ea typeface="Consolas"/>
                          <a:cs typeface="Consolas"/>
                          <a:sym typeface="Consolas"/>
                        </a:rPr>
                        <a:t>(</a:t>
                      </a:r>
                      <a:r>
                        <a:rPr lang="en">
                          <a:solidFill>
                            <a:srgbClr val="A2FCA2"/>
                          </a:solidFill>
                          <a:highlight>
                            <a:srgbClr val="333333"/>
                          </a:highlight>
                          <a:latin typeface="Consolas"/>
                          <a:ea typeface="Consolas"/>
                          <a:cs typeface="Consolas"/>
                          <a:sym typeface="Consolas"/>
                        </a:rPr>
                        <a:t>"I'm a lumberjack, and I'm okay."</a:t>
                      </a:r>
                      <a:r>
                        <a:rPr lang="en">
                          <a:solidFill>
                            <a:srgbClr val="FFFFFF"/>
                          </a:solidFill>
                          <a:highlight>
                            <a:srgbClr val="333333"/>
                          </a:highlight>
                          <a:latin typeface="Consolas"/>
                          <a:ea typeface="Consolas"/>
                          <a:cs typeface="Consolas"/>
                          <a:sym typeface="Consolas"/>
                        </a:rPr>
                        <a:t>)</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a:t>
                      </a:r>
                      <a:r>
                        <a:rPr lang="en">
                          <a:solidFill>
                            <a:srgbClr val="FFFFAA"/>
                          </a:solidFill>
                          <a:highlight>
                            <a:srgbClr val="333333"/>
                          </a:highlight>
                          <a:latin typeface="Consolas"/>
                          <a:ea typeface="Consolas"/>
                          <a:cs typeface="Consolas"/>
                          <a:sym typeface="Consolas"/>
                        </a:rPr>
                        <a:t>print</a:t>
                      </a:r>
                      <a:r>
                        <a:rPr lang="en">
                          <a:solidFill>
                            <a:srgbClr val="FFFFFF"/>
                          </a:solidFill>
                          <a:highlight>
                            <a:srgbClr val="333333"/>
                          </a:highlight>
                          <a:latin typeface="Consolas"/>
                          <a:ea typeface="Consolas"/>
                          <a:cs typeface="Consolas"/>
                          <a:sym typeface="Consolas"/>
                        </a:rPr>
                        <a:t>(</a:t>
                      </a:r>
                      <a:r>
                        <a:rPr lang="en">
                          <a:solidFill>
                            <a:srgbClr val="A2FCA2"/>
                          </a:solidFill>
                          <a:highlight>
                            <a:srgbClr val="333333"/>
                          </a:highlight>
                          <a:latin typeface="Consolas"/>
                          <a:ea typeface="Consolas"/>
                          <a:cs typeface="Consolas"/>
                          <a:sym typeface="Consolas"/>
                        </a:rPr>
                        <a:t>"I sleep all night and I work all day."</a:t>
                      </a:r>
                      <a:r>
                        <a:rPr lang="en">
                          <a:solidFill>
                            <a:srgbClr val="FFFFFF"/>
                          </a:solidFill>
                          <a:highlight>
                            <a:srgbClr val="333333"/>
                          </a:highlight>
                          <a:latin typeface="Consolas"/>
                          <a:ea typeface="Consolas"/>
                          <a:cs typeface="Consolas"/>
                          <a:sym typeface="Consolas"/>
                        </a:rPr>
                        <a:t>)</a:t>
                      </a:r>
                      <a:endParaRPr/>
                    </a:p>
                  </a:txBody>
                  <a:tcPr marT="63500" marB="63500" marR="63500" marL="63500">
                    <a:solidFill>
                      <a:srgbClr val="333333"/>
                    </a:solidFill>
                  </a:tcPr>
                </a:tc>
              </a:tr>
              <a:tr h="302525">
                <a:tc>
                  <a:txBody>
                    <a:bodyPr/>
                    <a:lstStyle/>
                    <a:p>
                      <a:pPr indent="0" lvl="0" marL="0" rtl="0" algn="l">
                        <a:lnSpc>
                          <a:spcPct val="115000"/>
                        </a:lnSpc>
                        <a:spcBef>
                          <a:spcPts val="0"/>
                        </a:spcBef>
                        <a:spcAft>
                          <a:spcPts val="0"/>
                        </a:spcAft>
                        <a:buNone/>
                      </a:pPr>
                      <a:r>
                        <a:t/>
                      </a:r>
                      <a:endParaRPr>
                        <a:solidFill>
                          <a:srgbClr val="FFFFFF"/>
                        </a:solidFill>
                        <a:highlight>
                          <a:srgbClr val="333333"/>
                        </a:highlight>
                        <a:latin typeface="Consolas"/>
                        <a:ea typeface="Consolas"/>
                        <a:cs typeface="Consolas"/>
                        <a:sym typeface="Consolas"/>
                      </a:endParaRPr>
                    </a:p>
                  </a:txBody>
                  <a:tcPr marT="63500" marB="63500" marR="63500" marL="63500">
                    <a:solidFill>
                      <a:srgbClr val="333333"/>
                    </a:solidFill>
                  </a:tcPr>
                </a:tc>
              </a:tr>
            </a:tbl>
          </a:graphicData>
        </a:graphic>
      </p:graphicFrame>
      <p:graphicFrame>
        <p:nvGraphicFramePr>
          <p:cNvPr id="77" name="Google Shape;77;p15"/>
          <p:cNvGraphicFramePr/>
          <p:nvPr/>
        </p:nvGraphicFramePr>
        <p:xfrm>
          <a:off x="1541000" y="3149425"/>
          <a:ext cx="3000000" cy="3000000"/>
        </p:xfrm>
        <a:graphic>
          <a:graphicData uri="http://schemas.openxmlformats.org/drawingml/2006/table">
            <a:tbl>
              <a:tblPr>
                <a:noFill/>
                <a:tableStyleId>{87F6834B-372A-42E7-AAE8-30864F3A4695}</a:tableStyleId>
              </a:tblPr>
              <a:tblGrid>
                <a:gridCol w="6062025"/>
              </a:tblGrid>
              <a:tr h="12700">
                <a:tc>
                  <a:txBody>
                    <a:bodyPr/>
                    <a:lstStyle/>
                    <a:p>
                      <a:pPr indent="0" lvl="0" marL="0" rtl="0" algn="l">
                        <a:lnSpc>
                          <a:spcPct val="115000"/>
                        </a:lnSpc>
                        <a:spcBef>
                          <a:spcPts val="0"/>
                        </a:spcBef>
                        <a:spcAft>
                          <a:spcPts val="0"/>
                        </a:spcAft>
                        <a:buNone/>
                      </a:pPr>
                      <a:r>
                        <a:rPr lang="en">
                          <a:solidFill>
                            <a:srgbClr val="FFFFFF"/>
                          </a:solidFill>
                          <a:highlight>
                            <a:srgbClr val="333333"/>
                          </a:highlight>
                          <a:latin typeface="Consolas"/>
                          <a:ea typeface="Consolas"/>
                          <a:cs typeface="Consolas"/>
                          <a:sym typeface="Consolas"/>
                        </a:rPr>
                        <a:t>&gt;&gt;&gt; print(print_lyrics)</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&lt;function print_lyrics at </a:t>
                      </a:r>
                      <a:r>
                        <a:rPr lang="en">
                          <a:solidFill>
                            <a:srgbClr val="D36363"/>
                          </a:solidFill>
                          <a:highlight>
                            <a:srgbClr val="333333"/>
                          </a:highlight>
                          <a:latin typeface="Consolas"/>
                          <a:ea typeface="Consolas"/>
                          <a:cs typeface="Consolas"/>
                          <a:sym typeface="Consolas"/>
                        </a:rPr>
                        <a:t>0xb7e99e9c</a:t>
                      </a:r>
                      <a:r>
                        <a:rPr lang="en">
                          <a:solidFill>
                            <a:srgbClr val="FFFFFF"/>
                          </a:solidFill>
                          <a:highlight>
                            <a:srgbClr val="333333"/>
                          </a:highlight>
                          <a:latin typeface="Consolas"/>
                          <a:ea typeface="Consolas"/>
                          <a:cs typeface="Consolas"/>
                          <a:sym typeface="Consolas"/>
                        </a:rPr>
                        <a:t>&gt;</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&gt;&gt;&gt; type(print_lyrics)</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&lt;</a:t>
                      </a:r>
                      <a:r>
                        <a:rPr lang="en">
                          <a:solidFill>
                            <a:srgbClr val="FCC28C"/>
                          </a:solidFill>
                          <a:highlight>
                            <a:srgbClr val="333333"/>
                          </a:highlight>
                          <a:latin typeface="Consolas"/>
                          <a:ea typeface="Consolas"/>
                          <a:cs typeface="Consolas"/>
                          <a:sym typeface="Consolas"/>
                        </a:rPr>
                        <a:t>class</a:t>
                      </a:r>
                      <a:r>
                        <a:rPr lang="en">
                          <a:solidFill>
                            <a:srgbClr val="FFFFFF"/>
                          </a:solidFill>
                          <a:highlight>
                            <a:srgbClr val="333333"/>
                          </a:highlight>
                          <a:latin typeface="Consolas"/>
                          <a:ea typeface="Consolas"/>
                          <a:cs typeface="Consolas"/>
                          <a:sym typeface="Consolas"/>
                        </a:rPr>
                        <a:t> '</a:t>
                      </a:r>
                      <a:r>
                        <a:rPr lang="en">
                          <a:solidFill>
                            <a:srgbClr val="FFFFAA"/>
                          </a:solidFill>
                          <a:highlight>
                            <a:srgbClr val="333333"/>
                          </a:highlight>
                          <a:latin typeface="Consolas"/>
                          <a:ea typeface="Consolas"/>
                          <a:cs typeface="Consolas"/>
                          <a:sym typeface="Consolas"/>
                        </a:rPr>
                        <a:t>function</a:t>
                      </a:r>
                      <a:r>
                        <a:rPr lang="en">
                          <a:solidFill>
                            <a:srgbClr val="FFFFFF"/>
                          </a:solidFill>
                          <a:highlight>
                            <a:srgbClr val="333333"/>
                          </a:highlight>
                          <a:latin typeface="Consolas"/>
                          <a:ea typeface="Consolas"/>
                          <a:cs typeface="Consolas"/>
                          <a:sym typeface="Consolas"/>
                        </a:rPr>
                        <a:t>'&gt;</a:t>
                      </a:r>
                      <a:endParaRPr/>
                    </a:p>
                  </a:txBody>
                  <a:tcPr marT="63500" marB="63500" marR="63500" marL="63500">
                    <a:solidFill>
                      <a:srgbClr val="333333"/>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Calling a function</a:t>
            </a:r>
            <a:endParaRPr/>
          </a:p>
        </p:txBody>
      </p:sp>
      <p:sp>
        <p:nvSpPr>
          <p:cNvPr id="83" name="Google Shape;8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syntax for calling the new function is the same as for built-in functions: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aphicFrame>
        <p:nvGraphicFramePr>
          <p:cNvPr id="84" name="Google Shape;84;p16"/>
          <p:cNvGraphicFramePr/>
          <p:nvPr/>
        </p:nvGraphicFramePr>
        <p:xfrm>
          <a:off x="2340425" y="2413000"/>
          <a:ext cx="3000000" cy="3000000"/>
        </p:xfrm>
        <a:graphic>
          <a:graphicData uri="http://schemas.openxmlformats.org/drawingml/2006/table">
            <a:tbl>
              <a:tblPr>
                <a:noFill/>
                <a:tableStyleId>{87F6834B-372A-42E7-AAE8-30864F3A4695}</a:tableStyleId>
              </a:tblPr>
              <a:tblGrid>
                <a:gridCol w="4034750"/>
              </a:tblGrid>
              <a:tr h="12700">
                <a:tc>
                  <a:txBody>
                    <a:bodyPr/>
                    <a:lstStyle/>
                    <a:p>
                      <a:pPr indent="0" lvl="0" marL="0" rtl="0" algn="l">
                        <a:lnSpc>
                          <a:spcPct val="115000"/>
                        </a:lnSpc>
                        <a:spcBef>
                          <a:spcPts val="0"/>
                        </a:spcBef>
                        <a:spcAft>
                          <a:spcPts val="0"/>
                        </a:spcAft>
                        <a:buNone/>
                      </a:pPr>
                      <a:r>
                        <a:rPr lang="en">
                          <a:solidFill>
                            <a:srgbClr val="FFFFFF"/>
                          </a:solidFill>
                          <a:highlight>
                            <a:srgbClr val="333333"/>
                          </a:highlight>
                          <a:latin typeface="Consolas"/>
                          <a:ea typeface="Consolas"/>
                          <a:cs typeface="Consolas"/>
                          <a:sym typeface="Consolas"/>
                        </a:rPr>
                        <a:t> print_lyrics()</a:t>
                      </a:r>
                      <a:endParaRPr/>
                    </a:p>
                  </a:txBody>
                  <a:tcPr marT="63500" marB="63500" marR="63500" marL="63500">
                    <a:solidFill>
                      <a:srgbClr val="333333"/>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Flow of execution</a:t>
            </a:r>
            <a:endParaRPr/>
          </a:p>
        </p:txBody>
      </p:sp>
      <p:sp>
        <p:nvSpPr>
          <p:cNvPr id="90" name="Google Shape;9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75920" lvl="0" marL="457200" rtl="0" algn="l">
              <a:spcBef>
                <a:spcPts val="0"/>
              </a:spcBef>
              <a:spcAft>
                <a:spcPts val="0"/>
              </a:spcAft>
              <a:buSzPct val="100000"/>
              <a:buChar char="-"/>
            </a:pPr>
            <a:r>
              <a:rPr lang="en" sz="2508"/>
              <a:t>To ensure that a function is defined before its first use, you have to know the order statements run in, which is called the flow of execution.</a:t>
            </a:r>
            <a:endParaRPr sz="2508"/>
          </a:p>
          <a:p>
            <a:pPr indent="-375920" lvl="0" marL="457200" rtl="0" algn="l">
              <a:spcBef>
                <a:spcPts val="0"/>
              </a:spcBef>
              <a:spcAft>
                <a:spcPts val="0"/>
              </a:spcAft>
              <a:buSzPct val="100000"/>
              <a:buChar char="-"/>
            </a:pPr>
            <a:r>
              <a:rPr lang="en" sz="2508"/>
              <a:t>Execution always begins at the first statement of the program. Statements are run one at a time, in order from top to bottom.</a:t>
            </a:r>
            <a:endParaRPr sz="2508"/>
          </a:p>
          <a:p>
            <a:pPr indent="-375920" lvl="0" marL="457200" rtl="0" algn="l">
              <a:spcBef>
                <a:spcPts val="0"/>
              </a:spcBef>
              <a:spcAft>
                <a:spcPts val="0"/>
              </a:spcAft>
              <a:buSzPct val="100000"/>
              <a:buChar char="-"/>
            </a:pPr>
            <a:r>
              <a:rPr lang="en" sz="2508"/>
              <a:t>Function definitions do not alter the flow of execution of the program, </a:t>
            </a:r>
            <a:r>
              <a:rPr b="1" lang="en" sz="2508">
                <a:highlight>
                  <a:srgbClr val="FFFFAA"/>
                </a:highlight>
              </a:rPr>
              <a:t>but remember that statements inside the function don’t run until the function is called.</a:t>
            </a:r>
            <a:endParaRPr b="1">
              <a:highlight>
                <a:srgbClr val="FFFFAA"/>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Parameters and arguments</a:t>
            </a:r>
            <a:endParaRPr/>
          </a:p>
        </p:txBody>
      </p:sp>
      <p:sp>
        <p:nvSpPr>
          <p:cNvPr id="96" name="Google Shape;9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Some of the functions we have seen require </a:t>
            </a:r>
            <a:r>
              <a:rPr b="1" lang="en"/>
              <a:t>arguments</a:t>
            </a:r>
            <a:r>
              <a:rPr lang="en"/>
              <a:t>.</a:t>
            </a:r>
            <a:endParaRPr/>
          </a:p>
        </p:txBody>
      </p:sp>
      <p:graphicFrame>
        <p:nvGraphicFramePr>
          <p:cNvPr id="97" name="Google Shape;97;p18"/>
          <p:cNvGraphicFramePr/>
          <p:nvPr/>
        </p:nvGraphicFramePr>
        <p:xfrm>
          <a:off x="1718850" y="2343050"/>
          <a:ext cx="3000000" cy="3000000"/>
        </p:xfrm>
        <a:graphic>
          <a:graphicData uri="http://schemas.openxmlformats.org/drawingml/2006/table">
            <a:tbl>
              <a:tblPr>
                <a:noFill/>
                <a:tableStyleId>{87F6834B-372A-42E7-AAE8-30864F3A4695}</a:tableStyleId>
              </a:tblPr>
              <a:tblGrid>
                <a:gridCol w="5706300"/>
              </a:tblGrid>
              <a:tr h="12700">
                <a:tc>
                  <a:txBody>
                    <a:bodyPr/>
                    <a:lstStyle/>
                    <a:p>
                      <a:pPr indent="0" lvl="0" marL="0" rtl="0" algn="l">
                        <a:lnSpc>
                          <a:spcPct val="115000"/>
                        </a:lnSpc>
                        <a:spcBef>
                          <a:spcPts val="0"/>
                        </a:spcBef>
                        <a:spcAft>
                          <a:spcPts val="0"/>
                        </a:spcAft>
                        <a:buNone/>
                      </a:pPr>
                      <a:r>
                        <a:rPr lang="en">
                          <a:solidFill>
                            <a:srgbClr val="FFFFFF"/>
                          </a:solidFill>
                          <a:highlight>
                            <a:srgbClr val="333333"/>
                          </a:highlight>
                          <a:latin typeface="Consolas"/>
                          <a:ea typeface="Consolas"/>
                          <a:cs typeface="Consolas"/>
                          <a:sym typeface="Consolas"/>
                        </a:rPr>
                        <a:t>def </a:t>
                      </a:r>
                      <a:r>
                        <a:rPr lang="en">
                          <a:solidFill>
                            <a:srgbClr val="FFFFAA"/>
                          </a:solidFill>
                          <a:highlight>
                            <a:srgbClr val="333333"/>
                          </a:highlight>
                          <a:latin typeface="Consolas"/>
                          <a:ea typeface="Consolas"/>
                          <a:cs typeface="Consolas"/>
                          <a:sym typeface="Consolas"/>
                        </a:rPr>
                        <a:t>print_twice</a:t>
                      </a:r>
                      <a:r>
                        <a:rPr lang="en">
                          <a:solidFill>
                            <a:srgbClr val="FFFFFF"/>
                          </a:solidFill>
                          <a:highlight>
                            <a:srgbClr val="333333"/>
                          </a:highlight>
                          <a:latin typeface="Consolas"/>
                          <a:ea typeface="Consolas"/>
                          <a:cs typeface="Consolas"/>
                          <a:sym typeface="Consolas"/>
                        </a:rPr>
                        <a:t>(bruce):</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a:t>
                      </a:r>
                      <a:r>
                        <a:rPr lang="en">
                          <a:solidFill>
                            <a:srgbClr val="FFFFAA"/>
                          </a:solidFill>
                          <a:highlight>
                            <a:srgbClr val="333333"/>
                          </a:highlight>
                          <a:latin typeface="Consolas"/>
                          <a:ea typeface="Consolas"/>
                          <a:cs typeface="Consolas"/>
                          <a:sym typeface="Consolas"/>
                        </a:rPr>
                        <a:t>print</a:t>
                      </a:r>
                      <a:r>
                        <a:rPr lang="en">
                          <a:solidFill>
                            <a:srgbClr val="FFFFFF"/>
                          </a:solidFill>
                          <a:highlight>
                            <a:srgbClr val="333333"/>
                          </a:highlight>
                          <a:latin typeface="Consolas"/>
                          <a:ea typeface="Consolas"/>
                          <a:cs typeface="Consolas"/>
                          <a:sym typeface="Consolas"/>
                        </a:rPr>
                        <a:t>(bruce)</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a:t>
                      </a:r>
                      <a:r>
                        <a:rPr lang="en">
                          <a:solidFill>
                            <a:srgbClr val="FFFFAA"/>
                          </a:solidFill>
                          <a:highlight>
                            <a:srgbClr val="333333"/>
                          </a:highlight>
                          <a:latin typeface="Consolas"/>
                          <a:ea typeface="Consolas"/>
                          <a:cs typeface="Consolas"/>
                          <a:sym typeface="Consolas"/>
                        </a:rPr>
                        <a:t>print</a:t>
                      </a:r>
                      <a:r>
                        <a:rPr lang="en">
                          <a:solidFill>
                            <a:srgbClr val="FFFFFF"/>
                          </a:solidFill>
                          <a:highlight>
                            <a:srgbClr val="333333"/>
                          </a:highlight>
                          <a:latin typeface="Consolas"/>
                          <a:ea typeface="Consolas"/>
                          <a:cs typeface="Consolas"/>
                          <a:sym typeface="Consolas"/>
                        </a:rPr>
                        <a:t>(bruce)</a:t>
                      </a:r>
                      <a:endParaRPr/>
                    </a:p>
                  </a:txBody>
                  <a:tcPr marT="63500" marB="63500" marR="63500" marL="63500">
                    <a:solidFill>
                      <a:srgbClr val="333333"/>
                    </a:solidFill>
                  </a:tcPr>
                </a:tc>
              </a:tr>
            </a:tbl>
          </a:graphicData>
        </a:graphic>
      </p:graphicFrame>
      <p:sp>
        <p:nvSpPr>
          <p:cNvPr id="98" name="Google Shape;98;p18"/>
          <p:cNvSpPr txBox="1"/>
          <p:nvPr/>
        </p:nvSpPr>
        <p:spPr>
          <a:xfrm>
            <a:off x="642950" y="3636600"/>
            <a:ext cx="8189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Old Standard TT"/>
                <a:ea typeface="Old Standard TT"/>
                <a:cs typeface="Old Standard TT"/>
                <a:sym typeface="Old Standard TT"/>
              </a:rPr>
              <a:t>Inside the function, the arguments are assigned to variables called </a:t>
            </a:r>
            <a:r>
              <a:rPr b="1" lang="en" sz="1800">
                <a:latin typeface="Old Standard TT"/>
                <a:ea typeface="Old Standard TT"/>
                <a:cs typeface="Old Standard TT"/>
                <a:sym typeface="Old Standard TT"/>
              </a:rPr>
              <a:t>parameters</a:t>
            </a:r>
            <a:endParaRPr b="1">
              <a:latin typeface="Old Standard TT"/>
              <a:ea typeface="Old Standard TT"/>
              <a:cs typeface="Old Standard TT"/>
              <a:sym typeface="Old Standard T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Variables and parameters are local</a:t>
            </a:r>
            <a:endParaRPr/>
          </a:p>
        </p:txBody>
      </p:sp>
      <p:sp>
        <p:nvSpPr>
          <p:cNvPr id="104" name="Google Shape;10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When you create a variable inside a function, it is local, which means that it only exists inside the function. For example:</a:t>
            </a:r>
            <a:endParaRPr/>
          </a:p>
          <a:p>
            <a:pPr indent="0" lvl="0" marL="0" rtl="0" algn="l">
              <a:spcBef>
                <a:spcPts val="1200"/>
              </a:spcBef>
              <a:spcAft>
                <a:spcPts val="1200"/>
              </a:spcAft>
              <a:buNone/>
            </a:pPr>
            <a:r>
              <a:t/>
            </a:r>
            <a:endParaRPr/>
          </a:p>
        </p:txBody>
      </p:sp>
      <p:graphicFrame>
        <p:nvGraphicFramePr>
          <p:cNvPr id="105" name="Google Shape;105;p19"/>
          <p:cNvGraphicFramePr/>
          <p:nvPr/>
        </p:nvGraphicFramePr>
        <p:xfrm>
          <a:off x="2302225" y="2425700"/>
          <a:ext cx="3000000" cy="3000000"/>
        </p:xfrm>
        <a:graphic>
          <a:graphicData uri="http://schemas.openxmlformats.org/drawingml/2006/table">
            <a:tbl>
              <a:tblPr>
                <a:noFill/>
                <a:tableStyleId>{87F6834B-372A-42E7-AAE8-30864F3A4695}</a:tableStyleId>
              </a:tblPr>
              <a:tblGrid>
                <a:gridCol w="4816350"/>
              </a:tblGrid>
              <a:tr h="12700">
                <a:tc>
                  <a:txBody>
                    <a:bodyPr/>
                    <a:lstStyle/>
                    <a:p>
                      <a:pPr indent="0" lvl="0" marL="0" rtl="0" algn="l">
                        <a:lnSpc>
                          <a:spcPct val="115000"/>
                        </a:lnSpc>
                        <a:spcBef>
                          <a:spcPts val="0"/>
                        </a:spcBef>
                        <a:spcAft>
                          <a:spcPts val="0"/>
                        </a:spcAft>
                        <a:buNone/>
                      </a:pPr>
                      <a:r>
                        <a:rPr lang="en">
                          <a:solidFill>
                            <a:srgbClr val="FFFFFF"/>
                          </a:solidFill>
                          <a:highlight>
                            <a:srgbClr val="333333"/>
                          </a:highlight>
                          <a:latin typeface="Consolas"/>
                          <a:ea typeface="Consolas"/>
                          <a:cs typeface="Consolas"/>
                          <a:sym typeface="Consolas"/>
                        </a:rPr>
                        <a:t>def </a:t>
                      </a:r>
                      <a:r>
                        <a:rPr lang="en">
                          <a:solidFill>
                            <a:srgbClr val="FFFFAA"/>
                          </a:solidFill>
                          <a:highlight>
                            <a:srgbClr val="333333"/>
                          </a:highlight>
                          <a:latin typeface="Consolas"/>
                          <a:ea typeface="Consolas"/>
                          <a:cs typeface="Consolas"/>
                          <a:sym typeface="Consolas"/>
                        </a:rPr>
                        <a:t>cat_twice</a:t>
                      </a:r>
                      <a:r>
                        <a:rPr lang="en">
                          <a:solidFill>
                            <a:srgbClr val="FFFFFF"/>
                          </a:solidFill>
                          <a:highlight>
                            <a:srgbClr val="333333"/>
                          </a:highlight>
                          <a:latin typeface="Consolas"/>
                          <a:ea typeface="Consolas"/>
                          <a:cs typeface="Consolas"/>
                          <a:sym typeface="Consolas"/>
                        </a:rPr>
                        <a:t>(part1, part2):</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cat = part1 + part2</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a:t>
                      </a:r>
                      <a:r>
                        <a:rPr lang="en">
                          <a:solidFill>
                            <a:srgbClr val="FFFFAA"/>
                          </a:solidFill>
                          <a:highlight>
                            <a:srgbClr val="333333"/>
                          </a:highlight>
                          <a:latin typeface="Consolas"/>
                          <a:ea typeface="Consolas"/>
                          <a:cs typeface="Consolas"/>
                          <a:sym typeface="Consolas"/>
                        </a:rPr>
                        <a:t>print_twice</a:t>
                      </a:r>
                      <a:r>
                        <a:rPr lang="en">
                          <a:solidFill>
                            <a:srgbClr val="FFFFFF"/>
                          </a:solidFill>
                          <a:highlight>
                            <a:srgbClr val="333333"/>
                          </a:highlight>
                          <a:latin typeface="Consolas"/>
                          <a:ea typeface="Consolas"/>
                          <a:cs typeface="Consolas"/>
                          <a:sym typeface="Consolas"/>
                        </a:rPr>
                        <a:t>(cat)</a:t>
                      </a:r>
                      <a:endParaRPr/>
                    </a:p>
                  </a:txBody>
                  <a:tcPr marT="63500" marB="63500" marR="63500" marL="63500">
                    <a:solidFill>
                      <a:srgbClr val="333333"/>
                    </a:solidFill>
                  </a:tcPr>
                </a:tc>
              </a:tr>
            </a:tbl>
          </a:graphicData>
        </a:graphic>
      </p:graphicFrame>
      <p:graphicFrame>
        <p:nvGraphicFramePr>
          <p:cNvPr id="106" name="Google Shape;106;p19"/>
          <p:cNvGraphicFramePr/>
          <p:nvPr/>
        </p:nvGraphicFramePr>
        <p:xfrm>
          <a:off x="2302225" y="3530600"/>
          <a:ext cx="3000000" cy="3000000"/>
        </p:xfrm>
        <a:graphic>
          <a:graphicData uri="http://schemas.openxmlformats.org/drawingml/2006/table">
            <a:tbl>
              <a:tblPr>
                <a:noFill/>
                <a:tableStyleId>{87F6834B-372A-42E7-AAE8-30864F3A4695}</a:tableStyleId>
              </a:tblPr>
              <a:tblGrid>
                <a:gridCol w="4816350"/>
              </a:tblGrid>
              <a:tr h="869950">
                <a:tc>
                  <a:txBody>
                    <a:bodyPr/>
                    <a:lstStyle/>
                    <a:p>
                      <a:pPr indent="0" lvl="0" marL="0" rtl="0" algn="l">
                        <a:lnSpc>
                          <a:spcPct val="115000"/>
                        </a:lnSpc>
                        <a:spcBef>
                          <a:spcPts val="0"/>
                        </a:spcBef>
                        <a:spcAft>
                          <a:spcPts val="0"/>
                        </a:spcAft>
                        <a:buNone/>
                      </a:pPr>
                      <a:r>
                        <a:rPr lang="en">
                          <a:solidFill>
                            <a:srgbClr val="FFFFFF"/>
                          </a:solidFill>
                          <a:highlight>
                            <a:srgbClr val="333333"/>
                          </a:highlight>
                          <a:latin typeface="Consolas"/>
                          <a:ea typeface="Consolas"/>
                          <a:cs typeface="Consolas"/>
                          <a:sym typeface="Consolas"/>
                        </a:rPr>
                        <a:t>line1 = </a:t>
                      </a:r>
                      <a:r>
                        <a:rPr lang="en">
                          <a:solidFill>
                            <a:srgbClr val="A2FCA2"/>
                          </a:solidFill>
                          <a:highlight>
                            <a:srgbClr val="333333"/>
                          </a:highlight>
                          <a:latin typeface="Consolas"/>
                          <a:ea typeface="Consolas"/>
                          <a:cs typeface="Consolas"/>
                          <a:sym typeface="Consolas"/>
                        </a:rPr>
                        <a:t>'Bing tiddle '</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line2 = </a:t>
                      </a:r>
                      <a:r>
                        <a:rPr lang="en">
                          <a:solidFill>
                            <a:srgbClr val="A2FCA2"/>
                          </a:solidFill>
                          <a:highlight>
                            <a:srgbClr val="333333"/>
                          </a:highlight>
                          <a:latin typeface="Consolas"/>
                          <a:ea typeface="Consolas"/>
                          <a:cs typeface="Consolas"/>
                          <a:sym typeface="Consolas"/>
                        </a:rPr>
                        <a:t>'tiddle bang.'</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cat_twice(line1, line2)</a:t>
                      </a:r>
                      <a:endParaRPr/>
                    </a:p>
                  </a:txBody>
                  <a:tcPr marT="63500" marB="63500" marR="63500" marL="63500">
                    <a:solidFill>
                      <a:srgbClr val="333333"/>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 to return square root</a:t>
            </a:r>
            <a:endParaRPr/>
          </a:p>
        </p:txBody>
      </p:sp>
      <p:sp>
        <p:nvSpPr>
          <p:cNvPr id="112" name="Google Shape;11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113" name="Google Shape;113;p20"/>
          <p:cNvGraphicFramePr/>
          <p:nvPr/>
        </p:nvGraphicFramePr>
        <p:xfrm>
          <a:off x="954100" y="1744200"/>
          <a:ext cx="3000000" cy="3000000"/>
        </p:xfrm>
        <a:graphic>
          <a:graphicData uri="http://schemas.openxmlformats.org/drawingml/2006/table">
            <a:tbl>
              <a:tblPr>
                <a:noFill/>
                <a:tableStyleId>{87F6834B-372A-42E7-AAE8-30864F3A4695}</a:tableStyleId>
              </a:tblPr>
              <a:tblGrid>
                <a:gridCol w="6948050"/>
              </a:tblGrid>
              <a:tr h="12700">
                <a:tc>
                  <a:txBody>
                    <a:bodyPr/>
                    <a:lstStyle/>
                    <a:p>
                      <a:pPr indent="0" lvl="0" marL="0" rtl="0" algn="l">
                        <a:lnSpc>
                          <a:spcPct val="115000"/>
                        </a:lnSpc>
                        <a:spcBef>
                          <a:spcPts val="0"/>
                        </a:spcBef>
                        <a:spcAft>
                          <a:spcPts val="0"/>
                        </a:spcAft>
                        <a:buNone/>
                      </a:pPr>
                      <a:r>
                        <a:rPr lang="en">
                          <a:solidFill>
                            <a:srgbClr val="FFFFFF"/>
                          </a:solidFill>
                          <a:highlight>
                            <a:srgbClr val="333333"/>
                          </a:highlight>
                          <a:latin typeface="Consolas"/>
                          <a:ea typeface="Consolas"/>
                          <a:cs typeface="Consolas"/>
                          <a:sym typeface="Consolas"/>
                        </a:rPr>
                        <a:t>def </a:t>
                      </a:r>
                      <a:r>
                        <a:rPr lang="en">
                          <a:solidFill>
                            <a:srgbClr val="FFFFAA"/>
                          </a:solidFill>
                          <a:highlight>
                            <a:srgbClr val="333333"/>
                          </a:highlight>
                          <a:latin typeface="Consolas"/>
                          <a:ea typeface="Consolas"/>
                          <a:cs typeface="Consolas"/>
                          <a:sym typeface="Consolas"/>
                        </a:rPr>
                        <a:t>square</a:t>
                      </a:r>
                      <a:r>
                        <a:rPr lang="en">
                          <a:solidFill>
                            <a:srgbClr val="FFFFFF"/>
                          </a:solidFill>
                          <a:highlight>
                            <a:srgbClr val="333333"/>
                          </a:highlight>
                          <a:latin typeface="Consolas"/>
                          <a:ea typeface="Consolas"/>
                          <a:cs typeface="Consolas"/>
                          <a:sym typeface="Consolas"/>
                        </a:rPr>
                        <a:t>(x):</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y = x * x</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a:t>
                      </a:r>
                      <a:r>
                        <a:rPr lang="en">
                          <a:solidFill>
                            <a:srgbClr val="FCC28C"/>
                          </a:solidFill>
                          <a:highlight>
                            <a:srgbClr val="333333"/>
                          </a:highlight>
                          <a:latin typeface="Consolas"/>
                          <a:ea typeface="Consolas"/>
                          <a:cs typeface="Consolas"/>
                          <a:sym typeface="Consolas"/>
                        </a:rPr>
                        <a:t>return</a:t>
                      </a:r>
                      <a:r>
                        <a:rPr lang="en">
                          <a:solidFill>
                            <a:srgbClr val="FFFFFF"/>
                          </a:solidFill>
                          <a:highlight>
                            <a:srgbClr val="333333"/>
                          </a:highlight>
                          <a:latin typeface="Consolas"/>
                          <a:ea typeface="Consolas"/>
                          <a:cs typeface="Consolas"/>
                          <a:sym typeface="Consolas"/>
                        </a:rPr>
                        <a:t> y</a:t>
                      </a:r>
                      <a:br>
                        <a:rPr lang="en">
                          <a:solidFill>
                            <a:srgbClr val="FFFFFF"/>
                          </a:solidFill>
                          <a:highlight>
                            <a:srgbClr val="333333"/>
                          </a:highlight>
                          <a:latin typeface="Consolas"/>
                          <a:ea typeface="Consolas"/>
                          <a:cs typeface="Consolas"/>
                          <a:sym typeface="Consolas"/>
                        </a:rPr>
                      </a:b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toSquare = </a:t>
                      </a:r>
                      <a:r>
                        <a:rPr lang="en">
                          <a:solidFill>
                            <a:srgbClr val="D36363"/>
                          </a:solidFill>
                          <a:highlight>
                            <a:srgbClr val="333333"/>
                          </a:highlight>
                          <a:latin typeface="Consolas"/>
                          <a:ea typeface="Consolas"/>
                          <a:cs typeface="Consolas"/>
                          <a:sym typeface="Consolas"/>
                        </a:rPr>
                        <a:t>10</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result = square(toSquare)</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print(</a:t>
                      </a:r>
                      <a:r>
                        <a:rPr lang="en">
                          <a:solidFill>
                            <a:srgbClr val="A2FCA2"/>
                          </a:solidFill>
                          <a:highlight>
                            <a:srgbClr val="333333"/>
                          </a:highlight>
                          <a:latin typeface="Consolas"/>
                          <a:ea typeface="Consolas"/>
                          <a:cs typeface="Consolas"/>
                          <a:sym typeface="Consolas"/>
                        </a:rPr>
                        <a:t>"The result of"</a:t>
                      </a:r>
                      <a:r>
                        <a:rPr lang="en">
                          <a:solidFill>
                            <a:srgbClr val="FFFFFF"/>
                          </a:solidFill>
                          <a:highlight>
                            <a:srgbClr val="333333"/>
                          </a:highlight>
                          <a:latin typeface="Consolas"/>
                          <a:ea typeface="Consolas"/>
                          <a:cs typeface="Consolas"/>
                          <a:sym typeface="Consolas"/>
                        </a:rPr>
                        <a:t>, toSquare, </a:t>
                      </a:r>
                      <a:r>
                        <a:rPr lang="en">
                          <a:solidFill>
                            <a:srgbClr val="A2FCA2"/>
                          </a:solidFill>
                          <a:highlight>
                            <a:srgbClr val="333333"/>
                          </a:highlight>
                          <a:latin typeface="Consolas"/>
                          <a:ea typeface="Consolas"/>
                          <a:cs typeface="Consolas"/>
                          <a:sym typeface="Consolas"/>
                        </a:rPr>
                        <a:t>"squared is"</a:t>
                      </a:r>
                      <a:r>
                        <a:rPr lang="en">
                          <a:solidFill>
                            <a:srgbClr val="FFFFFF"/>
                          </a:solidFill>
                          <a:highlight>
                            <a:srgbClr val="333333"/>
                          </a:highlight>
                          <a:latin typeface="Consolas"/>
                          <a:ea typeface="Consolas"/>
                          <a:cs typeface="Consolas"/>
                          <a:sym typeface="Consolas"/>
                        </a:rPr>
                        <a:t>, result)</a:t>
                      </a:r>
                      <a:endParaRPr/>
                    </a:p>
                  </a:txBody>
                  <a:tcPr marT="63500" marB="63500" marR="63500" marL="63500">
                    <a:solidFill>
                      <a:srgbClr val="333333"/>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Functions can Call Other Functions</a:t>
            </a:r>
            <a:endParaRPr/>
          </a:p>
        </p:txBody>
      </p:sp>
      <p:sp>
        <p:nvSpPr>
          <p:cNvPr id="119" name="Google Shape;11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120" name="Google Shape;120;p21"/>
          <p:cNvGraphicFramePr/>
          <p:nvPr/>
        </p:nvGraphicFramePr>
        <p:xfrm>
          <a:off x="891850" y="1368425"/>
          <a:ext cx="3000000" cy="3000000"/>
        </p:xfrm>
        <a:graphic>
          <a:graphicData uri="http://schemas.openxmlformats.org/drawingml/2006/table">
            <a:tbl>
              <a:tblPr>
                <a:noFill/>
                <a:tableStyleId>{87F6834B-372A-42E7-AAE8-30864F3A4695}</a:tableStyleId>
              </a:tblPr>
              <a:tblGrid>
                <a:gridCol w="7329800"/>
              </a:tblGrid>
              <a:tr h="12700">
                <a:tc>
                  <a:txBody>
                    <a:bodyPr/>
                    <a:lstStyle/>
                    <a:p>
                      <a:pPr indent="0" lvl="0" marL="0" rtl="0" algn="l">
                        <a:lnSpc>
                          <a:spcPct val="115000"/>
                        </a:lnSpc>
                        <a:spcBef>
                          <a:spcPts val="0"/>
                        </a:spcBef>
                        <a:spcAft>
                          <a:spcPts val="0"/>
                        </a:spcAft>
                        <a:buNone/>
                      </a:pPr>
                      <a:r>
                        <a:rPr lang="en">
                          <a:solidFill>
                            <a:srgbClr val="FFFFFF"/>
                          </a:solidFill>
                          <a:highlight>
                            <a:srgbClr val="333333"/>
                          </a:highlight>
                          <a:latin typeface="Consolas"/>
                          <a:ea typeface="Consolas"/>
                          <a:cs typeface="Consolas"/>
                          <a:sym typeface="Consolas"/>
                        </a:rPr>
                        <a:t>def </a:t>
                      </a:r>
                      <a:r>
                        <a:rPr lang="en">
                          <a:solidFill>
                            <a:srgbClr val="FFFFAA"/>
                          </a:solidFill>
                          <a:highlight>
                            <a:srgbClr val="333333"/>
                          </a:highlight>
                          <a:latin typeface="Consolas"/>
                          <a:ea typeface="Consolas"/>
                          <a:cs typeface="Consolas"/>
                          <a:sym typeface="Consolas"/>
                        </a:rPr>
                        <a:t>square</a:t>
                      </a:r>
                      <a:r>
                        <a:rPr lang="en">
                          <a:solidFill>
                            <a:srgbClr val="FFFFFF"/>
                          </a:solidFill>
                          <a:highlight>
                            <a:srgbClr val="333333"/>
                          </a:highlight>
                          <a:latin typeface="Consolas"/>
                          <a:ea typeface="Consolas"/>
                          <a:cs typeface="Consolas"/>
                          <a:sym typeface="Consolas"/>
                        </a:rPr>
                        <a:t>(x):</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y = x * x</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a:t>
                      </a:r>
                      <a:r>
                        <a:rPr lang="en">
                          <a:solidFill>
                            <a:srgbClr val="FCC28C"/>
                          </a:solidFill>
                          <a:highlight>
                            <a:srgbClr val="333333"/>
                          </a:highlight>
                          <a:latin typeface="Consolas"/>
                          <a:ea typeface="Consolas"/>
                          <a:cs typeface="Consolas"/>
                          <a:sym typeface="Consolas"/>
                        </a:rPr>
                        <a:t>return</a:t>
                      </a:r>
                      <a:r>
                        <a:rPr lang="en">
                          <a:solidFill>
                            <a:srgbClr val="FFFFFF"/>
                          </a:solidFill>
                          <a:highlight>
                            <a:srgbClr val="333333"/>
                          </a:highlight>
                          <a:latin typeface="Consolas"/>
                          <a:ea typeface="Consolas"/>
                          <a:cs typeface="Consolas"/>
                          <a:sym typeface="Consolas"/>
                        </a:rPr>
                        <a:t> y</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def </a:t>
                      </a:r>
                      <a:r>
                        <a:rPr lang="en">
                          <a:solidFill>
                            <a:srgbClr val="FFFFAA"/>
                          </a:solidFill>
                          <a:highlight>
                            <a:srgbClr val="333333"/>
                          </a:highlight>
                          <a:latin typeface="Consolas"/>
                          <a:ea typeface="Consolas"/>
                          <a:cs typeface="Consolas"/>
                          <a:sym typeface="Consolas"/>
                        </a:rPr>
                        <a:t>sum_of_squares</a:t>
                      </a:r>
                      <a:r>
                        <a:rPr lang="en">
                          <a:solidFill>
                            <a:srgbClr val="FFFFFF"/>
                          </a:solidFill>
                          <a:highlight>
                            <a:srgbClr val="333333"/>
                          </a:highlight>
                          <a:latin typeface="Consolas"/>
                          <a:ea typeface="Consolas"/>
                          <a:cs typeface="Consolas"/>
                          <a:sym typeface="Consolas"/>
                        </a:rPr>
                        <a:t>(x, y, z):</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a = square(x)</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b = square(y)</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c = square(z)</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a:t>
                      </a:r>
                      <a:r>
                        <a:rPr lang="en">
                          <a:solidFill>
                            <a:srgbClr val="FCC28C"/>
                          </a:solidFill>
                          <a:highlight>
                            <a:srgbClr val="333333"/>
                          </a:highlight>
                          <a:latin typeface="Consolas"/>
                          <a:ea typeface="Consolas"/>
                          <a:cs typeface="Consolas"/>
                          <a:sym typeface="Consolas"/>
                        </a:rPr>
                        <a:t>return</a:t>
                      </a:r>
                      <a:r>
                        <a:rPr lang="en">
                          <a:solidFill>
                            <a:srgbClr val="FFFFFF"/>
                          </a:solidFill>
                          <a:highlight>
                            <a:srgbClr val="333333"/>
                          </a:highlight>
                          <a:latin typeface="Consolas"/>
                          <a:ea typeface="Consolas"/>
                          <a:cs typeface="Consolas"/>
                          <a:sym typeface="Consolas"/>
                        </a:rPr>
                        <a:t> a + b + c</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a = </a:t>
                      </a:r>
                      <a:r>
                        <a:rPr lang="en">
                          <a:solidFill>
                            <a:srgbClr val="D36363"/>
                          </a:solidFill>
                          <a:highlight>
                            <a:srgbClr val="333333"/>
                          </a:highlight>
                          <a:latin typeface="Consolas"/>
                          <a:ea typeface="Consolas"/>
                          <a:cs typeface="Consolas"/>
                          <a:sym typeface="Consolas"/>
                        </a:rPr>
                        <a:t>-5</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b = </a:t>
                      </a:r>
                      <a:r>
                        <a:rPr lang="en">
                          <a:solidFill>
                            <a:srgbClr val="D36363"/>
                          </a:solidFill>
                          <a:highlight>
                            <a:srgbClr val="333333"/>
                          </a:highlight>
                          <a:latin typeface="Consolas"/>
                          <a:ea typeface="Consolas"/>
                          <a:cs typeface="Consolas"/>
                          <a:sym typeface="Consolas"/>
                        </a:rPr>
                        <a:t>2</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c = </a:t>
                      </a:r>
                      <a:r>
                        <a:rPr lang="en">
                          <a:solidFill>
                            <a:srgbClr val="D36363"/>
                          </a:solidFill>
                          <a:highlight>
                            <a:srgbClr val="333333"/>
                          </a:highlight>
                          <a:latin typeface="Consolas"/>
                          <a:ea typeface="Consolas"/>
                          <a:cs typeface="Consolas"/>
                          <a:sym typeface="Consolas"/>
                        </a:rPr>
                        <a:t>10</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result = sum_of_squares(a, b, c)</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print(result)</a:t>
                      </a:r>
                      <a:endParaRPr/>
                    </a:p>
                  </a:txBody>
                  <a:tcPr marT="63500" marB="63500" marR="63500" marL="63500">
                    <a:solidFill>
                      <a:srgbClr val="333333"/>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