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95DE98-FE68-4D61-87EA-47D19C7431FB}">
  <a:tblStyle styleId="{C595DE98-FE68-4D61-87EA-47D19C7431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c4401f4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fc4401f4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fc4401f4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fc4401f4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c4401f4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c4401f4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c4401f4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fc4401f4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c4401f4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fc4401f4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fc4401f4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fc4401f4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c4401f4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c4401f4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9ef2ccf2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9ef2ccf2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c4401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c4401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9f164ef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9f164ef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fc4401f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fc4401f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c4401f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c4401f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fc4401f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fc4401f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fc4401f4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fc4401f4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c4401f4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fc4401f4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c4401f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c4401f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Raza Ul Mustafa Khokhar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10450" y="3182340"/>
            <a:ext cx="81231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Dr. Raza Ul Mustafa Khokhar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American University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Computer Science Department - CSC-148</a:t>
            </a:r>
            <a:endParaRPr sz="2400">
              <a:solidFill>
                <a:srgbClr val="FF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Precedence of Operators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will always evaluate the arithmetic operators first (** is highest, then multiplication/division, then addition/subtraction)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comes the relational operators. Finally, the logical operators are done last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2431100" y="2571750"/>
            <a:ext cx="354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*5 &gt;= 10 and 8-6 &lt;= 20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855650" y="3435675"/>
            <a:ext cx="5432700" cy="954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-"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first perform the arithmetic and then check the relationships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-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</a:t>
            </a:r>
            <a:r>
              <a:rPr lang="en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will be done last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 table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1017727"/>
            <a:ext cx="7197792" cy="38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Execution: Binary Selection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248250" y="1555950"/>
            <a:ext cx="864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Selection statements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, sometimes also referred to as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conditional statements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, give us this ability. The simplest form of selection is the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if statement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. This is sometimes referred to as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binary selection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since there are two possible paths of execution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1751950" y="27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5640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%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print(x,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"is even"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print(x,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"is odd"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conditionals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555950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One conditional can also be </a:t>
            </a:r>
            <a:r>
              <a:rPr b="1" lang="en" sz="1800">
                <a:latin typeface="Old Standard TT"/>
                <a:ea typeface="Old Standard TT"/>
                <a:cs typeface="Old Standard TT"/>
                <a:sym typeface="Old Standard TT"/>
              </a:rPr>
              <a:t>nested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within another. For example, assume we have two integer variables,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. The following pattern of selection shows how we might decide how they are related to each other.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586625" y="26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7970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 sz="12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&lt; y: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is less than y"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&gt; y: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is greater than y"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2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" sz="12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and y must be equal"</a:t>
                      </a:r>
                      <a:r>
                        <a:rPr lang="en" sz="12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Chained conditionals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1430488" y="168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6283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&lt; y: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is less than 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 x &gt; y: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is greater than y"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and y must be equal"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Nested-if, elif else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1077900" y="147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6988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85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score &gt;=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 score &gt;=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 score &gt;=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 score &gt;=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Functions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already seen that boolean values result from the evaluation of boolean expressions.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result of any expression evaluation can be returned by a function (using the return statement), functions can return boolean values.</a:t>
            </a:r>
            <a:endParaRPr/>
          </a:p>
        </p:txBody>
      </p:sp>
      <p:graphicFrame>
        <p:nvGraphicFramePr>
          <p:cNvPr id="170" name="Google Shape;170;p28"/>
          <p:cNvGraphicFramePr/>
          <p:nvPr/>
        </p:nvGraphicFramePr>
        <p:xfrm>
          <a:off x="717225" y="267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7709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isDivisible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(x, y):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% y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result = True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result = False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print(isDivisible(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&amp; Material	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razaulmustafa.us/cs148/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 and Boolean Expressions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931788" y="21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5280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print(True)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print(type(True))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print(type(False))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311713" y="3422650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The Python type for storing true and false values is called </a:t>
            </a:r>
            <a:r>
              <a:rPr lang="en" sz="18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bool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, named after the British mathematician, George Boole. George Boole created </a:t>
            </a:r>
            <a:r>
              <a:rPr i="1" lang="en" sz="1800">
                <a:latin typeface="Old Standard TT"/>
                <a:ea typeface="Old Standard TT"/>
                <a:cs typeface="Old Standard TT"/>
                <a:sym typeface="Old Standard TT"/>
              </a:rPr>
              <a:t>Boolean Algebra</a:t>
            </a:r>
            <a:r>
              <a:rPr lang="en" sz="1800">
                <a:latin typeface="Old Standard TT"/>
                <a:ea typeface="Old Standard TT"/>
                <a:cs typeface="Old Standard TT"/>
                <a:sym typeface="Old Standard TT"/>
              </a:rPr>
              <a:t>, which is the basis of all modern computer arithmetic.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1540988" y="20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6062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 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"hel"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print(j +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common comparison operators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1420425" y="21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6303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!= y               # x is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equal to y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&gt; y                # x is greater than y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&lt; y                # x is less than y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&gt;= y               # x is greater than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equal to y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&lt;= y               # x is less than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equal to y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670600" y="19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5802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print(x &gt;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 &lt;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 %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%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88" y="1551674"/>
            <a:ext cx="7924226" cy="2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opposites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63" y="1152477"/>
            <a:ext cx="683968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some examples – AND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1429500" y="217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628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((phone_charge &gt;=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and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(phone_storage &gt;=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.15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"You cannot restart your phone. Battery too low or not enough free space."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"Updating now...Several restarts may be required."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398363" y="205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{C595DE98-FE68-4D61-87EA-47D19C7431FB}</a:tableStyleId>
              </a:tblPr>
              <a:tblGrid>
                <a:gridCol w="6524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(phone_charge &lt;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0.50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(phone_storage &lt; </a:t>
                      </a:r>
                      <a:r>
                        <a:rPr lang="en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.15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"You cannot restart your phone. Battery too low or not enough free space."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print(</a:t>
                      </a:r>
                      <a:r>
                        <a:rPr lang="en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"Updating now...Several restarts may be required."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