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Proxima Nova"/>
      <p:regular r:id="rId32"/>
      <p:bold r:id="rId33"/>
      <p:italic r:id="rId34"/>
      <p:boldItalic r:id="rId35"/>
    </p:embeddedFont>
    <p:embeddedFont>
      <p:font typeface="Old Standard TT"/>
      <p:regular r:id="rId36"/>
      <p:bold r:id="rId37"/>
      <p: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8E1116-1A37-4336-A317-BB6D7E21FF8E}">
  <a:tblStyle styleId="{548E1116-1A37-4336-A317-BB6D7E21FF8E}"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bold.fntdata"/><Relationship Id="rId10" Type="http://schemas.openxmlformats.org/officeDocument/2006/relationships/slide" Target="slides/slide4.xml"/><Relationship Id="rId32" Type="http://schemas.openxmlformats.org/officeDocument/2006/relationships/font" Target="fonts/ProximaNova-regular.fntdata"/><Relationship Id="rId13" Type="http://schemas.openxmlformats.org/officeDocument/2006/relationships/slide" Target="slides/slide7.xml"/><Relationship Id="rId35" Type="http://schemas.openxmlformats.org/officeDocument/2006/relationships/font" Target="fonts/ProximaNova-boldItalic.fntdata"/><Relationship Id="rId12" Type="http://schemas.openxmlformats.org/officeDocument/2006/relationships/slide" Target="slides/slide6.xml"/><Relationship Id="rId34" Type="http://schemas.openxmlformats.org/officeDocument/2006/relationships/font" Target="fonts/ProximaNova-italic.fntdata"/><Relationship Id="rId15" Type="http://schemas.openxmlformats.org/officeDocument/2006/relationships/slide" Target="slides/slide9.xml"/><Relationship Id="rId37" Type="http://schemas.openxmlformats.org/officeDocument/2006/relationships/font" Target="fonts/OldStandardTT-bold.fntdata"/><Relationship Id="rId14" Type="http://schemas.openxmlformats.org/officeDocument/2006/relationships/slide" Target="slides/slide8.xml"/><Relationship Id="rId36" Type="http://schemas.openxmlformats.org/officeDocument/2006/relationships/font" Target="fonts/OldStandardTT-regular.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ldStandardT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feaaf2da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feaaf2da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feaaf2da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feaaf2da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feaaf2da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feaaf2da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feaaf2da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feaaf2da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feaaf2da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feaaf2da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feaaf2da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feaaf2da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feaaf2da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feaaf2da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feaaf2da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feaaf2da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feaaf2da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feaaf2da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feaaf2da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feaaf2da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feaaf2d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feaaf2d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feaaf2da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feaaf2da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feaaf2da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feaaf2da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feaaf2da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feaaf2da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feaaf2da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feaaf2da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feaaf2da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feaaf2da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3b3542c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93b3542c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feaaf2d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feaaf2d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feaaf2d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feaaf2d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feaaf2da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feaaf2da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feaaf2da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feaaf2da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feaaf2da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feaaf2da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feaaf2da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feaaf2da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feaaf2da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feaaf2da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accent5"/>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accent5"/>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5"/>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accent5"/>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ld Standard TT"/>
              <a:buNone/>
              <a:defRPr sz="28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horturl.at/gkl7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horturl.at/flST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Chapter 9</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 Raza Ul Mustafa Khokhar</a:t>
            </a:r>
            <a:endParaRPr/>
          </a:p>
        </p:txBody>
      </p:sp>
      <p:sp>
        <p:nvSpPr>
          <p:cNvPr id="61" name="Google Shape;61;p13"/>
          <p:cNvSpPr txBox="1"/>
          <p:nvPr/>
        </p:nvSpPr>
        <p:spPr>
          <a:xfrm>
            <a:off x="510450" y="3182340"/>
            <a:ext cx="8123100" cy="1394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FFFFFF"/>
                </a:solidFill>
                <a:latin typeface="Old Standard TT"/>
                <a:ea typeface="Old Standard TT"/>
                <a:cs typeface="Old Standard TT"/>
                <a:sym typeface="Old Standard TT"/>
              </a:rPr>
              <a:t>Dr. Raza Ul Mustafa Khokhar</a:t>
            </a:r>
            <a:endParaRPr sz="24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2400">
                <a:solidFill>
                  <a:srgbClr val="FFFFFF"/>
                </a:solidFill>
                <a:latin typeface="Old Standard TT"/>
                <a:ea typeface="Old Standard TT"/>
                <a:cs typeface="Old Standard TT"/>
                <a:sym typeface="Old Standard TT"/>
              </a:rPr>
              <a:t>American University</a:t>
            </a:r>
            <a:endParaRPr sz="24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2400">
                <a:solidFill>
                  <a:srgbClr val="FFFFFF"/>
                </a:solidFill>
                <a:latin typeface="Old Standard TT"/>
                <a:ea typeface="Old Standard TT"/>
                <a:cs typeface="Old Standard TT"/>
                <a:sym typeface="Old Standard TT"/>
              </a:rPr>
              <a:t>Computer Science Department - CSC-148</a:t>
            </a:r>
            <a:endParaRPr sz="2400">
              <a:solidFill>
                <a:srgbClr val="FFFFFF"/>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String length, there is common error, index out of range, let’s try</a:t>
            </a:r>
            <a:endParaRPr sz="2320"/>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25" name="Google Shape;125;p22"/>
          <p:cNvGraphicFramePr/>
          <p:nvPr/>
        </p:nvGraphicFramePr>
        <p:xfrm>
          <a:off x="2937363" y="1518650"/>
          <a:ext cx="3000000" cy="3000000"/>
        </p:xfrm>
        <a:graphic>
          <a:graphicData uri="http://schemas.openxmlformats.org/drawingml/2006/table">
            <a:tbl>
              <a:tblPr>
                <a:noFill/>
                <a:tableStyleId>{548E1116-1A37-4336-A317-BB6D7E21FF8E}</a:tableStyleId>
              </a:tblPr>
              <a:tblGrid>
                <a:gridCol w="3269275"/>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fruit = </a:t>
                      </a:r>
                      <a:r>
                        <a:rPr lang="en">
                          <a:solidFill>
                            <a:srgbClr val="A2FCA2"/>
                          </a:solidFill>
                          <a:highlight>
                            <a:srgbClr val="333333"/>
                          </a:highlight>
                          <a:latin typeface="Consolas"/>
                          <a:ea typeface="Consolas"/>
                          <a:cs typeface="Consolas"/>
                          <a:sym typeface="Consolas"/>
                        </a:rPr>
                        <a:t>"Banana"</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print(len(fruit))</a:t>
                      </a:r>
                      <a:endParaRPr/>
                    </a:p>
                  </a:txBody>
                  <a:tcPr marT="63500" marB="63500" marR="63500" marL="63500">
                    <a:solidFill>
                      <a:srgbClr val="333333"/>
                    </a:solidFill>
                  </a:tcPr>
                </a:tc>
              </a:tr>
            </a:tbl>
          </a:graphicData>
        </a:graphic>
      </p:graphicFrame>
      <p:graphicFrame>
        <p:nvGraphicFramePr>
          <p:cNvPr id="126" name="Google Shape;126;p22"/>
          <p:cNvGraphicFramePr/>
          <p:nvPr/>
        </p:nvGraphicFramePr>
        <p:xfrm>
          <a:off x="887450" y="2997100"/>
          <a:ext cx="3000000" cy="3000000"/>
        </p:xfrm>
        <a:graphic>
          <a:graphicData uri="http://schemas.openxmlformats.org/drawingml/2006/table">
            <a:tbl>
              <a:tblPr>
                <a:noFill/>
                <a:tableStyleId>{548E1116-1A37-4336-A317-BB6D7E21FF8E}</a:tableStyleId>
              </a:tblPr>
              <a:tblGrid>
                <a:gridCol w="7287600"/>
              </a:tblGrid>
              <a:tr h="12700">
                <a:tc>
                  <a:txBody>
                    <a:bodyPr/>
                    <a:lstStyle/>
                    <a:p>
                      <a:pPr indent="0" lvl="0" marL="0" rtl="0" algn="l">
                        <a:lnSpc>
                          <a:spcPct val="115000"/>
                        </a:lnSpc>
                        <a:spcBef>
                          <a:spcPts val="0"/>
                        </a:spcBef>
                        <a:spcAft>
                          <a:spcPts val="0"/>
                        </a:spcAft>
                        <a:buNone/>
                      </a:pPr>
                      <a:r>
                        <a:rPr lang="en" sz="1500">
                          <a:solidFill>
                            <a:srgbClr val="FFFFFF"/>
                          </a:solidFill>
                          <a:highlight>
                            <a:srgbClr val="333333"/>
                          </a:highlight>
                          <a:latin typeface="Consolas"/>
                          <a:ea typeface="Consolas"/>
                          <a:cs typeface="Consolas"/>
                          <a:sym typeface="Consolas"/>
                        </a:rPr>
                        <a:t>fruit = </a:t>
                      </a:r>
                      <a:r>
                        <a:rPr lang="en" sz="1500">
                          <a:solidFill>
                            <a:srgbClr val="A2FCA2"/>
                          </a:solidFill>
                          <a:highlight>
                            <a:srgbClr val="333333"/>
                          </a:highlight>
                          <a:latin typeface="Consolas"/>
                          <a:ea typeface="Consolas"/>
                          <a:cs typeface="Consolas"/>
                          <a:sym typeface="Consolas"/>
                        </a:rPr>
                        <a:t>"Khokhri"</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sz = len(fruit)</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lastch = fruit[sz</a:t>
                      </a:r>
                      <a:r>
                        <a:rPr lang="en" sz="1500">
                          <a:solidFill>
                            <a:srgbClr val="D36363"/>
                          </a:solidFill>
                          <a:highlight>
                            <a:srgbClr val="333333"/>
                          </a:highlight>
                          <a:latin typeface="Consolas"/>
                          <a:ea typeface="Consolas"/>
                          <a:cs typeface="Consolas"/>
                          <a:sym typeface="Consolas"/>
                        </a:rPr>
                        <a:t>-1</a:t>
                      </a:r>
                      <a:r>
                        <a:rPr lang="en" sz="1500">
                          <a:solidFill>
                            <a:srgbClr val="FFFFFF"/>
                          </a:solidFill>
                          <a:highlight>
                            <a:srgbClr val="333333"/>
                          </a:highlight>
                          <a:latin typeface="Consolas"/>
                          <a:ea typeface="Consolas"/>
                          <a:cs typeface="Consolas"/>
                          <a:sym typeface="Consolas"/>
                        </a:rPr>
                        <a:t>]</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print(lastch)</a:t>
                      </a:r>
                      <a:endParaRPr sz="1500"/>
                    </a:p>
                  </a:txBody>
                  <a:tcPr marT="63500" marB="63500" marR="63500" marL="63500">
                    <a:solidFill>
                      <a:srgbClr val="333333"/>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slice operator</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substring of a string is called a slice. Selecting a slice is similar to selecting a character:</a:t>
            </a:r>
            <a:endParaRPr/>
          </a:p>
        </p:txBody>
      </p:sp>
      <p:graphicFrame>
        <p:nvGraphicFramePr>
          <p:cNvPr id="133" name="Google Shape;133;p23"/>
          <p:cNvGraphicFramePr/>
          <p:nvPr/>
        </p:nvGraphicFramePr>
        <p:xfrm>
          <a:off x="1812213" y="2396100"/>
          <a:ext cx="3000000" cy="3000000"/>
        </p:xfrm>
        <a:graphic>
          <a:graphicData uri="http://schemas.openxmlformats.org/drawingml/2006/table">
            <a:tbl>
              <a:tblPr>
                <a:noFill/>
                <a:tableStyleId>{548E1116-1A37-4336-A317-BB6D7E21FF8E}</a:tableStyleId>
              </a:tblPr>
              <a:tblGrid>
                <a:gridCol w="5077525"/>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singers = </a:t>
                      </a:r>
                      <a:r>
                        <a:rPr lang="en">
                          <a:solidFill>
                            <a:srgbClr val="A2FCA2"/>
                          </a:solidFill>
                          <a:highlight>
                            <a:srgbClr val="333333"/>
                          </a:highlight>
                          <a:latin typeface="Consolas"/>
                          <a:ea typeface="Consolas"/>
                          <a:cs typeface="Consolas"/>
                          <a:sym typeface="Consolas"/>
                        </a:rPr>
                        <a:t>"Peter, Paul, and Mary"</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print(singers[</a:t>
                      </a:r>
                      <a:r>
                        <a:rPr lang="en">
                          <a:solidFill>
                            <a:srgbClr val="D36363"/>
                          </a:solidFill>
                          <a:highlight>
                            <a:srgbClr val="333333"/>
                          </a:highlight>
                          <a:latin typeface="Consolas"/>
                          <a:ea typeface="Consolas"/>
                          <a:cs typeface="Consolas"/>
                          <a:sym typeface="Consolas"/>
                        </a:rPr>
                        <a:t>0</a:t>
                      </a:r>
                      <a:r>
                        <a:rPr lang="en">
                          <a:solidFill>
                            <a:srgbClr val="FFFFFF"/>
                          </a:solidFill>
                          <a:highlight>
                            <a:srgbClr val="333333"/>
                          </a:highlight>
                          <a:latin typeface="Consolas"/>
                          <a:ea typeface="Consolas"/>
                          <a:cs typeface="Consolas"/>
                          <a:sym typeface="Consolas"/>
                        </a:rPr>
                        <a:t>:</a:t>
                      </a:r>
                      <a:r>
                        <a:rPr lang="en">
                          <a:solidFill>
                            <a:srgbClr val="D36363"/>
                          </a:solidFill>
                          <a:highlight>
                            <a:srgbClr val="333333"/>
                          </a:highlight>
                          <a:latin typeface="Consolas"/>
                          <a:ea typeface="Consolas"/>
                          <a:cs typeface="Consolas"/>
                          <a:sym typeface="Consolas"/>
                        </a:rPr>
                        <a:t>5</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print(singers[</a:t>
                      </a:r>
                      <a:r>
                        <a:rPr lang="en">
                          <a:solidFill>
                            <a:srgbClr val="D36363"/>
                          </a:solidFill>
                          <a:highlight>
                            <a:srgbClr val="333333"/>
                          </a:highlight>
                          <a:latin typeface="Consolas"/>
                          <a:ea typeface="Consolas"/>
                          <a:cs typeface="Consolas"/>
                          <a:sym typeface="Consolas"/>
                        </a:rPr>
                        <a:t>7</a:t>
                      </a:r>
                      <a:r>
                        <a:rPr lang="en">
                          <a:solidFill>
                            <a:srgbClr val="FFFFFF"/>
                          </a:solidFill>
                          <a:highlight>
                            <a:srgbClr val="333333"/>
                          </a:highlight>
                          <a:latin typeface="Consolas"/>
                          <a:ea typeface="Consolas"/>
                          <a:cs typeface="Consolas"/>
                          <a:sym typeface="Consolas"/>
                        </a:rPr>
                        <a:t>:</a:t>
                      </a:r>
                      <a:r>
                        <a:rPr lang="en">
                          <a:solidFill>
                            <a:srgbClr val="D36363"/>
                          </a:solidFill>
                          <a:highlight>
                            <a:srgbClr val="333333"/>
                          </a:highlight>
                          <a:latin typeface="Consolas"/>
                          <a:ea typeface="Consolas"/>
                          <a:cs typeface="Consolas"/>
                          <a:sym typeface="Consolas"/>
                        </a:rPr>
                        <a:t>11</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print(singers[</a:t>
                      </a:r>
                      <a:r>
                        <a:rPr lang="en">
                          <a:solidFill>
                            <a:srgbClr val="D36363"/>
                          </a:solidFill>
                          <a:highlight>
                            <a:srgbClr val="333333"/>
                          </a:highlight>
                          <a:latin typeface="Consolas"/>
                          <a:ea typeface="Consolas"/>
                          <a:cs typeface="Consolas"/>
                          <a:sym typeface="Consolas"/>
                        </a:rPr>
                        <a:t>17</a:t>
                      </a:r>
                      <a:r>
                        <a:rPr lang="en">
                          <a:solidFill>
                            <a:srgbClr val="FFFFFF"/>
                          </a:solidFill>
                          <a:highlight>
                            <a:srgbClr val="333333"/>
                          </a:highlight>
                          <a:latin typeface="Consolas"/>
                          <a:ea typeface="Consolas"/>
                          <a:cs typeface="Consolas"/>
                          <a:sym typeface="Consolas"/>
                        </a:rPr>
                        <a:t>:</a:t>
                      </a:r>
                      <a:r>
                        <a:rPr lang="en">
                          <a:solidFill>
                            <a:srgbClr val="D36363"/>
                          </a:solidFill>
                          <a:highlight>
                            <a:srgbClr val="333333"/>
                          </a:highlight>
                          <a:latin typeface="Consolas"/>
                          <a:ea typeface="Consolas"/>
                          <a:cs typeface="Consolas"/>
                          <a:sym typeface="Consolas"/>
                        </a:rPr>
                        <a:t>21</a:t>
                      </a:r>
                      <a:r>
                        <a:rPr lang="en">
                          <a:solidFill>
                            <a:srgbClr val="FFFFFF"/>
                          </a:solidFill>
                          <a:highlight>
                            <a:srgbClr val="333333"/>
                          </a:highlight>
                          <a:latin typeface="Consolas"/>
                          <a:ea typeface="Consolas"/>
                          <a:cs typeface="Consolas"/>
                          <a:sym typeface="Consolas"/>
                        </a:rPr>
                        <a:t>])</a:t>
                      </a:r>
                      <a:endParaRPr/>
                    </a:p>
                  </a:txBody>
                  <a:tcPr marT="63500" marB="63500" marR="63500" marL="63500">
                    <a:solidFill>
                      <a:srgbClr val="333333"/>
                    </a:solidFill>
                  </a:tcPr>
                </a:tc>
              </a:tr>
            </a:tbl>
          </a:graphicData>
        </a:graphic>
      </p:graphicFrame>
      <p:sp>
        <p:nvSpPr>
          <p:cNvPr id="134" name="Google Shape;134;p23"/>
          <p:cNvSpPr txBox="1"/>
          <p:nvPr/>
        </p:nvSpPr>
        <p:spPr>
          <a:xfrm>
            <a:off x="311700" y="3737075"/>
            <a:ext cx="8520600" cy="7389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The slice operator </a:t>
            </a:r>
            <a:r>
              <a:rPr lang="en" sz="1800">
                <a:solidFill>
                  <a:srgbClr val="188038"/>
                </a:solidFill>
                <a:latin typeface="Old Standard TT"/>
                <a:ea typeface="Old Standard TT"/>
                <a:cs typeface="Old Standard TT"/>
                <a:sym typeface="Old Standard TT"/>
              </a:rPr>
              <a:t>[n:m]</a:t>
            </a:r>
            <a:r>
              <a:rPr lang="en" sz="1800">
                <a:latin typeface="Old Standard TT"/>
                <a:ea typeface="Old Standard TT"/>
                <a:cs typeface="Old Standard TT"/>
                <a:sym typeface="Old Standard TT"/>
              </a:rPr>
              <a:t> returns the part of the string from the n’th character to the m’th character, including the first but excluding the last.</a:t>
            </a:r>
            <a:endParaRPr>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comparison</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comparison operators also work on strings. To see if two strings are equal you simply write a boolean expression using the equality operator.</a:t>
            </a:r>
            <a:endParaRPr/>
          </a:p>
        </p:txBody>
      </p:sp>
      <p:graphicFrame>
        <p:nvGraphicFramePr>
          <p:cNvPr id="141" name="Google Shape;141;p24"/>
          <p:cNvGraphicFramePr/>
          <p:nvPr/>
        </p:nvGraphicFramePr>
        <p:xfrm>
          <a:off x="1751963" y="2471275"/>
          <a:ext cx="3000000" cy="3000000"/>
        </p:xfrm>
        <a:graphic>
          <a:graphicData uri="http://schemas.openxmlformats.org/drawingml/2006/table">
            <a:tbl>
              <a:tblPr>
                <a:noFill/>
                <a:tableStyleId>{548E1116-1A37-4336-A317-BB6D7E21FF8E}</a:tableStyleId>
              </a:tblPr>
              <a:tblGrid>
                <a:gridCol w="5640075"/>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word = </a:t>
                      </a:r>
                      <a:r>
                        <a:rPr lang="en">
                          <a:solidFill>
                            <a:srgbClr val="A2FCA2"/>
                          </a:solidFill>
                          <a:highlight>
                            <a:srgbClr val="333333"/>
                          </a:highlight>
                          <a:latin typeface="Consolas"/>
                          <a:ea typeface="Consolas"/>
                          <a:cs typeface="Consolas"/>
                          <a:sym typeface="Consolas"/>
                        </a:rPr>
                        <a:t>"banana"</a:t>
                      </a:r>
                      <a:br>
                        <a:rPr lang="en">
                          <a:solidFill>
                            <a:srgbClr val="FFFFFF"/>
                          </a:solidFill>
                          <a:highlight>
                            <a:srgbClr val="333333"/>
                          </a:highlight>
                          <a:latin typeface="Consolas"/>
                          <a:ea typeface="Consolas"/>
                          <a:cs typeface="Consolas"/>
                          <a:sym typeface="Consolas"/>
                        </a:rPr>
                      </a:br>
                      <a:r>
                        <a:rPr lang="en">
                          <a:solidFill>
                            <a:srgbClr val="FCC28C"/>
                          </a:solidFill>
                          <a:highlight>
                            <a:srgbClr val="333333"/>
                          </a:highlight>
                          <a:latin typeface="Consolas"/>
                          <a:ea typeface="Consolas"/>
                          <a:cs typeface="Consolas"/>
                          <a:sym typeface="Consolas"/>
                        </a:rPr>
                        <a:t>if</a:t>
                      </a:r>
                      <a:r>
                        <a:rPr lang="en">
                          <a:solidFill>
                            <a:srgbClr val="FFFFFF"/>
                          </a:solidFill>
                          <a:highlight>
                            <a:srgbClr val="333333"/>
                          </a:highlight>
                          <a:latin typeface="Consolas"/>
                          <a:ea typeface="Consolas"/>
                          <a:cs typeface="Consolas"/>
                          <a:sym typeface="Consolas"/>
                        </a:rPr>
                        <a:t> word == </a:t>
                      </a:r>
                      <a:r>
                        <a:rPr lang="en">
                          <a:solidFill>
                            <a:srgbClr val="A2FCA2"/>
                          </a:solidFill>
                          <a:highlight>
                            <a:srgbClr val="333333"/>
                          </a:highlight>
                          <a:latin typeface="Consolas"/>
                          <a:ea typeface="Consolas"/>
                          <a:cs typeface="Consolas"/>
                          <a:sym typeface="Consolas"/>
                        </a:rPr>
                        <a:t>"banana"</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a:t>
                      </a:r>
                      <a:r>
                        <a:rPr lang="en">
                          <a:solidFill>
                            <a:srgbClr val="A2FCA2"/>
                          </a:solidFill>
                          <a:highlight>
                            <a:srgbClr val="333333"/>
                          </a:highlight>
                          <a:latin typeface="Consolas"/>
                          <a:ea typeface="Consolas"/>
                          <a:cs typeface="Consolas"/>
                          <a:sym typeface="Consolas"/>
                        </a:rPr>
                        <a:t>"Yes, we have bananas!"</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CC28C"/>
                          </a:solidFill>
                          <a:highlight>
                            <a:srgbClr val="333333"/>
                          </a:highlight>
                          <a:latin typeface="Consolas"/>
                          <a:ea typeface="Consolas"/>
                          <a:cs typeface="Consolas"/>
                          <a:sym typeface="Consolas"/>
                        </a:rPr>
                        <a:t>else</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a:t>
                      </a:r>
                      <a:r>
                        <a:rPr lang="en">
                          <a:solidFill>
                            <a:srgbClr val="A2FCA2"/>
                          </a:solidFill>
                          <a:highlight>
                            <a:srgbClr val="333333"/>
                          </a:highlight>
                          <a:latin typeface="Consolas"/>
                          <a:ea typeface="Consolas"/>
                          <a:cs typeface="Consolas"/>
                          <a:sym typeface="Consolas"/>
                        </a:rPr>
                        <a:t>"Yes, we have NO bananas!"</a:t>
                      </a:r>
                      <a:r>
                        <a:rPr lang="en">
                          <a:solidFill>
                            <a:srgbClr val="FFFFFF"/>
                          </a:solidFill>
                          <a:highlight>
                            <a:srgbClr val="333333"/>
                          </a:highlight>
                          <a:latin typeface="Consolas"/>
                          <a:ea typeface="Consolas"/>
                          <a:cs typeface="Consolas"/>
                          <a:sym typeface="Consolas"/>
                        </a:rPr>
                        <a:t>)</a:t>
                      </a:r>
                      <a:endParaRPr/>
                    </a:p>
                  </a:txBody>
                  <a:tcPr marT="63500" marB="63500" marR="63500" marL="63500">
                    <a:solidFill>
                      <a:srgbClr val="333333"/>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a:t>
            </a:r>
            <a:r>
              <a:rPr lang="en"/>
              <a:t>comparison</a:t>
            </a:r>
            <a:r>
              <a:rPr lang="en"/>
              <a:t> cont…</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48" name="Google Shape;148;p25"/>
          <p:cNvGraphicFramePr/>
          <p:nvPr/>
        </p:nvGraphicFramePr>
        <p:xfrm>
          <a:off x="1139163" y="1679475"/>
          <a:ext cx="3000000" cy="3000000"/>
        </p:xfrm>
        <a:graphic>
          <a:graphicData uri="http://schemas.openxmlformats.org/drawingml/2006/table">
            <a:tbl>
              <a:tblPr>
                <a:noFill/>
                <a:tableStyleId>{548E1116-1A37-4336-A317-BB6D7E21FF8E}</a:tableStyleId>
              </a:tblPr>
              <a:tblGrid>
                <a:gridCol w="6865675"/>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word = </a:t>
                      </a:r>
                      <a:r>
                        <a:rPr lang="en">
                          <a:solidFill>
                            <a:srgbClr val="A2FCA2"/>
                          </a:solidFill>
                          <a:highlight>
                            <a:srgbClr val="333333"/>
                          </a:highlight>
                          <a:latin typeface="Consolas"/>
                          <a:ea typeface="Consolas"/>
                          <a:cs typeface="Consolas"/>
                          <a:sym typeface="Consolas"/>
                        </a:rPr>
                        <a:t>"zebra"</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CC28C"/>
                          </a:solidFill>
                          <a:highlight>
                            <a:srgbClr val="333333"/>
                          </a:highlight>
                          <a:latin typeface="Consolas"/>
                          <a:ea typeface="Consolas"/>
                          <a:cs typeface="Consolas"/>
                          <a:sym typeface="Consolas"/>
                        </a:rPr>
                        <a:t>if</a:t>
                      </a:r>
                      <a:r>
                        <a:rPr lang="en">
                          <a:solidFill>
                            <a:srgbClr val="FFFFFF"/>
                          </a:solidFill>
                          <a:highlight>
                            <a:srgbClr val="333333"/>
                          </a:highlight>
                          <a:latin typeface="Consolas"/>
                          <a:ea typeface="Consolas"/>
                          <a:cs typeface="Consolas"/>
                          <a:sym typeface="Consolas"/>
                        </a:rPr>
                        <a:t> word &lt; </a:t>
                      </a:r>
                      <a:r>
                        <a:rPr lang="en">
                          <a:solidFill>
                            <a:srgbClr val="A2FCA2"/>
                          </a:solidFill>
                          <a:highlight>
                            <a:srgbClr val="333333"/>
                          </a:highlight>
                          <a:latin typeface="Consolas"/>
                          <a:ea typeface="Consolas"/>
                          <a:cs typeface="Consolas"/>
                          <a:sym typeface="Consolas"/>
                        </a:rPr>
                        <a:t>"banana"</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a:t>
                      </a:r>
                      <a:r>
                        <a:rPr lang="en">
                          <a:solidFill>
                            <a:srgbClr val="A2FCA2"/>
                          </a:solidFill>
                          <a:highlight>
                            <a:srgbClr val="333333"/>
                          </a:highlight>
                          <a:latin typeface="Consolas"/>
                          <a:ea typeface="Consolas"/>
                          <a:cs typeface="Consolas"/>
                          <a:sym typeface="Consolas"/>
                        </a:rPr>
                        <a:t>"Your word, "</a:t>
                      </a:r>
                      <a:r>
                        <a:rPr lang="en">
                          <a:solidFill>
                            <a:srgbClr val="FFFFFF"/>
                          </a:solidFill>
                          <a:highlight>
                            <a:srgbClr val="333333"/>
                          </a:highlight>
                          <a:latin typeface="Consolas"/>
                          <a:ea typeface="Consolas"/>
                          <a:cs typeface="Consolas"/>
                          <a:sym typeface="Consolas"/>
                        </a:rPr>
                        <a:t> + word + </a:t>
                      </a:r>
                      <a:r>
                        <a:rPr lang="en">
                          <a:solidFill>
                            <a:srgbClr val="A2FCA2"/>
                          </a:solidFill>
                          <a:highlight>
                            <a:srgbClr val="333333"/>
                          </a:highlight>
                          <a:latin typeface="Consolas"/>
                          <a:ea typeface="Consolas"/>
                          <a:cs typeface="Consolas"/>
                          <a:sym typeface="Consolas"/>
                        </a:rPr>
                        <a:t>", comes before banana."</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elif word &gt; </a:t>
                      </a:r>
                      <a:r>
                        <a:rPr lang="en">
                          <a:solidFill>
                            <a:srgbClr val="A2FCA2"/>
                          </a:solidFill>
                          <a:highlight>
                            <a:srgbClr val="333333"/>
                          </a:highlight>
                          <a:latin typeface="Consolas"/>
                          <a:ea typeface="Consolas"/>
                          <a:cs typeface="Consolas"/>
                          <a:sym typeface="Consolas"/>
                        </a:rPr>
                        <a:t>"banana"</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a:t>
                      </a:r>
                      <a:r>
                        <a:rPr lang="en">
                          <a:solidFill>
                            <a:srgbClr val="A2FCA2"/>
                          </a:solidFill>
                          <a:highlight>
                            <a:srgbClr val="333333"/>
                          </a:highlight>
                          <a:latin typeface="Consolas"/>
                          <a:ea typeface="Consolas"/>
                          <a:cs typeface="Consolas"/>
                          <a:sym typeface="Consolas"/>
                        </a:rPr>
                        <a:t>"Your word, "</a:t>
                      </a:r>
                      <a:r>
                        <a:rPr lang="en">
                          <a:solidFill>
                            <a:srgbClr val="FFFFFF"/>
                          </a:solidFill>
                          <a:highlight>
                            <a:srgbClr val="333333"/>
                          </a:highlight>
                          <a:latin typeface="Consolas"/>
                          <a:ea typeface="Consolas"/>
                          <a:cs typeface="Consolas"/>
                          <a:sym typeface="Consolas"/>
                        </a:rPr>
                        <a:t> + word + </a:t>
                      </a:r>
                      <a:r>
                        <a:rPr lang="en">
                          <a:solidFill>
                            <a:srgbClr val="A2FCA2"/>
                          </a:solidFill>
                          <a:highlight>
                            <a:srgbClr val="333333"/>
                          </a:highlight>
                          <a:latin typeface="Consolas"/>
                          <a:ea typeface="Consolas"/>
                          <a:cs typeface="Consolas"/>
                          <a:sym typeface="Consolas"/>
                        </a:rPr>
                        <a:t>", comes after banana."</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CC28C"/>
                          </a:solidFill>
                          <a:highlight>
                            <a:srgbClr val="333333"/>
                          </a:highlight>
                          <a:latin typeface="Consolas"/>
                          <a:ea typeface="Consolas"/>
                          <a:cs typeface="Consolas"/>
                          <a:sym typeface="Consolas"/>
                        </a:rPr>
                        <a:t>else</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a:t>
                      </a:r>
                      <a:r>
                        <a:rPr lang="en">
                          <a:solidFill>
                            <a:srgbClr val="A2FCA2"/>
                          </a:solidFill>
                          <a:highlight>
                            <a:srgbClr val="333333"/>
                          </a:highlight>
                          <a:latin typeface="Consolas"/>
                          <a:ea typeface="Consolas"/>
                          <a:cs typeface="Consolas"/>
                          <a:sym typeface="Consolas"/>
                        </a:rPr>
                        <a:t>"Yes, we have no bananas!"</a:t>
                      </a:r>
                      <a:r>
                        <a:rPr lang="en">
                          <a:solidFill>
                            <a:srgbClr val="FFFFFF"/>
                          </a:solidFill>
                          <a:highlight>
                            <a:srgbClr val="333333"/>
                          </a:highlight>
                          <a:latin typeface="Consolas"/>
                          <a:ea typeface="Consolas"/>
                          <a:cs typeface="Consolas"/>
                          <a:sym typeface="Consolas"/>
                        </a:rPr>
                        <a:t>)</a:t>
                      </a:r>
                      <a:endParaRPr/>
                    </a:p>
                  </a:txBody>
                  <a:tcPr marT="63500" marB="63500" marR="63500" marL="63500">
                    <a:solidFill>
                      <a:srgbClr val="333333"/>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apple != Apple</a:t>
            </a:r>
            <a:endParaRPr/>
          </a:p>
        </p:txBody>
      </p:sp>
      <p:sp>
        <p:nvSpPr>
          <p:cNvPr id="154" name="Google Shape;15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55" name="Google Shape;155;p26"/>
          <p:cNvGraphicFramePr/>
          <p:nvPr/>
        </p:nvGraphicFramePr>
        <p:xfrm>
          <a:off x="2059125" y="2130425"/>
          <a:ext cx="3000000" cy="3000000"/>
        </p:xfrm>
        <a:graphic>
          <a:graphicData uri="http://schemas.openxmlformats.org/drawingml/2006/table">
            <a:tbl>
              <a:tblPr>
                <a:noFill/>
                <a:tableStyleId>{548E1116-1A37-4336-A317-BB6D7E21FF8E}</a:tableStyleId>
              </a:tblPr>
              <a:tblGrid>
                <a:gridCol w="5400975"/>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print(</a:t>
                      </a:r>
                      <a:r>
                        <a:rPr lang="en">
                          <a:solidFill>
                            <a:srgbClr val="A2FCA2"/>
                          </a:solidFill>
                          <a:highlight>
                            <a:srgbClr val="333333"/>
                          </a:highlight>
                          <a:latin typeface="Consolas"/>
                          <a:ea typeface="Consolas"/>
                          <a:cs typeface="Consolas"/>
                          <a:sym typeface="Consolas"/>
                        </a:rPr>
                        <a:t>"apple"</a:t>
                      </a:r>
                      <a:r>
                        <a:rPr lang="en">
                          <a:solidFill>
                            <a:srgbClr val="FFFFFF"/>
                          </a:solidFill>
                          <a:highlight>
                            <a:srgbClr val="333333"/>
                          </a:highlight>
                          <a:latin typeface="Consolas"/>
                          <a:ea typeface="Consolas"/>
                          <a:cs typeface="Consolas"/>
                          <a:sym typeface="Consolas"/>
                        </a:rPr>
                        <a:t> &lt; </a:t>
                      </a:r>
                      <a:r>
                        <a:rPr lang="en">
                          <a:solidFill>
                            <a:srgbClr val="A2FCA2"/>
                          </a:solidFill>
                          <a:highlight>
                            <a:srgbClr val="333333"/>
                          </a:highlight>
                          <a:latin typeface="Consolas"/>
                          <a:ea typeface="Consolas"/>
                          <a:cs typeface="Consolas"/>
                          <a:sym typeface="Consolas"/>
                        </a:rPr>
                        <a:t>"banana"</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a:t>
                      </a:r>
                      <a:r>
                        <a:rPr lang="en">
                          <a:solidFill>
                            <a:srgbClr val="A2FCA2"/>
                          </a:solidFill>
                          <a:highlight>
                            <a:srgbClr val="333333"/>
                          </a:highlight>
                          <a:latin typeface="Consolas"/>
                          <a:ea typeface="Consolas"/>
                          <a:cs typeface="Consolas"/>
                          <a:sym typeface="Consolas"/>
                        </a:rPr>
                        <a:t>"apple"</a:t>
                      </a:r>
                      <a:r>
                        <a:rPr lang="en">
                          <a:solidFill>
                            <a:srgbClr val="FFFFFF"/>
                          </a:solidFill>
                          <a:highlight>
                            <a:srgbClr val="333333"/>
                          </a:highlight>
                          <a:latin typeface="Consolas"/>
                          <a:ea typeface="Consolas"/>
                          <a:cs typeface="Consolas"/>
                          <a:sym typeface="Consolas"/>
                        </a:rPr>
                        <a:t> == </a:t>
                      </a:r>
                      <a:r>
                        <a:rPr lang="en">
                          <a:solidFill>
                            <a:srgbClr val="A2FCA2"/>
                          </a:solidFill>
                          <a:highlight>
                            <a:srgbClr val="333333"/>
                          </a:highlight>
                          <a:latin typeface="Consolas"/>
                          <a:ea typeface="Consolas"/>
                          <a:cs typeface="Consolas"/>
                          <a:sym typeface="Consolas"/>
                        </a:rPr>
                        <a:t>"Apple"</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a:t>
                      </a:r>
                      <a:r>
                        <a:rPr lang="en">
                          <a:solidFill>
                            <a:srgbClr val="A2FCA2"/>
                          </a:solidFill>
                          <a:highlight>
                            <a:srgbClr val="333333"/>
                          </a:highlight>
                          <a:latin typeface="Consolas"/>
                          <a:ea typeface="Consolas"/>
                          <a:cs typeface="Consolas"/>
                          <a:sym typeface="Consolas"/>
                        </a:rPr>
                        <a:t>"apple"</a:t>
                      </a:r>
                      <a:r>
                        <a:rPr lang="en">
                          <a:solidFill>
                            <a:srgbClr val="FFFFFF"/>
                          </a:solidFill>
                          <a:highlight>
                            <a:srgbClr val="333333"/>
                          </a:highlight>
                          <a:latin typeface="Consolas"/>
                          <a:ea typeface="Consolas"/>
                          <a:cs typeface="Consolas"/>
                          <a:sym typeface="Consolas"/>
                        </a:rPr>
                        <a:t> &lt; </a:t>
                      </a:r>
                      <a:r>
                        <a:rPr lang="en">
                          <a:solidFill>
                            <a:srgbClr val="A2FCA2"/>
                          </a:solidFill>
                          <a:highlight>
                            <a:srgbClr val="333333"/>
                          </a:highlight>
                          <a:latin typeface="Consolas"/>
                          <a:ea typeface="Consolas"/>
                          <a:cs typeface="Consolas"/>
                          <a:sym typeface="Consolas"/>
                        </a:rPr>
                        <a:t>"Apple"</a:t>
                      </a:r>
                      <a:r>
                        <a:rPr lang="en">
                          <a:solidFill>
                            <a:srgbClr val="FFFFFF"/>
                          </a:solidFill>
                          <a:highlight>
                            <a:srgbClr val="333333"/>
                          </a:highlight>
                          <a:latin typeface="Consolas"/>
                          <a:ea typeface="Consolas"/>
                          <a:cs typeface="Consolas"/>
                          <a:sym typeface="Consolas"/>
                        </a:rPr>
                        <a:t>)</a:t>
                      </a:r>
                      <a:endParaRPr/>
                    </a:p>
                  </a:txBody>
                  <a:tcPr marT="63500" marB="63500" marR="63500" marL="63500">
                    <a:solidFill>
                      <a:srgbClr val="333333"/>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are immutable</a:t>
            </a:r>
            <a:endParaRPr/>
          </a:p>
        </p:txBody>
      </p:sp>
      <p:sp>
        <p:nvSpPr>
          <p:cNvPr id="161" name="Google Shape;161;p27"/>
          <p:cNvSpPr txBox="1"/>
          <p:nvPr/>
        </p:nvSpPr>
        <p:spPr>
          <a:xfrm>
            <a:off x="311700" y="1466700"/>
            <a:ext cx="87279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Old Standard TT"/>
                <a:ea typeface="Old Standard TT"/>
                <a:cs typeface="Old Standard TT"/>
                <a:sym typeface="Old Standard TT"/>
              </a:rPr>
              <a:t>One final thing that makes strings different from some other Python collection types is that you are not allowed to modify the individual characters in the collection. It is tempting to use the </a:t>
            </a:r>
            <a:r>
              <a:rPr lang="en" sz="1700">
                <a:solidFill>
                  <a:srgbClr val="188038"/>
                </a:solidFill>
                <a:latin typeface="Old Standard TT"/>
                <a:ea typeface="Old Standard TT"/>
                <a:cs typeface="Old Standard TT"/>
                <a:sym typeface="Old Standard TT"/>
              </a:rPr>
              <a:t>[]</a:t>
            </a:r>
            <a:r>
              <a:rPr lang="en" sz="1700">
                <a:latin typeface="Old Standard TT"/>
                <a:ea typeface="Old Standard TT"/>
                <a:cs typeface="Old Standard TT"/>
                <a:sym typeface="Old Standard TT"/>
              </a:rPr>
              <a:t> operator on the left side of an assignment, with the intention of changing a character in a string. For example, in the following code, we would like to change the first letter of </a:t>
            </a:r>
            <a:r>
              <a:rPr lang="en" sz="1700">
                <a:solidFill>
                  <a:srgbClr val="188038"/>
                </a:solidFill>
                <a:latin typeface="Old Standard TT"/>
                <a:ea typeface="Old Standard TT"/>
                <a:cs typeface="Old Standard TT"/>
                <a:sym typeface="Old Standard TT"/>
              </a:rPr>
              <a:t>greeting</a:t>
            </a:r>
            <a:r>
              <a:rPr lang="en" sz="1700">
                <a:latin typeface="Old Standard TT"/>
                <a:ea typeface="Old Standard TT"/>
                <a:cs typeface="Old Standard TT"/>
                <a:sym typeface="Old Standard TT"/>
              </a:rPr>
              <a:t>.</a:t>
            </a:r>
            <a:endParaRPr sz="1700">
              <a:latin typeface="Old Standard TT"/>
              <a:ea typeface="Old Standard TT"/>
              <a:cs typeface="Old Standard TT"/>
              <a:sym typeface="Old Standard TT"/>
            </a:endParaRPr>
          </a:p>
        </p:txBody>
      </p:sp>
      <p:graphicFrame>
        <p:nvGraphicFramePr>
          <p:cNvPr id="162" name="Google Shape;162;p27"/>
          <p:cNvGraphicFramePr/>
          <p:nvPr/>
        </p:nvGraphicFramePr>
        <p:xfrm>
          <a:off x="2211575" y="3238200"/>
          <a:ext cx="3000000" cy="3000000"/>
        </p:xfrm>
        <a:graphic>
          <a:graphicData uri="http://schemas.openxmlformats.org/drawingml/2006/table">
            <a:tbl>
              <a:tblPr>
                <a:noFill/>
                <a:tableStyleId>{548E1116-1A37-4336-A317-BB6D7E21FF8E}</a:tableStyleId>
              </a:tblPr>
              <a:tblGrid>
                <a:gridCol w="4637475"/>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greeting = </a:t>
                      </a:r>
                      <a:r>
                        <a:rPr lang="en">
                          <a:solidFill>
                            <a:srgbClr val="A2FCA2"/>
                          </a:solidFill>
                          <a:highlight>
                            <a:srgbClr val="333333"/>
                          </a:highlight>
                          <a:latin typeface="Consolas"/>
                          <a:ea typeface="Consolas"/>
                          <a:cs typeface="Consolas"/>
                          <a:sym typeface="Consolas"/>
                        </a:rPr>
                        <a:t>"Hello, world!"</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greeting[</a:t>
                      </a:r>
                      <a:r>
                        <a:rPr lang="en">
                          <a:solidFill>
                            <a:srgbClr val="D36363"/>
                          </a:solidFill>
                          <a:highlight>
                            <a:srgbClr val="333333"/>
                          </a:highlight>
                          <a:latin typeface="Consolas"/>
                          <a:ea typeface="Consolas"/>
                          <a:cs typeface="Consolas"/>
                          <a:sym typeface="Consolas"/>
                        </a:rPr>
                        <a:t>0</a:t>
                      </a:r>
                      <a:r>
                        <a:rPr lang="en">
                          <a:solidFill>
                            <a:srgbClr val="FFFFFF"/>
                          </a:solidFill>
                          <a:highlight>
                            <a:srgbClr val="333333"/>
                          </a:highlight>
                          <a:latin typeface="Consolas"/>
                          <a:ea typeface="Consolas"/>
                          <a:cs typeface="Consolas"/>
                          <a:sym typeface="Consolas"/>
                        </a:rPr>
                        <a:t>] = </a:t>
                      </a:r>
                      <a:r>
                        <a:rPr lang="en">
                          <a:solidFill>
                            <a:srgbClr val="A2FCA2"/>
                          </a:solidFill>
                          <a:highlight>
                            <a:srgbClr val="333333"/>
                          </a:highlight>
                          <a:latin typeface="Consolas"/>
                          <a:ea typeface="Consolas"/>
                          <a:cs typeface="Consolas"/>
                          <a:sym typeface="Consolas"/>
                        </a:rPr>
                        <a:t>'J'</a:t>
                      </a:r>
                      <a:r>
                        <a:rPr lang="en">
                          <a:solidFill>
                            <a:srgbClr val="FFFFFF"/>
                          </a:solidFill>
                          <a:highlight>
                            <a:srgbClr val="333333"/>
                          </a:highlight>
                          <a:latin typeface="Consolas"/>
                          <a:ea typeface="Consolas"/>
                          <a:cs typeface="Consolas"/>
                          <a:sym typeface="Consolas"/>
                        </a:rPr>
                        <a:t>            # ERROR!</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print(greeting)</a:t>
                      </a:r>
                      <a:endParaRPr/>
                    </a:p>
                  </a:txBody>
                  <a:tcPr marT="63500" marB="63500" marR="63500" marL="63500">
                    <a:solidFill>
                      <a:srgbClr val="333333"/>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Then what is solution to this problem?</a:t>
            </a:r>
            <a:endParaRPr/>
          </a:p>
        </p:txBody>
      </p:sp>
      <p:sp>
        <p:nvSpPr>
          <p:cNvPr id="168" name="Google Shape;16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Strings are immutable, which means you cannot change an existing string. The best you can do is create a new string that is a variation on the original.</a:t>
            </a:r>
            <a:endParaRPr/>
          </a:p>
        </p:txBody>
      </p:sp>
      <p:graphicFrame>
        <p:nvGraphicFramePr>
          <p:cNvPr id="169" name="Google Shape;169;p28"/>
          <p:cNvGraphicFramePr/>
          <p:nvPr/>
        </p:nvGraphicFramePr>
        <p:xfrm>
          <a:off x="1218400" y="2571750"/>
          <a:ext cx="3000000" cy="3000000"/>
        </p:xfrm>
        <a:graphic>
          <a:graphicData uri="http://schemas.openxmlformats.org/drawingml/2006/table">
            <a:tbl>
              <a:tblPr>
                <a:noFill/>
                <a:tableStyleId>{548E1116-1A37-4336-A317-BB6D7E21FF8E}</a:tableStyleId>
              </a:tblPr>
              <a:tblGrid>
                <a:gridCol w="6767225"/>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greeting = </a:t>
                      </a:r>
                      <a:r>
                        <a:rPr lang="en">
                          <a:solidFill>
                            <a:srgbClr val="A2FCA2"/>
                          </a:solidFill>
                          <a:highlight>
                            <a:srgbClr val="333333"/>
                          </a:highlight>
                          <a:latin typeface="Consolas"/>
                          <a:ea typeface="Consolas"/>
                          <a:cs typeface="Consolas"/>
                          <a:sym typeface="Consolas"/>
                        </a:rPr>
                        <a:t>"Hello, world!"</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newGreeting = </a:t>
                      </a:r>
                      <a:r>
                        <a:rPr lang="en">
                          <a:solidFill>
                            <a:srgbClr val="A2FCA2"/>
                          </a:solidFill>
                          <a:highlight>
                            <a:srgbClr val="333333"/>
                          </a:highlight>
                          <a:latin typeface="Consolas"/>
                          <a:ea typeface="Consolas"/>
                          <a:cs typeface="Consolas"/>
                          <a:sym typeface="Consolas"/>
                        </a:rPr>
                        <a:t>'J'</a:t>
                      </a:r>
                      <a:r>
                        <a:rPr lang="en">
                          <a:solidFill>
                            <a:srgbClr val="FFFFFF"/>
                          </a:solidFill>
                          <a:highlight>
                            <a:srgbClr val="333333"/>
                          </a:highlight>
                          <a:latin typeface="Consolas"/>
                          <a:ea typeface="Consolas"/>
                          <a:cs typeface="Consolas"/>
                          <a:sym typeface="Consolas"/>
                        </a:rPr>
                        <a:t> + greeting[</a:t>
                      </a:r>
                      <a:r>
                        <a:rPr lang="en">
                          <a:solidFill>
                            <a:srgbClr val="D36363"/>
                          </a:solidFill>
                          <a:highlight>
                            <a:srgbClr val="333333"/>
                          </a:highlight>
                          <a:latin typeface="Consolas"/>
                          <a:ea typeface="Consolas"/>
                          <a:cs typeface="Consolas"/>
                          <a:sym typeface="Consolas"/>
                        </a:rPr>
                        <a:t>1</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print(newGreeting)</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print(greeting)   </a:t>
                      </a:r>
                      <a:endParaRPr/>
                    </a:p>
                  </a:txBody>
                  <a:tcPr marT="63500" marB="63500" marR="63500" marL="63500">
                    <a:solidFill>
                      <a:srgbClr val="333333"/>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Traversal and the for Loop: By Item</a:t>
            </a:r>
            <a:endParaRPr/>
          </a:p>
        </p:txBody>
      </p:sp>
      <p:sp>
        <p:nvSpPr>
          <p:cNvPr id="175" name="Google Shape;17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Often we start at the beginning, select each character in turn, do something to it, and continue until the end. This pattern of processing is called a </a:t>
            </a:r>
            <a:r>
              <a:rPr b="1" lang="en"/>
              <a:t>traversal</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76" name="Google Shape;176;p29"/>
          <p:cNvGraphicFramePr/>
          <p:nvPr/>
        </p:nvGraphicFramePr>
        <p:xfrm>
          <a:off x="232050" y="2784425"/>
          <a:ext cx="3000000" cy="3000000"/>
        </p:xfrm>
        <a:graphic>
          <a:graphicData uri="http://schemas.openxmlformats.org/drawingml/2006/table">
            <a:tbl>
              <a:tblPr>
                <a:noFill/>
                <a:tableStyleId>{548E1116-1A37-4336-A317-BB6D7E21FF8E}</a:tableStyleId>
              </a:tblPr>
              <a:tblGrid>
                <a:gridCol w="8679900"/>
              </a:tblGrid>
              <a:tr h="12700">
                <a:tc>
                  <a:txBody>
                    <a:bodyPr/>
                    <a:lstStyle/>
                    <a:p>
                      <a:pPr indent="0" lvl="0" marL="0" rtl="0" algn="l">
                        <a:lnSpc>
                          <a:spcPct val="115000"/>
                        </a:lnSpc>
                        <a:spcBef>
                          <a:spcPts val="0"/>
                        </a:spcBef>
                        <a:spcAft>
                          <a:spcPts val="0"/>
                        </a:spcAft>
                        <a:buNone/>
                      </a:pPr>
                      <a:r>
                        <a:rPr lang="en">
                          <a:solidFill>
                            <a:srgbClr val="FCC28C"/>
                          </a:solidFill>
                          <a:highlight>
                            <a:srgbClr val="333333"/>
                          </a:highlight>
                          <a:latin typeface="Consolas"/>
                          <a:ea typeface="Consolas"/>
                          <a:cs typeface="Consolas"/>
                          <a:sym typeface="Consolas"/>
                        </a:rPr>
                        <a:t>for</a:t>
                      </a:r>
                      <a:r>
                        <a:rPr lang="en">
                          <a:solidFill>
                            <a:srgbClr val="FFFFFF"/>
                          </a:solidFill>
                          <a:highlight>
                            <a:srgbClr val="333333"/>
                          </a:highlight>
                          <a:latin typeface="Consolas"/>
                          <a:ea typeface="Consolas"/>
                          <a:cs typeface="Consolas"/>
                          <a:sym typeface="Consolas"/>
                        </a:rPr>
                        <a:t> aname in [</a:t>
                      </a:r>
                      <a:r>
                        <a:rPr lang="en">
                          <a:solidFill>
                            <a:srgbClr val="A2FCA2"/>
                          </a:solidFill>
                          <a:highlight>
                            <a:srgbClr val="333333"/>
                          </a:highlight>
                          <a:latin typeface="Consolas"/>
                          <a:ea typeface="Consolas"/>
                          <a:cs typeface="Consolas"/>
                          <a:sym typeface="Consolas"/>
                        </a:rPr>
                        <a:t>"Joe"</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"Amy"</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"Brad"</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"Angelina"</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"Zuki"</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"Thandi"</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"Paris"</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invitation = </a:t>
                      </a:r>
                      <a:r>
                        <a:rPr lang="en">
                          <a:solidFill>
                            <a:srgbClr val="A2FCA2"/>
                          </a:solidFill>
                          <a:highlight>
                            <a:srgbClr val="333333"/>
                          </a:highlight>
                          <a:latin typeface="Consolas"/>
                          <a:ea typeface="Consolas"/>
                          <a:cs typeface="Consolas"/>
                          <a:sym typeface="Consolas"/>
                        </a:rPr>
                        <a:t>"Hi "</a:t>
                      </a:r>
                      <a:r>
                        <a:rPr lang="en">
                          <a:solidFill>
                            <a:srgbClr val="FFFFFF"/>
                          </a:solidFill>
                          <a:highlight>
                            <a:srgbClr val="333333"/>
                          </a:highlight>
                          <a:latin typeface="Consolas"/>
                          <a:ea typeface="Consolas"/>
                          <a:cs typeface="Consolas"/>
                          <a:sym typeface="Consolas"/>
                        </a:rPr>
                        <a:t> + aname + </a:t>
                      </a:r>
                      <a:r>
                        <a:rPr lang="en">
                          <a:solidFill>
                            <a:srgbClr val="A2FCA2"/>
                          </a:solidFill>
                          <a:highlight>
                            <a:srgbClr val="333333"/>
                          </a:highlight>
                          <a:latin typeface="Consolas"/>
                          <a:ea typeface="Consolas"/>
                          <a:cs typeface="Consolas"/>
                          <a:sym typeface="Consolas"/>
                        </a:rPr>
                        <a:t>".  Please come to my party on Saturday!"</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print(invitation)</a:t>
                      </a:r>
                      <a:endParaRPr/>
                    </a:p>
                  </a:txBody>
                  <a:tcPr marT="63500" marB="63500" marR="63500" marL="63500">
                    <a:solidFill>
                      <a:srgbClr val="333333"/>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Traversal and the for Loop: By Index</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83" name="Google Shape;183;p30"/>
          <p:cNvGraphicFramePr/>
          <p:nvPr/>
        </p:nvGraphicFramePr>
        <p:xfrm>
          <a:off x="1799950" y="2178050"/>
          <a:ext cx="3000000" cy="3000000"/>
        </p:xfrm>
        <a:graphic>
          <a:graphicData uri="http://schemas.openxmlformats.org/drawingml/2006/table">
            <a:tbl>
              <a:tblPr>
                <a:noFill/>
                <a:tableStyleId>{548E1116-1A37-4336-A317-BB6D7E21FF8E}</a:tableStyleId>
              </a:tblPr>
              <a:tblGrid>
                <a:gridCol w="543920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fruit = </a:t>
                      </a:r>
                      <a:r>
                        <a:rPr lang="en">
                          <a:solidFill>
                            <a:srgbClr val="A2FCA2"/>
                          </a:solidFill>
                          <a:highlight>
                            <a:srgbClr val="333333"/>
                          </a:highlight>
                          <a:latin typeface="Consolas"/>
                          <a:ea typeface="Consolas"/>
                          <a:cs typeface="Consolas"/>
                          <a:sym typeface="Consolas"/>
                        </a:rPr>
                        <a:t>"apple"</a:t>
                      </a:r>
                      <a:br>
                        <a:rPr lang="en">
                          <a:solidFill>
                            <a:srgbClr val="FFFFFF"/>
                          </a:solidFill>
                          <a:highlight>
                            <a:srgbClr val="333333"/>
                          </a:highlight>
                          <a:latin typeface="Consolas"/>
                          <a:ea typeface="Consolas"/>
                          <a:cs typeface="Consolas"/>
                          <a:sym typeface="Consolas"/>
                        </a:rPr>
                      </a:br>
                      <a:r>
                        <a:rPr lang="en">
                          <a:solidFill>
                            <a:srgbClr val="FCC28C"/>
                          </a:solidFill>
                          <a:highlight>
                            <a:srgbClr val="333333"/>
                          </a:highlight>
                          <a:latin typeface="Consolas"/>
                          <a:ea typeface="Consolas"/>
                          <a:cs typeface="Consolas"/>
                          <a:sym typeface="Consolas"/>
                        </a:rPr>
                        <a:t>for</a:t>
                      </a:r>
                      <a:r>
                        <a:rPr lang="en">
                          <a:solidFill>
                            <a:srgbClr val="FFFFFF"/>
                          </a:solidFill>
                          <a:highlight>
                            <a:srgbClr val="333333"/>
                          </a:highlight>
                          <a:latin typeface="Consolas"/>
                          <a:ea typeface="Consolas"/>
                          <a:cs typeface="Consolas"/>
                          <a:sym typeface="Consolas"/>
                        </a:rPr>
                        <a:t> idx in range(len(fruit)):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print(fruit[idx])</a:t>
                      </a:r>
                      <a:endParaRPr/>
                    </a:p>
                  </a:txBody>
                  <a:tcPr marT="63500" marB="63500" marR="63500" marL="63500">
                    <a:solidFill>
                      <a:srgbClr val="333333"/>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raversal and the while Loop</a:t>
            </a:r>
            <a:endParaRPr/>
          </a:p>
        </p:txBody>
      </p:sp>
      <p:sp>
        <p:nvSpPr>
          <p:cNvPr id="189" name="Google Shape;18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90" name="Google Shape;190;p31"/>
          <p:cNvGraphicFramePr/>
          <p:nvPr/>
        </p:nvGraphicFramePr>
        <p:xfrm>
          <a:off x="1600275" y="2054225"/>
          <a:ext cx="3000000" cy="3000000"/>
        </p:xfrm>
        <a:graphic>
          <a:graphicData uri="http://schemas.openxmlformats.org/drawingml/2006/table">
            <a:tbl>
              <a:tblPr>
                <a:noFill/>
                <a:tableStyleId>{548E1116-1A37-4336-A317-BB6D7E21FF8E}</a:tableStyleId>
              </a:tblPr>
              <a:tblGrid>
                <a:gridCol w="594345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fruit = </a:t>
                      </a:r>
                      <a:r>
                        <a:rPr lang="en">
                          <a:solidFill>
                            <a:srgbClr val="A2FCA2"/>
                          </a:solidFill>
                          <a:highlight>
                            <a:srgbClr val="333333"/>
                          </a:highlight>
                          <a:latin typeface="Consolas"/>
                          <a:ea typeface="Consolas"/>
                          <a:cs typeface="Consolas"/>
                          <a:sym typeface="Consolas"/>
                        </a:rPr>
                        <a:t>"apple"</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position = </a:t>
                      </a:r>
                      <a:r>
                        <a:rPr lang="en">
                          <a:solidFill>
                            <a:srgbClr val="D36363"/>
                          </a:solidFill>
                          <a:highlight>
                            <a:srgbClr val="333333"/>
                          </a:highlight>
                          <a:latin typeface="Consolas"/>
                          <a:ea typeface="Consolas"/>
                          <a:cs typeface="Consolas"/>
                          <a:sym typeface="Consolas"/>
                        </a:rPr>
                        <a:t>0</a:t>
                      </a:r>
                      <a:br>
                        <a:rPr lang="en">
                          <a:solidFill>
                            <a:srgbClr val="FFFFFF"/>
                          </a:solidFill>
                          <a:highlight>
                            <a:srgbClr val="333333"/>
                          </a:highlight>
                          <a:latin typeface="Consolas"/>
                          <a:ea typeface="Consolas"/>
                          <a:cs typeface="Consolas"/>
                          <a:sym typeface="Consolas"/>
                        </a:rPr>
                      </a:br>
                      <a:r>
                        <a:rPr lang="en">
                          <a:solidFill>
                            <a:srgbClr val="FCC28C"/>
                          </a:solidFill>
                          <a:highlight>
                            <a:srgbClr val="333333"/>
                          </a:highlight>
                          <a:latin typeface="Consolas"/>
                          <a:ea typeface="Consolas"/>
                          <a:cs typeface="Consolas"/>
                          <a:sym typeface="Consolas"/>
                        </a:rPr>
                        <a:t>while</a:t>
                      </a:r>
                      <a:r>
                        <a:rPr lang="en">
                          <a:solidFill>
                            <a:srgbClr val="FFFFFF"/>
                          </a:solidFill>
                          <a:highlight>
                            <a:srgbClr val="333333"/>
                          </a:highlight>
                          <a:latin typeface="Consolas"/>
                          <a:ea typeface="Consolas"/>
                          <a:cs typeface="Consolas"/>
                          <a:sym typeface="Consolas"/>
                        </a:rPr>
                        <a:t> position &lt; len(fruit):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print(fruit[position])</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position = position + </a:t>
                      </a:r>
                      <a:r>
                        <a:rPr lang="en">
                          <a:solidFill>
                            <a:srgbClr val="D36363"/>
                          </a:solidFill>
                          <a:highlight>
                            <a:srgbClr val="333333"/>
                          </a:highlight>
                          <a:latin typeface="Consolas"/>
                          <a:ea typeface="Consolas"/>
                          <a:cs typeface="Consolas"/>
                          <a:sym typeface="Consolas"/>
                        </a:rPr>
                        <a:t>1</a:t>
                      </a:r>
                      <a:endParaRPr/>
                    </a:p>
                  </a:txBody>
                  <a:tcPr marT="63500" marB="63500" marR="63500" marL="63500">
                    <a:solidFill>
                      <a:srgbClr val="333333"/>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My_var = “Hello world!”</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in and not in operators</a:t>
            </a:r>
            <a:endParaRPr/>
          </a:p>
        </p:txBody>
      </p:sp>
      <p:sp>
        <p:nvSpPr>
          <p:cNvPr id="196" name="Google Shape;19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in operator tests if one string is a substring of another:</a:t>
            </a:r>
            <a:endParaRPr/>
          </a:p>
        </p:txBody>
      </p:sp>
      <p:graphicFrame>
        <p:nvGraphicFramePr>
          <p:cNvPr id="197" name="Google Shape;197;p32"/>
          <p:cNvGraphicFramePr/>
          <p:nvPr/>
        </p:nvGraphicFramePr>
        <p:xfrm>
          <a:off x="1617100" y="2302225"/>
          <a:ext cx="3000000" cy="3000000"/>
        </p:xfrm>
        <a:graphic>
          <a:graphicData uri="http://schemas.openxmlformats.org/drawingml/2006/table">
            <a:tbl>
              <a:tblPr>
                <a:noFill/>
                <a:tableStyleId>{548E1116-1A37-4336-A317-BB6D7E21FF8E}</a:tableStyleId>
              </a:tblPr>
              <a:tblGrid>
                <a:gridCol w="513980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print(</a:t>
                      </a:r>
                      <a:r>
                        <a:rPr lang="en">
                          <a:solidFill>
                            <a:srgbClr val="A2FCA2"/>
                          </a:solidFill>
                          <a:highlight>
                            <a:srgbClr val="333333"/>
                          </a:highlight>
                          <a:latin typeface="Consolas"/>
                          <a:ea typeface="Consolas"/>
                          <a:cs typeface="Consolas"/>
                          <a:sym typeface="Consolas"/>
                        </a:rPr>
                        <a:t>'p'</a:t>
                      </a:r>
                      <a:r>
                        <a:rPr lang="en">
                          <a:solidFill>
                            <a:srgbClr val="FFFFFF"/>
                          </a:solidFill>
                          <a:highlight>
                            <a:srgbClr val="333333"/>
                          </a:highlight>
                          <a:latin typeface="Consolas"/>
                          <a:ea typeface="Consolas"/>
                          <a:cs typeface="Consolas"/>
                          <a:sym typeface="Consolas"/>
                        </a:rPr>
                        <a:t> in </a:t>
                      </a:r>
                      <a:r>
                        <a:rPr lang="en">
                          <a:solidFill>
                            <a:srgbClr val="A2FCA2"/>
                          </a:solidFill>
                          <a:highlight>
                            <a:srgbClr val="333333"/>
                          </a:highlight>
                          <a:latin typeface="Consolas"/>
                          <a:ea typeface="Consolas"/>
                          <a:cs typeface="Consolas"/>
                          <a:sym typeface="Consolas"/>
                        </a:rPr>
                        <a:t>'apple'</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a:t>
                      </a:r>
                      <a:r>
                        <a:rPr lang="en">
                          <a:solidFill>
                            <a:srgbClr val="A2FCA2"/>
                          </a:solidFill>
                          <a:highlight>
                            <a:srgbClr val="333333"/>
                          </a:highlight>
                          <a:latin typeface="Consolas"/>
                          <a:ea typeface="Consolas"/>
                          <a:cs typeface="Consolas"/>
                          <a:sym typeface="Consolas"/>
                        </a:rPr>
                        <a:t>'i'</a:t>
                      </a:r>
                      <a:r>
                        <a:rPr lang="en">
                          <a:solidFill>
                            <a:srgbClr val="FFFFFF"/>
                          </a:solidFill>
                          <a:highlight>
                            <a:srgbClr val="333333"/>
                          </a:highlight>
                          <a:latin typeface="Consolas"/>
                          <a:ea typeface="Consolas"/>
                          <a:cs typeface="Consolas"/>
                          <a:sym typeface="Consolas"/>
                        </a:rPr>
                        <a:t> in </a:t>
                      </a:r>
                      <a:r>
                        <a:rPr lang="en">
                          <a:solidFill>
                            <a:srgbClr val="A2FCA2"/>
                          </a:solidFill>
                          <a:highlight>
                            <a:srgbClr val="333333"/>
                          </a:highlight>
                          <a:latin typeface="Consolas"/>
                          <a:ea typeface="Consolas"/>
                          <a:cs typeface="Consolas"/>
                          <a:sym typeface="Consolas"/>
                        </a:rPr>
                        <a:t>'apple'</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a:t>
                      </a:r>
                      <a:r>
                        <a:rPr lang="en">
                          <a:solidFill>
                            <a:srgbClr val="A2FCA2"/>
                          </a:solidFill>
                          <a:highlight>
                            <a:srgbClr val="333333"/>
                          </a:highlight>
                          <a:latin typeface="Consolas"/>
                          <a:ea typeface="Consolas"/>
                          <a:cs typeface="Consolas"/>
                          <a:sym typeface="Consolas"/>
                        </a:rPr>
                        <a:t>'ap'</a:t>
                      </a:r>
                      <a:r>
                        <a:rPr lang="en">
                          <a:solidFill>
                            <a:srgbClr val="FFFFFF"/>
                          </a:solidFill>
                          <a:highlight>
                            <a:srgbClr val="333333"/>
                          </a:highlight>
                          <a:latin typeface="Consolas"/>
                          <a:ea typeface="Consolas"/>
                          <a:cs typeface="Consolas"/>
                          <a:sym typeface="Consolas"/>
                        </a:rPr>
                        <a:t> in </a:t>
                      </a:r>
                      <a:r>
                        <a:rPr lang="en">
                          <a:solidFill>
                            <a:srgbClr val="A2FCA2"/>
                          </a:solidFill>
                          <a:highlight>
                            <a:srgbClr val="333333"/>
                          </a:highlight>
                          <a:latin typeface="Consolas"/>
                          <a:ea typeface="Consolas"/>
                          <a:cs typeface="Consolas"/>
                          <a:sym typeface="Consolas"/>
                        </a:rPr>
                        <a:t>'apple'</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a:t>
                      </a:r>
                      <a:r>
                        <a:rPr lang="en">
                          <a:solidFill>
                            <a:srgbClr val="A2FCA2"/>
                          </a:solidFill>
                          <a:highlight>
                            <a:srgbClr val="333333"/>
                          </a:highlight>
                          <a:latin typeface="Consolas"/>
                          <a:ea typeface="Consolas"/>
                          <a:cs typeface="Consolas"/>
                          <a:sym typeface="Consolas"/>
                        </a:rPr>
                        <a:t>'pa'</a:t>
                      </a:r>
                      <a:r>
                        <a:rPr lang="en">
                          <a:solidFill>
                            <a:srgbClr val="FFFFFF"/>
                          </a:solidFill>
                          <a:highlight>
                            <a:srgbClr val="333333"/>
                          </a:highlight>
                          <a:latin typeface="Consolas"/>
                          <a:ea typeface="Consolas"/>
                          <a:cs typeface="Consolas"/>
                          <a:sym typeface="Consolas"/>
                        </a:rPr>
                        <a:t> in </a:t>
                      </a:r>
                      <a:r>
                        <a:rPr lang="en">
                          <a:solidFill>
                            <a:srgbClr val="A2FCA2"/>
                          </a:solidFill>
                          <a:highlight>
                            <a:srgbClr val="333333"/>
                          </a:highlight>
                          <a:latin typeface="Consolas"/>
                          <a:ea typeface="Consolas"/>
                          <a:cs typeface="Consolas"/>
                          <a:sym typeface="Consolas"/>
                        </a:rPr>
                        <a:t>'apple'</a:t>
                      </a:r>
                      <a:r>
                        <a:rPr lang="en">
                          <a:solidFill>
                            <a:srgbClr val="FFFFFF"/>
                          </a:solidFill>
                          <a:highlight>
                            <a:srgbClr val="333333"/>
                          </a:highlight>
                          <a:latin typeface="Consolas"/>
                          <a:ea typeface="Consolas"/>
                          <a:cs typeface="Consolas"/>
                          <a:sym typeface="Consolas"/>
                        </a:rPr>
                        <a:t>)</a:t>
                      </a:r>
                      <a:endParaRPr/>
                    </a:p>
                  </a:txBody>
                  <a:tcPr marT="63500" marB="63500" marR="63500" marL="63500">
                    <a:solidFill>
                      <a:srgbClr val="333333"/>
                    </a:solidFill>
                  </a:tcPr>
                </a:tc>
              </a:tr>
            </a:tbl>
          </a:graphicData>
        </a:graphic>
      </p:graphicFrame>
      <p:graphicFrame>
        <p:nvGraphicFramePr>
          <p:cNvPr id="198" name="Google Shape;198;p32"/>
          <p:cNvGraphicFramePr/>
          <p:nvPr/>
        </p:nvGraphicFramePr>
        <p:xfrm>
          <a:off x="1617100" y="3929675"/>
          <a:ext cx="3000000" cy="3000000"/>
        </p:xfrm>
        <a:graphic>
          <a:graphicData uri="http://schemas.openxmlformats.org/drawingml/2006/table">
            <a:tbl>
              <a:tblPr>
                <a:noFill/>
                <a:tableStyleId>{548E1116-1A37-4336-A317-BB6D7E21FF8E}</a:tableStyleId>
              </a:tblPr>
              <a:tblGrid>
                <a:gridCol w="513980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print(</a:t>
                      </a:r>
                      <a:r>
                        <a:rPr lang="en">
                          <a:solidFill>
                            <a:srgbClr val="A2FCA2"/>
                          </a:solidFill>
                          <a:highlight>
                            <a:srgbClr val="333333"/>
                          </a:highlight>
                          <a:latin typeface="Consolas"/>
                          <a:ea typeface="Consolas"/>
                          <a:cs typeface="Consolas"/>
                          <a:sym typeface="Consolas"/>
                        </a:rPr>
                        <a:t>'x'</a:t>
                      </a: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not</a:t>
                      </a:r>
                      <a:r>
                        <a:rPr lang="en">
                          <a:solidFill>
                            <a:srgbClr val="FFFFFF"/>
                          </a:solidFill>
                          <a:highlight>
                            <a:srgbClr val="333333"/>
                          </a:highlight>
                          <a:latin typeface="Consolas"/>
                          <a:ea typeface="Consolas"/>
                          <a:cs typeface="Consolas"/>
                          <a:sym typeface="Consolas"/>
                        </a:rPr>
                        <a:t> in </a:t>
                      </a:r>
                      <a:r>
                        <a:rPr lang="en">
                          <a:solidFill>
                            <a:srgbClr val="A2FCA2"/>
                          </a:solidFill>
                          <a:highlight>
                            <a:srgbClr val="333333"/>
                          </a:highlight>
                          <a:latin typeface="Consolas"/>
                          <a:ea typeface="Consolas"/>
                          <a:cs typeface="Consolas"/>
                          <a:sym typeface="Consolas"/>
                        </a:rPr>
                        <a:t>'apple'</a:t>
                      </a:r>
                      <a:r>
                        <a:rPr lang="en">
                          <a:solidFill>
                            <a:srgbClr val="FFFFFF"/>
                          </a:solidFill>
                          <a:highlight>
                            <a:srgbClr val="333333"/>
                          </a:highlight>
                          <a:latin typeface="Consolas"/>
                          <a:ea typeface="Consolas"/>
                          <a:cs typeface="Consolas"/>
                          <a:sym typeface="Consolas"/>
                        </a:rPr>
                        <a:t>)</a:t>
                      </a:r>
                      <a:endParaRPr/>
                    </a:p>
                  </a:txBody>
                  <a:tcPr marT="63500" marB="63500" marR="63500" marL="63500">
                    <a:solidFill>
                      <a:srgbClr val="333333"/>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Accumulator Pattern with Strings</a:t>
            </a:r>
            <a:endParaRPr/>
          </a:p>
        </p:txBody>
      </p:sp>
      <p:graphicFrame>
        <p:nvGraphicFramePr>
          <p:cNvPr id="204" name="Google Shape;204;p33"/>
          <p:cNvGraphicFramePr/>
          <p:nvPr/>
        </p:nvGraphicFramePr>
        <p:xfrm>
          <a:off x="807625" y="1438963"/>
          <a:ext cx="3000000" cy="3000000"/>
        </p:xfrm>
        <a:graphic>
          <a:graphicData uri="http://schemas.openxmlformats.org/drawingml/2006/table">
            <a:tbl>
              <a:tblPr>
                <a:noFill/>
                <a:tableStyleId>{548E1116-1A37-4336-A317-BB6D7E21FF8E}</a:tableStyleId>
              </a:tblPr>
              <a:tblGrid>
                <a:gridCol w="7528725"/>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def </a:t>
                      </a:r>
                      <a:r>
                        <a:rPr lang="en">
                          <a:solidFill>
                            <a:srgbClr val="FFFFAA"/>
                          </a:solidFill>
                          <a:highlight>
                            <a:srgbClr val="333333"/>
                          </a:highlight>
                          <a:latin typeface="Consolas"/>
                          <a:ea typeface="Consolas"/>
                          <a:cs typeface="Consolas"/>
                          <a:sym typeface="Consolas"/>
                        </a:rPr>
                        <a:t>removeVowels</a:t>
                      </a:r>
                      <a:r>
                        <a:rPr lang="en">
                          <a:solidFill>
                            <a:srgbClr val="FFFFFF"/>
                          </a:solidFill>
                          <a:highlight>
                            <a:srgbClr val="333333"/>
                          </a:highlight>
                          <a:latin typeface="Consolas"/>
                          <a:ea typeface="Consolas"/>
                          <a:cs typeface="Consolas"/>
                          <a:sym typeface="Consolas"/>
                        </a:rPr>
                        <a:t>(s):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vowels = </a:t>
                      </a:r>
                      <a:r>
                        <a:rPr lang="en">
                          <a:solidFill>
                            <a:srgbClr val="A2FCA2"/>
                          </a:solidFill>
                          <a:highlight>
                            <a:srgbClr val="333333"/>
                          </a:highlight>
                          <a:latin typeface="Consolas"/>
                          <a:ea typeface="Consolas"/>
                          <a:cs typeface="Consolas"/>
                          <a:sym typeface="Consolas"/>
                        </a:rPr>
                        <a:t>"aeiouAEIOU"</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sWithoutVowels = </a:t>
                      </a:r>
                      <a:r>
                        <a:rPr lang="en">
                          <a:solidFill>
                            <a:srgbClr val="A2FCA2"/>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for</a:t>
                      </a:r>
                      <a:r>
                        <a:rPr lang="en">
                          <a:solidFill>
                            <a:srgbClr val="FFFFFF"/>
                          </a:solidFill>
                          <a:highlight>
                            <a:srgbClr val="333333"/>
                          </a:highlight>
                          <a:latin typeface="Consolas"/>
                          <a:ea typeface="Consolas"/>
                          <a:cs typeface="Consolas"/>
                          <a:sym typeface="Consolas"/>
                        </a:rPr>
                        <a:t> eachChar in 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if</a:t>
                      </a:r>
                      <a:r>
                        <a:rPr lang="en">
                          <a:solidFill>
                            <a:srgbClr val="FFFFFF"/>
                          </a:solidFill>
                          <a:highlight>
                            <a:srgbClr val="333333"/>
                          </a:highlight>
                          <a:latin typeface="Consolas"/>
                          <a:ea typeface="Consolas"/>
                          <a:cs typeface="Consolas"/>
                          <a:sym typeface="Consolas"/>
                        </a:rPr>
                        <a:t> eachChar </a:t>
                      </a:r>
                      <a:r>
                        <a:rPr lang="en">
                          <a:solidFill>
                            <a:srgbClr val="FCC28C"/>
                          </a:solidFill>
                          <a:highlight>
                            <a:srgbClr val="333333"/>
                          </a:highlight>
                          <a:latin typeface="Consolas"/>
                          <a:ea typeface="Consolas"/>
                          <a:cs typeface="Consolas"/>
                          <a:sym typeface="Consolas"/>
                        </a:rPr>
                        <a:t>not</a:t>
                      </a:r>
                      <a:r>
                        <a:rPr lang="en">
                          <a:solidFill>
                            <a:srgbClr val="FFFFFF"/>
                          </a:solidFill>
                          <a:highlight>
                            <a:srgbClr val="333333"/>
                          </a:highlight>
                          <a:latin typeface="Consolas"/>
                          <a:ea typeface="Consolas"/>
                          <a:cs typeface="Consolas"/>
                          <a:sym typeface="Consolas"/>
                        </a:rPr>
                        <a:t> in vowels: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sWithoutVowels = sWithoutVowels + eachChar</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return</a:t>
                      </a:r>
                      <a:r>
                        <a:rPr lang="en">
                          <a:solidFill>
                            <a:srgbClr val="FFFFFF"/>
                          </a:solidFill>
                          <a:highlight>
                            <a:srgbClr val="333333"/>
                          </a:highlight>
                          <a:latin typeface="Consolas"/>
                          <a:ea typeface="Consolas"/>
                          <a:cs typeface="Consolas"/>
                          <a:sym typeface="Consolas"/>
                        </a:rPr>
                        <a:t> sWithoutVowels</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print(removeVowels(</a:t>
                      </a:r>
                      <a:r>
                        <a:rPr lang="en">
                          <a:solidFill>
                            <a:srgbClr val="A2FCA2"/>
                          </a:solidFill>
                          <a:highlight>
                            <a:srgbClr val="333333"/>
                          </a:highlight>
                          <a:latin typeface="Consolas"/>
                          <a:ea typeface="Consolas"/>
                          <a:cs typeface="Consolas"/>
                          <a:sym typeface="Consolas"/>
                        </a:rPr>
                        <a:t>"compsci"</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print(removeVowels(</a:t>
                      </a:r>
                      <a:r>
                        <a:rPr lang="en">
                          <a:solidFill>
                            <a:srgbClr val="A2FCA2"/>
                          </a:solidFill>
                          <a:highlight>
                            <a:srgbClr val="333333"/>
                          </a:highlight>
                          <a:latin typeface="Consolas"/>
                          <a:ea typeface="Consolas"/>
                          <a:cs typeface="Consolas"/>
                          <a:sym typeface="Consolas"/>
                        </a:rPr>
                        <a:t>"aAbEefIijOopUus"</a:t>
                      </a:r>
                      <a:r>
                        <a:rPr lang="en">
                          <a:solidFill>
                            <a:srgbClr val="FFFFFF"/>
                          </a:solidFill>
                          <a:highlight>
                            <a:srgbClr val="333333"/>
                          </a:highlight>
                          <a:latin typeface="Consolas"/>
                          <a:ea typeface="Consolas"/>
                          <a:cs typeface="Consolas"/>
                          <a:sym typeface="Consolas"/>
                        </a:rPr>
                        <a:t>))</a:t>
                      </a:r>
                      <a:endParaRPr/>
                    </a:p>
                  </a:txBody>
                  <a:tcPr marT="63500" marB="63500" marR="63500" marL="63500">
                    <a:solidFill>
                      <a:srgbClr val="333333"/>
                    </a:solidFill>
                  </a:tcPr>
                </a:tc>
              </a:tr>
            </a:tbl>
          </a:graphicData>
        </a:graphic>
      </p:graphicFrame>
      <p:sp>
        <p:nvSpPr>
          <p:cNvPr id="205" name="Google Shape;205;p33"/>
          <p:cNvSpPr txBox="1"/>
          <p:nvPr/>
        </p:nvSpPr>
        <p:spPr>
          <a:xfrm>
            <a:off x="1272900" y="4202500"/>
            <a:ext cx="6598200" cy="6156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Old Standard TT"/>
                <a:ea typeface="Old Standard TT"/>
                <a:cs typeface="Old Standard TT"/>
                <a:sym typeface="Old Standard TT"/>
              </a:rPr>
              <a:t>Dry run: </a:t>
            </a:r>
            <a:r>
              <a:rPr lang="en" sz="2800" u="sng">
                <a:solidFill>
                  <a:schemeClr val="hlink"/>
                </a:solidFill>
                <a:latin typeface="Old Standard TT"/>
                <a:ea typeface="Old Standard TT"/>
                <a:cs typeface="Old Standard TT"/>
                <a:sym typeface="Old Standard TT"/>
                <a:hlinkClick r:id="rId3"/>
              </a:rPr>
              <a:t>https://shorturl.at/gkl79</a:t>
            </a:r>
            <a:endParaRPr>
              <a:latin typeface="Old Standard TT"/>
              <a:ea typeface="Old Standard TT"/>
              <a:cs typeface="Old Standard TT"/>
              <a:sym typeface="Old Standard T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Looping and counting</a:t>
            </a:r>
            <a:endParaRPr/>
          </a:p>
        </p:txBody>
      </p:sp>
      <p:graphicFrame>
        <p:nvGraphicFramePr>
          <p:cNvPr id="211" name="Google Shape;211;p34"/>
          <p:cNvGraphicFramePr/>
          <p:nvPr/>
        </p:nvGraphicFramePr>
        <p:xfrm>
          <a:off x="1580175" y="1806575"/>
          <a:ext cx="3000000" cy="3000000"/>
        </p:xfrm>
        <a:graphic>
          <a:graphicData uri="http://schemas.openxmlformats.org/drawingml/2006/table">
            <a:tbl>
              <a:tblPr>
                <a:noFill/>
                <a:tableStyleId>{548E1116-1A37-4336-A317-BB6D7E21FF8E}</a:tableStyleId>
              </a:tblPr>
              <a:tblGrid>
                <a:gridCol w="598365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def </a:t>
                      </a:r>
                      <a:r>
                        <a:rPr lang="en">
                          <a:solidFill>
                            <a:srgbClr val="FFFFAA"/>
                          </a:solidFill>
                          <a:highlight>
                            <a:srgbClr val="333333"/>
                          </a:highlight>
                          <a:latin typeface="Consolas"/>
                          <a:ea typeface="Consolas"/>
                          <a:cs typeface="Consolas"/>
                          <a:sym typeface="Consolas"/>
                        </a:rPr>
                        <a:t>count</a:t>
                      </a:r>
                      <a:r>
                        <a:rPr lang="en">
                          <a:solidFill>
                            <a:srgbClr val="FFFFFF"/>
                          </a:solidFill>
                          <a:highlight>
                            <a:srgbClr val="333333"/>
                          </a:highlight>
                          <a:latin typeface="Consolas"/>
                          <a:ea typeface="Consolas"/>
                          <a:cs typeface="Consolas"/>
                          <a:sym typeface="Consolas"/>
                        </a:rPr>
                        <a:t>(text, aChar):</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lettercount = </a:t>
                      </a:r>
                      <a:r>
                        <a:rPr lang="en">
                          <a:solidFill>
                            <a:srgbClr val="D36363"/>
                          </a:solidFill>
                          <a:highlight>
                            <a:srgbClr val="333333"/>
                          </a:highlight>
                          <a:latin typeface="Consolas"/>
                          <a:ea typeface="Consolas"/>
                          <a:cs typeface="Consolas"/>
                          <a:sym typeface="Consolas"/>
                        </a:rPr>
                        <a:t>0</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for</a:t>
                      </a:r>
                      <a:r>
                        <a:rPr lang="en">
                          <a:solidFill>
                            <a:srgbClr val="FFFFFF"/>
                          </a:solidFill>
                          <a:highlight>
                            <a:srgbClr val="333333"/>
                          </a:highlight>
                          <a:latin typeface="Consolas"/>
                          <a:ea typeface="Consolas"/>
                          <a:cs typeface="Consolas"/>
                          <a:sym typeface="Consolas"/>
                        </a:rPr>
                        <a:t> c in text: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if</a:t>
                      </a:r>
                      <a:r>
                        <a:rPr lang="en">
                          <a:solidFill>
                            <a:srgbClr val="FFFFFF"/>
                          </a:solidFill>
                          <a:highlight>
                            <a:srgbClr val="333333"/>
                          </a:highlight>
                          <a:latin typeface="Consolas"/>
                          <a:ea typeface="Consolas"/>
                          <a:cs typeface="Consolas"/>
                          <a:sym typeface="Consolas"/>
                        </a:rPr>
                        <a:t> c == aChar:</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lettercount = lettercount + </a:t>
                      </a:r>
                      <a:r>
                        <a:rPr lang="en">
                          <a:solidFill>
                            <a:srgbClr val="D36363"/>
                          </a:solidFill>
                          <a:highlight>
                            <a:srgbClr val="333333"/>
                          </a:highlight>
                          <a:latin typeface="Consolas"/>
                          <a:ea typeface="Consolas"/>
                          <a:cs typeface="Consolas"/>
                          <a:sym typeface="Consolas"/>
                        </a:rPr>
                        <a:t>1</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return</a:t>
                      </a:r>
                      <a:r>
                        <a:rPr lang="en">
                          <a:solidFill>
                            <a:srgbClr val="FFFFFF"/>
                          </a:solidFill>
                          <a:highlight>
                            <a:srgbClr val="333333"/>
                          </a:highlight>
                          <a:latin typeface="Consolas"/>
                          <a:ea typeface="Consolas"/>
                          <a:cs typeface="Consolas"/>
                          <a:sym typeface="Consolas"/>
                        </a:rPr>
                        <a:t> lettercount</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print(count(</a:t>
                      </a:r>
                      <a:r>
                        <a:rPr lang="en">
                          <a:solidFill>
                            <a:srgbClr val="A2FCA2"/>
                          </a:solidFill>
                          <a:highlight>
                            <a:srgbClr val="333333"/>
                          </a:highlight>
                          <a:latin typeface="Consolas"/>
                          <a:ea typeface="Consolas"/>
                          <a:cs typeface="Consolas"/>
                          <a:sym typeface="Consolas"/>
                        </a:rPr>
                        <a:t>"banana"</a:t>
                      </a:r>
                      <a:r>
                        <a:rPr lang="en">
                          <a:solidFill>
                            <a:srgbClr val="FFFFFF"/>
                          </a:solidFill>
                          <a:highlight>
                            <a:srgbClr val="333333"/>
                          </a:highlight>
                          <a:latin typeface="Consolas"/>
                          <a:ea typeface="Consolas"/>
                          <a:cs typeface="Consolas"/>
                          <a:sym typeface="Consolas"/>
                        </a:rPr>
                        <a:t>,</a:t>
                      </a:r>
                      <a:r>
                        <a:rPr lang="en">
                          <a:solidFill>
                            <a:srgbClr val="A2FCA2"/>
                          </a:solidFill>
                          <a:highlight>
                            <a:srgbClr val="333333"/>
                          </a:highlight>
                          <a:latin typeface="Consolas"/>
                          <a:ea typeface="Consolas"/>
                          <a:cs typeface="Consolas"/>
                          <a:sym typeface="Consolas"/>
                        </a:rPr>
                        <a:t>"a"</a:t>
                      </a:r>
                      <a:r>
                        <a:rPr lang="en">
                          <a:solidFill>
                            <a:srgbClr val="FFFFFF"/>
                          </a:solidFill>
                          <a:highlight>
                            <a:srgbClr val="333333"/>
                          </a:highlight>
                          <a:latin typeface="Consolas"/>
                          <a:ea typeface="Consolas"/>
                          <a:cs typeface="Consolas"/>
                          <a:sym typeface="Consolas"/>
                        </a:rPr>
                        <a:t>))</a:t>
                      </a:r>
                      <a:endParaRPr/>
                    </a:p>
                  </a:txBody>
                  <a:tcPr marT="63500" marB="63500" marR="63500" marL="63500">
                    <a:solidFill>
                      <a:srgbClr val="333333"/>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Its your turn now!</a:t>
            </a:r>
            <a:endParaRPr/>
          </a:p>
        </p:txBody>
      </p:sp>
      <p:sp>
        <p:nvSpPr>
          <p:cNvPr id="217" name="Google Shape;21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Find and return the index of achar in astring. Return -1 if achar does not occur in astring.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a:t>
            </a:r>
            <a:endParaRPr/>
          </a:p>
        </p:txBody>
      </p:sp>
      <p:graphicFrame>
        <p:nvGraphicFramePr>
          <p:cNvPr id="223" name="Google Shape;223;p36"/>
          <p:cNvGraphicFramePr/>
          <p:nvPr/>
        </p:nvGraphicFramePr>
        <p:xfrm>
          <a:off x="232050" y="1412700"/>
          <a:ext cx="3000000" cy="3000000"/>
        </p:xfrm>
        <a:graphic>
          <a:graphicData uri="http://schemas.openxmlformats.org/drawingml/2006/table">
            <a:tbl>
              <a:tblPr>
                <a:noFill/>
                <a:tableStyleId>{548E1116-1A37-4336-A317-BB6D7E21FF8E}</a:tableStyleId>
              </a:tblPr>
              <a:tblGrid>
                <a:gridCol w="8679900"/>
              </a:tblGrid>
              <a:tr h="2834425">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def </a:t>
                      </a:r>
                      <a:r>
                        <a:rPr lang="en">
                          <a:solidFill>
                            <a:srgbClr val="FFFFAA"/>
                          </a:solidFill>
                          <a:highlight>
                            <a:srgbClr val="333333"/>
                          </a:highlight>
                          <a:latin typeface="Consolas"/>
                          <a:ea typeface="Consolas"/>
                          <a:cs typeface="Consolas"/>
                          <a:sym typeface="Consolas"/>
                        </a:rPr>
                        <a:t>find</a:t>
                      </a:r>
                      <a:r>
                        <a:rPr lang="en">
                          <a:solidFill>
                            <a:srgbClr val="FFFFFF"/>
                          </a:solidFill>
                          <a:highlight>
                            <a:srgbClr val="333333"/>
                          </a:highlight>
                          <a:latin typeface="Consolas"/>
                          <a:ea typeface="Consolas"/>
                          <a:cs typeface="Consolas"/>
                          <a:sym typeface="Consolas"/>
                        </a:rPr>
                        <a:t>(astring, achar):</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ix = </a:t>
                      </a:r>
                      <a:r>
                        <a:rPr lang="en">
                          <a:solidFill>
                            <a:srgbClr val="D36363"/>
                          </a:solidFill>
                          <a:highlight>
                            <a:srgbClr val="333333"/>
                          </a:highlight>
                          <a:latin typeface="Consolas"/>
                          <a:ea typeface="Consolas"/>
                          <a:cs typeface="Consolas"/>
                          <a:sym typeface="Consolas"/>
                        </a:rPr>
                        <a:t>0</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found = False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while</a:t>
                      </a:r>
                      <a:r>
                        <a:rPr lang="en">
                          <a:solidFill>
                            <a:srgbClr val="FFFFFF"/>
                          </a:solidFill>
                          <a:highlight>
                            <a:srgbClr val="333333"/>
                          </a:highlight>
                          <a:latin typeface="Consolas"/>
                          <a:ea typeface="Consolas"/>
                          <a:cs typeface="Consolas"/>
                          <a:sym typeface="Consolas"/>
                        </a:rPr>
                        <a:t> ix &lt; len(astring) </a:t>
                      </a:r>
                      <a:r>
                        <a:rPr lang="en">
                          <a:solidFill>
                            <a:srgbClr val="FCC28C"/>
                          </a:solidFill>
                          <a:highlight>
                            <a:srgbClr val="333333"/>
                          </a:highlight>
                          <a:latin typeface="Consolas"/>
                          <a:ea typeface="Consolas"/>
                          <a:cs typeface="Consolas"/>
                          <a:sym typeface="Consolas"/>
                        </a:rPr>
                        <a:t>and</a:t>
                      </a: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not</a:t>
                      </a:r>
                      <a:r>
                        <a:rPr lang="en">
                          <a:solidFill>
                            <a:srgbClr val="FFFFFF"/>
                          </a:solidFill>
                          <a:highlight>
                            <a:srgbClr val="333333"/>
                          </a:highlight>
                          <a:latin typeface="Consolas"/>
                          <a:ea typeface="Consolas"/>
                          <a:cs typeface="Consolas"/>
                          <a:sym typeface="Consolas"/>
                        </a:rPr>
                        <a:t> found:</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if</a:t>
                      </a:r>
                      <a:r>
                        <a:rPr lang="en">
                          <a:solidFill>
                            <a:srgbClr val="FFFFFF"/>
                          </a:solidFill>
                          <a:highlight>
                            <a:srgbClr val="333333"/>
                          </a:highlight>
                          <a:latin typeface="Consolas"/>
                          <a:ea typeface="Consolas"/>
                          <a:cs typeface="Consolas"/>
                          <a:sym typeface="Consolas"/>
                        </a:rPr>
                        <a:t> astring[ix] == achar:</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found = True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else</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ix = ix + </a:t>
                      </a:r>
                      <a:r>
                        <a:rPr lang="en">
                          <a:solidFill>
                            <a:srgbClr val="D36363"/>
                          </a:solidFill>
                          <a:highlight>
                            <a:srgbClr val="333333"/>
                          </a:highlight>
                          <a:latin typeface="Consolas"/>
                          <a:ea typeface="Consolas"/>
                          <a:cs typeface="Consolas"/>
                          <a:sym typeface="Consolas"/>
                        </a:rPr>
                        <a:t>1</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if</a:t>
                      </a:r>
                      <a:r>
                        <a:rPr lang="en">
                          <a:solidFill>
                            <a:srgbClr val="FFFFFF"/>
                          </a:solidFill>
                          <a:highlight>
                            <a:srgbClr val="333333"/>
                          </a:highlight>
                          <a:latin typeface="Consolas"/>
                          <a:ea typeface="Consolas"/>
                          <a:cs typeface="Consolas"/>
                          <a:sym typeface="Consolas"/>
                        </a:rPr>
                        <a:t> found:</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return</a:t>
                      </a:r>
                      <a:r>
                        <a:rPr lang="en">
                          <a:solidFill>
                            <a:srgbClr val="FFFFFF"/>
                          </a:solidFill>
                          <a:highlight>
                            <a:srgbClr val="333333"/>
                          </a:highlight>
                          <a:latin typeface="Consolas"/>
                          <a:ea typeface="Consolas"/>
                          <a:cs typeface="Consolas"/>
                          <a:sym typeface="Consolas"/>
                        </a:rPr>
                        <a:t> ix</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else</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return</a:t>
                      </a:r>
                      <a:r>
                        <a:rPr lang="en">
                          <a:solidFill>
                            <a:srgbClr val="FFFFFF"/>
                          </a:solidFill>
                          <a:highlight>
                            <a:srgbClr val="333333"/>
                          </a:highlight>
                          <a:latin typeface="Consolas"/>
                          <a:ea typeface="Consolas"/>
                          <a:cs typeface="Consolas"/>
                          <a:sym typeface="Consolas"/>
                        </a:rPr>
                        <a:t> </a:t>
                      </a:r>
                      <a:r>
                        <a:rPr lang="en">
                          <a:solidFill>
                            <a:srgbClr val="D36363"/>
                          </a:solidFill>
                          <a:highlight>
                            <a:srgbClr val="333333"/>
                          </a:highlight>
                          <a:latin typeface="Consolas"/>
                          <a:ea typeface="Consolas"/>
                          <a:cs typeface="Consolas"/>
                          <a:sym typeface="Consolas"/>
                        </a:rPr>
                        <a:t>-1</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print(find(</a:t>
                      </a:r>
                      <a:r>
                        <a:rPr lang="en">
                          <a:solidFill>
                            <a:srgbClr val="A2FCA2"/>
                          </a:solidFill>
                          <a:highlight>
                            <a:srgbClr val="333333"/>
                          </a:highlight>
                          <a:latin typeface="Consolas"/>
                          <a:ea typeface="Consolas"/>
                          <a:cs typeface="Consolas"/>
                          <a:sym typeface="Consolas"/>
                        </a:rPr>
                        <a:t>"pCompsci"</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"p"</a:t>
                      </a:r>
                      <a:r>
                        <a:rPr lang="en">
                          <a:solidFill>
                            <a:srgbClr val="FFFFFF"/>
                          </a:solidFill>
                          <a:highlight>
                            <a:srgbClr val="333333"/>
                          </a:highlight>
                          <a:latin typeface="Consolas"/>
                          <a:ea typeface="Consolas"/>
                          <a:cs typeface="Consolas"/>
                          <a:sym typeface="Consolas"/>
                        </a:rPr>
                        <a:t>))</a:t>
                      </a:r>
                      <a:endParaRPr/>
                    </a:p>
                  </a:txBody>
                  <a:tcPr marT="63500" marB="63500" marR="63500" marL="63500">
                    <a:solidFill>
                      <a:srgbClr val="333333"/>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Quiz 2- Chloe</a:t>
            </a:r>
            <a:endParaRPr/>
          </a:p>
        </p:txBody>
      </p:sp>
      <p:sp>
        <p:nvSpPr>
          <p:cNvPr id="229" name="Google Shape;22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4234"/>
              <a:t>You can create a function called find that finds the indices of both lowercase 'p' and uppercase 'P' in a given string, and also counts the occurrences of both. </a:t>
            </a:r>
            <a:endParaRPr sz="4234"/>
          </a:p>
          <a:p>
            <a:pPr indent="0" lvl="0" marL="0" rtl="0" algn="l">
              <a:spcBef>
                <a:spcPts val="1200"/>
              </a:spcBef>
              <a:spcAft>
                <a:spcPts val="0"/>
              </a:spcAft>
              <a:buNone/>
            </a:pPr>
            <a:r>
              <a:rPr lang="en" sz="4234"/>
              <a:t>find("pComPpsci")</a:t>
            </a:r>
            <a:endParaRPr sz="4234"/>
          </a:p>
          <a:p>
            <a:pPr indent="0" lvl="0" marL="0" rtl="0" algn="l">
              <a:spcBef>
                <a:spcPts val="1200"/>
              </a:spcBef>
              <a:spcAft>
                <a:spcPts val="0"/>
              </a:spcAft>
              <a:buNone/>
            </a:pPr>
            <a:r>
              <a:rPr lang="en" sz="2766"/>
              <a:t>Lowercase 'p' Indices: [0, 5]</a:t>
            </a:r>
            <a:endParaRPr sz="2766"/>
          </a:p>
          <a:p>
            <a:pPr indent="0" lvl="0" marL="0" rtl="0" algn="l">
              <a:spcBef>
                <a:spcPts val="1200"/>
              </a:spcBef>
              <a:spcAft>
                <a:spcPts val="0"/>
              </a:spcAft>
              <a:buNone/>
            </a:pPr>
            <a:r>
              <a:rPr lang="en" sz="2766"/>
              <a:t>Uppercase 'P' Indices: [4]</a:t>
            </a:r>
            <a:endParaRPr sz="2766"/>
          </a:p>
          <a:p>
            <a:pPr indent="0" lvl="0" marL="0" rtl="0" algn="l">
              <a:spcBef>
                <a:spcPts val="1200"/>
              </a:spcBef>
              <a:spcAft>
                <a:spcPts val="0"/>
              </a:spcAft>
              <a:buNone/>
            </a:pPr>
            <a:r>
              <a:rPr lang="en" sz="2766"/>
              <a:t>Count of lowercase 'p': 2</a:t>
            </a:r>
            <a:endParaRPr sz="2766"/>
          </a:p>
          <a:p>
            <a:pPr indent="0" lvl="0" marL="0" rtl="0" algn="l">
              <a:spcBef>
                <a:spcPts val="1200"/>
              </a:spcBef>
              <a:spcAft>
                <a:spcPts val="1200"/>
              </a:spcAft>
              <a:buNone/>
            </a:pPr>
            <a:r>
              <a:rPr lang="en" sz="2766"/>
              <a:t>Count of uppercase 'P':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 operations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cannot perform mathematical operations on strings</a:t>
            </a:r>
            <a:endParaRPr/>
          </a:p>
          <a:p>
            <a:pPr indent="-342900" lvl="0" marL="457200" rtl="0" algn="l">
              <a:spcBef>
                <a:spcPts val="0"/>
              </a:spcBef>
              <a:spcAft>
                <a:spcPts val="0"/>
              </a:spcAft>
              <a:buSzPts val="1800"/>
              <a:buChar char="-"/>
            </a:pPr>
            <a:r>
              <a:rPr lang="en"/>
              <a:t>However, + represents concatenation</a:t>
            </a:r>
            <a:endParaRPr/>
          </a:p>
          <a:p>
            <a:pPr indent="0" lvl="0" marL="0" rtl="0" algn="l">
              <a:spcBef>
                <a:spcPts val="1200"/>
              </a:spcBef>
              <a:spcAft>
                <a:spcPts val="1200"/>
              </a:spcAft>
              <a:buNone/>
            </a:pPr>
            <a:r>
              <a:t/>
            </a:r>
            <a:endParaRPr/>
          </a:p>
        </p:txBody>
      </p:sp>
      <p:graphicFrame>
        <p:nvGraphicFramePr>
          <p:cNvPr id="74" name="Google Shape;74;p15"/>
          <p:cNvGraphicFramePr/>
          <p:nvPr/>
        </p:nvGraphicFramePr>
        <p:xfrm>
          <a:off x="1275525" y="2012950"/>
          <a:ext cx="3000000" cy="3000000"/>
        </p:xfrm>
        <a:graphic>
          <a:graphicData uri="http://schemas.openxmlformats.org/drawingml/2006/table">
            <a:tbl>
              <a:tblPr>
                <a:noFill/>
                <a:tableStyleId>{548E1116-1A37-4336-A317-BB6D7E21FF8E}</a:tableStyleId>
              </a:tblPr>
              <a:tblGrid>
                <a:gridCol w="5923375"/>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message - </a:t>
                      </a:r>
                      <a:r>
                        <a:rPr lang="en">
                          <a:solidFill>
                            <a:srgbClr val="D36363"/>
                          </a:solidFill>
                          <a:highlight>
                            <a:srgbClr val="333333"/>
                          </a:highlight>
                          <a:latin typeface="Consolas"/>
                          <a:ea typeface="Consolas"/>
                          <a:cs typeface="Consolas"/>
                          <a:sym typeface="Consolas"/>
                        </a:rPr>
                        <a:t>1</a:t>
                      </a:r>
                      <a:br>
                        <a:rPr lang="en">
                          <a:solidFill>
                            <a:srgbClr val="FFFFFF"/>
                          </a:solidFill>
                          <a:highlight>
                            <a:srgbClr val="333333"/>
                          </a:highlight>
                          <a:latin typeface="Consolas"/>
                          <a:ea typeface="Consolas"/>
                          <a:cs typeface="Consolas"/>
                          <a:sym typeface="Consolas"/>
                        </a:rPr>
                      </a:br>
                      <a:r>
                        <a:rPr lang="en">
                          <a:solidFill>
                            <a:srgbClr val="A2FCA2"/>
                          </a:solidFill>
                          <a:highlight>
                            <a:srgbClr val="333333"/>
                          </a:highlight>
                          <a:latin typeface="Consolas"/>
                          <a:ea typeface="Consolas"/>
                          <a:cs typeface="Consolas"/>
                          <a:sym typeface="Consolas"/>
                        </a:rPr>
                        <a:t>"Hello"</a:t>
                      </a:r>
                      <a:r>
                        <a:rPr lang="en">
                          <a:solidFill>
                            <a:srgbClr val="FFFFFF"/>
                          </a:solidFill>
                          <a:highlight>
                            <a:srgbClr val="333333"/>
                          </a:highlight>
                          <a:latin typeface="Consolas"/>
                          <a:ea typeface="Consolas"/>
                          <a:cs typeface="Consolas"/>
                          <a:sym typeface="Consolas"/>
                        </a:rPr>
                        <a:t> / </a:t>
                      </a:r>
                      <a:r>
                        <a:rPr lang="en">
                          <a:solidFill>
                            <a:srgbClr val="D36363"/>
                          </a:solidFill>
                          <a:highlight>
                            <a:srgbClr val="333333"/>
                          </a:highlight>
                          <a:latin typeface="Consolas"/>
                          <a:ea typeface="Consolas"/>
                          <a:cs typeface="Consolas"/>
                          <a:sym typeface="Consolas"/>
                        </a:rPr>
                        <a:t>123</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message * </a:t>
                      </a:r>
                      <a:r>
                        <a:rPr lang="en">
                          <a:solidFill>
                            <a:srgbClr val="A2FCA2"/>
                          </a:solidFill>
                          <a:highlight>
                            <a:srgbClr val="333333"/>
                          </a:highlight>
                          <a:latin typeface="Consolas"/>
                          <a:ea typeface="Consolas"/>
                          <a:cs typeface="Consolas"/>
                          <a:sym typeface="Consolas"/>
                        </a:rPr>
                        <a:t>"Hello"</a:t>
                      </a:r>
                      <a:br>
                        <a:rPr lang="en">
                          <a:solidFill>
                            <a:srgbClr val="FFFFFF"/>
                          </a:solidFill>
                          <a:highlight>
                            <a:srgbClr val="333333"/>
                          </a:highlight>
                          <a:latin typeface="Consolas"/>
                          <a:ea typeface="Consolas"/>
                          <a:cs typeface="Consolas"/>
                          <a:sym typeface="Consolas"/>
                        </a:rPr>
                      </a:br>
                      <a:r>
                        <a:rPr lang="en">
                          <a:solidFill>
                            <a:srgbClr val="A2FCA2"/>
                          </a:solidFill>
                          <a:highlight>
                            <a:srgbClr val="333333"/>
                          </a:highlight>
                          <a:latin typeface="Consolas"/>
                          <a:ea typeface="Consolas"/>
                          <a:cs typeface="Consolas"/>
                          <a:sym typeface="Consolas"/>
                        </a:rPr>
                        <a:t>"15"</a:t>
                      </a:r>
                      <a:r>
                        <a:rPr lang="en">
                          <a:solidFill>
                            <a:srgbClr val="FFFFFF"/>
                          </a:solidFill>
                          <a:highlight>
                            <a:srgbClr val="333333"/>
                          </a:highlight>
                          <a:latin typeface="Consolas"/>
                          <a:ea typeface="Consolas"/>
                          <a:cs typeface="Consolas"/>
                          <a:sym typeface="Consolas"/>
                        </a:rPr>
                        <a:t> + </a:t>
                      </a:r>
                      <a:r>
                        <a:rPr lang="en">
                          <a:solidFill>
                            <a:srgbClr val="D36363"/>
                          </a:solidFill>
                          <a:highlight>
                            <a:srgbClr val="333333"/>
                          </a:highlight>
                          <a:latin typeface="Consolas"/>
                          <a:ea typeface="Consolas"/>
                          <a:cs typeface="Consolas"/>
                          <a:sym typeface="Consolas"/>
                        </a:rPr>
                        <a:t>2</a:t>
                      </a:r>
                      <a:endParaRPr/>
                    </a:p>
                  </a:txBody>
                  <a:tcPr marT="63500" marB="63500" marR="63500" marL="63500">
                    <a:solidFill>
                      <a:srgbClr val="333333"/>
                    </a:solidFill>
                  </a:tcPr>
                </a:tc>
              </a:tr>
            </a:tbl>
          </a:graphicData>
        </a:graphic>
      </p:graphicFrame>
      <p:graphicFrame>
        <p:nvGraphicFramePr>
          <p:cNvPr id="75" name="Google Shape;75;p15"/>
          <p:cNvGraphicFramePr/>
          <p:nvPr/>
        </p:nvGraphicFramePr>
        <p:xfrm>
          <a:off x="1275525" y="3480075"/>
          <a:ext cx="3000000" cy="3000000"/>
        </p:xfrm>
        <a:graphic>
          <a:graphicData uri="http://schemas.openxmlformats.org/drawingml/2006/table">
            <a:tbl>
              <a:tblPr>
                <a:noFill/>
                <a:tableStyleId>{548E1116-1A37-4336-A317-BB6D7E21FF8E}</a:tableStyleId>
              </a:tblPr>
              <a:tblGrid>
                <a:gridCol w="5923375"/>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fruit = </a:t>
                      </a:r>
                      <a:r>
                        <a:rPr lang="en">
                          <a:solidFill>
                            <a:srgbClr val="A2FCA2"/>
                          </a:solidFill>
                          <a:highlight>
                            <a:srgbClr val="333333"/>
                          </a:highlight>
                          <a:latin typeface="Consolas"/>
                          <a:ea typeface="Consolas"/>
                          <a:cs typeface="Consolas"/>
                          <a:sym typeface="Consolas"/>
                        </a:rPr>
                        <a:t>"banana"</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bakedGood = </a:t>
                      </a:r>
                      <a:r>
                        <a:rPr lang="en">
                          <a:solidFill>
                            <a:srgbClr val="A2FCA2"/>
                          </a:solidFill>
                          <a:highlight>
                            <a:srgbClr val="333333"/>
                          </a:highlight>
                          <a:latin typeface="Consolas"/>
                          <a:ea typeface="Consolas"/>
                          <a:cs typeface="Consolas"/>
                          <a:sym typeface="Consolas"/>
                        </a:rPr>
                        <a:t>" nut bread"</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print(fruit + bakedGood)</a:t>
                      </a:r>
                      <a:endParaRPr/>
                    </a:p>
                  </a:txBody>
                  <a:tcPr marT="63500" marB="63500" marR="63500" marL="63500">
                    <a:solidFill>
                      <a:srgbClr val="333333"/>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 at this example!</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82" name="Google Shape;82;p16"/>
          <p:cNvGraphicFramePr/>
          <p:nvPr/>
        </p:nvGraphicFramePr>
        <p:xfrm>
          <a:off x="1096725" y="1806575"/>
          <a:ext cx="3000000" cy="3000000"/>
        </p:xfrm>
        <a:graphic>
          <a:graphicData uri="http://schemas.openxmlformats.org/drawingml/2006/table">
            <a:tbl>
              <a:tblPr>
                <a:noFill/>
                <a:tableStyleId>{548E1116-1A37-4336-A317-BB6D7E21FF8E}</a:tableStyleId>
              </a:tblPr>
              <a:tblGrid>
                <a:gridCol w="6684875"/>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print(</a:t>
                      </a:r>
                      <a:r>
                        <a:rPr lang="en">
                          <a:solidFill>
                            <a:srgbClr val="A2FCA2"/>
                          </a:solidFill>
                          <a:highlight>
                            <a:srgbClr val="333333"/>
                          </a:highlight>
                          <a:latin typeface="Consolas"/>
                          <a:ea typeface="Consolas"/>
                          <a:cs typeface="Consolas"/>
                          <a:sym typeface="Consolas"/>
                        </a:rPr>
                        <a:t>"Go"</a:t>
                      </a:r>
                      <a:r>
                        <a:rPr lang="en">
                          <a:solidFill>
                            <a:srgbClr val="FFFFFF"/>
                          </a:solidFill>
                          <a:highlight>
                            <a:srgbClr val="333333"/>
                          </a:highlight>
                          <a:latin typeface="Consolas"/>
                          <a:ea typeface="Consolas"/>
                          <a:cs typeface="Consolas"/>
                          <a:sym typeface="Consolas"/>
                        </a:rPr>
                        <a:t> * </a:t>
                      </a:r>
                      <a:r>
                        <a:rPr lang="en">
                          <a:solidFill>
                            <a:srgbClr val="D36363"/>
                          </a:solidFill>
                          <a:highlight>
                            <a:srgbClr val="333333"/>
                          </a:highlight>
                          <a:latin typeface="Consolas"/>
                          <a:ea typeface="Consolas"/>
                          <a:cs typeface="Consolas"/>
                          <a:sym typeface="Consolas"/>
                        </a:rPr>
                        <a:t>6</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name = </a:t>
                      </a:r>
                      <a:r>
                        <a:rPr lang="en">
                          <a:solidFill>
                            <a:srgbClr val="A2FCA2"/>
                          </a:solidFill>
                          <a:highlight>
                            <a:srgbClr val="333333"/>
                          </a:highlight>
                          <a:latin typeface="Consolas"/>
                          <a:ea typeface="Consolas"/>
                          <a:cs typeface="Consolas"/>
                          <a:sym typeface="Consolas"/>
                        </a:rPr>
                        <a:t>"Packers"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print(name * </a:t>
                      </a:r>
                      <a:r>
                        <a:rPr lang="en">
                          <a:solidFill>
                            <a:srgbClr val="D36363"/>
                          </a:solidFill>
                          <a:highlight>
                            <a:srgbClr val="333333"/>
                          </a:highlight>
                          <a:latin typeface="Consolas"/>
                          <a:ea typeface="Consolas"/>
                          <a:cs typeface="Consolas"/>
                          <a:sym typeface="Consolas"/>
                        </a:rPr>
                        <a:t>3</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print(name + </a:t>
                      </a:r>
                      <a:r>
                        <a:rPr lang="en">
                          <a:solidFill>
                            <a:srgbClr val="A2FCA2"/>
                          </a:solidFill>
                          <a:highlight>
                            <a:srgbClr val="333333"/>
                          </a:highlight>
                          <a:latin typeface="Consolas"/>
                          <a:ea typeface="Consolas"/>
                          <a:cs typeface="Consolas"/>
                          <a:sym typeface="Consolas"/>
                        </a:rPr>
                        <a:t>"Go"</a:t>
                      </a:r>
                      <a:r>
                        <a:rPr lang="en">
                          <a:solidFill>
                            <a:srgbClr val="FFFFFF"/>
                          </a:solidFill>
                          <a:highlight>
                            <a:srgbClr val="333333"/>
                          </a:highlight>
                          <a:latin typeface="Consolas"/>
                          <a:ea typeface="Consolas"/>
                          <a:cs typeface="Consolas"/>
                          <a:sym typeface="Consolas"/>
                        </a:rPr>
                        <a:t> * </a:t>
                      </a:r>
                      <a:r>
                        <a:rPr lang="en">
                          <a:solidFill>
                            <a:srgbClr val="D36363"/>
                          </a:solidFill>
                          <a:highlight>
                            <a:srgbClr val="333333"/>
                          </a:highlight>
                          <a:latin typeface="Consolas"/>
                          <a:ea typeface="Consolas"/>
                          <a:cs typeface="Consolas"/>
                          <a:sym typeface="Consolas"/>
                        </a:rPr>
                        <a:t>3</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print((name + </a:t>
                      </a:r>
                      <a:r>
                        <a:rPr lang="en">
                          <a:solidFill>
                            <a:srgbClr val="A2FCA2"/>
                          </a:solidFill>
                          <a:highlight>
                            <a:srgbClr val="333333"/>
                          </a:highlight>
                          <a:latin typeface="Consolas"/>
                          <a:ea typeface="Consolas"/>
                          <a:cs typeface="Consolas"/>
                          <a:sym typeface="Consolas"/>
                        </a:rPr>
                        <a:t>"Go"</a:t>
                      </a:r>
                      <a:r>
                        <a:rPr lang="en">
                          <a:solidFill>
                            <a:srgbClr val="FFFFFF"/>
                          </a:solidFill>
                          <a:highlight>
                            <a:srgbClr val="333333"/>
                          </a:highlight>
                          <a:latin typeface="Consolas"/>
                          <a:ea typeface="Consolas"/>
                          <a:cs typeface="Consolas"/>
                          <a:sym typeface="Consolas"/>
                        </a:rPr>
                        <a:t>) * </a:t>
                      </a:r>
                      <a:r>
                        <a:rPr lang="en">
                          <a:solidFill>
                            <a:srgbClr val="D36363"/>
                          </a:solidFill>
                          <a:highlight>
                            <a:srgbClr val="333333"/>
                          </a:highlight>
                          <a:latin typeface="Consolas"/>
                          <a:ea typeface="Consolas"/>
                          <a:cs typeface="Consolas"/>
                          <a:sym typeface="Consolas"/>
                        </a:rPr>
                        <a:t>3</a:t>
                      </a:r>
                      <a:r>
                        <a:rPr lang="en">
                          <a:solidFill>
                            <a:srgbClr val="FFFFFF"/>
                          </a:solidFill>
                          <a:highlight>
                            <a:srgbClr val="333333"/>
                          </a:highlight>
                          <a:latin typeface="Consolas"/>
                          <a:ea typeface="Consolas"/>
                          <a:cs typeface="Consolas"/>
                          <a:sym typeface="Consolas"/>
                        </a:rPr>
                        <a:t>)</a:t>
                      </a:r>
                      <a:endParaRPr/>
                    </a:p>
                  </a:txBody>
                  <a:tcPr marT="63500" marB="63500" marR="63500" marL="63500">
                    <a:solidFill>
                      <a:srgbClr val="333333"/>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 operator</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89" name="Google Shape;89;p17"/>
          <p:cNvGraphicFramePr/>
          <p:nvPr/>
        </p:nvGraphicFramePr>
        <p:xfrm>
          <a:off x="1892588" y="1765300"/>
          <a:ext cx="3000000" cy="3000000"/>
        </p:xfrm>
        <a:graphic>
          <a:graphicData uri="http://schemas.openxmlformats.org/drawingml/2006/table">
            <a:tbl>
              <a:tblPr>
                <a:noFill/>
                <a:tableStyleId>{548E1116-1A37-4336-A317-BB6D7E21FF8E}</a:tableStyleId>
              </a:tblPr>
              <a:tblGrid>
                <a:gridCol w="5358825"/>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school = </a:t>
                      </a:r>
                      <a:r>
                        <a:rPr lang="en">
                          <a:solidFill>
                            <a:srgbClr val="A2FCA2"/>
                          </a:solidFill>
                          <a:highlight>
                            <a:srgbClr val="333333"/>
                          </a:highlight>
                          <a:latin typeface="Consolas"/>
                          <a:ea typeface="Consolas"/>
                          <a:cs typeface="Consolas"/>
                          <a:sym typeface="Consolas"/>
                        </a:rPr>
                        <a:t>"Luther College"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m = school[</a:t>
                      </a:r>
                      <a:r>
                        <a:rPr lang="en">
                          <a:solidFill>
                            <a:srgbClr val="D36363"/>
                          </a:solidFill>
                          <a:highlight>
                            <a:srgbClr val="333333"/>
                          </a:highlight>
                          <a:latin typeface="Consolas"/>
                          <a:ea typeface="Consolas"/>
                          <a:cs typeface="Consolas"/>
                          <a:sym typeface="Consolas"/>
                        </a:rPr>
                        <a:t>2</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print(m)</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lastchar = school[</a:t>
                      </a:r>
                      <a:r>
                        <a:rPr lang="en">
                          <a:solidFill>
                            <a:srgbClr val="D36363"/>
                          </a:solidFill>
                          <a:highlight>
                            <a:srgbClr val="333333"/>
                          </a:highlight>
                          <a:latin typeface="Consolas"/>
                          <a:ea typeface="Consolas"/>
                          <a:cs typeface="Consolas"/>
                          <a:sym typeface="Consolas"/>
                        </a:rPr>
                        <a:t>-1</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print(lastchar)</a:t>
                      </a:r>
                      <a:endParaRPr/>
                    </a:p>
                  </a:txBody>
                  <a:tcPr marT="63500" marB="63500" marR="63500" marL="63500">
                    <a:solidFill>
                      <a:srgbClr val="33333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methods</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96" name="Google Shape;96;p18"/>
          <p:cNvGraphicFramePr/>
          <p:nvPr/>
        </p:nvGraphicFramePr>
        <p:xfrm>
          <a:off x="1520900" y="2178050"/>
          <a:ext cx="3000000" cy="3000000"/>
        </p:xfrm>
        <a:graphic>
          <a:graphicData uri="http://schemas.openxmlformats.org/drawingml/2006/table">
            <a:tbl>
              <a:tblPr>
                <a:noFill/>
                <a:tableStyleId>{548E1116-1A37-4336-A317-BB6D7E21FF8E}</a:tableStyleId>
              </a:tblPr>
              <a:tblGrid>
                <a:gridCol w="610220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ss = </a:t>
                      </a:r>
                      <a:r>
                        <a:rPr lang="en">
                          <a:solidFill>
                            <a:srgbClr val="A2FCA2"/>
                          </a:solidFill>
                          <a:highlight>
                            <a:srgbClr val="333333"/>
                          </a:highlight>
                          <a:latin typeface="Consolas"/>
                          <a:ea typeface="Consolas"/>
                          <a:cs typeface="Consolas"/>
                          <a:sym typeface="Consolas"/>
                        </a:rPr>
                        <a:t>"Hello, World"</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print(ss.upper())</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tt = ss.lower()</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print(tt)</a:t>
                      </a:r>
                      <a:endParaRPr/>
                    </a:p>
                  </a:txBody>
                  <a:tcPr marT="63500" marB="63500" marR="63500" marL="63500">
                    <a:solidFill>
                      <a:srgbClr val="333333"/>
                    </a:solidFill>
                  </a:tcPr>
                </a:tc>
              </a:tr>
            </a:tbl>
          </a:graphicData>
        </a:graphic>
      </p:graphicFrame>
      <p:sp>
        <p:nvSpPr>
          <p:cNvPr id="97" name="Google Shape;97;p18"/>
          <p:cNvSpPr txBox="1"/>
          <p:nvPr/>
        </p:nvSpPr>
        <p:spPr>
          <a:xfrm>
            <a:off x="630925" y="3817450"/>
            <a:ext cx="7855800" cy="6156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Old Standard TT"/>
                <a:ea typeface="Old Standard TT"/>
                <a:cs typeface="Old Standard TT"/>
                <a:sym typeface="Old Standard TT"/>
              </a:rPr>
              <a:t>More Methods: </a:t>
            </a:r>
            <a:r>
              <a:rPr lang="en" sz="2800" u="sng">
                <a:solidFill>
                  <a:schemeClr val="hlink"/>
                </a:solidFill>
                <a:latin typeface="Old Standard TT"/>
                <a:ea typeface="Old Standard TT"/>
                <a:cs typeface="Old Standard TT"/>
                <a:sym typeface="Old Standard TT"/>
                <a:hlinkClick r:id="rId3"/>
              </a:rPr>
              <a:t>https://shorturl.at/flST1</a:t>
            </a:r>
            <a:endParaRPr>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 and replace, replace is very important!</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04" name="Google Shape;104;p19"/>
          <p:cNvGraphicFramePr/>
          <p:nvPr/>
        </p:nvGraphicFramePr>
        <p:xfrm>
          <a:off x="1639463" y="1954825"/>
          <a:ext cx="3000000" cy="3000000"/>
        </p:xfrm>
        <a:graphic>
          <a:graphicData uri="http://schemas.openxmlformats.org/drawingml/2006/table">
            <a:tbl>
              <a:tblPr>
                <a:noFill/>
                <a:tableStyleId>{548E1116-1A37-4336-A317-BB6D7E21FF8E}</a:tableStyleId>
              </a:tblPr>
              <a:tblGrid>
                <a:gridCol w="522015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ss = </a:t>
                      </a:r>
                      <a:r>
                        <a:rPr lang="en">
                          <a:solidFill>
                            <a:srgbClr val="A2FCA2"/>
                          </a:solidFill>
                          <a:highlight>
                            <a:srgbClr val="333333"/>
                          </a:highlight>
                          <a:latin typeface="Consolas"/>
                          <a:ea typeface="Consolas"/>
                          <a:cs typeface="Consolas"/>
                          <a:sym typeface="Consolas"/>
                        </a:rPr>
                        <a:t>"    Hello, World    "</a:t>
                      </a:r>
                      <a:br>
                        <a:rPr lang="en">
                          <a:solidFill>
                            <a:srgbClr val="FFFFFF"/>
                          </a:solidFill>
                          <a:highlight>
                            <a:srgbClr val="333333"/>
                          </a:highlight>
                          <a:latin typeface="Consolas"/>
                          <a:ea typeface="Consolas"/>
                          <a:cs typeface="Consolas"/>
                          <a:sym typeface="Consolas"/>
                        </a:rPr>
                      </a:b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els = ss.count(</a:t>
                      </a:r>
                      <a:r>
                        <a:rPr lang="en">
                          <a:solidFill>
                            <a:srgbClr val="A2FCA2"/>
                          </a:solidFill>
                          <a:highlight>
                            <a:srgbClr val="333333"/>
                          </a:highlight>
                          <a:latin typeface="Consolas"/>
                          <a:ea typeface="Consolas"/>
                          <a:cs typeface="Consolas"/>
                          <a:sym typeface="Consolas"/>
                        </a:rPr>
                        <a:t>"l"</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print(els)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news = ss.replace(</a:t>
                      </a:r>
                      <a:r>
                        <a:rPr lang="en">
                          <a:solidFill>
                            <a:srgbClr val="A2FCA2"/>
                          </a:solidFill>
                          <a:highlight>
                            <a:srgbClr val="333333"/>
                          </a:highlight>
                          <a:latin typeface="Consolas"/>
                          <a:ea typeface="Consolas"/>
                          <a:cs typeface="Consolas"/>
                          <a:sym typeface="Consolas"/>
                        </a:rPr>
                        <a:t>"o"</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print(news)</a:t>
                      </a:r>
                      <a:endParaRPr/>
                    </a:p>
                  </a:txBody>
                  <a:tcPr marT="63500" marB="63500" marR="63500" marL="63500">
                    <a:solidFill>
                      <a:srgbClr val="33333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format method – Fill in the blanks like </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Hello ___________</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11" name="Google Shape;111;p20"/>
          <p:cNvGraphicFramePr/>
          <p:nvPr/>
        </p:nvGraphicFramePr>
        <p:xfrm>
          <a:off x="1500800" y="2136775"/>
          <a:ext cx="3000000" cy="3000000"/>
        </p:xfrm>
        <a:graphic>
          <a:graphicData uri="http://schemas.openxmlformats.org/drawingml/2006/table">
            <a:tbl>
              <a:tblPr>
                <a:noFill/>
                <a:tableStyleId>{548E1116-1A37-4336-A317-BB6D7E21FF8E}</a:tableStyleId>
              </a:tblPr>
              <a:tblGrid>
                <a:gridCol w="614240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person = input(</a:t>
                      </a:r>
                      <a:r>
                        <a:rPr lang="en">
                          <a:solidFill>
                            <a:srgbClr val="A2FCA2"/>
                          </a:solidFill>
                          <a:highlight>
                            <a:srgbClr val="333333"/>
                          </a:highlight>
                          <a:latin typeface="Consolas"/>
                          <a:ea typeface="Consolas"/>
                          <a:cs typeface="Consolas"/>
                          <a:sym typeface="Consolas"/>
                        </a:rPr>
                        <a:t>'Your name: '</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greeting = </a:t>
                      </a:r>
                      <a:r>
                        <a:rPr lang="en">
                          <a:solidFill>
                            <a:srgbClr val="A2FCA2"/>
                          </a:solidFill>
                          <a:highlight>
                            <a:srgbClr val="333333"/>
                          </a:highlight>
                          <a:latin typeface="Consolas"/>
                          <a:ea typeface="Consolas"/>
                          <a:cs typeface="Consolas"/>
                          <a:sym typeface="Consolas"/>
                        </a:rPr>
                        <a:t>'Hello {}!'</a:t>
                      </a:r>
                      <a:r>
                        <a:rPr lang="en">
                          <a:solidFill>
                            <a:srgbClr val="FFFFFF"/>
                          </a:solidFill>
                          <a:highlight>
                            <a:srgbClr val="333333"/>
                          </a:highlight>
                          <a:latin typeface="Consolas"/>
                          <a:ea typeface="Consolas"/>
                          <a:cs typeface="Consolas"/>
                          <a:sym typeface="Consolas"/>
                        </a:rPr>
                        <a:t>.format(person)</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print(greeting)</a:t>
                      </a:r>
                      <a:endParaRPr/>
                    </a:p>
                  </a:txBody>
                  <a:tcPr marT="63500" marB="63500" marR="63500" marL="63500">
                    <a:solidFill>
                      <a:srgbClr val="33333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with float, type-casting and format</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18" name="Google Shape;118;p21"/>
          <p:cNvGraphicFramePr/>
          <p:nvPr/>
        </p:nvGraphicFramePr>
        <p:xfrm>
          <a:off x="311700" y="2302225"/>
          <a:ext cx="3000000" cy="3000000"/>
        </p:xfrm>
        <a:graphic>
          <a:graphicData uri="http://schemas.openxmlformats.org/drawingml/2006/table">
            <a:tbl>
              <a:tblPr>
                <a:noFill/>
                <a:tableStyleId>{548E1116-1A37-4336-A317-BB6D7E21FF8E}</a:tableStyleId>
              </a:tblPr>
              <a:tblGrid>
                <a:gridCol w="8520600"/>
              </a:tblGrid>
              <a:tr h="12700">
                <a:tc>
                  <a:txBody>
                    <a:bodyPr/>
                    <a:lstStyle/>
                    <a:p>
                      <a:pPr indent="0" lvl="0" marL="0" rtl="0" algn="l">
                        <a:lnSpc>
                          <a:spcPct val="115000"/>
                        </a:lnSpc>
                        <a:spcBef>
                          <a:spcPts val="0"/>
                        </a:spcBef>
                        <a:spcAft>
                          <a:spcPts val="0"/>
                        </a:spcAft>
                        <a:buNone/>
                      </a:pPr>
                      <a:r>
                        <a:rPr lang="en">
                          <a:solidFill>
                            <a:srgbClr val="FFFFFF"/>
                          </a:solidFill>
                          <a:highlight>
                            <a:srgbClr val="333333"/>
                          </a:highlight>
                          <a:latin typeface="Consolas"/>
                          <a:ea typeface="Consolas"/>
                          <a:cs typeface="Consolas"/>
                          <a:sym typeface="Consolas"/>
                        </a:rPr>
                        <a:t>origPrice = </a:t>
                      </a:r>
                      <a:r>
                        <a:rPr lang="en">
                          <a:solidFill>
                            <a:srgbClr val="FCC28C"/>
                          </a:solidFill>
                          <a:highlight>
                            <a:srgbClr val="333333"/>
                          </a:highlight>
                          <a:latin typeface="Consolas"/>
                          <a:ea typeface="Consolas"/>
                          <a:cs typeface="Consolas"/>
                          <a:sym typeface="Consolas"/>
                        </a:rPr>
                        <a:t>float</a:t>
                      </a:r>
                      <a:r>
                        <a:rPr lang="en">
                          <a:solidFill>
                            <a:srgbClr val="FFFFFF"/>
                          </a:solidFill>
                          <a:highlight>
                            <a:srgbClr val="333333"/>
                          </a:highlight>
                          <a:latin typeface="Consolas"/>
                          <a:ea typeface="Consolas"/>
                          <a:cs typeface="Consolas"/>
                          <a:sym typeface="Consolas"/>
                        </a:rPr>
                        <a:t>(input(</a:t>
                      </a:r>
                      <a:r>
                        <a:rPr lang="en">
                          <a:solidFill>
                            <a:srgbClr val="A2FCA2"/>
                          </a:solidFill>
                          <a:highlight>
                            <a:srgbClr val="333333"/>
                          </a:highlight>
                          <a:latin typeface="Consolas"/>
                          <a:ea typeface="Consolas"/>
                          <a:cs typeface="Consolas"/>
                          <a:sym typeface="Consolas"/>
                        </a:rPr>
                        <a:t>'Enter the original price: $'</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discount = </a:t>
                      </a:r>
                      <a:r>
                        <a:rPr lang="en">
                          <a:solidFill>
                            <a:srgbClr val="FCC28C"/>
                          </a:solidFill>
                          <a:highlight>
                            <a:srgbClr val="333333"/>
                          </a:highlight>
                          <a:latin typeface="Consolas"/>
                          <a:ea typeface="Consolas"/>
                          <a:cs typeface="Consolas"/>
                          <a:sym typeface="Consolas"/>
                        </a:rPr>
                        <a:t>float</a:t>
                      </a:r>
                      <a:r>
                        <a:rPr lang="en">
                          <a:solidFill>
                            <a:srgbClr val="FFFFFF"/>
                          </a:solidFill>
                          <a:highlight>
                            <a:srgbClr val="333333"/>
                          </a:highlight>
                          <a:latin typeface="Consolas"/>
                          <a:ea typeface="Consolas"/>
                          <a:cs typeface="Consolas"/>
                          <a:sym typeface="Consolas"/>
                        </a:rPr>
                        <a:t>(input(</a:t>
                      </a:r>
                      <a:r>
                        <a:rPr lang="en">
                          <a:solidFill>
                            <a:srgbClr val="A2FCA2"/>
                          </a:solidFill>
                          <a:highlight>
                            <a:srgbClr val="333333"/>
                          </a:highlight>
                          <a:latin typeface="Consolas"/>
                          <a:ea typeface="Consolas"/>
                          <a:cs typeface="Consolas"/>
                          <a:sym typeface="Consolas"/>
                        </a:rPr>
                        <a:t>'Enter discount percentage: '</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newPrice = (</a:t>
                      </a:r>
                      <a:r>
                        <a:rPr lang="en">
                          <a:solidFill>
                            <a:srgbClr val="D36363"/>
                          </a:solidFill>
                          <a:highlight>
                            <a:srgbClr val="333333"/>
                          </a:highlight>
                          <a:latin typeface="Consolas"/>
                          <a:ea typeface="Consolas"/>
                          <a:cs typeface="Consolas"/>
                          <a:sym typeface="Consolas"/>
                        </a:rPr>
                        <a:t>1</a:t>
                      </a:r>
                      <a:r>
                        <a:rPr lang="en">
                          <a:solidFill>
                            <a:srgbClr val="FFFFFF"/>
                          </a:solidFill>
                          <a:highlight>
                            <a:srgbClr val="333333"/>
                          </a:highlight>
                          <a:latin typeface="Consolas"/>
                          <a:ea typeface="Consolas"/>
                          <a:cs typeface="Consolas"/>
                          <a:sym typeface="Consolas"/>
                        </a:rPr>
                        <a:t> - discount/</a:t>
                      </a:r>
                      <a:r>
                        <a:rPr lang="en">
                          <a:solidFill>
                            <a:srgbClr val="D36363"/>
                          </a:solidFill>
                          <a:highlight>
                            <a:srgbClr val="333333"/>
                          </a:highlight>
                          <a:latin typeface="Consolas"/>
                          <a:ea typeface="Consolas"/>
                          <a:cs typeface="Consolas"/>
                          <a:sym typeface="Consolas"/>
                        </a:rPr>
                        <a:t>100</a:t>
                      </a:r>
                      <a:r>
                        <a:rPr lang="en">
                          <a:solidFill>
                            <a:srgbClr val="FFFFFF"/>
                          </a:solidFill>
                          <a:highlight>
                            <a:srgbClr val="333333"/>
                          </a:highlight>
                          <a:latin typeface="Consolas"/>
                          <a:ea typeface="Consolas"/>
                          <a:cs typeface="Consolas"/>
                          <a:sym typeface="Consolas"/>
                        </a:rPr>
                        <a:t>)*origPrice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calculation = </a:t>
                      </a:r>
                      <a:r>
                        <a:rPr lang="en">
                          <a:solidFill>
                            <a:srgbClr val="A2FCA2"/>
                          </a:solidFill>
                          <a:highlight>
                            <a:srgbClr val="333333"/>
                          </a:highlight>
                          <a:latin typeface="Consolas"/>
                          <a:ea typeface="Consolas"/>
                          <a:cs typeface="Consolas"/>
                          <a:sym typeface="Consolas"/>
                        </a:rPr>
                        <a:t>'${} discounted by {}% is ${}.'</a:t>
                      </a:r>
                      <a:r>
                        <a:rPr lang="en">
                          <a:solidFill>
                            <a:srgbClr val="FFFFFF"/>
                          </a:solidFill>
                          <a:highlight>
                            <a:srgbClr val="333333"/>
                          </a:highlight>
                          <a:latin typeface="Consolas"/>
                          <a:ea typeface="Consolas"/>
                          <a:cs typeface="Consolas"/>
                          <a:sym typeface="Consolas"/>
                        </a:rPr>
                        <a:t>.format(origPrice, discount, newPrice)</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print(calculation)</a:t>
                      </a:r>
                      <a:endParaRPr/>
                    </a:p>
                  </a:txBody>
                  <a:tcPr marT="63500" marB="63500" marR="63500" marL="63500">
                    <a:solidFill>
                      <a:srgbClr val="33333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