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Default Extension="gif" ContentType="image/gif"/>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76" r:id="rId5"/>
    <p:sldId id="261" r:id="rId6"/>
    <p:sldId id="281" r:id="rId7"/>
    <p:sldId id="259" r:id="rId8"/>
    <p:sldId id="262" r:id="rId9"/>
    <p:sldId id="264" r:id="rId10"/>
    <p:sldId id="273" r:id="rId11"/>
    <p:sldId id="279" r:id="rId12"/>
    <p:sldId id="266" r:id="rId13"/>
    <p:sldId id="278" r:id="rId14"/>
    <p:sldId id="267" r:id="rId15"/>
    <p:sldId id="284" r:id="rId16"/>
    <p:sldId id="286" r:id="rId17"/>
    <p:sldId id="285" r:id="rId18"/>
    <p:sldId id="283" r:id="rId19"/>
    <p:sldId id="288" r:id="rId20"/>
    <p:sldId id="289" r:id="rId21"/>
    <p:sldId id="290" r:id="rId22"/>
    <p:sldId id="287" r:id="rId23"/>
    <p:sldId id="291" r:id="rId24"/>
    <p:sldId id="292" r:id="rId25"/>
    <p:sldId id="293" r:id="rId26"/>
    <p:sldId id="274" r:id="rId27"/>
    <p:sldId id="27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hid.beg" initials="s" lastIdx="3"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1-26T15:05:49.240" idx="1">
    <p:pos x="5525" y="649"/>
    <p:text>This is not aligned as per finalized sequence of slides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1-26T15:30:29.531" idx="2">
    <p:pos x="5070" y="316"/>
    <p:text>Slide heading doesn't match to its contents!!</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082035-5E50-4A47-AACC-B5739803C8EC}" type="datetimeFigureOut">
              <a:rPr lang="en-US" smtClean="0"/>
              <a:pPr/>
              <a:t>12/28/2012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CB7EC-362E-430D-AD14-2562A1EB1E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082035-5E50-4A47-AACC-B5739803C8EC}" type="datetimeFigureOut">
              <a:rPr lang="en-US" smtClean="0"/>
              <a:pPr/>
              <a:t>12/28/2012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CB7EC-362E-430D-AD14-2562A1EB1E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082035-5E50-4A47-AACC-B5739803C8EC}" type="datetimeFigureOut">
              <a:rPr lang="en-US" smtClean="0"/>
              <a:pPr/>
              <a:t>12/28/2012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CB7EC-362E-430D-AD14-2562A1EB1E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082035-5E50-4A47-AACC-B5739803C8EC}" type="datetimeFigureOut">
              <a:rPr lang="en-US" smtClean="0"/>
              <a:pPr/>
              <a:t>12/28/2012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CB7EC-362E-430D-AD14-2562A1EB1E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082035-5E50-4A47-AACC-B5739803C8EC}" type="datetimeFigureOut">
              <a:rPr lang="en-US" smtClean="0"/>
              <a:pPr/>
              <a:t>12/28/2012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CB7EC-362E-430D-AD14-2562A1EB1E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082035-5E50-4A47-AACC-B5739803C8EC}" type="datetimeFigureOut">
              <a:rPr lang="en-US" smtClean="0"/>
              <a:pPr/>
              <a:t>12/28/2012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CB7EC-362E-430D-AD14-2562A1EB1E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082035-5E50-4A47-AACC-B5739803C8EC}" type="datetimeFigureOut">
              <a:rPr lang="en-US" smtClean="0"/>
              <a:pPr/>
              <a:t>12/28/2012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5CB7EC-362E-430D-AD14-2562A1EB1E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082035-5E50-4A47-AACC-B5739803C8EC}" type="datetimeFigureOut">
              <a:rPr lang="en-US" smtClean="0"/>
              <a:pPr/>
              <a:t>12/28/2012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5CB7EC-362E-430D-AD14-2562A1EB1E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82035-5E50-4A47-AACC-B5739803C8EC}" type="datetimeFigureOut">
              <a:rPr lang="en-US" smtClean="0"/>
              <a:pPr/>
              <a:t>12/28/2012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5CB7EC-362E-430D-AD14-2562A1EB1E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082035-5E50-4A47-AACC-B5739803C8EC}" type="datetimeFigureOut">
              <a:rPr lang="en-US" smtClean="0"/>
              <a:pPr/>
              <a:t>12/28/2012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CB7EC-362E-430D-AD14-2562A1EB1E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082035-5E50-4A47-AACC-B5739803C8EC}" type="datetimeFigureOut">
              <a:rPr lang="en-US" smtClean="0"/>
              <a:pPr/>
              <a:t>12/28/2012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CB7EC-362E-430D-AD14-2562A1EB1E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82035-5E50-4A47-AACC-B5739803C8EC}" type="datetimeFigureOut">
              <a:rPr lang="en-US" smtClean="0"/>
              <a:pPr/>
              <a:t>12/28/2012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5CB7EC-362E-430D-AD14-2562A1EB1E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jpeg"/><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8" Type="http://schemas.openxmlformats.org/officeDocument/2006/relationships/hyperlink" Target="http://www.webopedia.com/TERM/C/cipher_text.html" TargetMode="External"/><Relationship Id="rId3" Type="http://schemas.openxmlformats.org/officeDocument/2006/relationships/hyperlink" Target="http://www.webopedia.com/TERM/D/DES.html" TargetMode="External"/><Relationship Id="rId7" Type="http://schemas.openxmlformats.org/officeDocument/2006/relationships/hyperlink" Target="http://www.webopedia.com/TERM/K/key.html" TargetMode="External"/><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hyperlink" Target="http://www.webopedia.com/TERM/B/bit.html" TargetMode="External"/><Relationship Id="rId5" Type="http://schemas.openxmlformats.org/officeDocument/2006/relationships/hyperlink" Target="http://www.webopedia.com/TERM/A/algorithm.html" TargetMode="External"/><Relationship Id="rId4" Type="http://schemas.openxmlformats.org/officeDocument/2006/relationships/hyperlink" Target="http://www.webopedia.com/TERM/E/encryption.html" TargetMode="External"/><Relationship Id="rId9"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772400" cy="1470025"/>
          </a:xfrm>
        </p:spPr>
        <p:txBody>
          <a:bodyPr>
            <a:normAutofit/>
          </a:bodyPr>
          <a:lstStyle/>
          <a:p>
            <a:r>
              <a:rPr lang="en-US" sz="6600" dirty="0" smtClean="0"/>
              <a:t>ATM Security &amp; HSM</a:t>
            </a:r>
            <a:endParaRPr lang="en-US" sz="6600" dirty="0"/>
          </a:p>
        </p:txBody>
      </p:sp>
      <p:sp>
        <p:nvSpPr>
          <p:cNvPr id="3" name="Subtitle 2"/>
          <p:cNvSpPr>
            <a:spLocks noGrp="1"/>
          </p:cNvSpPr>
          <p:nvPr>
            <p:ph type="subTitle" idx="1"/>
          </p:nvPr>
        </p:nvSpPr>
        <p:spPr>
          <a:xfrm>
            <a:off x="914400" y="2667000"/>
            <a:ext cx="7772400" cy="990600"/>
          </a:xfrm>
        </p:spPr>
        <p:txBody>
          <a:bodyPr>
            <a:normAutofit/>
          </a:bodyPr>
          <a:lstStyle/>
          <a:p>
            <a:pPr algn="l"/>
            <a:r>
              <a:rPr lang="en-US" sz="3600" dirty="0" smtClean="0">
                <a:solidFill>
                  <a:schemeClr val="tx1"/>
                </a:solidFill>
              </a:rPr>
              <a:t>Security for Automated Teller Machines</a:t>
            </a:r>
            <a:endParaRPr lang="en-US" sz="36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34000" r="-34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What is HSM? cont..</a:t>
            </a:r>
            <a:endParaRPr lang="en-US" dirty="0"/>
          </a:p>
        </p:txBody>
      </p:sp>
      <p:sp>
        <p:nvSpPr>
          <p:cNvPr id="7" name="Content Placeholder 6"/>
          <p:cNvSpPr>
            <a:spLocks noGrp="1"/>
          </p:cNvSpPr>
          <p:nvPr>
            <p:ph sz="half" idx="1"/>
          </p:nvPr>
        </p:nvSpPr>
        <p:spPr>
          <a:xfrm>
            <a:off x="457200" y="1600200"/>
            <a:ext cx="8153400" cy="4648199"/>
          </a:xfrm>
        </p:spPr>
        <p:txBody>
          <a:bodyPr>
            <a:normAutofit/>
          </a:bodyPr>
          <a:lstStyle/>
          <a:p>
            <a:r>
              <a:rPr lang="en-US" sz="2400" dirty="0" smtClean="0"/>
              <a:t>HSM consists of five units </a:t>
            </a:r>
          </a:p>
          <a:p>
            <a:pPr lvl="1">
              <a:buFont typeface="Arial" pitchFamily="34" charset="0"/>
              <a:buChar char="•"/>
            </a:pPr>
            <a:r>
              <a:rPr lang="en-US" dirty="0" smtClean="0"/>
              <a:t> Front Panel</a:t>
            </a:r>
          </a:p>
          <a:p>
            <a:pPr lvl="1">
              <a:buFont typeface="Arial" pitchFamily="34" charset="0"/>
              <a:buChar char="•"/>
            </a:pPr>
            <a:r>
              <a:rPr lang="en-US" dirty="0" smtClean="0"/>
              <a:t> Rear Panel </a:t>
            </a:r>
          </a:p>
          <a:p>
            <a:pPr lvl="1">
              <a:buFont typeface="Arial" pitchFamily="34" charset="0"/>
              <a:buChar char="•"/>
            </a:pPr>
            <a:r>
              <a:rPr lang="en-US" dirty="0" smtClean="0"/>
              <a:t> Control Unit</a:t>
            </a:r>
          </a:p>
          <a:p>
            <a:pPr lvl="1">
              <a:buFont typeface="Arial" pitchFamily="34" charset="0"/>
              <a:buChar char="•"/>
            </a:pPr>
            <a:r>
              <a:rPr lang="en-US" dirty="0" smtClean="0"/>
              <a:t> Power Unit</a:t>
            </a:r>
          </a:p>
          <a:p>
            <a:pPr lvl="1">
              <a:buFont typeface="Arial" pitchFamily="34" charset="0"/>
              <a:buChar char="•"/>
            </a:pPr>
            <a:r>
              <a:rPr lang="en-US" dirty="0" smtClean="0"/>
              <a:t> Additional Cabinets</a:t>
            </a:r>
          </a:p>
          <a:p>
            <a:r>
              <a:rPr lang="en-US" sz="2400" dirty="0" smtClean="0"/>
              <a:t>Smart Cards are used for HSM login/authorization</a:t>
            </a:r>
          </a:p>
          <a:p>
            <a:r>
              <a:rPr lang="en-US" sz="2400" dirty="0" smtClean="0"/>
              <a:t>HSM processes the command message and generates response against each</a:t>
            </a:r>
          </a:p>
          <a:p>
            <a:r>
              <a:rPr lang="en-US" sz="2400" dirty="0" smtClean="0"/>
              <a:t>Each message contains a variable number of fields</a:t>
            </a:r>
          </a:p>
          <a:p>
            <a:pPr>
              <a:buNone/>
            </a:pPr>
            <a:endParaRPr lang="en-US" sz="2400" dirty="0"/>
          </a:p>
        </p:txBody>
      </p:sp>
      <p:pic>
        <p:nvPicPr>
          <p:cNvPr id="6" name="Content Placeholder 5" descr="hsm-4.JPG"/>
          <p:cNvPicPr>
            <a:picLocks noGrp="1" noChangeAspect="1"/>
          </p:cNvPicPr>
          <p:nvPr>
            <p:ph sz="half" idx="2"/>
          </p:nvPr>
        </p:nvPicPr>
        <p:blipFill>
          <a:blip r:embed="rId3"/>
          <a:stretch>
            <a:fillRect/>
          </a:stretch>
        </p:blipFill>
        <p:spPr>
          <a:xfrm>
            <a:off x="4953000" y="1981199"/>
            <a:ext cx="3657599" cy="211154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34000" r="-34000"/>
          </a:stretch>
        </a:blip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457200" y="274638"/>
            <a:ext cx="8229600" cy="1143000"/>
          </a:xfrm>
        </p:spPr>
        <p:txBody>
          <a:bodyPr/>
          <a:lstStyle/>
          <a:p>
            <a:r>
              <a:rPr lang="en-US" dirty="0" smtClean="0"/>
              <a:t>HSM Manufactures</a:t>
            </a:r>
            <a:endParaRPr lang="en-US" dirty="0"/>
          </a:p>
        </p:txBody>
      </p:sp>
      <p:sp>
        <p:nvSpPr>
          <p:cNvPr id="12" name="Content Placeholder 2"/>
          <p:cNvSpPr>
            <a:spLocks noGrp="1"/>
          </p:cNvSpPr>
          <p:nvPr>
            <p:ph sz="half" idx="1"/>
          </p:nvPr>
        </p:nvSpPr>
        <p:spPr>
          <a:xfrm>
            <a:off x="457200" y="1600200"/>
            <a:ext cx="8077200" cy="4525963"/>
          </a:xfrm>
        </p:spPr>
        <p:txBody>
          <a:bodyPr/>
          <a:lstStyle/>
          <a:p>
            <a:r>
              <a:rPr lang="en-US" dirty="0" smtClean="0"/>
              <a:t>Thales</a:t>
            </a:r>
          </a:p>
          <a:p>
            <a:pPr lvl="1"/>
            <a:r>
              <a:rPr lang="en-US" dirty="0" smtClean="0"/>
              <a:t>Model: RG7000, RG8000</a:t>
            </a:r>
          </a:p>
          <a:p>
            <a:pPr lvl="1">
              <a:buNone/>
            </a:pPr>
            <a:endParaRPr lang="en-US" dirty="0" smtClean="0"/>
          </a:p>
          <a:p>
            <a:r>
              <a:rPr lang="en-US" dirty="0" err="1" smtClean="0"/>
              <a:t>SafeNet</a:t>
            </a:r>
            <a:endParaRPr lang="en-US" dirty="0" smtClean="0"/>
          </a:p>
          <a:p>
            <a:pPr lvl="1"/>
            <a:r>
              <a:rPr lang="en-US" dirty="0" smtClean="0"/>
              <a:t>Model: Luna EFT, PSG</a:t>
            </a:r>
            <a:endParaRPr lang="en-US" dirty="0"/>
          </a:p>
        </p:txBody>
      </p:sp>
      <p:pic>
        <p:nvPicPr>
          <p:cNvPr id="13" name="Picture 12" descr="nShield_Connect_6000.jpg"/>
          <p:cNvPicPr>
            <a:picLocks noChangeAspect="1"/>
          </p:cNvPicPr>
          <p:nvPr/>
        </p:nvPicPr>
        <p:blipFill>
          <a:blip r:embed="rId3"/>
          <a:stretch>
            <a:fillRect/>
          </a:stretch>
        </p:blipFill>
        <p:spPr>
          <a:xfrm>
            <a:off x="2590800" y="4319588"/>
            <a:ext cx="3830000" cy="1759912"/>
          </a:xfrm>
          <a:prstGeom prst="rect">
            <a:avLst/>
          </a:prstGeom>
        </p:spPr>
      </p:pic>
      <p:pic>
        <p:nvPicPr>
          <p:cNvPr id="14" name="Picture 13" descr="safenet-lunapci.jpg"/>
          <p:cNvPicPr>
            <a:picLocks noChangeAspect="1"/>
          </p:cNvPicPr>
          <p:nvPr/>
        </p:nvPicPr>
        <p:blipFill>
          <a:blip r:embed="rId4"/>
          <a:stretch>
            <a:fillRect/>
          </a:stretch>
        </p:blipFill>
        <p:spPr>
          <a:xfrm>
            <a:off x="5410200" y="1828800"/>
            <a:ext cx="3048000" cy="17716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l="-34000" r="-34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Typical HSM Integration</a:t>
            </a:r>
            <a:endParaRPr lang="en-US" dirty="0"/>
          </a:p>
        </p:txBody>
      </p:sp>
      <p:sp>
        <p:nvSpPr>
          <p:cNvPr id="6" name="Content Placeholder 5"/>
          <p:cNvSpPr>
            <a:spLocks noGrp="1"/>
          </p:cNvSpPr>
          <p:nvPr>
            <p:ph sz="half" idx="1"/>
          </p:nvPr>
        </p:nvSpPr>
        <p:spPr>
          <a:xfrm>
            <a:off x="228600" y="1600200"/>
            <a:ext cx="3276600" cy="5029200"/>
          </a:xfrm>
        </p:spPr>
        <p:txBody>
          <a:bodyPr>
            <a:normAutofit/>
          </a:bodyPr>
          <a:lstStyle/>
          <a:p>
            <a:r>
              <a:rPr lang="en-US" sz="2500" dirty="0" smtClean="0"/>
              <a:t>Host Computer is the Software Application that requires encryption. It can be connected either through Serial Port or Socket, </a:t>
            </a:r>
            <a:r>
              <a:rPr lang="en-US" sz="2500" dirty="0" err="1" smtClean="0"/>
              <a:t>e.g</a:t>
            </a:r>
            <a:r>
              <a:rPr lang="en-US" sz="2500" dirty="0" smtClean="0"/>
              <a:t>: Thales 7000 have only serial option</a:t>
            </a:r>
          </a:p>
          <a:p>
            <a:endParaRPr lang="en-US" sz="2500" dirty="0"/>
          </a:p>
        </p:txBody>
      </p:sp>
      <p:sp>
        <p:nvSpPr>
          <p:cNvPr id="7" name="Content Placeholder 6"/>
          <p:cNvSpPr>
            <a:spLocks noGrp="1"/>
          </p:cNvSpPr>
          <p:nvPr>
            <p:ph sz="half" idx="2"/>
          </p:nvPr>
        </p:nvSpPr>
        <p:spPr/>
        <p:txBody>
          <a:bodyPr>
            <a:normAutofit/>
          </a:bodyPr>
          <a:lstStyle/>
          <a:p>
            <a:endParaRPr lang="en-US"/>
          </a:p>
        </p:txBody>
      </p:sp>
      <p:pic>
        <p:nvPicPr>
          <p:cNvPr id="2050" name="Picture 2"/>
          <p:cNvPicPr>
            <a:picLocks noChangeAspect="1" noChangeArrowheads="1"/>
          </p:cNvPicPr>
          <p:nvPr/>
        </p:nvPicPr>
        <p:blipFill>
          <a:blip r:embed="rId3"/>
          <a:srcRect/>
          <a:stretch>
            <a:fillRect/>
          </a:stretch>
        </p:blipFill>
        <p:spPr bwMode="auto">
          <a:xfrm>
            <a:off x="3505200" y="1295400"/>
            <a:ext cx="5413589" cy="54695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l="-34000" r="-34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Types of Keys Maintained by HSM</a:t>
            </a:r>
            <a:endParaRPr lang="en-US" dirty="0"/>
          </a:p>
        </p:txBody>
      </p:sp>
      <p:sp>
        <p:nvSpPr>
          <p:cNvPr id="4" name="Content Placeholder 3"/>
          <p:cNvSpPr>
            <a:spLocks noGrp="1"/>
          </p:cNvSpPr>
          <p:nvPr>
            <p:ph sz="half" idx="1"/>
          </p:nvPr>
        </p:nvSpPr>
        <p:spPr>
          <a:xfrm>
            <a:off x="457200" y="1600200"/>
            <a:ext cx="5410200" cy="4800600"/>
          </a:xfrm>
        </p:spPr>
        <p:txBody>
          <a:bodyPr>
            <a:normAutofit/>
          </a:bodyPr>
          <a:lstStyle/>
          <a:p>
            <a:r>
              <a:rPr lang="en-US" sz="2500" dirty="0" smtClean="0"/>
              <a:t>The HSM supports </a:t>
            </a:r>
          </a:p>
          <a:p>
            <a:pPr lvl="1"/>
            <a:r>
              <a:rPr lang="en-US" sz="2500" dirty="0" smtClean="0"/>
              <a:t>Master/Session Key (ZMK/TMK)</a:t>
            </a:r>
          </a:p>
          <a:p>
            <a:pPr lvl="1"/>
            <a:r>
              <a:rPr lang="en-US" sz="2500" dirty="0" smtClean="0"/>
              <a:t>Transaction Key (ZPK/TPK)</a:t>
            </a:r>
          </a:p>
          <a:p>
            <a:pPr lvl="1">
              <a:buNone/>
            </a:pPr>
            <a:endParaRPr lang="en-US" sz="2500" dirty="0" smtClean="0"/>
          </a:p>
          <a:p>
            <a:r>
              <a:rPr lang="en-US" sz="2500" dirty="0" smtClean="0"/>
              <a:t>Security for keys is ensured by the use of an enforced key hierarchy and the use of multiple Local Master Key (LMK) pairs.</a:t>
            </a:r>
            <a:endParaRPr lang="en-US" sz="2500" dirty="0"/>
          </a:p>
        </p:txBody>
      </p:sp>
      <p:pic>
        <p:nvPicPr>
          <p:cNvPr id="7" name="Content Placeholder 6" descr="key-mgmt-1.JPG"/>
          <p:cNvPicPr>
            <a:picLocks noGrp="1" noChangeAspect="1"/>
          </p:cNvPicPr>
          <p:nvPr>
            <p:ph sz="half" idx="2"/>
          </p:nvPr>
        </p:nvPicPr>
        <p:blipFill>
          <a:blip r:embed="rId3"/>
          <a:stretch>
            <a:fillRect/>
          </a:stretch>
        </p:blipFill>
        <p:spPr>
          <a:xfrm>
            <a:off x="5943600" y="1524000"/>
            <a:ext cx="3048000" cy="500921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l="-34000" r="-34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304800" y="152400"/>
            <a:ext cx="8610600" cy="1143000"/>
          </a:xfrm>
        </p:spPr>
        <p:txBody>
          <a:bodyPr>
            <a:normAutofit fontScale="90000"/>
          </a:bodyPr>
          <a:lstStyle/>
          <a:p>
            <a:r>
              <a:rPr lang="en-US" dirty="0" smtClean="0"/>
              <a:t>Types of Keys Maintained by HSM cont..</a:t>
            </a:r>
            <a:endParaRPr lang="en-US" dirty="0"/>
          </a:p>
        </p:txBody>
      </p:sp>
      <p:sp>
        <p:nvSpPr>
          <p:cNvPr id="4" name="Content Placeholder 3"/>
          <p:cNvSpPr>
            <a:spLocks noGrp="1"/>
          </p:cNvSpPr>
          <p:nvPr>
            <p:ph sz="half" idx="1"/>
          </p:nvPr>
        </p:nvSpPr>
        <p:spPr>
          <a:xfrm>
            <a:off x="228600" y="1219200"/>
            <a:ext cx="8610600" cy="5638800"/>
          </a:xfrm>
        </p:spPr>
        <p:txBody>
          <a:bodyPr>
            <a:normAutofit/>
          </a:bodyPr>
          <a:lstStyle/>
          <a:p>
            <a:r>
              <a:rPr lang="en-US" sz="2400" b="1" dirty="0" smtClean="0"/>
              <a:t>Data Encrypting Keys (ZPK/TPK): </a:t>
            </a:r>
            <a:r>
              <a:rPr lang="en-US" sz="2400" dirty="0" smtClean="0"/>
              <a:t>A Zone/Terminal PIN Key is a data encrypting key, which encrypt actual text/data/message, </a:t>
            </a:r>
            <a:r>
              <a:rPr lang="en-US" sz="2400" dirty="0" err="1" smtClean="0"/>
              <a:t>E.g</a:t>
            </a:r>
            <a:r>
              <a:rPr lang="en-US" sz="2400" dirty="0" smtClean="0"/>
              <a:t>: Customer PIN is usually encrypted with TPK</a:t>
            </a:r>
          </a:p>
          <a:p>
            <a:endParaRPr lang="en-US" sz="2400" b="1" dirty="0" smtClean="0"/>
          </a:p>
          <a:p>
            <a:pPr>
              <a:buNone/>
            </a:pPr>
            <a:endParaRPr lang="en-US" sz="2400" b="1" dirty="0" smtClean="0"/>
          </a:p>
          <a:p>
            <a:r>
              <a:rPr lang="en-US" sz="2400" b="1" dirty="0" smtClean="0"/>
              <a:t>Key Encrypting Key (ZMK/TMK): </a:t>
            </a:r>
          </a:p>
          <a:p>
            <a:pPr>
              <a:buNone/>
            </a:pPr>
            <a:r>
              <a:rPr lang="en-US" sz="2400" b="1" dirty="0" smtClean="0"/>
              <a:t>	</a:t>
            </a:r>
            <a:r>
              <a:rPr lang="en-US" sz="2400" dirty="0" smtClean="0"/>
              <a:t>Zone/Terminal Master Key is a </a:t>
            </a:r>
          </a:p>
          <a:p>
            <a:pPr>
              <a:buNone/>
            </a:pPr>
            <a:r>
              <a:rPr lang="en-US" sz="2400" dirty="0" smtClean="0"/>
              <a:t>	key-encrypting key, which is used</a:t>
            </a:r>
          </a:p>
          <a:p>
            <a:pPr>
              <a:buNone/>
            </a:pPr>
            <a:r>
              <a:rPr lang="en-US" sz="2400" dirty="0" smtClean="0"/>
              <a:t>	to further secure TPK/ZPKs at the time of its distribution.</a:t>
            </a:r>
          </a:p>
          <a:p>
            <a:endParaRPr lang="en-US" sz="2400" b="1" dirty="0" smtClean="0"/>
          </a:p>
          <a:p>
            <a:r>
              <a:rPr lang="en-US" sz="2400" b="1" dirty="0" smtClean="0"/>
              <a:t>Local Master Key (LMK): </a:t>
            </a:r>
            <a:r>
              <a:rPr lang="en-US" sz="2400" dirty="0" smtClean="0"/>
              <a:t>LMKs are stored in Smart Cards of HSM and all other keys/secret data are encrypted under this key!</a:t>
            </a:r>
          </a:p>
          <a:p>
            <a:endParaRPr lang="en-US" sz="2400" dirty="0" smtClean="0"/>
          </a:p>
          <a:p>
            <a:pPr>
              <a:buNone/>
            </a:pPr>
            <a:endParaRPr lang="en-US" sz="2400" dirty="0" smtClean="0"/>
          </a:p>
        </p:txBody>
      </p:sp>
      <p:pic>
        <p:nvPicPr>
          <p:cNvPr id="8" name="Picture 7" descr="Symmetric encryption.gif"/>
          <p:cNvPicPr>
            <a:picLocks noChangeAspect="1"/>
          </p:cNvPicPr>
          <p:nvPr/>
        </p:nvPicPr>
        <p:blipFill>
          <a:blip r:embed="rId3"/>
          <a:stretch>
            <a:fillRect/>
          </a:stretch>
        </p:blipFill>
        <p:spPr>
          <a:xfrm>
            <a:off x="4850846" y="2438400"/>
            <a:ext cx="4216954" cy="2209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l="-23000" r="-23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57200" y="149943"/>
            <a:ext cx="8229600" cy="1143000"/>
          </a:xfrm>
        </p:spPr>
        <p:txBody>
          <a:bodyPr>
            <a:normAutofit/>
          </a:bodyPr>
          <a:lstStyle/>
          <a:p>
            <a:r>
              <a:rPr lang="en-US" dirty="0" smtClean="0"/>
              <a:t>Nimbus Key Generation</a:t>
            </a:r>
            <a:endParaRPr lang="en-US" dirty="0"/>
          </a:p>
        </p:txBody>
      </p:sp>
      <p:sp>
        <p:nvSpPr>
          <p:cNvPr id="7" name="Content Placeholder 6"/>
          <p:cNvSpPr>
            <a:spLocks noGrp="1"/>
          </p:cNvSpPr>
          <p:nvPr>
            <p:ph sz="half" idx="1"/>
          </p:nvPr>
        </p:nvSpPr>
        <p:spPr/>
        <p:txBody>
          <a:bodyPr>
            <a:normAutofit/>
          </a:bodyPr>
          <a:lstStyle/>
          <a:p>
            <a:r>
              <a:rPr lang="en-US" sz="2400" dirty="0" smtClean="0"/>
              <a:t>Objective is to Generate a clear component of B Key from the HSM. </a:t>
            </a:r>
          </a:p>
          <a:p>
            <a:endParaRPr lang="en-US" sz="2400" dirty="0" smtClean="0"/>
          </a:p>
          <a:p>
            <a:r>
              <a:rPr lang="en-US" sz="2400" dirty="0" smtClean="0"/>
              <a:t>This can be achieved using the Vision UI. Make sure HSM is in the Authorized Mode for this activity. </a:t>
            </a:r>
            <a:endParaRPr lang="en-US" sz="2500" dirty="0" smtClean="0"/>
          </a:p>
          <a:p>
            <a:endParaRPr lang="en-US" sz="2500" dirty="0" smtClean="0"/>
          </a:p>
        </p:txBody>
      </p:sp>
      <p:pic>
        <p:nvPicPr>
          <p:cNvPr id="8" name="Content Placeholder 7" descr="Vision - Configure ATM.JPG"/>
          <p:cNvPicPr>
            <a:picLocks noGrp="1" noChangeAspect="1"/>
          </p:cNvPicPr>
          <p:nvPr>
            <p:ph sz="half" idx="2"/>
          </p:nvPr>
        </p:nvPicPr>
        <p:blipFill>
          <a:blip r:embed="rId3"/>
          <a:stretch>
            <a:fillRect/>
          </a:stretch>
        </p:blipFill>
        <p:spPr>
          <a:xfrm>
            <a:off x="4495800" y="1143000"/>
            <a:ext cx="4343400" cy="2711625"/>
          </a:xfrm>
        </p:spPr>
      </p:pic>
      <p:pic>
        <p:nvPicPr>
          <p:cNvPr id="6" name="Content Placeholder 7" descr="Vision - Configure ATM.JPG"/>
          <p:cNvPicPr>
            <a:picLocks noChangeAspect="1"/>
          </p:cNvPicPr>
          <p:nvPr/>
        </p:nvPicPr>
        <p:blipFill>
          <a:blip r:embed="rId4"/>
          <a:stretch>
            <a:fillRect/>
          </a:stretch>
        </p:blipFill>
        <p:spPr>
          <a:xfrm>
            <a:off x="4509660" y="3955470"/>
            <a:ext cx="4329540" cy="268621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3000" r="-23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Terminal Settings For Nimbus</a:t>
            </a:r>
            <a:endParaRPr lang="en-US" dirty="0"/>
          </a:p>
        </p:txBody>
      </p:sp>
      <p:sp>
        <p:nvSpPr>
          <p:cNvPr id="7" name="Content Placeholder 6"/>
          <p:cNvSpPr>
            <a:spLocks noGrp="1"/>
          </p:cNvSpPr>
          <p:nvPr>
            <p:ph sz="half" idx="1"/>
          </p:nvPr>
        </p:nvSpPr>
        <p:spPr>
          <a:xfrm>
            <a:off x="457200" y="1295400"/>
            <a:ext cx="8229600" cy="5257800"/>
          </a:xfrm>
        </p:spPr>
        <p:txBody>
          <a:bodyPr>
            <a:noAutofit/>
          </a:bodyPr>
          <a:lstStyle/>
          <a:p>
            <a:pPr>
              <a:buNone/>
            </a:pPr>
            <a:r>
              <a:rPr lang="en-US" sz="1800" dirty="0" smtClean="0"/>
              <a:t>1. In the supervisory main menu, select the option 6 i.e. ACCESS. </a:t>
            </a:r>
          </a:p>
          <a:p>
            <a:pPr>
              <a:buNone/>
            </a:pPr>
            <a:r>
              <a:rPr lang="en-US" sz="1800" dirty="0" smtClean="0"/>
              <a:t>2. A sub menu with more options will appear. Select 25 </a:t>
            </a:r>
            <a:r>
              <a:rPr lang="en-US" sz="1800" dirty="0" err="1" smtClean="0"/>
              <a:t>i.e</a:t>
            </a:r>
            <a:r>
              <a:rPr lang="en-US" sz="1800" dirty="0" smtClean="0"/>
              <a:t> KEY ENTRY on this sub menu. </a:t>
            </a:r>
          </a:p>
          <a:p>
            <a:pPr>
              <a:buNone/>
            </a:pPr>
            <a:r>
              <a:rPr lang="en-US" sz="1800" dirty="0" smtClean="0"/>
              <a:t>3. A menu with four options will appear. Select option 9 i.e. KEY CHANGE ENTRY MODE </a:t>
            </a:r>
          </a:p>
          <a:p>
            <a:pPr>
              <a:buNone/>
            </a:pPr>
            <a:r>
              <a:rPr lang="en-US" sz="1800" dirty="0" smtClean="0"/>
              <a:t>4. On this menu, enter the new mode as 3 i.e. DOUBLE LENGTH WITH XOR </a:t>
            </a:r>
          </a:p>
          <a:p>
            <a:pPr>
              <a:buNone/>
            </a:pPr>
            <a:r>
              <a:rPr lang="en-US" sz="1800" dirty="0" smtClean="0"/>
              <a:t>5. The terminal will ask for confirmation. Confirm the new mode. After confirmation, the terminal will set the new mode as DOUBLE LENGTH WITH XOR. </a:t>
            </a:r>
          </a:p>
          <a:p>
            <a:pPr>
              <a:buNone/>
            </a:pPr>
            <a:r>
              <a:rPr lang="en-US" sz="1800" dirty="0" smtClean="0"/>
              <a:t>6. Now on the KEY ENTRY MENU select option 1 i.e. ENTER KEY B. The ATM will ask which component is to be entered by displaying the following:  ENTER COMPONENT (1, 2, 3) </a:t>
            </a:r>
          </a:p>
          <a:p>
            <a:pPr>
              <a:buNone/>
            </a:pPr>
            <a:r>
              <a:rPr lang="en-US" sz="1800" dirty="0" smtClean="0"/>
              <a:t>7. Here write 1 and press enter key. Now enter the key which was noted in section 2.1 of this document (B key component 1). Verify that the KVV value displayed by the ATM after key entry is the same as noted in section 2.1 of this document </a:t>
            </a:r>
          </a:p>
          <a:p>
            <a:pPr>
              <a:buNone/>
            </a:pPr>
            <a:r>
              <a:rPr lang="en-US" sz="1800" dirty="0" smtClean="0"/>
              <a:t>8. Now follow the step 6 again, but this time enter 2 when ATM prompts for component. Enter 0 for each 32 digits of the component 2. </a:t>
            </a:r>
          </a:p>
          <a:p>
            <a:pPr>
              <a:buNone/>
            </a:pPr>
            <a:r>
              <a:rPr lang="en-US" sz="1800" dirty="0" smtClean="0"/>
              <a:t>9. This finishes the settings required on the terminal.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l="-23000" r="-23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Nimbus Key Change Message</a:t>
            </a:r>
            <a:endParaRPr lang="en-US" dirty="0"/>
          </a:p>
        </p:txBody>
      </p:sp>
      <p:sp>
        <p:nvSpPr>
          <p:cNvPr id="7" name="Content Placeholder 6"/>
          <p:cNvSpPr>
            <a:spLocks noGrp="1"/>
          </p:cNvSpPr>
          <p:nvPr>
            <p:ph sz="half" idx="1"/>
          </p:nvPr>
        </p:nvSpPr>
        <p:spPr/>
        <p:txBody>
          <a:bodyPr>
            <a:normAutofit/>
          </a:bodyPr>
          <a:lstStyle/>
          <a:p>
            <a:r>
              <a:rPr lang="en-US" sz="2400" dirty="0" smtClean="0"/>
              <a:t>The last step is to send the “Key download” command to the terminal using Vision UI by selecting Key download option and clicking Send Button </a:t>
            </a:r>
            <a:endParaRPr lang="en-US" sz="2500" dirty="0" smtClean="0"/>
          </a:p>
        </p:txBody>
      </p:sp>
      <p:pic>
        <p:nvPicPr>
          <p:cNvPr id="8" name="Content Placeholder 7" descr="Vision - Configure ATM.JPG"/>
          <p:cNvPicPr>
            <a:picLocks noGrp="1" noChangeAspect="1"/>
          </p:cNvPicPr>
          <p:nvPr>
            <p:ph sz="half" idx="2"/>
          </p:nvPr>
        </p:nvPicPr>
        <p:blipFill>
          <a:blip r:embed="rId3"/>
          <a:stretch>
            <a:fillRect/>
          </a:stretch>
        </p:blipFill>
        <p:spPr>
          <a:xfrm>
            <a:off x="4572000" y="1447800"/>
            <a:ext cx="4389840" cy="32766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l="-23000" r="-23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868362"/>
          </a:xfrm>
        </p:spPr>
        <p:txBody>
          <a:bodyPr>
            <a:normAutofit fontScale="90000"/>
          </a:bodyPr>
          <a:lstStyle/>
          <a:p>
            <a:r>
              <a:rPr lang="en-US" dirty="0" smtClean="0"/>
              <a:t>Overview  of HSM &amp; Commands </a:t>
            </a:r>
            <a:br>
              <a:rPr lang="en-US" dirty="0" smtClean="0"/>
            </a:br>
            <a:r>
              <a:rPr lang="en-US" dirty="0" smtClean="0"/>
              <a:t>(Own ATM)</a:t>
            </a:r>
            <a:endParaRPr lang="en-US" dirty="0"/>
          </a:p>
        </p:txBody>
      </p:sp>
      <p:sp>
        <p:nvSpPr>
          <p:cNvPr id="7" name="Content Placeholder 6"/>
          <p:cNvSpPr>
            <a:spLocks noGrp="1"/>
          </p:cNvSpPr>
          <p:nvPr>
            <p:ph sz="half" idx="1"/>
          </p:nvPr>
        </p:nvSpPr>
        <p:spPr>
          <a:xfrm>
            <a:off x="533400" y="1371600"/>
            <a:ext cx="8382000" cy="4724400"/>
          </a:xfrm>
        </p:spPr>
        <p:txBody>
          <a:bodyPr>
            <a:normAutofit/>
          </a:bodyPr>
          <a:lstStyle/>
          <a:p>
            <a:endParaRPr lang="en-US" sz="2500" dirty="0" smtClean="0"/>
          </a:p>
          <a:p>
            <a:endParaRPr lang="en-US" sz="2500" dirty="0" smtClean="0"/>
          </a:p>
        </p:txBody>
      </p:sp>
      <p:sp>
        <p:nvSpPr>
          <p:cNvPr id="8" name="Content Placeholder 7"/>
          <p:cNvSpPr>
            <a:spLocks noGrp="1"/>
          </p:cNvSpPr>
          <p:nvPr>
            <p:ph sz="half" idx="2"/>
          </p:nvPr>
        </p:nvSpPr>
        <p:spPr>
          <a:xfrm>
            <a:off x="304800" y="1676400"/>
            <a:ext cx="8534400" cy="4343400"/>
          </a:xfrm>
        </p:spPr>
        <p:txBody>
          <a:bodyPr>
            <a:normAutofit/>
          </a:bodyPr>
          <a:lstStyle/>
          <a:p>
            <a:r>
              <a:rPr lang="en-US" b="1" dirty="0" smtClean="0"/>
              <a:t>Encrypting a Clear Zone Master Key Component </a:t>
            </a:r>
            <a:r>
              <a:rPr lang="en-US" dirty="0" smtClean="0"/>
              <a:t> </a:t>
            </a:r>
          </a:p>
          <a:p>
            <a:pPr>
              <a:buNone/>
            </a:pPr>
            <a:r>
              <a:rPr lang="en-US" dirty="0" smtClean="0"/>
              <a:t>     (“FK” command to Generate three components)</a:t>
            </a:r>
          </a:p>
          <a:p>
            <a:endParaRPr lang="en-US" sz="1800" dirty="0" smtClean="0"/>
          </a:p>
          <a:p>
            <a:r>
              <a:rPr lang="en-US" b="1" dirty="0" smtClean="0"/>
              <a:t>Forming a Zone Master Key From Encrypted Components </a:t>
            </a:r>
          </a:p>
          <a:p>
            <a:pPr>
              <a:buNone/>
            </a:pPr>
            <a:r>
              <a:rPr lang="en-US" b="1" dirty="0" smtClean="0"/>
              <a:t>	</a:t>
            </a:r>
            <a:r>
              <a:rPr lang="en-US" dirty="0" smtClean="0"/>
              <a:t>(D to join the three components- </a:t>
            </a:r>
            <a:r>
              <a:rPr lang="en-US" sz="2200" dirty="0" smtClean="0"/>
              <a:t>The output  is ZMK)</a:t>
            </a:r>
          </a:p>
          <a:p>
            <a:pPr lvl="1"/>
            <a:endParaRPr lang="en-US" dirty="0" smtClean="0"/>
          </a:p>
          <a:p>
            <a:r>
              <a:rPr lang="en-US" b="1" dirty="0" smtClean="0"/>
              <a:t>Generate Key </a:t>
            </a:r>
          </a:p>
          <a:p>
            <a:pPr>
              <a:buNone/>
            </a:pPr>
            <a:r>
              <a:rPr lang="en-US" b="1" dirty="0" smtClean="0"/>
              <a:t>    (</a:t>
            </a:r>
            <a:r>
              <a:rPr lang="en-US" dirty="0" smtClean="0"/>
              <a:t>KG  for ZPK). 001. </a:t>
            </a:r>
            <a:r>
              <a:rPr lang="en-US" sz="2200" dirty="0" smtClean="0"/>
              <a:t>ZPK</a:t>
            </a:r>
            <a:endParaRPr lang="en-US" sz="36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3000" r="-23000"/>
          </a:stretch>
        </a:blipFill>
        <a:effectLst/>
      </p:bgPr>
    </p:bg>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533400" y="1371600"/>
            <a:ext cx="8382000" cy="5181600"/>
          </a:xfrm>
        </p:spPr>
        <p:txBody>
          <a:bodyPr>
            <a:normAutofit/>
          </a:bodyPr>
          <a:lstStyle/>
          <a:p>
            <a:endParaRPr lang="en-US" sz="2500" dirty="0" smtClean="0"/>
          </a:p>
          <a:p>
            <a:endParaRPr lang="en-US" sz="2500" dirty="0" smtClean="0"/>
          </a:p>
        </p:txBody>
      </p:sp>
      <p:sp>
        <p:nvSpPr>
          <p:cNvPr id="8" name="Content Placeholder 7"/>
          <p:cNvSpPr>
            <a:spLocks noGrp="1"/>
          </p:cNvSpPr>
          <p:nvPr>
            <p:ph sz="half" idx="2"/>
          </p:nvPr>
        </p:nvSpPr>
        <p:spPr>
          <a:xfrm>
            <a:off x="457200" y="838200"/>
            <a:ext cx="8229600" cy="5791200"/>
          </a:xfrm>
        </p:spPr>
        <p:txBody>
          <a:bodyPr>
            <a:normAutofit/>
          </a:bodyPr>
          <a:lstStyle/>
          <a:p>
            <a:r>
              <a:rPr lang="en-GB" sz="1800" dirty="0" smtClean="0"/>
              <a:t>Online – Auth&gt; FK &lt;Return&gt;</a:t>
            </a:r>
            <a:endParaRPr lang="en-US" sz="1800" dirty="0" smtClean="0"/>
          </a:p>
          <a:p>
            <a:r>
              <a:rPr lang="en-GB" sz="1800" dirty="0" smtClean="0"/>
              <a:t>Key Length [1, 2,3]: 2 &lt;Return&gt;</a:t>
            </a:r>
            <a:endParaRPr lang="en-US" sz="1800" dirty="0" smtClean="0"/>
          </a:p>
          <a:p>
            <a:r>
              <a:rPr lang="en-GB" sz="1800" dirty="0" smtClean="0"/>
              <a:t>Key Type: 002 &lt;Return&gt;</a:t>
            </a:r>
            <a:endParaRPr lang="en-US" sz="1800" dirty="0" smtClean="0"/>
          </a:p>
          <a:p>
            <a:r>
              <a:rPr lang="en-GB" sz="1800" dirty="0" smtClean="0"/>
              <a:t>Key Scheme: U &lt;Return&gt;</a:t>
            </a:r>
            <a:endParaRPr lang="en-US" sz="1800" dirty="0" smtClean="0"/>
          </a:p>
          <a:p>
            <a:r>
              <a:rPr lang="en-GB" sz="1800" dirty="0" smtClean="0"/>
              <a:t>Component type [X, H, E, S]: X &lt;Return&gt; </a:t>
            </a:r>
            <a:r>
              <a:rPr lang="en-GB" sz="1800" b="1" dirty="0" smtClean="0"/>
              <a:t>(X is for clear XOR)</a:t>
            </a:r>
            <a:endParaRPr lang="en-US" sz="1800" dirty="0" smtClean="0"/>
          </a:p>
          <a:p>
            <a:r>
              <a:rPr lang="en-GB" sz="1800" dirty="0" smtClean="0"/>
              <a:t>Enter number of components (1-9): 3&lt;Return&gt;</a:t>
            </a:r>
            <a:endParaRPr lang="en-US" sz="1800" dirty="0" smtClean="0"/>
          </a:p>
          <a:p>
            <a:r>
              <a:rPr lang="en-GB" sz="1800" dirty="0" smtClean="0"/>
              <a:t>Enter component 1: U RRRR </a:t>
            </a:r>
            <a:r>
              <a:rPr lang="en-GB" sz="1800" dirty="0" err="1" smtClean="0"/>
              <a:t>RRRR</a:t>
            </a:r>
            <a:r>
              <a:rPr lang="en-GB" sz="1800" dirty="0" smtClean="0"/>
              <a:t> </a:t>
            </a:r>
            <a:r>
              <a:rPr lang="en-GB" sz="1800" dirty="0" err="1" smtClean="0"/>
              <a:t>RRRR</a:t>
            </a:r>
            <a:r>
              <a:rPr lang="en-GB" sz="1800" dirty="0" smtClean="0"/>
              <a:t> </a:t>
            </a:r>
            <a:r>
              <a:rPr lang="en-GB" sz="1800" dirty="0" err="1" smtClean="0"/>
              <a:t>RRRR</a:t>
            </a:r>
            <a:r>
              <a:rPr lang="en-GB" sz="1800" dirty="0" smtClean="0"/>
              <a:t> </a:t>
            </a:r>
            <a:r>
              <a:rPr lang="en-GB" sz="1800" dirty="0" err="1" smtClean="0"/>
              <a:t>RRRR</a:t>
            </a:r>
            <a:r>
              <a:rPr lang="en-GB" sz="1800" dirty="0" smtClean="0"/>
              <a:t> </a:t>
            </a:r>
            <a:r>
              <a:rPr lang="en-GB" sz="1800" dirty="0" err="1" smtClean="0"/>
              <a:t>RRRR</a:t>
            </a:r>
            <a:r>
              <a:rPr lang="en-GB" sz="1800" dirty="0" smtClean="0"/>
              <a:t> </a:t>
            </a:r>
            <a:r>
              <a:rPr lang="en-GB" sz="1800" dirty="0" err="1" smtClean="0"/>
              <a:t>RRRR</a:t>
            </a:r>
            <a:r>
              <a:rPr lang="en-GB" sz="1800" dirty="0" smtClean="0"/>
              <a:t> </a:t>
            </a:r>
            <a:r>
              <a:rPr lang="en-GB" sz="1800" dirty="0" err="1" smtClean="0"/>
              <a:t>RRRR</a:t>
            </a:r>
            <a:r>
              <a:rPr lang="en-GB" sz="1800" dirty="0" smtClean="0"/>
              <a:t> </a:t>
            </a:r>
            <a:r>
              <a:rPr lang="en-GB" sz="1800" b="1" dirty="0" smtClean="0"/>
              <a:t>(Note that this is the clear TPK from section 2.2 of this document)</a:t>
            </a:r>
            <a:endParaRPr lang="en-US" sz="1800" dirty="0" smtClean="0"/>
          </a:p>
          <a:p>
            <a:r>
              <a:rPr lang="en-GB" sz="1800" dirty="0" smtClean="0"/>
              <a:t>After </a:t>
            </a:r>
            <a:r>
              <a:rPr lang="en-GB" sz="1800" dirty="0" smtClean="0"/>
              <a:t>entering this information, the HSM will respond with the following two lines:</a:t>
            </a:r>
            <a:endParaRPr lang="en-US" sz="1800" dirty="0" smtClean="0"/>
          </a:p>
          <a:p>
            <a:pPr>
              <a:buNone/>
            </a:pPr>
            <a:r>
              <a:rPr lang="en-GB" sz="1800" dirty="0" smtClean="0"/>
              <a:t> </a:t>
            </a:r>
            <a:r>
              <a:rPr lang="en-GB" sz="1800" dirty="0" smtClean="0"/>
              <a:t>      Encrypted </a:t>
            </a:r>
            <a:r>
              <a:rPr lang="en-GB" sz="1800" dirty="0" smtClean="0"/>
              <a:t>Key: U TTTT </a:t>
            </a:r>
            <a:r>
              <a:rPr lang="en-GB" sz="1800" dirty="0" err="1" smtClean="0"/>
              <a:t>TTTT</a:t>
            </a:r>
            <a:r>
              <a:rPr lang="en-GB" sz="1800" dirty="0" smtClean="0"/>
              <a:t> </a:t>
            </a:r>
            <a:r>
              <a:rPr lang="en-GB" sz="1800" dirty="0" err="1" smtClean="0"/>
              <a:t>TTTT</a:t>
            </a:r>
            <a:r>
              <a:rPr lang="en-GB" sz="1800" dirty="0" smtClean="0"/>
              <a:t> </a:t>
            </a:r>
            <a:r>
              <a:rPr lang="en-GB" sz="1800" dirty="0" err="1" smtClean="0"/>
              <a:t>TTTT</a:t>
            </a:r>
            <a:r>
              <a:rPr lang="en-GB" sz="1800" dirty="0" smtClean="0"/>
              <a:t>  </a:t>
            </a:r>
            <a:r>
              <a:rPr lang="en-GB" sz="1800" dirty="0" err="1" smtClean="0"/>
              <a:t>TTTT</a:t>
            </a:r>
            <a:r>
              <a:rPr lang="en-GB" sz="1800" dirty="0" smtClean="0"/>
              <a:t> </a:t>
            </a:r>
            <a:r>
              <a:rPr lang="en-GB" sz="1800" dirty="0" err="1" smtClean="0"/>
              <a:t>TTTT</a:t>
            </a:r>
            <a:r>
              <a:rPr lang="en-GB" sz="1800" dirty="0" smtClean="0"/>
              <a:t> </a:t>
            </a:r>
            <a:r>
              <a:rPr lang="en-GB" sz="1800" dirty="0" err="1" smtClean="0"/>
              <a:t>TTTT</a:t>
            </a:r>
            <a:r>
              <a:rPr lang="en-GB" sz="1800" dirty="0" smtClean="0"/>
              <a:t> </a:t>
            </a:r>
            <a:r>
              <a:rPr lang="en-GB" sz="1800" dirty="0" err="1" smtClean="0"/>
              <a:t>TTTT</a:t>
            </a:r>
            <a:endParaRPr lang="en-US" sz="1800" dirty="0" smtClean="0"/>
          </a:p>
          <a:p>
            <a:r>
              <a:rPr lang="en-GB" sz="1800" dirty="0" smtClean="0"/>
              <a:t>Key check value: ZZZZZZ</a:t>
            </a:r>
            <a:endParaRPr lang="en-US" sz="1800" dirty="0" smtClean="0"/>
          </a:p>
          <a:p>
            <a:pPr>
              <a:buNone/>
            </a:pPr>
            <a:r>
              <a:rPr lang="en-GB" sz="1800" dirty="0" smtClean="0"/>
              <a:t> </a:t>
            </a:r>
            <a:r>
              <a:rPr lang="en-GB" sz="1800" dirty="0" smtClean="0"/>
              <a:t>      Note </a:t>
            </a:r>
            <a:r>
              <a:rPr lang="en-GB" sz="1800" dirty="0" smtClean="0"/>
              <a:t>the above encrypted key and the key check value in the two boxes give </a:t>
            </a:r>
            <a:r>
              <a:rPr lang="en-GB" sz="1800" dirty="0" smtClean="0"/>
              <a:t>below:</a:t>
            </a:r>
            <a:endParaRPr lang="en-US" sz="1800" dirty="0" smtClean="0"/>
          </a:p>
          <a:p>
            <a:r>
              <a:rPr lang="en-GB" sz="1800" dirty="0" smtClean="0"/>
              <a:t>Encrypted </a:t>
            </a:r>
            <a:r>
              <a:rPr lang="en-GB" sz="1800" dirty="0" smtClean="0"/>
              <a:t>TPK under LMK pair 14-15:</a:t>
            </a:r>
            <a:endParaRPr lang="en-US" sz="1800" dirty="0" smtClean="0"/>
          </a:p>
          <a:p>
            <a:r>
              <a:rPr lang="en-GB" sz="1800" dirty="0" smtClean="0"/>
              <a:t>TTTT </a:t>
            </a:r>
            <a:r>
              <a:rPr lang="en-GB" sz="1800" dirty="0" err="1" smtClean="0"/>
              <a:t>TTTT</a:t>
            </a:r>
            <a:r>
              <a:rPr lang="en-GB" sz="1800" dirty="0" smtClean="0"/>
              <a:t> </a:t>
            </a:r>
            <a:r>
              <a:rPr lang="en-GB" sz="1800" dirty="0" err="1" smtClean="0"/>
              <a:t>TTTT</a:t>
            </a:r>
            <a:r>
              <a:rPr lang="en-GB" sz="1800" dirty="0" smtClean="0"/>
              <a:t> </a:t>
            </a:r>
            <a:r>
              <a:rPr lang="en-GB" sz="1800" dirty="0" err="1" smtClean="0"/>
              <a:t>TTTT</a:t>
            </a:r>
            <a:r>
              <a:rPr lang="en-GB" sz="1800" dirty="0" smtClean="0"/>
              <a:t>  </a:t>
            </a:r>
            <a:r>
              <a:rPr lang="en-GB" sz="1800" dirty="0" err="1" smtClean="0"/>
              <a:t>TTTT</a:t>
            </a:r>
            <a:r>
              <a:rPr lang="en-GB" sz="1800" dirty="0" smtClean="0"/>
              <a:t> </a:t>
            </a:r>
            <a:r>
              <a:rPr lang="en-GB" sz="1800" dirty="0" err="1" smtClean="0"/>
              <a:t>TTTT</a:t>
            </a:r>
            <a:r>
              <a:rPr lang="en-GB" sz="1800" dirty="0" smtClean="0"/>
              <a:t> </a:t>
            </a:r>
            <a:r>
              <a:rPr lang="en-GB" sz="1800" dirty="0" err="1" smtClean="0"/>
              <a:t>TTTT</a:t>
            </a:r>
            <a:r>
              <a:rPr lang="en-GB" sz="1800" dirty="0" smtClean="0"/>
              <a:t> </a:t>
            </a:r>
            <a:r>
              <a:rPr lang="en-GB" sz="1800" dirty="0" err="1" smtClean="0"/>
              <a:t>TTTT</a:t>
            </a:r>
            <a:r>
              <a:rPr lang="en-GB" sz="1800" dirty="0" smtClean="0"/>
              <a:t> </a:t>
            </a:r>
            <a:endParaRPr lang="en-US" sz="1800" dirty="0" smtClean="0"/>
          </a:p>
          <a:p>
            <a:r>
              <a:rPr lang="en-GB" sz="1800" dirty="0" smtClean="0"/>
              <a:t>Key Verification value:</a:t>
            </a:r>
            <a:endParaRPr lang="en-US" sz="1800" dirty="0" smtClean="0"/>
          </a:p>
          <a:p>
            <a:r>
              <a:rPr lang="en-GB" sz="1800" dirty="0" smtClean="0"/>
              <a:t>KVV: ZZZZZZ</a:t>
            </a:r>
            <a:endParaRPr lang="en-US" sz="1800" dirty="0" smtClean="0"/>
          </a:p>
          <a:p>
            <a:pPr>
              <a:buNone/>
            </a:pPr>
            <a:endParaRPr lang="en-US" sz="1800" dirty="0" smtClean="0"/>
          </a:p>
        </p:txBody>
      </p:sp>
      <p:sp>
        <p:nvSpPr>
          <p:cNvPr id="6" name="Title 3"/>
          <p:cNvSpPr txBox="1">
            <a:spLocks/>
          </p:cNvSpPr>
          <p:nvPr/>
        </p:nvSpPr>
        <p:spPr>
          <a:xfrm>
            <a:off x="685800" y="-41565"/>
            <a:ext cx="7772400" cy="57496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Encrypting a Clear Zone Master Key Component</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800" b="1" dirty="0" smtClean="0"/>
              <a:t>Session’s Outline</a:t>
            </a:r>
            <a:endParaRPr lang="en-US" sz="4800" b="1" dirty="0"/>
          </a:p>
        </p:txBody>
      </p:sp>
      <p:sp>
        <p:nvSpPr>
          <p:cNvPr id="3" name="Content Placeholder 2"/>
          <p:cNvSpPr>
            <a:spLocks noGrp="1"/>
          </p:cNvSpPr>
          <p:nvPr>
            <p:ph idx="1"/>
          </p:nvPr>
        </p:nvSpPr>
        <p:spPr>
          <a:xfrm>
            <a:off x="152400" y="990600"/>
            <a:ext cx="8839200" cy="5562600"/>
          </a:xfrm>
        </p:spPr>
        <p:txBody>
          <a:bodyPr>
            <a:normAutofit/>
          </a:bodyPr>
          <a:lstStyle/>
          <a:p>
            <a:r>
              <a:rPr lang="en-US" sz="2500" dirty="0" smtClean="0"/>
              <a:t>ATM Security in today’s world</a:t>
            </a:r>
          </a:p>
          <a:p>
            <a:pPr lvl="1"/>
            <a:r>
              <a:rPr lang="en-US" sz="2500" dirty="0" smtClean="0"/>
              <a:t>Basic electronic security concepts and advance requirement</a:t>
            </a:r>
          </a:p>
          <a:p>
            <a:pPr lvl="1"/>
            <a:r>
              <a:rPr lang="en-US" sz="2500" dirty="0" smtClean="0"/>
              <a:t>Physical security measures &amp; logical security measures</a:t>
            </a:r>
          </a:p>
          <a:p>
            <a:pPr lvl="1"/>
            <a:r>
              <a:rPr lang="en-US" sz="2500" dirty="0" smtClean="0"/>
              <a:t>Introduction to HSM, Security Module &amp; Key Management  in E-payment Systems</a:t>
            </a:r>
          </a:p>
          <a:p>
            <a:r>
              <a:rPr lang="en-US" sz="2500" dirty="0" smtClean="0"/>
              <a:t>Nimbus Controller</a:t>
            </a:r>
          </a:p>
          <a:p>
            <a:pPr lvl="1"/>
            <a:r>
              <a:rPr lang="en-US" sz="2500" dirty="0" smtClean="0"/>
              <a:t>Nimbus Security Objectives</a:t>
            </a:r>
          </a:p>
          <a:p>
            <a:r>
              <a:rPr lang="en-US" sz="2500" dirty="0" smtClean="0"/>
              <a:t>Host Security Module (HSM)</a:t>
            </a:r>
          </a:p>
          <a:p>
            <a:pPr lvl="1"/>
            <a:r>
              <a:rPr lang="en-US" sz="2500" dirty="0" smtClean="0"/>
              <a:t>Overview </a:t>
            </a:r>
          </a:p>
          <a:p>
            <a:pPr lvl="1"/>
            <a:r>
              <a:rPr lang="en-US" sz="2500" dirty="0" smtClean="0"/>
              <a:t>Key Generation &amp; Terminal Configuration</a:t>
            </a:r>
          </a:p>
          <a:p>
            <a:pPr lvl="1"/>
            <a:r>
              <a:rPr lang="en-US" sz="2500" dirty="0" smtClean="0"/>
              <a:t>Overview of HSM Commands</a:t>
            </a:r>
          </a:p>
          <a:p>
            <a:pPr lvl="1"/>
            <a:r>
              <a:rPr lang="en-US" sz="2500" dirty="0" smtClean="0"/>
              <a:t>LAB</a:t>
            </a:r>
          </a:p>
          <a:p>
            <a:endParaRPr lang="en-US" sz="2500" dirty="0" smtClean="0"/>
          </a:p>
          <a:p>
            <a:endParaRPr lang="en-US" sz="25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3000" r="-23000"/>
          </a:stretch>
        </a:blipFill>
        <a:effectLst/>
      </p:bgPr>
    </p:bg>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533400" y="1371600"/>
            <a:ext cx="8382000" cy="5181600"/>
          </a:xfrm>
        </p:spPr>
        <p:txBody>
          <a:bodyPr>
            <a:normAutofit/>
          </a:bodyPr>
          <a:lstStyle/>
          <a:p>
            <a:endParaRPr lang="en-US" sz="2500" dirty="0" smtClean="0"/>
          </a:p>
          <a:p>
            <a:endParaRPr lang="en-US" sz="2500" dirty="0" smtClean="0"/>
          </a:p>
        </p:txBody>
      </p:sp>
      <p:sp>
        <p:nvSpPr>
          <p:cNvPr id="8" name="Content Placeholder 7"/>
          <p:cNvSpPr>
            <a:spLocks noGrp="1"/>
          </p:cNvSpPr>
          <p:nvPr>
            <p:ph sz="half" idx="2"/>
          </p:nvPr>
        </p:nvSpPr>
        <p:spPr>
          <a:xfrm>
            <a:off x="381000" y="1323125"/>
            <a:ext cx="8534400" cy="4724400"/>
          </a:xfrm>
        </p:spPr>
        <p:txBody>
          <a:bodyPr>
            <a:normAutofit/>
          </a:bodyPr>
          <a:lstStyle/>
          <a:p>
            <a:r>
              <a:rPr lang="en-US" sz="2400" dirty="0" smtClean="0"/>
              <a:t>Online - AUTH &gt; D &lt; Return &gt;</a:t>
            </a:r>
          </a:p>
          <a:p>
            <a:r>
              <a:rPr lang="en-US" sz="2400" dirty="0" smtClean="0"/>
              <a:t>Input components from smartcards? [Y/N]: N&lt;Return&gt;</a:t>
            </a:r>
          </a:p>
          <a:p>
            <a:r>
              <a:rPr lang="en-US" sz="2400" dirty="0" smtClean="0"/>
              <a:t>Enter number of components (2-9): 2 &lt; Return &gt;</a:t>
            </a:r>
          </a:p>
          <a:p>
            <a:r>
              <a:rPr lang="en-US" sz="2400" dirty="0" smtClean="0"/>
              <a:t>Enter encrypted component 1: XXXXXXXXXXXXXXXX &lt; Return &gt;</a:t>
            </a:r>
          </a:p>
          <a:p>
            <a:r>
              <a:rPr lang="en-US" sz="2400" dirty="0" smtClean="0"/>
              <a:t>Enter encrypted component 2: XXXXXXXXXXXXXXXX &lt; Return &gt;</a:t>
            </a:r>
          </a:p>
          <a:p>
            <a:r>
              <a:rPr lang="en-US" sz="2400" dirty="0" smtClean="0"/>
              <a:t>Encrypted key: YYYY </a:t>
            </a:r>
            <a:r>
              <a:rPr lang="en-US" sz="2400" dirty="0" err="1" smtClean="0"/>
              <a:t>YYYY</a:t>
            </a:r>
            <a:r>
              <a:rPr lang="en-US" sz="2400" dirty="0" smtClean="0"/>
              <a:t> </a:t>
            </a:r>
            <a:r>
              <a:rPr lang="en-US" sz="2400" dirty="0" err="1" smtClean="0"/>
              <a:t>YYYY</a:t>
            </a:r>
            <a:r>
              <a:rPr lang="en-US" sz="2400" dirty="0" smtClean="0"/>
              <a:t> </a:t>
            </a:r>
            <a:r>
              <a:rPr lang="en-US" sz="2400" dirty="0" err="1" smtClean="0"/>
              <a:t>YYYY</a:t>
            </a:r>
            <a:endParaRPr lang="en-US" sz="2400" dirty="0" smtClean="0"/>
          </a:p>
          <a:p>
            <a:r>
              <a:rPr lang="en-US" sz="2400" dirty="0" smtClean="0"/>
              <a:t>Key check value: ZZZZ </a:t>
            </a:r>
            <a:r>
              <a:rPr lang="en-US" sz="2400" dirty="0" err="1" smtClean="0"/>
              <a:t>ZZZZ</a:t>
            </a:r>
            <a:r>
              <a:rPr lang="en-US" sz="2400" dirty="0" smtClean="0"/>
              <a:t> </a:t>
            </a:r>
            <a:r>
              <a:rPr lang="en-US" sz="2400" dirty="0" err="1" smtClean="0"/>
              <a:t>ZZZZ</a:t>
            </a:r>
            <a:r>
              <a:rPr lang="en-US" sz="2400" dirty="0" smtClean="0"/>
              <a:t> </a:t>
            </a:r>
            <a:r>
              <a:rPr lang="en-US" sz="2400" dirty="0" err="1" smtClean="0"/>
              <a:t>ZZZZ</a:t>
            </a:r>
            <a:endParaRPr lang="en-US" sz="2400" dirty="0" smtClean="0"/>
          </a:p>
        </p:txBody>
      </p:sp>
      <p:sp>
        <p:nvSpPr>
          <p:cNvPr id="4" name="Title 3"/>
          <p:cNvSpPr txBox="1">
            <a:spLocks/>
          </p:cNvSpPr>
          <p:nvPr/>
        </p:nvSpPr>
        <p:spPr>
          <a:xfrm>
            <a:off x="533400" y="0"/>
            <a:ext cx="7772400" cy="838200"/>
          </a:xfrm>
          <a:prstGeom prst="rect">
            <a:avLst/>
          </a:prstGeom>
        </p:spPr>
        <p:txBody>
          <a:bodyPr vert="horz" lIns="91440" tIns="45720" rIns="91440" bIns="45720" rtlCol="0" anchor="ctr">
            <a:normAutofit fontScale="92500" lnSpcReduction="10000"/>
          </a:bodyPr>
          <a:lstStyle/>
          <a:p>
            <a:pPr lvl="0">
              <a:spcBef>
                <a:spcPct val="0"/>
              </a:spcBef>
            </a:pPr>
            <a:r>
              <a:rPr lang="en-US" sz="2800" b="1" dirty="0" smtClean="0"/>
              <a:t>Forming a Zone Master Key From Encrypted Components</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3000" r="-23000"/>
          </a:stretch>
        </a:blipFill>
        <a:effectLst/>
      </p:bgPr>
    </p:bg>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533400" y="1371600"/>
            <a:ext cx="8382000" cy="5181600"/>
          </a:xfrm>
        </p:spPr>
        <p:txBody>
          <a:bodyPr>
            <a:normAutofit/>
          </a:bodyPr>
          <a:lstStyle/>
          <a:p>
            <a:endParaRPr lang="en-US" sz="2500" dirty="0" smtClean="0"/>
          </a:p>
          <a:p>
            <a:endParaRPr lang="en-US" sz="2500" dirty="0" smtClean="0"/>
          </a:p>
        </p:txBody>
      </p:sp>
      <p:sp>
        <p:nvSpPr>
          <p:cNvPr id="8" name="Content Placeholder 7"/>
          <p:cNvSpPr>
            <a:spLocks noGrp="1"/>
          </p:cNvSpPr>
          <p:nvPr>
            <p:ph sz="half" idx="2"/>
          </p:nvPr>
        </p:nvSpPr>
        <p:spPr>
          <a:xfrm>
            <a:off x="457200" y="685800"/>
            <a:ext cx="8229600" cy="5971315"/>
          </a:xfrm>
        </p:spPr>
        <p:txBody>
          <a:bodyPr>
            <a:noAutofit/>
          </a:bodyPr>
          <a:lstStyle/>
          <a:p>
            <a:r>
              <a:rPr lang="en-US" sz="2400" dirty="0" smtClean="0"/>
              <a:t>Online &gt; KG &lt; Return &gt;</a:t>
            </a:r>
          </a:p>
          <a:p>
            <a:r>
              <a:rPr lang="en-US" sz="2400" dirty="0" smtClean="0"/>
              <a:t>Enter key length [1,2,3]: 2 &lt;Return&gt;</a:t>
            </a:r>
          </a:p>
          <a:p>
            <a:r>
              <a:rPr lang="en-US" sz="2400" dirty="0" smtClean="0"/>
              <a:t>Enter key type: 002 &lt;Return&gt;</a:t>
            </a:r>
          </a:p>
          <a:p>
            <a:r>
              <a:rPr lang="en-US" sz="2400" dirty="0" smtClean="0"/>
              <a:t>Enter key scheme (LMK): U&lt;Return&gt;</a:t>
            </a:r>
          </a:p>
          <a:p>
            <a:r>
              <a:rPr lang="en-US" sz="2400" dirty="0" smtClean="0"/>
              <a:t>Enter key scheme (ZMK): X&lt;Return&gt;</a:t>
            </a:r>
          </a:p>
          <a:p>
            <a:r>
              <a:rPr lang="en-US" sz="2400" dirty="0" smtClean="0"/>
              <a:t>Enter ZMK: U XXXX </a:t>
            </a:r>
            <a:r>
              <a:rPr lang="en-US" sz="2400" dirty="0" err="1" smtClean="0"/>
              <a:t>XXXX</a:t>
            </a:r>
            <a:r>
              <a:rPr lang="en-US" sz="2400" dirty="0" smtClean="0"/>
              <a:t> </a:t>
            </a:r>
            <a:r>
              <a:rPr lang="en-US" sz="2400" dirty="0" err="1" smtClean="0"/>
              <a:t>XXXX</a:t>
            </a:r>
            <a:r>
              <a:rPr lang="en-US" sz="2400" dirty="0" smtClean="0"/>
              <a:t> </a:t>
            </a:r>
            <a:r>
              <a:rPr lang="en-US" sz="2400" dirty="0" err="1" smtClean="0"/>
              <a:t>XXXX</a:t>
            </a:r>
            <a:r>
              <a:rPr lang="en-US" sz="2400" dirty="0" smtClean="0"/>
              <a:t> </a:t>
            </a:r>
            <a:r>
              <a:rPr lang="en-US" sz="2400" dirty="0" err="1" smtClean="0"/>
              <a:t>XXXX</a:t>
            </a:r>
            <a:r>
              <a:rPr lang="en-US" sz="2400" dirty="0" smtClean="0"/>
              <a:t> </a:t>
            </a:r>
            <a:r>
              <a:rPr lang="en-US" sz="2400" dirty="0" err="1" smtClean="0"/>
              <a:t>XXXX</a:t>
            </a:r>
            <a:r>
              <a:rPr lang="en-US" sz="2400" dirty="0" smtClean="0"/>
              <a:t> </a:t>
            </a:r>
            <a:r>
              <a:rPr lang="en-US" sz="2400" dirty="0" err="1" smtClean="0"/>
              <a:t>XXXX</a:t>
            </a:r>
            <a:r>
              <a:rPr lang="en-US" sz="2400" dirty="0" smtClean="0"/>
              <a:t> </a:t>
            </a:r>
            <a:r>
              <a:rPr lang="en-US" sz="2400" dirty="0" err="1" smtClean="0"/>
              <a:t>XXXX</a:t>
            </a:r>
            <a:r>
              <a:rPr lang="en-US" sz="2400" dirty="0" smtClean="0"/>
              <a:t> &lt; Return &gt;</a:t>
            </a:r>
          </a:p>
          <a:p>
            <a:r>
              <a:rPr lang="en-US" sz="2400" dirty="0" smtClean="0"/>
              <a:t>Enter ZMK check value: XXXX XX&lt; Return &gt;</a:t>
            </a:r>
          </a:p>
          <a:p>
            <a:r>
              <a:rPr lang="en-US" sz="2400" dirty="0" smtClean="0"/>
              <a:t>(Enter ZMK variant: X &lt; Return &gt;, if enabled by CS command)</a:t>
            </a:r>
          </a:p>
          <a:p>
            <a:r>
              <a:rPr lang="en-US" sz="2400" dirty="0" smtClean="0"/>
              <a:t>Key under LMK: U YYYY </a:t>
            </a:r>
            <a:r>
              <a:rPr lang="en-US" sz="2400" dirty="0" err="1" smtClean="0"/>
              <a:t>YYYY</a:t>
            </a:r>
            <a:r>
              <a:rPr lang="en-US" sz="2400" dirty="0" smtClean="0"/>
              <a:t> </a:t>
            </a:r>
            <a:r>
              <a:rPr lang="en-US" sz="2400" dirty="0" err="1" smtClean="0"/>
              <a:t>YYYY</a:t>
            </a:r>
            <a:r>
              <a:rPr lang="en-US" sz="2400" dirty="0" smtClean="0"/>
              <a:t> </a:t>
            </a:r>
            <a:r>
              <a:rPr lang="en-US" sz="2400" dirty="0" err="1" smtClean="0"/>
              <a:t>YYYY</a:t>
            </a:r>
            <a:r>
              <a:rPr lang="en-US" sz="2400" dirty="0" smtClean="0"/>
              <a:t> </a:t>
            </a:r>
            <a:r>
              <a:rPr lang="en-US" sz="2400" dirty="0" err="1" smtClean="0"/>
              <a:t>YYYY</a:t>
            </a:r>
            <a:r>
              <a:rPr lang="en-US" sz="2400" dirty="0" smtClean="0"/>
              <a:t> </a:t>
            </a:r>
            <a:r>
              <a:rPr lang="en-US" sz="2400" dirty="0" err="1" smtClean="0"/>
              <a:t>YYYY</a:t>
            </a:r>
            <a:r>
              <a:rPr lang="en-US" sz="2400" dirty="0" smtClean="0"/>
              <a:t> </a:t>
            </a:r>
            <a:r>
              <a:rPr lang="en-US" sz="2400" dirty="0" err="1" smtClean="0"/>
              <a:t>YYYY</a:t>
            </a:r>
            <a:r>
              <a:rPr lang="en-US" sz="2400" dirty="0" smtClean="0"/>
              <a:t> </a:t>
            </a:r>
            <a:r>
              <a:rPr lang="en-US" sz="2400" dirty="0" err="1" smtClean="0"/>
              <a:t>YYYY</a:t>
            </a:r>
            <a:endParaRPr lang="en-US" sz="2400" dirty="0" smtClean="0"/>
          </a:p>
          <a:p>
            <a:r>
              <a:rPr lang="en-US" sz="2400" dirty="0" smtClean="0"/>
              <a:t>Key encrypted for transmission: X YYYY </a:t>
            </a:r>
            <a:r>
              <a:rPr lang="en-US" sz="2400" dirty="0" err="1" smtClean="0"/>
              <a:t>YYYY</a:t>
            </a:r>
            <a:r>
              <a:rPr lang="en-US" sz="2400" dirty="0" smtClean="0"/>
              <a:t> </a:t>
            </a:r>
            <a:r>
              <a:rPr lang="en-US" sz="2400" dirty="0" err="1" smtClean="0"/>
              <a:t>YYYY</a:t>
            </a:r>
            <a:r>
              <a:rPr lang="en-US" sz="2400" dirty="0" smtClean="0"/>
              <a:t> </a:t>
            </a:r>
            <a:r>
              <a:rPr lang="en-US" sz="2400" dirty="0" err="1" smtClean="0"/>
              <a:t>YYYY</a:t>
            </a:r>
            <a:r>
              <a:rPr lang="en-US" sz="2400" dirty="0" smtClean="0"/>
              <a:t> </a:t>
            </a:r>
            <a:r>
              <a:rPr lang="en-US" sz="2400" dirty="0" err="1" smtClean="0"/>
              <a:t>YYYY</a:t>
            </a:r>
            <a:r>
              <a:rPr lang="en-US" sz="2400" dirty="0" smtClean="0"/>
              <a:t> </a:t>
            </a:r>
            <a:r>
              <a:rPr lang="en-US" sz="2400" dirty="0" err="1" smtClean="0"/>
              <a:t>YYYY</a:t>
            </a:r>
            <a:r>
              <a:rPr lang="en-US" sz="2400" dirty="0" smtClean="0"/>
              <a:t> </a:t>
            </a:r>
            <a:r>
              <a:rPr lang="en-US" sz="2400" dirty="0" err="1" smtClean="0"/>
              <a:t>YYYY</a:t>
            </a:r>
            <a:r>
              <a:rPr lang="en-US" sz="2400" dirty="0" smtClean="0"/>
              <a:t> </a:t>
            </a:r>
            <a:r>
              <a:rPr lang="en-US" sz="2400" dirty="0" err="1" smtClean="0"/>
              <a:t>YYYY</a:t>
            </a:r>
            <a:endParaRPr lang="en-US" sz="2400" dirty="0" smtClean="0"/>
          </a:p>
          <a:p>
            <a:r>
              <a:rPr lang="en-US" sz="2400" dirty="0" smtClean="0"/>
              <a:t>Key check value: ZZZZ ZZ</a:t>
            </a:r>
          </a:p>
        </p:txBody>
      </p:sp>
      <p:sp>
        <p:nvSpPr>
          <p:cNvPr id="4" name="Title 3"/>
          <p:cNvSpPr txBox="1">
            <a:spLocks/>
          </p:cNvSpPr>
          <p:nvPr/>
        </p:nvSpPr>
        <p:spPr>
          <a:xfrm>
            <a:off x="533400" y="69275"/>
            <a:ext cx="7772400" cy="450275"/>
          </a:xfrm>
          <a:prstGeom prst="rect">
            <a:avLst/>
          </a:prstGeom>
        </p:spPr>
        <p:txBody>
          <a:bodyPr vert="horz" lIns="91440" tIns="45720" rIns="91440" bIns="45720" rtlCol="0" anchor="ctr">
            <a:normAutofit fontScale="92500" lnSpcReduction="10000"/>
          </a:bodyPr>
          <a:lstStyle/>
          <a:p>
            <a:pPr lvl="0">
              <a:spcBef>
                <a:spcPct val="0"/>
              </a:spcBef>
            </a:pPr>
            <a:r>
              <a:rPr lang="en-US" sz="2800" b="1" dirty="0" smtClean="0"/>
              <a:t>Generate Key</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23000" r="-23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868362"/>
          </a:xfrm>
        </p:spPr>
        <p:txBody>
          <a:bodyPr>
            <a:normAutofit fontScale="90000"/>
          </a:bodyPr>
          <a:lstStyle/>
          <a:p>
            <a:r>
              <a:rPr lang="en-US" dirty="0" smtClean="0"/>
              <a:t>Overview  of HSM &amp; Commands (Zone)</a:t>
            </a:r>
            <a:endParaRPr lang="en-US" dirty="0"/>
          </a:p>
        </p:txBody>
      </p:sp>
      <p:sp>
        <p:nvSpPr>
          <p:cNvPr id="7" name="Content Placeholder 6"/>
          <p:cNvSpPr>
            <a:spLocks noGrp="1"/>
          </p:cNvSpPr>
          <p:nvPr>
            <p:ph sz="half" idx="1"/>
          </p:nvPr>
        </p:nvSpPr>
        <p:spPr>
          <a:xfrm>
            <a:off x="381000" y="1371600"/>
            <a:ext cx="8534400" cy="5029200"/>
          </a:xfrm>
        </p:spPr>
        <p:txBody>
          <a:bodyPr>
            <a:normAutofit/>
          </a:bodyPr>
          <a:lstStyle/>
          <a:p>
            <a:endParaRPr lang="en-US" sz="2500" dirty="0" smtClean="0"/>
          </a:p>
          <a:p>
            <a:endParaRPr lang="en-US" sz="2500" dirty="0" smtClean="0"/>
          </a:p>
        </p:txBody>
      </p:sp>
      <p:sp>
        <p:nvSpPr>
          <p:cNvPr id="8" name="Content Placeholder 7"/>
          <p:cNvSpPr>
            <a:spLocks noGrp="1"/>
          </p:cNvSpPr>
          <p:nvPr>
            <p:ph sz="half" idx="2"/>
          </p:nvPr>
        </p:nvSpPr>
        <p:spPr>
          <a:xfrm>
            <a:off x="457200" y="1371600"/>
            <a:ext cx="8229600" cy="4754563"/>
          </a:xfrm>
        </p:spPr>
        <p:txBody>
          <a:bodyPr>
            <a:normAutofit/>
          </a:bodyPr>
          <a:lstStyle/>
          <a:p>
            <a:r>
              <a:rPr lang="en-US" sz="3200" dirty="0" smtClean="0"/>
              <a:t>Zone can be Country Switch (1Link), Interchange (VISA) etc</a:t>
            </a:r>
          </a:p>
          <a:p>
            <a:endParaRPr lang="en-US" sz="3200" dirty="0" smtClean="0"/>
          </a:p>
          <a:p>
            <a:r>
              <a:rPr lang="en-US" sz="3200" dirty="0" smtClean="0"/>
              <a:t>Switch Generate</a:t>
            </a:r>
          </a:p>
          <a:p>
            <a:pPr lvl="1"/>
            <a:r>
              <a:rPr lang="en-US" sz="2800" b="1" dirty="0" smtClean="0"/>
              <a:t>Encrypting a Clear Zone Master Key Component (</a:t>
            </a:r>
            <a:r>
              <a:rPr lang="en-US" sz="2800" dirty="0" smtClean="0"/>
              <a:t>Z - three components)</a:t>
            </a:r>
          </a:p>
          <a:p>
            <a:pPr lvl="1"/>
            <a:r>
              <a:rPr lang="en-US" sz="2800" b="1" dirty="0" smtClean="0"/>
              <a:t>Forming a Zone Master Key From Encrypted Components (</a:t>
            </a:r>
            <a:r>
              <a:rPr lang="en-US" sz="2800" dirty="0" smtClean="0"/>
              <a:t>D command)</a:t>
            </a:r>
          </a:p>
          <a:p>
            <a:pPr lvl="1"/>
            <a:r>
              <a:rPr lang="en-US" sz="2800" b="1" dirty="0" smtClean="0"/>
              <a:t>Import Key (</a:t>
            </a:r>
            <a:r>
              <a:rPr lang="en-US" sz="2800" dirty="0" smtClean="0"/>
              <a:t>IK parameter </a:t>
            </a:r>
            <a:r>
              <a:rPr lang="en-US" sz="2000" dirty="0" smtClean="0"/>
              <a:t>X and U)</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3000" r="-23000"/>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1"/>
            <a:ext cx="7772400" cy="838200"/>
          </a:xfrm>
        </p:spPr>
        <p:txBody>
          <a:bodyPr>
            <a:normAutofit/>
          </a:bodyPr>
          <a:lstStyle/>
          <a:p>
            <a:r>
              <a:rPr lang="en-US" sz="2800" b="1" dirty="0" smtClean="0"/>
              <a:t>Encrypting a Clear Zone Master Key Component</a:t>
            </a:r>
            <a:endParaRPr lang="en-US" sz="2800" dirty="0"/>
          </a:p>
        </p:txBody>
      </p:sp>
      <p:sp>
        <p:nvSpPr>
          <p:cNvPr id="7" name="Content Placeholder 6"/>
          <p:cNvSpPr>
            <a:spLocks noGrp="1"/>
          </p:cNvSpPr>
          <p:nvPr>
            <p:ph type="subTitle" idx="1"/>
          </p:nvPr>
        </p:nvSpPr>
        <p:spPr/>
        <p:txBody>
          <a:bodyPr>
            <a:normAutofit/>
          </a:bodyPr>
          <a:lstStyle/>
          <a:p>
            <a:endParaRPr lang="en-US" sz="2500" dirty="0" smtClean="0"/>
          </a:p>
          <a:p>
            <a:endParaRPr lang="en-US" sz="2500" dirty="0" smtClean="0"/>
          </a:p>
        </p:txBody>
      </p:sp>
      <p:sp>
        <p:nvSpPr>
          <p:cNvPr id="8" name="Content Placeholder 7"/>
          <p:cNvSpPr>
            <a:spLocks noGrp="1"/>
          </p:cNvSpPr>
          <p:nvPr>
            <p:ph sz="half" idx="4294967295"/>
          </p:nvPr>
        </p:nvSpPr>
        <p:spPr>
          <a:xfrm>
            <a:off x="381000" y="1219200"/>
            <a:ext cx="8229600" cy="3200400"/>
          </a:xfrm>
        </p:spPr>
        <p:txBody>
          <a:bodyPr>
            <a:normAutofit/>
          </a:bodyPr>
          <a:lstStyle/>
          <a:p>
            <a:r>
              <a:rPr lang="en-US" sz="2800" dirty="0" smtClean="0"/>
              <a:t>Online - AUTH &gt; Z &lt; Return &gt;</a:t>
            </a:r>
          </a:p>
          <a:p>
            <a:r>
              <a:rPr lang="en-US" sz="2800" dirty="0" smtClean="0"/>
              <a:t>Enter ZMK Component: * * * * * * * * * * * * * * * * &lt; Return &gt;</a:t>
            </a:r>
          </a:p>
          <a:p>
            <a:r>
              <a:rPr lang="en-US" sz="2800" dirty="0" smtClean="0"/>
              <a:t>Encrypted ZMK Component: XXXX </a:t>
            </a:r>
            <a:r>
              <a:rPr lang="en-US" sz="2800" dirty="0" err="1" smtClean="0"/>
              <a:t>XXXX</a:t>
            </a:r>
            <a:r>
              <a:rPr lang="en-US" sz="2800" dirty="0" smtClean="0"/>
              <a:t> </a:t>
            </a:r>
            <a:r>
              <a:rPr lang="en-US" sz="2800" dirty="0" err="1" smtClean="0"/>
              <a:t>XXXX</a:t>
            </a:r>
            <a:r>
              <a:rPr lang="en-US" sz="2800" dirty="0" smtClean="0"/>
              <a:t> </a:t>
            </a:r>
            <a:r>
              <a:rPr lang="en-US" sz="2800" dirty="0" err="1" smtClean="0"/>
              <a:t>XXXX</a:t>
            </a:r>
            <a:endParaRPr lang="en-US" sz="2800" dirty="0" smtClean="0"/>
          </a:p>
          <a:p>
            <a:r>
              <a:rPr lang="en-US" sz="2800" dirty="0" smtClean="0"/>
              <a:t>Key check value: XXXX </a:t>
            </a:r>
            <a:r>
              <a:rPr lang="en-US" sz="2800" dirty="0" err="1" smtClean="0"/>
              <a:t>XXXX</a:t>
            </a:r>
            <a:r>
              <a:rPr lang="en-US" sz="2800" dirty="0" smtClean="0"/>
              <a:t> </a:t>
            </a:r>
            <a:r>
              <a:rPr lang="en-US" sz="2800" dirty="0" err="1" smtClean="0"/>
              <a:t>XXXX</a:t>
            </a:r>
            <a:r>
              <a:rPr lang="en-US" sz="2800" dirty="0" smtClean="0"/>
              <a:t> </a:t>
            </a:r>
            <a:r>
              <a:rPr lang="en-US" sz="2800" dirty="0" err="1" smtClean="0"/>
              <a:t>XXXX</a:t>
            </a:r>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3000" r="-23000"/>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70160" y="-62354"/>
            <a:ext cx="8077200" cy="838200"/>
          </a:xfrm>
        </p:spPr>
        <p:txBody>
          <a:bodyPr>
            <a:normAutofit fontScale="90000"/>
          </a:bodyPr>
          <a:lstStyle/>
          <a:p>
            <a:pPr lvl="0" algn="l">
              <a:defRPr/>
            </a:pPr>
            <a:r>
              <a:rPr lang="en-US" sz="2800" b="1" dirty="0" smtClean="0"/>
              <a:t>Forming a Zone Master Key From Encrypted Components</a:t>
            </a:r>
            <a:endParaRPr lang="en-US" sz="2800" dirty="0"/>
          </a:p>
        </p:txBody>
      </p:sp>
      <p:sp>
        <p:nvSpPr>
          <p:cNvPr id="7" name="Content Placeholder 6"/>
          <p:cNvSpPr>
            <a:spLocks noGrp="1"/>
          </p:cNvSpPr>
          <p:nvPr>
            <p:ph type="subTitle" idx="1"/>
          </p:nvPr>
        </p:nvSpPr>
        <p:spPr/>
        <p:txBody>
          <a:bodyPr>
            <a:normAutofit/>
          </a:bodyPr>
          <a:lstStyle/>
          <a:p>
            <a:endParaRPr lang="en-US" sz="2500" dirty="0" smtClean="0"/>
          </a:p>
          <a:p>
            <a:endParaRPr lang="en-US" sz="2500" dirty="0" smtClean="0"/>
          </a:p>
        </p:txBody>
      </p:sp>
      <p:sp>
        <p:nvSpPr>
          <p:cNvPr id="8" name="Content Placeholder 7"/>
          <p:cNvSpPr>
            <a:spLocks noGrp="1"/>
          </p:cNvSpPr>
          <p:nvPr>
            <p:ph sz="half" idx="4294967295"/>
          </p:nvPr>
        </p:nvSpPr>
        <p:spPr>
          <a:xfrm>
            <a:off x="457200" y="1219200"/>
            <a:ext cx="8229600" cy="5410200"/>
          </a:xfrm>
        </p:spPr>
        <p:txBody>
          <a:bodyPr>
            <a:normAutofit/>
          </a:bodyPr>
          <a:lstStyle/>
          <a:p>
            <a:r>
              <a:rPr lang="en-US" sz="2400" dirty="0" smtClean="0"/>
              <a:t>Online - AUTH &gt; D &lt; Return &gt;</a:t>
            </a:r>
          </a:p>
          <a:p>
            <a:r>
              <a:rPr lang="en-US" sz="2400" dirty="0" smtClean="0"/>
              <a:t>Input components from smartcards? [Y/N]: N&lt;Return&gt;</a:t>
            </a:r>
          </a:p>
          <a:p>
            <a:r>
              <a:rPr lang="en-US" sz="2400" dirty="0" smtClean="0"/>
              <a:t>Enter number of components (2-9): 2 &lt; Return &gt;</a:t>
            </a:r>
          </a:p>
          <a:p>
            <a:r>
              <a:rPr lang="en-US" sz="2400" dirty="0" smtClean="0"/>
              <a:t>Enter encrypted component 1: XXXXXXXXXXXXXXXX &lt; Return &gt;</a:t>
            </a:r>
          </a:p>
          <a:p>
            <a:r>
              <a:rPr lang="en-US" sz="2400" dirty="0" smtClean="0"/>
              <a:t>Enter encrypted component 2: XXXXXXXXXXXXXXXX &lt; Return &gt;</a:t>
            </a:r>
          </a:p>
          <a:p>
            <a:r>
              <a:rPr lang="en-US" sz="2400" dirty="0" smtClean="0"/>
              <a:t>Encrypted key: YYYY </a:t>
            </a:r>
            <a:r>
              <a:rPr lang="en-US" sz="2400" dirty="0" err="1" smtClean="0"/>
              <a:t>YYYY</a:t>
            </a:r>
            <a:r>
              <a:rPr lang="en-US" sz="2400" dirty="0" smtClean="0"/>
              <a:t> </a:t>
            </a:r>
            <a:r>
              <a:rPr lang="en-US" sz="2400" dirty="0" err="1" smtClean="0"/>
              <a:t>YYYY</a:t>
            </a:r>
            <a:r>
              <a:rPr lang="en-US" sz="2400" dirty="0" smtClean="0"/>
              <a:t> </a:t>
            </a:r>
            <a:r>
              <a:rPr lang="en-US" sz="2400" dirty="0" err="1" smtClean="0"/>
              <a:t>YYYY</a:t>
            </a:r>
            <a:endParaRPr lang="en-US" sz="2400" dirty="0" smtClean="0"/>
          </a:p>
          <a:p>
            <a:r>
              <a:rPr lang="en-US" sz="2400" dirty="0" smtClean="0"/>
              <a:t>Key check value: ZZZZ </a:t>
            </a:r>
            <a:r>
              <a:rPr lang="en-US" sz="2400" dirty="0" err="1" smtClean="0"/>
              <a:t>ZZZZ</a:t>
            </a:r>
            <a:r>
              <a:rPr lang="en-US" sz="2400" dirty="0" smtClean="0"/>
              <a:t> </a:t>
            </a:r>
            <a:r>
              <a:rPr lang="en-US" sz="2400" dirty="0" err="1" smtClean="0"/>
              <a:t>ZZZZ</a:t>
            </a:r>
            <a:r>
              <a:rPr lang="en-US" sz="2400" dirty="0" smtClean="0"/>
              <a:t> </a:t>
            </a:r>
            <a:r>
              <a:rPr lang="en-US" sz="2400" dirty="0" err="1" smtClean="0"/>
              <a:t>ZZZZ</a:t>
            </a:r>
            <a:endParaRPr lang="en-US"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3000" r="-23000"/>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304800" y="228600"/>
            <a:ext cx="8077200" cy="838200"/>
          </a:xfrm>
        </p:spPr>
        <p:txBody>
          <a:bodyPr>
            <a:normAutofit/>
          </a:bodyPr>
          <a:lstStyle/>
          <a:p>
            <a:pPr lvl="0" algn="l">
              <a:defRPr/>
            </a:pPr>
            <a:r>
              <a:rPr lang="en-US" sz="3200" b="1" dirty="0" smtClean="0"/>
              <a:t>Import Key</a:t>
            </a:r>
            <a:endParaRPr lang="en-US" sz="3600" dirty="0"/>
          </a:p>
        </p:txBody>
      </p:sp>
      <p:sp>
        <p:nvSpPr>
          <p:cNvPr id="7" name="Content Placeholder 6"/>
          <p:cNvSpPr>
            <a:spLocks noGrp="1"/>
          </p:cNvSpPr>
          <p:nvPr>
            <p:ph type="subTitle" idx="1"/>
          </p:nvPr>
        </p:nvSpPr>
        <p:spPr/>
        <p:txBody>
          <a:bodyPr>
            <a:normAutofit/>
          </a:bodyPr>
          <a:lstStyle/>
          <a:p>
            <a:endParaRPr lang="en-US" sz="2500" dirty="0" smtClean="0"/>
          </a:p>
          <a:p>
            <a:endParaRPr lang="en-US" sz="2500" dirty="0" smtClean="0"/>
          </a:p>
        </p:txBody>
      </p:sp>
      <p:sp>
        <p:nvSpPr>
          <p:cNvPr id="8" name="Content Placeholder 7"/>
          <p:cNvSpPr>
            <a:spLocks noGrp="1"/>
          </p:cNvSpPr>
          <p:nvPr>
            <p:ph sz="half" idx="4294967295"/>
          </p:nvPr>
        </p:nvSpPr>
        <p:spPr>
          <a:xfrm>
            <a:off x="457200" y="1219200"/>
            <a:ext cx="8001000" cy="5410200"/>
          </a:xfrm>
        </p:spPr>
        <p:txBody>
          <a:bodyPr>
            <a:normAutofit/>
          </a:bodyPr>
          <a:lstStyle/>
          <a:p>
            <a:r>
              <a:rPr lang="en-US" sz="2400" dirty="0" smtClean="0"/>
              <a:t>Online - AUTH &gt; KI &lt; Return &gt;</a:t>
            </a:r>
          </a:p>
          <a:p>
            <a:r>
              <a:rPr lang="en-US" sz="2400" dirty="0" smtClean="0"/>
              <a:t>Key type: 002 &lt; Return &gt;</a:t>
            </a:r>
          </a:p>
          <a:p>
            <a:r>
              <a:rPr lang="en-US" sz="2400" dirty="0" smtClean="0"/>
              <a:t>Key Scheme: U&lt;Return&gt;</a:t>
            </a:r>
          </a:p>
          <a:p>
            <a:r>
              <a:rPr lang="en-US" sz="2400" dirty="0" smtClean="0"/>
              <a:t>Enter ZMK: </a:t>
            </a:r>
            <a:r>
              <a:rPr lang="en-US" sz="2400" dirty="0" err="1" smtClean="0"/>
              <a:t>aaaa</a:t>
            </a:r>
            <a:r>
              <a:rPr lang="en-US" sz="2400" dirty="0" smtClean="0"/>
              <a:t> </a:t>
            </a:r>
            <a:r>
              <a:rPr lang="en-US" sz="2400" dirty="0" err="1" smtClean="0"/>
              <a:t>aaaa</a:t>
            </a:r>
            <a:r>
              <a:rPr lang="en-US" sz="2400" dirty="0" smtClean="0"/>
              <a:t> </a:t>
            </a:r>
            <a:r>
              <a:rPr lang="en-US" sz="2400" dirty="0" err="1" smtClean="0"/>
              <a:t>aaaa</a:t>
            </a:r>
            <a:r>
              <a:rPr lang="en-US" sz="2400" dirty="0" smtClean="0"/>
              <a:t> </a:t>
            </a:r>
            <a:r>
              <a:rPr lang="en-US" sz="2400" dirty="0" err="1" smtClean="0"/>
              <a:t>aaaa</a:t>
            </a:r>
            <a:r>
              <a:rPr lang="en-US" sz="2400" dirty="0" smtClean="0"/>
              <a:t> </a:t>
            </a:r>
            <a:r>
              <a:rPr lang="en-US" sz="2400" dirty="0" err="1" smtClean="0"/>
              <a:t>bbbb</a:t>
            </a:r>
            <a:r>
              <a:rPr lang="en-US" sz="2400" dirty="0" smtClean="0"/>
              <a:t> </a:t>
            </a:r>
            <a:r>
              <a:rPr lang="en-US" sz="2400" dirty="0" err="1" smtClean="0"/>
              <a:t>bbbb</a:t>
            </a:r>
            <a:r>
              <a:rPr lang="en-US" sz="2400" dirty="0" smtClean="0"/>
              <a:t> </a:t>
            </a:r>
            <a:r>
              <a:rPr lang="en-US" sz="2400" dirty="0" err="1" smtClean="0"/>
              <a:t>bbbb</a:t>
            </a:r>
            <a:r>
              <a:rPr lang="en-US" sz="2400" dirty="0" smtClean="0"/>
              <a:t> </a:t>
            </a:r>
            <a:r>
              <a:rPr lang="en-US" sz="2400" dirty="0" err="1" smtClean="0"/>
              <a:t>bbbb</a:t>
            </a:r>
            <a:r>
              <a:rPr lang="en-US" sz="2400" dirty="0" smtClean="0"/>
              <a:t> &lt; Return &gt;</a:t>
            </a:r>
          </a:p>
          <a:p>
            <a:r>
              <a:rPr lang="en-US" sz="2400" dirty="0" smtClean="0"/>
              <a:t>(Enter ZMK variant: X &lt; Return &gt;, if enabled by CS command)</a:t>
            </a:r>
          </a:p>
          <a:p>
            <a:r>
              <a:rPr lang="en-US" sz="2400" dirty="0" smtClean="0"/>
              <a:t>Enter key : X XXXX </a:t>
            </a:r>
            <a:r>
              <a:rPr lang="en-US" sz="2400" dirty="0" err="1" smtClean="0"/>
              <a:t>XXXX</a:t>
            </a:r>
            <a:r>
              <a:rPr lang="en-US" sz="2400" dirty="0" smtClean="0"/>
              <a:t> </a:t>
            </a:r>
            <a:r>
              <a:rPr lang="en-US" sz="2400" dirty="0" err="1" smtClean="0"/>
              <a:t>XXXX</a:t>
            </a:r>
            <a:r>
              <a:rPr lang="en-US" sz="2400" dirty="0" smtClean="0"/>
              <a:t> </a:t>
            </a:r>
            <a:r>
              <a:rPr lang="en-US" sz="2400" dirty="0" err="1" smtClean="0"/>
              <a:t>XXXX</a:t>
            </a:r>
            <a:r>
              <a:rPr lang="en-US" sz="2400" dirty="0" smtClean="0"/>
              <a:t> </a:t>
            </a:r>
            <a:r>
              <a:rPr lang="en-US" sz="2400" dirty="0" err="1" smtClean="0"/>
              <a:t>XXXX</a:t>
            </a:r>
            <a:r>
              <a:rPr lang="en-US" sz="2400" dirty="0" smtClean="0"/>
              <a:t> </a:t>
            </a:r>
            <a:r>
              <a:rPr lang="en-US" sz="2400" dirty="0" err="1" smtClean="0"/>
              <a:t>XXXX</a:t>
            </a:r>
            <a:r>
              <a:rPr lang="en-US" sz="2400" dirty="0" smtClean="0"/>
              <a:t> </a:t>
            </a:r>
            <a:r>
              <a:rPr lang="en-US" sz="2400" dirty="0" err="1" smtClean="0"/>
              <a:t>XXXX</a:t>
            </a:r>
            <a:r>
              <a:rPr lang="en-US" sz="2400" dirty="0" smtClean="0"/>
              <a:t> </a:t>
            </a:r>
            <a:r>
              <a:rPr lang="en-US" sz="2400" dirty="0" err="1" smtClean="0"/>
              <a:t>XXXX</a:t>
            </a:r>
            <a:r>
              <a:rPr lang="en-US" sz="2400" dirty="0" smtClean="0"/>
              <a:t> &lt; Return &gt;</a:t>
            </a:r>
          </a:p>
          <a:p>
            <a:r>
              <a:rPr lang="en-US" sz="2400" dirty="0" smtClean="0"/>
              <a:t>Key under LMK: U MMMM </a:t>
            </a:r>
            <a:r>
              <a:rPr lang="en-US" sz="2400" dirty="0" err="1" smtClean="0"/>
              <a:t>MMMM</a:t>
            </a:r>
            <a:r>
              <a:rPr lang="en-US" sz="2400" dirty="0" smtClean="0"/>
              <a:t> </a:t>
            </a:r>
            <a:r>
              <a:rPr lang="en-US" sz="2400" dirty="0" err="1" smtClean="0"/>
              <a:t>MMMM</a:t>
            </a:r>
            <a:r>
              <a:rPr lang="en-US" sz="2400" dirty="0" smtClean="0"/>
              <a:t> </a:t>
            </a:r>
            <a:r>
              <a:rPr lang="en-US" sz="2400" dirty="0" err="1" smtClean="0"/>
              <a:t>MMMM</a:t>
            </a:r>
            <a:r>
              <a:rPr lang="en-US" sz="2400" dirty="0" smtClean="0"/>
              <a:t> </a:t>
            </a:r>
            <a:r>
              <a:rPr lang="en-US" sz="2400" dirty="0" err="1" smtClean="0"/>
              <a:t>MMMM</a:t>
            </a:r>
            <a:r>
              <a:rPr lang="en-US" sz="2400" dirty="0" smtClean="0"/>
              <a:t> </a:t>
            </a:r>
            <a:r>
              <a:rPr lang="en-US" sz="2400" dirty="0" err="1" smtClean="0"/>
              <a:t>MMMM</a:t>
            </a:r>
            <a:r>
              <a:rPr lang="en-US" sz="2400" dirty="0" smtClean="0"/>
              <a:t> </a:t>
            </a:r>
            <a:r>
              <a:rPr lang="en-US" sz="2400" dirty="0" err="1" smtClean="0"/>
              <a:t>MMMM</a:t>
            </a:r>
            <a:r>
              <a:rPr lang="en-US" sz="2400" dirty="0" smtClean="0"/>
              <a:t> </a:t>
            </a:r>
            <a:r>
              <a:rPr lang="en-US" sz="2400" dirty="0" err="1" smtClean="0"/>
              <a:t>MMMM</a:t>
            </a:r>
            <a:endParaRPr lang="en-US" sz="2400" dirty="0" smtClean="0"/>
          </a:p>
          <a:p>
            <a:r>
              <a:rPr lang="en-US" sz="2400" dirty="0" smtClean="0"/>
              <a:t>Key Check Value: NNNN NN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34000" r="-34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71948" y="1219200"/>
            <a:ext cx="8229600" cy="868362"/>
          </a:xfrm>
        </p:spPr>
        <p:txBody>
          <a:bodyPr>
            <a:normAutofit/>
          </a:bodyPr>
          <a:lstStyle/>
          <a:p>
            <a:r>
              <a:rPr lang="en-US" dirty="0" smtClean="0"/>
              <a:t>HSM Commands</a:t>
            </a:r>
            <a:endParaRPr lang="en-US" dirty="0"/>
          </a:p>
        </p:txBody>
      </p:sp>
      <p:sp>
        <p:nvSpPr>
          <p:cNvPr id="7" name="Content Placeholder 6"/>
          <p:cNvSpPr>
            <a:spLocks noGrp="1"/>
          </p:cNvSpPr>
          <p:nvPr>
            <p:ph sz="half" idx="1"/>
          </p:nvPr>
        </p:nvSpPr>
        <p:spPr>
          <a:xfrm>
            <a:off x="253188" y="2047572"/>
            <a:ext cx="8610600" cy="457200"/>
          </a:xfrm>
        </p:spPr>
        <p:txBody>
          <a:bodyPr>
            <a:noAutofit/>
          </a:bodyPr>
          <a:lstStyle/>
          <a:p>
            <a:pPr algn="ctr">
              <a:buNone/>
            </a:pPr>
            <a:r>
              <a:rPr lang="en-US" sz="2000" dirty="0" smtClean="0"/>
              <a:t>(</a:t>
            </a:r>
            <a:r>
              <a:rPr lang="en-US" sz="2000" b="1" dirty="0" smtClean="0"/>
              <a:t>LAB</a:t>
            </a:r>
            <a:r>
              <a:rPr lang="en-US" sz="2000" dirty="0" smtClean="0"/>
              <a:t> using Thales Simulation Program)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7000" r="-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71948" y="1219200"/>
            <a:ext cx="8229600" cy="868362"/>
          </a:xfrm>
        </p:spPr>
        <p:txBody>
          <a:bodyPr>
            <a:normAutofit/>
          </a:bodyPr>
          <a:lstStyle/>
          <a:p>
            <a:r>
              <a:rPr lang="en-US" dirty="0" smtClean="0"/>
              <a:t>Questions &amp; Answers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t="-5000" b="-5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Encryption/Decryption</a:t>
            </a:r>
            <a:endParaRPr lang="en-US" dirty="0"/>
          </a:p>
        </p:txBody>
      </p:sp>
      <p:sp>
        <p:nvSpPr>
          <p:cNvPr id="6" name="Text Placeholder 5"/>
          <p:cNvSpPr>
            <a:spLocks noGrp="1"/>
          </p:cNvSpPr>
          <p:nvPr>
            <p:ph sz="half" idx="1"/>
          </p:nvPr>
        </p:nvSpPr>
        <p:spPr>
          <a:xfrm>
            <a:off x="228600" y="1371600"/>
            <a:ext cx="5029200" cy="5334000"/>
          </a:xfrm>
        </p:spPr>
        <p:txBody>
          <a:bodyPr>
            <a:noAutofit/>
          </a:bodyPr>
          <a:lstStyle/>
          <a:p>
            <a:r>
              <a:rPr lang="en-US" sz="2600" b="1" dirty="0" smtClean="0"/>
              <a:t>Encryption</a:t>
            </a:r>
            <a:r>
              <a:rPr lang="en-US" sz="2600" dirty="0" smtClean="0"/>
              <a:t> is the process of encoding messages (or information) in such a way that eavesdroppers or hackers cannot read it, but that authorized parties can.</a:t>
            </a:r>
          </a:p>
          <a:p>
            <a:endParaRPr lang="en-US" sz="2600" dirty="0" smtClean="0"/>
          </a:p>
          <a:p>
            <a:r>
              <a:rPr lang="en-US" sz="2600" b="1" dirty="0" smtClean="0"/>
              <a:t>Decryption</a:t>
            </a:r>
            <a:r>
              <a:rPr lang="en-US" sz="2600" dirty="0" smtClean="0"/>
              <a:t> is the process of taking encoded or encrypted text or other data and converting it back into text that you or the computer are able to read and understand. </a:t>
            </a:r>
          </a:p>
          <a:p>
            <a:endParaRPr lang="en-US" sz="2600" dirty="0"/>
          </a:p>
        </p:txBody>
      </p:sp>
      <p:pic>
        <p:nvPicPr>
          <p:cNvPr id="10" name="Content Placeholder 9" descr="enc-dec-2.jpg"/>
          <p:cNvPicPr>
            <a:picLocks noGrp="1" noChangeAspect="1"/>
          </p:cNvPicPr>
          <p:nvPr>
            <p:ph sz="half" idx="2"/>
          </p:nvPr>
        </p:nvPicPr>
        <p:blipFill>
          <a:blip r:embed="rId3"/>
          <a:stretch>
            <a:fillRect/>
          </a:stretch>
        </p:blipFill>
        <p:spPr>
          <a:xfrm>
            <a:off x="5193747" y="1447801"/>
            <a:ext cx="3797853" cy="4641328"/>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5000" b="-5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944562"/>
          </a:xfrm>
        </p:spPr>
        <p:txBody>
          <a:bodyPr/>
          <a:lstStyle/>
          <a:p>
            <a:r>
              <a:rPr lang="en-US" dirty="0" smtClean="0"/>
              <a:t>Encryption Schemes</a:t>
            </a:r>
            <a:endParaRPr lang="en-US" dirty="0"/>
          </a:p>
        </p:txBody>
      </p:sp>
      <p:sp>
        <p:nvSpPr>
          <p:cNvPr id="6" name="Text Placeholder 5"/>
          <p:cNvSpPr>
            <a:spLocks noGrp="1"/>
          </p:cNvSpPr>
          <p:nvPr>
            <p:ph sz="half" idx="1"/>
          </p:nvPr>
        </p:nvSpPr>
        <p:spPr>
          <a:xfrm>
            <a:off x="457200" y="1600200"/>
            <a:ext cx="4038600" cy="4953000"/>
          </a:xfrm>
        </p:spPr>
        <p:txBody>
          <a:bodyPr>
            <a:normAutofit/>
          </a:bodyPr>
          <a:lstStyle/>
          <a:p>
            <a:r>
              <a:rPr lang="en-US" sz="2400" dirty="0" smtClean="0"/>
              <a:t>DES</a:t>
            </a:r>
          </a:p>
          <a:p>
            <a:r>
              <a:rPr lang="en-US" sz="2400" dirty="0" smtClean="0"/>
              <a:t>Triple DES</a:t>
            </a:r>
          </a:p>
          <a:p>
            <a:r>
              <a:rPr lang="en-US" sz="2400" dirty="0" smtClean="0"/>
              <a:t>RSA</a:t>
            </a:r>
          </a:p>
          <a:p>
            <a:r>
              <a:rPr lang="en-US" sz="2400" dirty="0" smtClean="0"/>
              <a:t>AES</a:t>
            </a:r>
          </a:p>
          <a:p>
            <a:r>
              <a:rPr lang="en-US" sz="2400" dirty="0" err="1" smtClean="0"/>
              <a:t>Twofish</a:t>
            </a:r>
            <a:endParaRPr lang="en-US" sz="2400" dirty="0" smtClean="0"/>
          </a:p>
          <a:p>
            <a:r>
              <a:rPr lang="en-US" sz="2400" dirty="0" smtClean="0"/>
              <a:t>etc</a:t>
            </a:r>
            <a:endParaRPr lang="en-US" sz="2400" dirty="0"/>
          </a:p>
        </p:txBody>
      </p:sp>
      <p:pic>
        <p:nvPicPr>
          <p:cNvPr id="11" name="Picture 10" descr="AES-SubBytes.svg.png"/>
          <p:cNvPicPr>
            <a:picLocks noChangeAspect="1"/>
          </p:cNvPicPr>
          <p:nvPr/>
        </p:nvPicPr>
        <p:blipFill>
          <a:blip r:embed="rId3"/>
          <a:stretch>
            <a:fillRect/>
          </a:stretch>
        </p:blipFill>
        <p:spPr>
          <a:xfrm>
            <a:off x="5035627" y="1752601"/>
            <a:ext cx="3672290" cy="1905000"/>
          </a:xfrm>
          <a:prstGeom prst="rect">
            <a:avLst/>
          </a:prstGeom>
        </p:spPr>
      </p:pic>
      <p:pic>
        <p:nvPicPr>
          <p:cNvPr id="12" name="Picture 11" descr="250px-Public-key-crypto-1.svg.png"/>
          <p:cNvPicPr>
            <a:picLocks noChangeAspect="1"/>
          </p:cNvPicPr>
          <p:nvPr/>
        </p:nvPicPr>
        <p:blipFill>
          <a:blip r:embed="rId4"/>
          <a:stretch>
            <a:fillRect/>
          </a:stretch>
        </p:blipFill>
        <p:spPr>
          <a:xfrm>
            <a:off x="3105150" y="3886200"/>
            <a:ext cx="2381250" cy="23812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t="-5000" b="-5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944562"/>
          </a:xfrm>
        </p:spPr>
        <p:txBody>
          <a:bodyPr>
            <a:normAutofit fontScale="90000"/>
          </a:bodyPr>
          <a:lstStyle/>
          <a:p>
            <a:r>
              <a:rPr lang="en-US" dirty="0" smtClean="0"/>
              <a:t>Symmetric </a:t>
            </a:r>
            <a:r>
              <a:rPr lang="en-US" dirty="0" err="1" smtClean="0"/>
              <a:t>vs</a:t>
            </a:r>
            <a:r>
              <a:rPr lang="en-US" dirty="0" smtClean="0"/>
              <a:t> Asymmetric Encryption</a:t>
            </a:r>
            <a:endParaRPr lang="en-US" dirty="0"/>
          </a:p>
        </p:txBody>
      </p:sp>
      <p:sp>
        <p:nvSpPr>
          <p:cNvPr id="6" name="Text Placeholder 5"/>
          <p:cNvSpPr>
            <a:spLocks noGrp="1"/>
          </p:cNvSpPr>
          <p:nvPr>
            <p:ph sz="half" idx="1"/>
          </p:nvPr>
        </p:nvSpPr>
        <p:spPr>
          <a:xfrm>
            <a:off x="457200" y="1600200"/>
            <a:ext cx="4038600" cy="4953000"/>
          </a:xfrm>
        </p:spPr>
        <p:txBody>
          <a:bodyPr>
            <a:normAutofit/>
          </a:bodyPr>
          <a:lstStyle/>
          <a:p>
            <a:r>
              <a:rPr lang="en-US" sz="2400" dirty="0" smtClean="0"/>
              <a:t>Symmetric Encryption: Use common key for cipher plain text and eventually decipher it.</a:t>
            </a:r>
          </a:p>
          <a:p>
            <a:r>
              <a:rPr lang="en-US" sz="2400" dirty="0" err="1" smtClean="0"/>
              <a:t>E.g</a:t>
            </a:r>
            <a:r>
              <a:rPr lang="en-US" sz="2400" dirty="0" smtClean="0"/>
              <a:t>: DES, 3DES, AES encryption</a:t>
            </a:r>
            <a:endParaRPr lang="en-US" sz="2400" dirty="0"/>
          </a:p>
        </p:txBody>
      </p:sp>
      <p:sp>
        <p:nvSpPr>
          <p:cNvPr id="11" name="Content Placeholder 10"/>
          <p:cNvSpPr>
            <a:spLocks noGrp="1"/>
          </p:cNvSpPr>
          <p:nvPr>
            <p:ph sz="half" idx="2"/>
          </p:nvPr>
        </p:nvSpPr>
        <p:spPr/>
        <p:txBody>
          <a:bodyPr>
            <a:normAutofit/>
          </a:bodyPr>
          <a:lstStyle/>
          <a:p>
            <a:r>
              <a:rPr lang="en-US" sz="2500" dirty="0" smtClean="0"/>
              <a:t>Asymmetric Encryption: Use two different keys for cipher/decipher text i.e. private key for cipher and public for </a:t>
            </a:r>
            <a:r>
              <a:rPr lang="en-US" sz="2500" dirty="0" err="1" smtClean="0"/>
              <a:t>dechipher</a:t>
            </a:r>
            <a:r>
              <a:rPr lang="en-US" sz="2500" dirty="0" smtClean="0"/>
              <a:t> text</a:t>
            </a:r>
          </a:p>
          <a:p>
            <a:r>
              <a:rPr lang="en-US" sz="2500" dirty="0" err="1" smtClean="0"/>
              <a:t>E.g</a:t>
            </a:r>
            <a:r>
              <a:rPr lang="en-US" sz="2500" dirty="0" smtClean="0"/>
              <a:t>: RSA encryption</a:t>
            </a:r>
            <a:endParaRPr lang="en-US" sz="2500" dirty="0"/>
          </a:p>
        </p:txBody>
      </p:sp>
      <p:pic>
        <p:nvPicPr>
          <p:cNvPr id="14" name="Picture 13" descr="250px-Public_key_signing.svg.png"/>
          <p:cNvPicPr>
            <a:picLocks noChangeAspect="1"/>
          </p:cNvPicPr>
          <p:nvPr/>
        </p:nvPicPr>
        <p:blipFill>
          <a:blip r:embed="rId3"/>
          <a:stretch>
            <a:fillRect/>
          </a:stretch>
        </p:blipFill>
        <p:spPr>
          <a:xfrm>
            <a:off x="5791200" y="4419600"/>
            <a:ext cx="2381250" cy="2171700"/>
          </a:xfrm>
          <a:prstGeom prst="rect">
            <a:avLst/>
          </a:prstGeom>
        </p:spPr>
      </p:pic>
      <p:pic>
        <p:nvPicPr>
          <p:cNvPr id="15" name="Picture 14" descr="Symmetric encryption.gif"/>
          <p:cNvPicPr>
            <a:picLocks noChangeAspect="1"/>
          </p:cNvPicPr>
          <p:nvPr/>
        </p:nvPicPr>
        <p:blipFill>
          <a:blip r:embed="rId4"/>
          <a:stretch>
            <a:fillRect/>
          </a:stretch>
        </p:blipFill>
        <p:spPr>
          <a:xfrm>
            <a:off x="457200" y="4419600"/>
            <a:ext cx="4216954" cy="2209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t="-5000" b="-5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944562"/>
          </a:xfrm>
        </p:spPr>
        <p:txBody>
          <a:bodyPr/>
          <a:lstStyle/>
          <a:p>
            <a:r>
              <a:rPr lang="en-US" dirty="0" smtClean="0"/>
              <a:t>Triple DES</a:t>
            </a:r>
            <a:endParaRPr lang="en-US" dirty="0"/>
          </a:p>
        </p:txBody>
      </p:sp>
      <p:sp>
        <p:nvSpPr>
          <p:cNvPr id="6" name="Text Placeholder 5"/>
          <p:cNvSpPr>
            <a:spLocks noGrp="1"/>
          </p:cNvSpPr>
          <p:nvPr>
            <p:ph sz="half" idx="1"/>
          </p:nvPr>
        </p:nvSpPr>
        <p:spPr>
          <a:xfrm>
            <a:off x="457200" y="1600200"/>
            <a:ext cx="4038600" cy="4953000"/>
          </a:xfrm>
        </p:spPr>
        <p:txBody>
          <a:bodyPr>
            <a:normAutofit/>
          </a:bodyPr>
          <a:lstStyle/>
          <a:p>
            <a:r>
              <a:rPr lang="en-US" sz="2400" dirty="0" smtClean="0"/>
              <a:t>Triple </a:t>
            </a:r>
            <a:r>
              <a:rPr lang="en-US" sz="2400" i="1" dirty="0" smtClean="0"/>
              <a:t>DES</a:t>
            </a:r>
            <a:r>
              <a:rPr lang="en-US" sz="2400" dirty="0" smtClean="0"/>
              <a:t>, a mode of the </a:t>
            </a:r>
            <a:r>
              <a:rPr lang="en-US" sz="2400" dirty="0" smtClean="0">
                <a:hlinkClick r:id="rId3"/>
              </a:rPr>
              <a:t>DES</a:t>
            </a:r>
            <a:r>
              <a:rPr lang="en-US" sz="2400" dirty="0" smtClean="0"/>
              <a:t> </a:t>
            </a:r>
            <a:r>
              <a:rPr lang="en-US" sz="2400" dirty="0" smtClean="0">
                <a:hlinkClick r:id="rId4"/>
              </a:rPr>
              <a:t>encryption</a:t>
            </a:r>
            <a:r>
              <a:rPr lang="en-US" sz="2400" dirty="0" smtClean="0"/>
              <a:t> </a:t>
            </a:r>
            <a:r>
              <a:rPr lang="en-US" sz="2400" dirty="0" smtClean="0">
                <a:hlinkClick r:id="rId5"/>
              </a:rPr>
              <a:t>algorithm</a:t>
            </a:r>
            <a:r>
              <a:rPr lang="en-US" sz="2400" dirty="0" smtClean="0"/>
              <a:t> that encrypts data three times. Three 64-</a:t>
            </a:r>
            <a:r>
              <a:rPr lang="en-US" sz="2400" dirty="0" smtClean="0">
                <a:hlinkClick r:id="rId6"/>
              </a:rPr>
              <a:t>bit</a:t>
            </a:r>
            <a:r>
              <a:rPr lang="en-US" sz="2400" dirty="0" smtClean="0"/>
              <a:t> </a:t>
            </a:r>
            <a:r>
              <a:rPr lang="en-US" sz="2400" dirty="0" smtClean="0">
                <a:hlinkClick r:id="rId7"/>
              </a:rPr>
              <a:t>keys</a:t>
            </a:r>
            <a:r>
              <a:rPr lang="en-US" sz="2400" dirty="0" smtClean="0"/>
              <a:t> are used, instead of one, for an overall key length of 192 bits (the first encryption is encrypted with second key, and the resulting </a:t>
            </a:r>
            <a:r>
              <a:rPr lang="en-US" sz="2400" dirty="0" smtClean="0">
                <a:hlinkClick r:id="rId8"/>
              </a:rPr>
              <a:t>cipher text</a:t>
            </a:r>
            <a:r>
              <a:rPr lang="en-US" sz="2400" dirty="0" smtClean="0"/>
              <a:t> is again encrypted with a third key).</a:t>
            </a:r>
            <a:endParaRPr lang="en-US" sz="2400" dirty="0"/>
          </a:p>
        </p:txBody>
      </p:sp>
      <p:pic>
        <p:nvPicPr>
          <p:cNvPr id="9" name="Content Placeholder 6" descr="pcrypt.gif"/>
          <p:cNvPicPr>
            <a:picLocks noChangeAspect="1"/>
          </p:cNvPicPr>
          <p:nvPr/>
        </p:nvPicPr>
        <p:blipFill>
          <a:blip r:embed="rId9"/>
          <a:stretch>
            <a:fillRect/>
          </a:stretch>
        </p:blipFill>
        <p:spPr>
          <a:xfrm>
            <a:off x="4531112" y="1371600"/>
            <a:ext cx="4348975" cy="3581400"/>
          </a:xfrm>
          <a:prstGeom prst="rect">
            <a:avLst/>
          </a:prstGeom>
        </p:spPr>
      </p:pic>
      <p:sp>
        <p:nvSpPr>
          <p:cNvPr id="10" name="Content Placeholder 9"/>
          <p:cNvSpPr>
            <a:spLocks noGrp="1"/>
          </p:cNvSpPr>
          <p:nvPr>
            <p:ph sz="half" idx="2"/>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t="-6000" b="-6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57200" y="140112"/>
            <a:ext cx="8229600" cy="792162"/>
          </a:xfrm>
        </p:spPr>
        <p:txBody>
          <a:bodyPr>
            <a:normAutofit/>
          </a:bodyPr>
          <a:lstStyle/>
          <a:p>
            <a:r>
              <a:rPr lang="en-US" sz="4000" dirty="0" smtClean="0"/>
              <a:t>Encryption Medium</a:t>
            </a:r>
            <a:endParaRPr lang="en-US" sz="4000" dirty="0"/>
          </a:p>
        </p:txBody>
      </p:sp>
      <p:sp>
        <p:nvSpPr>
          <p:cNvPr id="6" name="Text Placeholder 5"/>
          <p:cNvSpPr>
            <a:spLocks noGrp="1"/>
          </p:cNvSpPr>
          <p:nvPr>
            <p:ph type="body" idx="1"/>
          </p:nvPr>
        </p:nvSpPr>
        <p:spPr>
          <a:xfrm>
            <a:off x="228600" y="1066800"/>
            <a:ext cx="4343400" cy="914399"/>
          </a:xfrm>
        </p:spPr>
        <p:txBody>
          <a:bodyPr>
            <a:noAutofit/>
          </a:bodyPr>
          <a:lstStyle/>
          <a:p>
            <a:r>
              <a:rPr lang="en-US" sz="2600" b="0" dirty="0" smtClean="0"/>
              <a:t>Benefits of Software-Based Encryption</a:t>
            </a:r>
          </a:p>
        </p:txBody>
      </p:sp>
      <p:sp>
        <p:nvSpPr>
          <p:cNvPr id="7" name="Content Placeholder 6"/>
          <p:cNvSpPr>
            <a:spLocks noGrp="1"/>
          </p:cNvSpPr>
          <p:nvPr>
            <p:ph sz="half" idx="2"/>
          </p:nvPr>
        </p:nvSpPr>
        <p:spPr>
          <a:xfrm>
            <a:off x="98328" y="1981200"/>
            <a:ext cx="4168872" cy="4265261"/>
          </a:xfrm>
        </p:spPr>
        <p:txBody>
          <a:bodyPr>
            <a:normAutofit/>
          </a:bodyPr>
          <a:lstStyle/>
          <a:p>
            <a:r>
              <a:rPr lang="en-US" sz="2000" dirty="0" smtClean="0"/>
              <a:t>Software-based encryption is much simpler to employ. It simply requires the installation of a particular software module onto your computer. </a:t>
            </a:r>
          </a:p>
          <a:p>
            <a:r>
              <a:rPr lang="en-US" sz="2000" dirty="0" smtClean="0"/>
              <a:t>The key for software-based encryption, not being an actual object, is something that cannot simply be lost or misplaced. </a:t>
            </a:r>
          </a:p>
          <a:p>
            <a:r>
              <a:rPr lang="en-US" sz="2000" dirty="0" smtClean="0"/>
              <a:t>Also, it is relatively easy to extend access to various users.</a:t>
            </a:r>
          </a:p>
          <a:p>
            <a:endParaRPr lang="en-US" dirty="0"/>
          </a:p>
        </p:txBody>
      </p:sp>
      <p:sp>
        <p:nvSpPr>
          <p:cNvPr id="8" name="Text Placeholder 7"/>
          <p:cNvSpPr>
            <a:spLocks noGrp="1"/>
          </p:cNvSpPr>
          <p:nvPr>
            <p:ph type="body" sz="quarter" idx="3"/>
          </p:nvPr>
        </p:nvSpPr>
        <p:spPr>
          <a:xfrm>
            <a:off x="4512293" y="1143000"/>
            <a:ext cx="4098307" cy="811830"/>
          </a:xfrm>
        </p:spPr>
        <p:txBody>
          <a:bodyPr>
            <a:normAutofit fontScale="25000" lnSpcReduction="20000"/>
          </a:bodyPr>
          <a:lstStyle/>
          <a:p>
            <a:r>
              <a:rPr lang="en-US" sz="10400" b="0" dirty="0" smtClean="0"/>
              <a:t>Benefits of Hardware-Based Encryption</a:t>
            </a:r>
          </a:p>
          <a:p>
            <a:endParaRPr lang="en-US" dirty="0"/>
          </a:p>
        </p:txBody>
      </p:sp>
      <p:sp>
        <p:nvSpPr>
          <p:cNvPr id="9" name="Content Placeholder 8"/>
          <p:cNvSpPr>
            <a:spLocks noGrp="1"/>
          </p:cNvSpPr>
          <p:nvPr>
            <p:ph sz="quarter" idx="4"/>
          </p:nvPr>
        </p:nvSpPr>
        <p:spPr>
          <a:xfrm>
            <a:off x="4495800" y="1905000"/>
            <a:ext cx="4495799" cy="4571999"/>
          </a:xfrm>
        </p:spPr>
        <p:txBody>
          <a:bodyPr>
            <a:noAutofit/>
          </a:bodyPr>
          <a:lstStyle/>
          <a:p>
            <a:r>
              <a:rPr lang="en-US" sz="2000" dirty="0" smtClean="0"/>
              <a:t>Hardware-based encryption is generally much faster than software-based encryption. </a:t>
            </a:r>
          </a:p>
          <a:p>
            <a:r>
              <a:rPr lang="en-US" sz="2000" dirty="0" smtClean="0"/>
              <a:t>Hardware-based encryption requires no such additional computing strain on the part of the computer. </a:t>
            </a:r>
          </a:p>
          <a:p>
            <a:r>
              <a:rPr lang="en-US" sz="2000" dirty="0" smtClean="0"/>
              <a:t>Furthermore, hardware-based encryption generally has more integrity than software-based encryption, because a hacker usually cannot bypass it without being on location and disassembling the computer itself.</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l="-100000" r="-23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HSM in e-Payment Systems??</a:t>
            </a:r>
            <a:endParaRPr lang="en-US" dirty="0"/>
          </a:p>
        </p:txBody>
      </p:sp>
      <p:sp>
        <p:nvSpPr>
          <p:cNvPr id="7" name="Content Placeholder 6"/>
          <p:cNvSpPr>
            <a:spLocks noGrp="1"/>
          </p:cNvSpPr>
          <p:nvPr>
            <p:ph sz="half" idx="1"/>
          </p:nvPr>
        </p:nvSpPr>
        <p:spPr>
          <a:xfrm>
            <a:off x="228600" y="1600200"/>
            <a:ext cx="4953000" cy="4525963"/>
          </a:xfrm>
        </p:spPr>
        <p:txBody>
          <a:bodyPr>
            <a:normAutofit/>
          </a:bodyPr>
          <a:lstStyle/>
          <a:p>
            <a:r>
              <a:rPr lang="en-US" sz="2400" dirty="0" smtClean="0"/>
              <a:t>ATM transactions exists in Financial Interchange Networks</a:t>
            </a:r>
          </a:p>
          <a:p>
            <a:pPr>
              <a:buNone/>
            </a:pPr>
            <a:endParaRPr lang="en-US" sz="2400" dirty="0" smtClean="0"/>
          </a:p>
          <a:p>
            <a:r>
              <a:rPr lang="en-US" sz="2400" dirty="0" smtClean="0"/>
              <a:t>Proven, ubiquitous end-to-end secure network is required for high volume transaction processing</a:t>
            </a:r>
          </a:p>
          <a:p>
            <a:pPr>
              <a:buNone/>
            </a:pPr>
            <a:endParaRPr lang="en-US" sz="2400" dirty="0" smtClean="0"/>
          </a:p>
          <a:p>
            <a:r>
              <a:rPr lang="en-US" sz="2400" dirty="0" smtClean="0"/>
              <a:t>Banking ATMs use HSM to secure customer PIN and other secure data</a:t>
            </a:r>
            <a:endParaRPr lang="en-US" sz="2400" dirty="0"/>
          </a:p>
        </p:txBody>
      </p:sp>
      <p:pic>
        <p:nvPicPr>
          <p:cNvPr id="11" name="Content Placeholder 10" descr="interchange-network-1.JPG"/>
          <p:cNvPicPr>
            <a:picLocks noGrp="1" noChangeAspect="1"/>
          </p:cNvPicPr>
          <p:nvPr>
            <p:ph sz="half" idx="2"/>
          </p:nvPr>
        </p:nvPicPr>
        <p:blipFill>
          <a:blip r:embed="rId3"/>
          <a:stretch>
            <a:fillRect/>
          </a:stretch>
        </p:blipFill>
        <p:spPr>
          <a:xfrm>
            <a:off x="5225187" y="1371600"/>
            <a:ext cx="3788489" cy="35052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34000" r="-34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HSM?</a:t>
            </a:r>
            <a:endParaRPr lang="en-US" dirty="0"/>
          </a:p>
        </p:txBody>
      </p:sp>
      <p:sp>
        <p:nvSpPr>
          <p:cNvPr id="7" name="Content Placeholder 6"/>
          <p:cNvSpPr>
            <a:spLocks noGrp="1"/>
          </p:cNvSpPr>
          <p:nvPr>
            <p:ph sz="half" idx="1"/>
          </p:nvPr>
        </p:nvSpPr>
        <p:spPr>
          <a:xfrm>
            <a:off x="381000" y="1600200"/>
            <a:ext cx="8382000" cy="4876800"/>
          </a:xfrm>
        </p:spPr>
        <p:txBody>
          <a:bodyPr>
            <a:normAutofit/>
          </a:bodyPr>
          <a:lstStyle/>
          <a:p>
            <a:r>
              <a:rPr lang="en-US" sz="2400" dirty="0" smtClean="0"/>
              <a:t>Host Security Modules (HSMs) is a physical hardware to do all sort of encryption/decryption</a:t>
            </a:r>
          </a:p>
          <a:p>
            <a:pPr>
              <a:buNone/>
            </a:pPr>
            <a:endParaRPr lang="en-US" sz="2400" dirty="0" smtClean="0"/>
          </a:p>
          <a:p>
            <a:r>
              <a:rPr lang="en-US" sz="2400" dirty="0" smtClean="0"/>
              <a:t>Host Security Module Facilities</a:t>
            </a:r>
          </a:p>
          <a:p>
            <a:pPr lvl="1"/>
            <a:r>
              <a:rPr lang="en-US" dirty="0" smtClean="0"/>
              <a:t>Key Management</a:t>
            </a:r>
          </a:p>
          <a:p>
            <a:pPr lvl="1"/>
            <a:r>
              <a:rPr lang="en-US" dirty="0" smtClean="0"/>
              <a:t>PIN Management</a:t>
            </a:r>
          </a:p>
          <a:p>
            <a:pPr lvl="1"/>
            <a:r>
              <a:rPr lang="en-US" dirty="0" smtClean="0"/>
              <a:t>Digital signing</a:t>
            </a:r>
          </a:p>
          <a:p>
            <a:pPr lvl="1"/>
            <a:endParaRPr lang="en-US" dirty="0" smtClean="0"/>
          </a:p>
          <a:p>
            <a:r>
              <a:rPr lang="en-US" dirty="0" smtClean="0"/>
              <a:t>Can be configurable to certain extent</a:t>
            </a:r>
          </a:p>
          <a:p>
            <a:endParaRPr lang="en-US" dirty="0" smtClean="0"/>
          </a:p>
          <a:p>
            <a:pPr lvl="1">
              <a:buNone/>
            </a:pPr>
            <a:endParaRPr lang="en-US" dirty="0" smtClean="0"/>
          </a:p>
          <a:p>
            <a:pPr lvl="1">
              <a:buNone/>
            </a:pPr>
            <a:endParaRPr lang="en-US" dirty="0" smtClean="0"/>
          </a:p>
        </p:txBody>
      </p:sp>
      <p:pic>
        <p:nvPicPr>
          <p:cNvPr id="4" name="Picture 3" descr="product_hsm8.jpg"/>
          <p:cNvPicPr>
            <a:picLocks noChangeAspect="1"/>
          </p:cNvPicPr>
          <p:nvPr/>
        </p:nvPicPr>
        <p:blipFill>
          <a:blip r:embed="rId3"/>
          <a:stretch>
            <a:fillRect/>
          </a:stretch>
        </p:blipFill>
        <p:spPr>
          <a:xfrm>
            <a:off x="4876800" y="3733800"/>
            <a:ext cx="3810000" cy="11303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5285</TotalTime>
  <Words>1436</Words>
  <Application>Microsoft Office PowerPoint</Application>
  <PresentationFormat>On-screen Show (4:3)</PresentationFormat>
  <Paragraphs>184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ATM Security &amp; HSM</vt:lpstr>
      <vt:lpstr>Session’s Outline</vt:lpstr>
      <vt:lpstr>Encryption/Decryption</vt:lpstr>
      <vt:lpstr>Encryption Schemes</vt:lpstr>
      <vt:lpstr>Symmetric vs Asymmetric Encryption</vt:lpstr>
      <vt:lpstr>Triple DES</vt:lpstr>
      <vt:lpstr>Encryption Medium</vt:lpstr>
      <vt:lpstr>HSM in e-Payment Systems??</vt:lpstr>
      <vt:lpstr>What is HSM?</vt:lpstr>
      <vt:lpstr>What is HSM? cont..</vt:lpstr>
      <vt:lpstr>HSM Manufactures</vt:lpstr>
      <vt:lpstr>Typical HSM Integration</vt:lpstr>
      <vt:lpstr>Types of Keys Maintained by HSM</vt:lpstr>
      <vt:lpstr>Types of Keys Maintained by HSM cont..</vt:lpstr>
      <vt:lpstr>Nimbus Key Generation</vt:lpstr>
      <vt:lpstr>Terminal Settings For Nimbus</vt:lpstr>
      <vt:lpstr>Nimbus Key Change Message</vt:lpstr>
      <vt:lpstr>Overview  of HSM &amp; Commands  (Own ATM)</vt:lpstr>
      <vt:lpstr>Slide 19</vt:lpstr>
      <vt:lpstr>Slide 20</vt:lpstr>
      <vt:lpstr>Slide 21</vt:lpstr>
      <vt:lpstr>Overview  of HSM &amp; Commands (Zone)</vt:lpstr>
      <vt:lpstr>Encrypting a Clear Zone Master Key Component</vt:lpstr>
      <vt:lpstr>Forming a Zone Master Key From Encrypted Components</vt:lpstr>
      <vt:lpstr>Import Key</vt:lpstr>
      <vt:lpstr>HSM Commands</vt:lpstr>
      <vt:lpstr>Questions &amp; Answers</vt:lpstr>
    </vt:vector>
  </TitlesOfParts>
  <Company>Avanza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adeel.ashraf</dc:creator>
  <cp:lastModifiedBy>adeel.ashraf</cp:lastModifiedBy>
  <cp:revision>413</cp:revision>
  <dcterms:created xsi:type="dcterms:W3CDTF">2012-11-22T06:12:16Z</dcterms:created>
  <dcterms:modified xsi:type="dcterms:W3CDTF">2012-12-28T07:58:04Z</dcterms:modified>
</cp:coreProperties>
</file>