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594BD4-F0A8-4C75-AC1A-95C4BA933197}">
      <dgm:prSet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Aim: Assess risks associated with Android in car infotainment system</a:t>
          </a:r>
          <a:endParaRPr lang="en-US" dirty="0">
            <a:latin typeface="Gill Sans MT" panose="020B0502020104020203" pitchFamily="34" charset="0"/>
          </a:endParaRPr>
        </a:p>
      </dgm:t>
    </dgm:pt>
    <dgm:pt modelId="{CFAA3A86-332D-4552-8E3D-B79F4A443811}" type="parTrans" cxnId="{313F16EF-1754-404F-8757-91F3E8624601}">
      <dgm:prSet/>
      <dgm:spPr/>
      <dgm:t>
        <a:bodyPr/>
        <a:lstStyle/>
        <a:p>
          <a:endParaRPr lang="en-US"/>
        </a:p>
      </dgm:t>
    </dgm:pt>
    <dgm:pt modelId="{583D891E-E1A8-4469-985E-F6810BE834F3}" type="sibTrans" cxnId="{313F16EF-1754-404F-8757-91F3E8624601}">
      <dgm:prSet/>
      <dgm:spPr/>
      <dgm:t>
        <a:bodyPr/>
        <a:lstStyle/>
        <a:p>
          <a:endParaRPr lang="en-US"/>
        </a:p>
      </dgm:t>
    </dgm:pt>
    <dgm:pt modelId="{C07E5892-30CF-4293-97BD-3EC1CDD2A0AD}">
      <dgm:prSet custT="1"/>
      <dgm:spPr/>
      <dgm:t>
        <a:bodyPr/>
        <a:lstStyle/>
        <a:p>
          <a:pPr algn="l"/>
          <a:r>
            <a:rPr lang="en-US" sz="1800" dirty="0" smtClean="0">
              <a:latin typeface="Gill Sans MT" panose="020B0502020104020203" pitchFamily="34" charset="0"/>
            </a:rPr>
            <a:t>Resources: 1) Android Studio: IDE for emulating car infotainment systems.  2) ZAP (Zed Attack Proxy): Open-source web application security scanner. 3) Nessus Community Edition: Vulnerability scanner for comprehensive security analysis.</a:t>
          </a:r>
          <a:endParaRPr lang="en-US" sz="1800" dirty="0">
            <a:latin typeface="Gill Sans MT" panose="020B0502020104020203" pitchFamily="34" charset="0"/>
          </a:endParaRPr>
        </a:p>
      </dgm:t>
    </dgm:pt>
    <dgm:pt modelId="{7FC35BF0-5D45-4147-8BCE-FBE0EFCE543A}" type="parTrans" cxnId="{AFC6B427-46B9-4AE6-AB4F-99451C6CF465}">
      <dgm:prSet/>
      <dgm:spPr/>
      <dgm:t>
        <a:bodyPr/>
        <a:lstStyle/>
        <a:p>
          <a:endParaRPr lang="en-US"/>
        </a:p>
      </dgm:t>
    </dgm:pt>
    <dgm:pt modelId="{BC2691B3-B011-4F8C-8E85-2C7F222E347F}" type="sibTrans" cxnId="{AFC6B427-46B9-4AE6-AB4F-99451C6CF465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7E5485-6EF0-40EE-8616-A90C77A4806C}" type="pres">
      <dgm:prSet presAssocID="{0C594BD4-F0A8-4C75-AC1A-95C4BA933197}" presName="compositeNode" presStyleCnt="0">
        <dgm:presLayoutVars>
          <dgm:bulletEnabled val="1"/>
        </dgm:presLayoutVars>
      </dgm:prSet>
      <dgm:spPr/>
    </dgm:pt>
    <dgm:pt modelId="{1282D68E-8101-4936-9EB3-11B02430985B}" type="pres">
      <dgm:prSet presAssocID="{0C594BD4-F0A8-4C75-AC1A-95C4BA933197}" presName="bgRect" presStyleLbl="alignNode1" presStyleIdx="0" presStyleCnt="2" custScaleX="140609"/>
      <dgm:spPr/>
      <dgm:t>
        <a:bodyPr/>
        <a:lstStyle/>
        <a:p>
          <a:endParaRPr lang="en-US"/>
        </a:p>
      </dgm:t>
    </dgm:pt>
    <dgm:pt modelId="{E21FCF4C-20D8-42E6-9684-D97FD6D652DF}" type="pres">
      <dgm:prSet presAssocID="{583D891E-E1A8-4469-985E-F6810BE834F3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294817D4-3B2D-4D2A-B507-D7709B25F03D}" type="pres">
      <dgm:prSet presAssocID="{0C594BD4-F0A8-4C75-AC1A-95C4BA933197}" presName="nodeRect" presStyleLbl="alig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CF322-F807-46C4-9B15-E24D05604E38}" type="pres">
      <dgm:prSet presAssocID="{583D891E-E1A8-4469-985E-F6810BE834F3}" presName="sibTrans" presStyleCnt="0"/>
      <dgm:spPr/>
    </dgm:pt>
    <dgm:pt modelId="{C80E2F46-FC91-4A2C-9485-F4B76D9984BC}" type="pres">
      <dgm:prSet presAssocID="{C07E5892-30CF-4293-97BD-3EC1CDD2A0AD}" presName="compositeNode" presStyleCnt="0">
        <dgm:presLayoutVars>
          <dgm:bulletEnabled val="1"/>
        </dgm:presLayoutVars>
      </dgm:prSet>
      <dgm:spPr/>
    </dgm:pt>
    <dgm:pt modelId="{C223CD1C-8750-4A7F-9795-70B24F4C7D3D}" type="pres">
      <dgm:prSet presAssocID="{C07E5892-30CF-4293-97BD-3EC1CDD2A0AD}" presName="bgRect" presStyleLbl="alignNode1" presStyleIdx="1" presStyleCnt="2" custScaleX="136090"/>
      <dgm:spPr/>
      <dgm:t>
        <a:bodyPr/>
        <a:lstStyle/>
        <a:p>
          <a:endParaRPr lang="en-US"/>
        </a:p>
      </dgm:t>
    </dgm:pt>
    <dgm:pt modelId="{0B59E903-B799-4FC7-A340-52B61371BB96}" type="pres">
      <dgm:prSet presAssocID="{BC2691B3-B011-4F8C-8E85-2C7F222E347F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EF1BE7BB-5133-420D-BD47-1FE0719C79A3}" type="pres">
      <dgm:prSet presAssocID="{C07E5892-30CF-4293-97BD-3EC1CDD2A0AD}" presName="nodeRect" presStyleLbl="alig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535E64-07FC-4A68-B8DB-F62D85249BFD}" type="presOf" srcId="{0C594BD4-F0A8-4C75-AC1A-95C4BA933197}" destId="{1282D68E-8101-4936-9EB3-11B02430985B}" srcOrd="0" destOrd="0" presId="urn:microsoft.com/office/officeart/2016/7/layout/LinearBlockProcessNumbered"/>
    <dgm:cxn modelId="{C57B6467-9339-4C7D-9665-F8264E7403A8}" type="presOf" srcId="{BC2691B3-B011-4F8C-8E85-2C7F222E347F}" destId="{0B59E903-B799-4FC7-A340-52B61371BB96}" srcOrd="0" destOrd="0" presId="urn:microsoft.com/office/officeart/2016/7/layout/LinearBlockProcessNumbered"/>
    <dgm:cxn modelId="{9802A596-5105-4D6D-8C7F-C2C2F76D77A1}" type="presOf" srcId="{C07E5892-30CF-4293-97BD-3EC1CDD2A0AD}" destId="{C223CD1C-8750-4A7F-9795-70B24F4C7D3D}" srcOrd="0" destOrd="0" presId="urn:microsoft.com/office/officeart/2016/7/layout/LinearBlockProcessNumbered"/>
    <dgm:cxn modelId="{AD7D13FB-62A3-4E33-97E9-2F805141C025}" type="presOf" srcId="{583D891E-E1A8-4469-985E-F6810BE834F3}" destId="{E21FCF4C-20D8-42E6-9684-D97FD6D652DF}" srcOrd="0" destOrd="0" presId="urn:microsoft.com/office/officeart/2016/7/layout/LinearBlockProcessNumbered"/>
    <dgm:cxn modelId="{5EA41A16-F0AB-42F2-A513-B1D38F14E172}" type="presOf" srcId="{C07E5892-30CF-4293-97BD-3EC1CDD2A0AD}" destId="{EF1BE7BB-5133-420D-BD47-1FE0719C79A3}" srcOrd="1" destOrd="0" presId="urn:microsoft.com/office/officeart/2016/7/layout/LinearBlockProcessNumbered"/>
    <dgm:cxn modelId="{313F16EF-1754-404F-8757-91F3E8624601}" srcId="{8AA20905-3954-474B-A606-562BCA026DC1}" destId="{0C594BD4-F0A8-4C75-AC1A-95C4BA933197}" srcOrd="0" destOrd="0" parTransId="{CFAA3A86-332D-4552-8E3D-B79F4A443811}" sibTransId="{583D891E-E1A8-4469-985E-F6810BE834F3}"/>
    <dgm:cxn modelId="{5821318F-9D35-4414-B9DF-9CB3DCD58EDA}" type="presOf" srcId="{0C594BD4-F0A8-4C75-AC1A-95C4BA933197}" destId="{294817D4-3B2D-4D2A-B507-D7709B25F03D}" srcOrd="1" destOrd="0" presId="urn:microsoft.com/office/officeart/2016/7/layout/LinearBlockProcessNumbered"/>
    <dgm:cxn modelId="{AFC6B427-46B9-4AE6-AB4F-99451C6CF465}" srcId="{8AA20905-3954-474B-A606-562BCA026DC1}" destId="{C07E5892-30CF-4293-97BD-3EC1CDD2A0AD}" srcOrd="1" destOrd="0" parTransId="{7FC35BF0-5D45-4147-8BCE-FBE0EFCE543A}" sibTransId="{BC2691B3-B011-4F8C-8E85-2C7F222E347F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C18CFE43-C836-4BFA-B1D5-21A8B3564B8D}" type="presParOf" srcId="{579698BD-D232-4926-8D7B-29A69B90858B}" destId="{347E5485-6EF0-40EE-8616-A90C77A4806C}" srcOrd="0" destOrd="0" presId="urn:microsoft.com/office/officeart/2016/7/layout/LinearBlockProcessNumbered"/>
    <dgm:cxn modelId="{F9346E0C-C0D6-4D53-A27A-770301CF5D44}" type="presParOf" srcId="{347E5485-6EF0-40EE-8616-A90C77A4806C}" destId="{1282D68E-8101-4936-9EB3-11B02430985B}" srcOrd="0" destOrd="0" presId="urn:microsoft.com/office/officeart/2016/7/layout/LinearBlockProcessNumbered"/>
    <dgm:cxn modelId="{4B9C07D9-855E-4422-A2EF-F7A0CF58F7BB}" type="presParOf" srcId="{347E5485-6EF0-40EE-8616-A90C77A4806C}" destId="{E21FCF4C-20D8-42E6-9684-D97FD6D652DF}" srcOrd="1" destOrd="0" presId="urn:microsoft.com/office/officeart/2016/7/layout/LinearBlockProcessNumbered"/>
    <dgm:cxn modelId="{502F149A-69AA-4EAD-8D09-BC3C3379CDD0}" type="presParOf" srcId="{347E5485-6EF0-40EE-8616-A90C77A4806C}" destId="{294817D4-3B2D-4D2A-B507-D7709B25F03D}" srcOrd="2" destOrd="0" presId="urn:microsoft.com/office/officeart/2016/7/layout/LinearBlockProcessNumbered"/>
    <dgm:cxn modelId="{C51A4D3A-5AAE-45D3-8C30-8B60E2B86FD2}" type="presParOf" srcId="{579698BD-D232-4926-8D7B-29A69B90858B}" destId="{426CF322-F807-46C4-9B15-E24D05604E38}" srcOrd="1" destOrd="0" presId="urn:microsoft.com/office/officeart/2016/7/layout/LinearBlockProcessNumbered"/>
    <dgm:cxn modelId="{3AD7362A-1087-4FE7-8178-40D1CE09F9E8}" type="presParOf" srcId="{579698BD-D232-4926-8D7B-29A69B90858B}" destId="{C80E2F46-FC91-4A2C-9485-F4B76D9984BC}" srcOrd="2" destOrd="0" presId="urn:microsoft.com/office/officeart/2016/7/layout/LinearBlockProcessNumbered"/>
    <dgm:cxn modelId="{A89A8167-8CD1-460A-8C42-70F51908F35C}" type="presParOf" srcId="{C80E2F46-FC91-4A2C-9485-F4B76D9984BC}" destId="{C223CD1C-8750-4A7F-9795-70B24F4C7D3D}" srcOrd="0" destOrd="0" presId="urn:microsoft.com/office/officeart/2016/7/layout/LinearBlockProcessNumbered"/>
    <dgm:cxn modelId="{BADDDFD6-B5D8-4F6D-B64B-9D4600F8E9AB}" type="presParOf" srcId="{C80E2F46-FC91-4A2C-9485-F4B76D9984BC}" destId="{0B59E903-B799-4FC7-A340-52B61371BB96}" srcOrd="1" destOrd="0" presId="urn:microsoft.com/office/officeart/2016/7/layout/LinearBlockProcessNumbered"/>
    <dgm:cxn modelId="{5C90C473-3EDC-4F78-B116-8F37F74BE32E}" type="presParOf" srcId="{C80E2F46-FC91-4A2C-9485-F4B76D9984BC}" destId="{EF1BE7BB-5133-420D-BD47-1FE0719C79A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2D68E-8101-4936-9EB3-11B02430985B}">
      <dsp:nvSpPr>
        <dsp:cNvPr id="0" name=""/>
        <dsp:cNvSpPr/>
      </dsp:nvSpPr>
      <dsp:spPr>
        <a:xfrm>
          <a:off x="2563" y="0"/>
          <a:ext cx="5111008" cy="40108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048" tIns="0" rIns="359048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Gill Sans MT" panose="020B0502020104020203" pitchFamily="34" charset="0"/>
            </a:rPr>
            <a:t>Aim: Assess risks associated with Android in car infotainment system</a:t>
          </a:r>
          <a:endParaRPr lang="en-US" sz="2600" kern="1200" dirty="0">
            <a:latin typeface="Gill Sans MT" panose="020B0502020104020203" pitchFamily="34" charset="0"/>
          </a:endParaRPr>
        </a:p>
      </dsp:txBody>
      <dsp:txXfrm>
        <a:off x="2563" y="1604336"/>
        <a:ext cx="5111008" cy="2406504"/>
      </dsp:txXfrm>
    </dsp:sp>
    <dsp:sp modelId="{E21FCF4C-20D8-42E6-9684-D97FD6D652DF}">
      <dsp:nvSpPr>
        <dsp:cNvPr id="0" name=""/>
        <dsp:cNvSpPr/>
      </dsp:nvSpPr>
      <dsp:spPr>
        <a:xfrm>
          <a:off x="740613" y="0"/>
          <a:ext cx="3634908" cy="160433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048" tIns="165100" rIns="359048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600" kern="1200"/>
        </a:p>
      </dsp:txBody>
      <dsp:txXfrm>
        <a:off x="740613" y="0"/>
        <a:ext cx="3634908" cy="1604336"/>
      </dsp:txXfrm>
    </dsp:sp>
    <dsp:sp modelId="{C223CD1C-8750-4A7F-9795-70B24F4C7D3D}">
      <dsp:nvSpPr>
        <dsp:cNvPr id="0" name=""/>
        <dsp:cNvSpPr/>
      </dsp:nvSpPr>
      <dsp:spPr>
        <a:xfrm>
          <a:off x="5404364" y="0"/>
          <a:ext cx="4946746" cy="40108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048" tIns="0" rIns="359048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Gill Sans MT" panose="020B0502020104020203" pitchFamily="34" charset="0"/>
            </a:rPr>
            <a:t>Resources: 1) Android Studio: IDE for emulating car infotainment systems.  2) ZAP (Zed Attack Proxy): Open-source web application security scanner. 3) Nessus Community Edition: Vulnerability scanner for comprehensive security analysis.</a:t>
          </a:r>
          <a:endParaRPr lang="en-US" sz="1800" kern="1200" dirty="0">
            <a:latin typeface="Gill Sans MT" panose="020B0502020104020203" pitchFamily="34" charset="0"/>
          </a:endParaRPr>
        </a:p>
      </dsp:txBody>
      <dsp:txXfrm>
        <a:off x="5404364" y="1604336"/>
        <a:ext cx="4946746" cy="2406504"/>
      </dsp:txXfrm>
    </dsp:sp>
    <dsp:sp modelId="{0B59E903-B799-4FC7-A340-52B61371BB96}">
      <dsp:nvSpPr>
        <dsp:cNvPr id="0" name=""/>
        <dsp:cNvSpPr/>
      </dsp:nvSpPr>
      <dsp:spPr>
        <a:xfrm>
          <a:off x="6060283" y="0"/>
          <a:ext cx="3634908" cy="160433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048" tIns="165100" rIns="359048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600" kern="1200"/>
        </a:p>
      </dsp:txBody>
      <dsp:txXfrm>
        <a:off x="6060283" y="0"/>
        <a:ext cx="3634908" cy="1604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517" y="1071518"/>
            <a:ext cx="5146766" cy="3918856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Project Title: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Identifying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Potential Vulnerabilities in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a generic Android-Based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Car Infotainment Systems Emulated within Android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Studio.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028" name="Picture 4" descr="Image result for android car infotainment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2057" cy="684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59900" y="5524500"/>
            <a:ext cx="293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By: </a:t>
            </a:r>
            <a:r>
              <a:rPr lang="en-US" dirty="0" err="1" smtClean="0"/>
              <a:t>Razeena</a:t>
            </a:r>
            <a:r>
              <a:rPr lang="en-US" dirty="0" smtClean="0"/>
              <a:t> </a:t>
            </a:r>
            <a:r>
              <a:rPr lang="en-US" dirty="0" err="1" smtClean="0"/>
              <a:t>Rafeek</a:t>
            </a:r>
            <a:endParaRPr lang="en-US" dirty="0" smtClean="0"/>
          </a:p>
          <a:p>
            <a:r>
              <a:rPr lang="en-US" dirty="0" smtClean="0"/>
              <a:t>Student ID: </a:t>
            </a:r>
            <a:r>
              <a:rPr lang="en-US" dirty="0"/>
              <a:t>RAZ22599908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ill Sans MT" panose="020B0502020104020203" pitchFamily="34" charset="0"/>
              </a:rPr>
              <a:t>Identifying Potential Vulnerabilities </a:t>
            </a:r>
            <a:r>
              <a:rPr lang="en-US" sz="3600" dirty="0" smtClean="0">
                <a:latin typeface="Gill Sans MT" panose="020B0502020104020203" pitchFamily="34" charset="0"/>
              </a:rPr>
              <a:t>in a generic Android Based </a:t>
            </a:r>
            <a:r>
              <a:rPr lang="en-US" sz="3600" dirty="0">
                <a:latin typeface="Gill Sans MT" panose="020B0502020104020203" pitchFamily="34" charset="0"/>
              </a:rPr>
              <a:t>Car Infotainment Systems Emulated within Android Studio</a:t>
            </a:r>
            <a:endParaRPr lang="en-US" sz="3600" dirty="0">
              <a:latin typeface="Gill Sans MT" panose="020B0502020104020203" pitchFamily="34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xmlns="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400812"/>
              </p:ext>
            </p:extLst>
          </p:nvPr>
        </p:nvGraphicFramePr>
        <p:xfrm>
          <a:off x="914400" y="2076449"/>
          <a:ext cx="10353675" cy="4010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630" y="742905"/>
            <a:ext cx="9440034" cy="496556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>
                <a:effectLst/>
                <a:latin typeface="Gill Sans MT" panose="020B0502020104020203" pitchFamily="34" charset="0"/>
              </a:rPr>
              <a:t>Description</a:t>
            </a:r>
            <a:endParaRPr lang="en-US" sz="2800" dirty="0">
              <a:effectLst/>
              <a:latin typeface="Gill Sans MT" panose="020B0502020104020203" pitchFamily="34" charset="0"/>
            </a:endParaRPr>
          </a:p>
          <a:p>
            <a:pPr algn="l"/>
            <a:r>
              <a:rPr lang="en-US" sz="2400" u="sng" dirty="0" smtClean="0">
                <a:effectLst/>
                <a:latin typeface="Gill Sans MT" panose="020B0502020104020203" pitchFamily="34" charset="0"/>
              </a:rPr>
              <a:t>Context </a:t>
            </a:r>
            <a:r>
              <a:rPr lang="en-US" sz="2400" u="sng" dirty="0">
                <a:effectLst/>
                <a:latin typeface="Gill Sans MT" panose="020B0502020104020203" pitchFamily="34" charset="0"/>
              </a:rPr>
              <a:t>and Importance</a:t>
            </a:r>
            <a:r>
              <a:rPr lang="en-US" sz="2400" u="sng" dirty="0" smtClean="0">
                <a:effectLst/>
                <a:latin typeface="Gill Sans MT" panose="020B0502020104020203" pitchFamily="34" charset="0"/>
              </a:rPr>
              <a:t>:</a:t>
            </a:r>
            <a:endParaRPr lang="en-US" sz="2400" u="sng" dirty="0">
              <a:effectLst/>
              <a:latin typeface="Gill Sans MT" panose="020B05020201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100" dirty="0" smtClean="0">
                <a:effectLst/>
                <a:latin typeface="Gill Sans MT" panose="020B0502020104020203" pitchFamily="34" charset="0"/>
              </a:rPr>
              <a:t>Modern </a:t>
            </a:r>
            <a:r>
              <a:rPr lang="en-US" sz="2100" dirty="0">
                <a:effectLst/>
                <a:latin typeface="Gill Sans MT" panose="020B0502020104020203" pitchFamily="34" charset="0"/>
              </a:rPr>
              <a:t>vehicles increasingly use sophisticated infotainment systems running on Android OS.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100" dirty="0" smtClean="0">
                <a:effectLst/>
                <a:latin typeface="Gill Sans MT" panose="020B0502020104020203" pitchFamily="34" charset="0"/>
              </a:rPr>
              <a:t>These </a:t>
            </a:r>
            <a:r>
              <a:rPr lang="en-US" sz="2100" dirty="0">
                <a:effectLst/>
                <a:latin typeface="Gill Sans MT" panose="020B0502020104020203" pitchFamily="34" charset="0"/>
              </a:rPr>
              <a:t>systems offer features like internet connectivity, navigation, and multimedia, enhancing the driving experience</a:t>
            </a:r>
            <a:r>
              <a:rPr lang="en-US" sz="2100" dirty="0" smtClean="0">
                <a:effectLst/>
                <a:latin typeface="Gill Sans MT" panose="020B0502020104020203" pitchFamily="34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100" dirty="0" smtClean="0">
                <a:effectLst/>
                <a:latin typeface="Gill Sans MT" panose="020B0502020104020203" pitchFamily="34" charset="0"/>
              </a:rPr>
              <a:t> </a:t>
            </a:r>
            <a:r>
              <a:rPr lang="en-US" sz="2100" dirty="0">
                <a:effectLst/>
                <a:latin typeface="Gill Sans MT" panose="020B0502020104020203" pitchFamily="34" charset="0"/>
              </a:rPr>
              <a:t>Complexity and connectivity introduce security risks, with potential for unauthorized access, data theft, and disruption of vehicle </a:t>
            </a:r>
            <a:r>
              <a:rPr lang="en-US" sz="2100" dirty="0" smtClean="0">
                <a:effectLst/>
                <a:latin typeface="Gill Sans MT" panose="020B0502020104020203" pitchFamily="34" charset="0"/>
              </a:rPr>
              <a:t>functions.</a:t>
            </a:r>
            <a:endParaRPr lang="en-US" sz="2100" dirty="0">
              <a:effectLst/>
              <a:latin typeface="Gill Sans MT" panose="020B0502020104020203" pitchFamily="34" charset="0"/>
            </a:endParaRPr>
          </a:p>
          <a:p>
            <a:pPr algn="l"/>
            <a:r>
              <a:rPr lang="en-US" sz="2400" u="sng" dirty="0" smtClean="0">
                <a:effectLst/>
                <a:latin typeface="Gill Sans MT" panose="020B0502020104020203" pitchFamily="34" charset="0"/>
              </a:rPr>
              <a:t>Objectives</a:t>
            </a:r>
            <a:endParaRPr lang="en-US" sz="2400" u="sng" dirty="0">
              <a:effectLst/>
              <a:latin typeface="Gill Sans MT" panose="020B05020201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100" dirty="0" smtClean="0">
                <a:effectLst/>
                <a:latin typeface="Gill Sans MT" panose="020B0502020104020203" pitchFamily="34" charset="0"/>
              </a:rPr>
              <a:t>Identify </a:t>
            </a:r>
            <a:r>
              <a:rPr lang="en-US" sz="2100" dirty="0">
                <a:effectLst/>
                <a:latin typeface="Gill Sans MT" panose="020B0502020104020203" pitchFamily="34" charset="0"/>
              </a:rPr>
              <a:t>theoretical weaknesses in a generic Android-based car infotainment system emulated within Android Studio</a:t>
            </a:r>
            <a:r>
              <a:rPr lang="en-US" sz="2100" dirty="0" smtClean="0">
                <a:effectLst/>
                <a:latin typeface="Gill Sans MT" panose="020B0502020104020203" pitchFamily="34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100" dirty="0" smtClean="0">
                <a:effectLst/>
                <a:latin typeface="Gill Sans MT" panose="020B0502020104020203" pitchFamily="34" charset="0"/>
              </a:rPr>
              <a:t> Analyze </a:t>
            </a:r>
            <a:r>
              <a:rPr lang="en-US" sz="2100" dirty="0">
                <a:effectLst/>
                <a:latin typeface="Gill Sans MT" panose="020B0502020104020203" pitchFamily="34" charset="0"/>
              </a:rPr>
              <a:t>the potential consequences of identified </a:t>
            </a:r>
            <a:r>
              <a:rPr lang="en-US" sz="2100" dirty="0" smtClean="0">
                <a:effectLst/>
                <a:latin typeface="Gill Sans MT" panose="020B0502020104020203" pitchFamily="34" charset="0"/>
              </a:rPr>
              <a:t>vulnerabilities.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100" dirty="0" smtClean="0">
                <a:effectLst/>
                <a:latin typeface="Gill Sans MT" panose="020B0502020104020203" pitchFamily="34" charset="0"/>
              </a:rPr>
              <a:t>Raise awareness about the importance of securing car infotainment systems for OEM, Tier1 Companies and Consumers.</a:t>
            </a:r>
          </a:p>
          <a:p>
            <a:pPr algn="l"/>
            <a:endParaRPr lang="en-US" sz="1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70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727" y="1184366"/>
            <a:ext cx="3706889" cy="110163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panose="020B0502020104020203" pitchFamily="34" charset="0"/>
              </a:rPr>
              <a:t>Working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000" u="sng" dirty="0">
                <a:effectLst/>
                <a:latin typeface="Gill Sans MT" panose="020B0502020104020203" pitchFamily="34" charset="0"/>
              </a:rPr>
              <a:t>Vulnerability Scanning with </a:t>
            </a:r>
            <a:r>
              <a:rPr lang="en-US" sz="2000" u="sng" dirty="0" smtClean="0">
                <a:effectLst/>
                <a:latin typeface="Gill Sans MT" panose="020B0502020104020203" pitchFamily="34" charset="0"/>
              </a:rPr>
              <a:t>ZAP</a:t>
            </a:r>
            <a:endParaRPr lang="en-US" sz="2000" u="sng" dirty="0">
              <a:effectLst/>
              <a:latin typeface="Gill Sans MT" panose="020B0502020104020203" pitchFamily="34" charset="0"/>
            </a:endParaRPr>
          </a:p>
          <a:p>
            <a:pPr marL="379800" indent="-342900">
              <a:buFont typeface="+mj-lt"/>
              <a:buAutoNum type="arabicPeriod"/>
            </a:pPr>
            <a:r>
              <a:rPr lang="en-US" sz="1800" dirty="0" smtClean="0">
                <a:effectLst/>
                <a:latin typeface="Gill Sans MT" panose="020B0502020104020203" pitchFamily="34" charset="0"/>
              </a:rPr>
              <a:t>Utilize </a:t>
            </a:r>
            <a:r>
              <a:rPr lang="en-US" sz="1800" dirty="0">
                <a:effectLst/>
                <a:latin typeface="Gill Sans MT" panose="020B0502020104020203" pitchFamily="34" charset="0"/>
              </a:rPr>
              <a:t>ZAP to scan the emulated infotainment system for web application vulnerabilities.</a:t>
            </a:r>
          </a:p>
          <a:p>
            <a:pPr marL="379800" indent="-342900">
              <a:buFont typeface="+mj-lt"/>
              <a:buAutoNum type="arabicPeriod"/>
            </a:pPr>
            <a:r>
              <a:rPr lang="en-US" sz="1800" dirty="0" smtClean="0">
                <a:effectLst/>
                <a:latin typeface="Gill Sans MT" panose="020B0502020104020203" pitchFamily="34" charset="0"/>
              </a:rPr>
              <a:t>Capture </a:t>
            </a:r>
            <a:r>
              <a:rPr lang="en-US" sz="1800" dirty="0">
                <a:effectLst/>
                <a:latin typeface="Gill Sans MT" panose="020B0502020104020203" pitchFamily="34" charset="0"/>
              </a:rPr>
              <a:t>and analyze traffic between the emulator and external networks.</a:t>
            </a:r>
          </a:p>
          <a:p>
            <a:pPr marL="379800" indent="-342900">
              <a:buFont typeface="+mj-lt"/>
              <a:buAutoNum type="arabicPeriod"/>
            </a:pPr>
            <a:r>
              <a:rPr lang="en-US" sz="1800" dirty="0" smtClean="0">
                <a:effectLst/>
                <a:latin typeface="Gill Sans MT" panose="020B0502020104020203" pitchFamily="34" charset="0"/>
              </a:rPr>
              <a:t>Identify </a:t>
            </a:r>
            <a:r>
              <a:rPr lang="en-US" sz="1800" dirty="0">
                <a:effectLst/>
                <a:latin typeface="Gill Sans MT" panose="020B0502020104020203" pitchFamily="34" charset="0"/>
              </a:rPr>
              <a:t>weaknesses such as insecure data transmission, improper authentication, and potential entry points for </a:t>
            </a:r>
            <a:r>
              <a:rPr lang="en-US" sz="1800" dirty="0" smtClean="0">
                <a:effectLst/>
                <a:latin typeface="Gill Sans MT" panose="020B0502020104020203" pitchFamily="34" charset="0"/>
              </a:rPr>
              <a:t>attackers.</a:t>
            </a:r>
          </a:p>
          <a:p>
            <a:pPr marL="36900" indent="0">
              <a:buNone/>
            </a:pPr>
            <a:r>
              <a:rPr lang="en-US" sz="2000" u="sng" dirty="0" smtClean="0">
                <a:effectLst/>
                <a:latin typeface="Gill Sans MT" panose="020B0502020104020203" pitchFamily="34" charset="0"/>
              </a:rPr>
              <a:t>Comprehensive </a:t>
            </a:r>
            <a:r>
              <a:rPr lang="en-US" sz="2000" u="sng" dirty="0">
                <a:effectLst/>
                <a:latin typeface="Gill Sans MT" panose="020B0502020104020203" pitchFamily="34" charset="0"/>
              </a:rPr>
              <a:t>Analysis with </a:t>
            </a:r>
            <a:r>
              <a:rPr lang="en-US" sz="2000" u="sng" dirty="0" smtClean="0">
                <a:effectLst/>
                <a:latin typeface="Gill Sans MT" panose="020B0502020104020203" pitchFamily="34" charset="0"/>
              </a:rPr>
              <a:t>Nessus</a:t>
            </a:r>
            <a:endParaRPr lang="en-US" sz="2000" u="sng" dirty="0">
              <a:effectLst/>
              <a:latin typeface="Gill Sans MT" panose="020B0502020104020203" pitchFamily="34" charset="0"/>
            </a:endParaRPr>
          </a:p>
          <a:p>
            <a:pPr marL="379800" indent="-342900">
              <a:buFont typeface="+mj-lt"/>
              <a:buAutoNum type="arabicPeriod"/>
            </a:pPr>
            <a:r>
              <a:rPr lang="en-US" sz="1800" dirty="0" smtClean="0">
                <a:effectLst/>
                <a:latin typeface="Gill Sans MT" panose="020B0502020104020203" pitchFamily="34" charset="0"/>
              </a:rPr>
              <a:t>Conduct </a:t>
            </a:r>
            <a:r>
              <a:rPr lang="en-US" sz="1800" dirty="0">
                <a:effectLst/>
                <a:latin typeface="Gill Sans MT" panose="020B0502020104020203" pitchFamily="34" charset="0"/>
              </a:rPr>
              <a:t>extensive analysis using Nessus to identify known vulnerabilities within the Android OS and installed applications.</a:t>
            </a:r>
          </a:p>
          <a:p>
            <a:pPr marL="379800" indent="-342900">
              <a:buFont typeface="+mj-lt"/>
              <a:buAutoNum type="arabicPeriod"/>
            </a:pPr>
            <a:r>
              <a:rPr lang="en-US" sz="1800" dirty="0" smtClean="0">
                <a:effectLst/>
                <a:latin typeface="Gill Sans MT" panose="020B0502020104020203" pitchFamily="34" charset="0"/>
              </a:rPr>
              <a:t>Assess </a:t>
            </a:r>
            <a:r>
              <a:rPr lang="en-US" sz="1800" dirty="0">
                <a:effectLst/>
                <a:latin typeface="Gill Sans MT" panose="020B0502020104020203" pitchFamily="34" charset="0"/>
              </a:rPr>
              <a:t>risk levels and provide detailed reports on potential threats</a:t>
            </a:r>
            <a:r>
              <a:rPr lang="en-US" sz="1800" dirty="0" smtClean="0">
                <a:effectLst/>
                <a:latin typeface="Gill Sans MT" panose="020B0502020104020203" pitchFamily="34" charset="0"/>
              </a:rPr>
              <a:t>.</a:t>
            </a:r>
            <a:endParaRPr lang="en-US" sz="1800" dirty="0">
              <a:effectLst/>
              <a:latin typeface="Gill Sans MT" panose="020B05020201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235" y="2555785"/>
            <a:ext cx="3706889" cy="3016250"/>
          </a:xfrm>
        </p:spPr>
        <p:txBody>
          <a:bodyPr>
            <a:normAutofit lnSpcReduction="10000"/>
          </a:bodyPr>
          <a:lstStyle/>
          <a:p>
            <a:r>
              <a:rPr lang="en-US" sz="2000" u="sng" dirty="0">
                <a:effectLst/>
                <a:latin typeface="Gill Sans MT" panose="020B0502020104020203" pitchFamily="34" charset="0"/>
              </a:rPr>
              <a:t>Emulation of Infotainment </a:t>
            </a:r>
            <a:r>
              <a:rPr lang="en-US" sz="2000" u="sng" dirty="0" smtClean="0">
                <a:effectLst/>
                <a:latin typeface="Gill Sans MT" panose="020B0502020104020203" pitchFamily="34" charset="0"/>
              </a:rPr>
              <a:t>Systems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effectLst/>
                <a:latin typeface="Gill Sans MT" panose="020B0502020104020203" pitchFamily="34" charset="0"/>
              </a:rPr>
              <a:t>Set </a:t>
            </a:r>
            <a:r>
              <a:rPr lang="en-US" sz="1800" dirty="0">
                <a:effectLst/>
                <a:latin typeface="Gill Sans MT" panose="020B0502020104020203" pitchFamily="34" charset="0"/>
              </a:rPr>
              <a:t>up an emulated environment using Android Studio to replicate the Android-based car infotainment system.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effectLst/>
                <a:latin typeface="Gill Sans MT" panose="020B0502020104020203" pitchFamily="34" charset="0"/>
              </a:rPr>
              <a:t>Enable </a:t>
            </a:r>
            <a:r>
              <a:rPr lang="en-US" sz="1800" dirty="0">
                <a:effectLst/>
                <a:latin typeface="Gill Sans MT" panose="020B0502020104020203" pitchFamily="34" charset="0"/>
              </a:rPr>
              <a:t>detailed testing and analysis without the need for physical hardware</a:t>
            </a:r>
            <a:endParaRPr lang="en-US" sz="1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5" y="179501"/>
            <a:ext cx="2693005" cy="3643199"/>
          </a:xfrm>
        </p:spPr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" b="1647"/>
          <a:stretch>
            <a:fillRect/>
          </a:stretch>
        </p:blipFill>
        <p:spPr>
          <a:xfrm>
            <a:off x="2692400" y="179388"/>
            <a:ext cx="9499600" cy="6386512"/>
          </a:xfrm>
        </p:spPr>
      </p:pic>
    </p:spTree>
    <p:extLst>
      <p:ext uri="{BB962C8B-B14F-4D97-AF65-F5344CB8AC3E}">
        <p14:creationId xmlns:p14="http://schemas.microsoft.com/office/powerpoint/2010/main" val="38130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670" y="730976"/>
            <a:ext cx="4856841" cy="527793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600" dirty="0">
                <a:effectLst/>
                <a:latin typeface="Gill Sans MT" panose="020B0502020104020203" pitchFamily="34" charset="0"/>
              </a:rPr>
              <a:t>Expected </a:t>
            </a:r>
            <a:r>
              <a:rPr lang="en-US" sz="2600" dirty="0" smtClean="0">
                <a:effectLst/>
                <a:latin typeface="Gill Sans MT" panose="020B0502020104020203" pitchFamily="34" charset="0"/>
              </a:rPr>
              <a:t>Outcomes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900" dirty="0" smtClean="0">
                <a:effectLst/>
                <a:latin typeface="Gill Sans MT" panose="020B0502020104020203" pitchFamily="34" charset="0"/>
              </a:rPr>
              <a:t>Enhanced </a:t>
            </a:r>
            <a:r>
              <a:rPr lang="en-US" sz="1900" dirty="0">
                <a:effectLst/>
                <a:latin typeface="Gill Sans MT" panose="020B0502020104020203" pitchFamily="34" charset="0"/>
              </a:rPr>
              <a:t>understanding of security risks associated with Android-based car infotainment systems.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900" dirty="0" smtClean="0">
                <a:effectLst/>
                <a:latin typeface="Gill Sans MT" panose="020B0502020104020203" pitchFamily="34" charset="0"/>
              </a:rPr>
              <a:t>Development </a:t>
            </a:r>
            <a:r>
              <a:rPr lang="en-US" sz="1900" dirty="0">
                <a:effectLst/>
                <a:latin typeface="Gill Sans MT" panose="020B0502020104020203" pitchFamily="34" charset="0"/>
              </a:rPr>
              <a:t>of strategies to mitigate identified vulnerabilities.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900" dirty="0" smtClean="0">
                <a:effectLst/>
                <a:latin typeface="Gill Sans MT" panose="020B0502020104020203" pitchFamily="34" charset="0"/>
              </a:rPr>
              <a:t>Improved </a:t>
            </a:r>
            <a:r>
              <a:rPr lang="en-US" sz="1900" dirty="0">
                <a:effectLst/>
                <a:latin typeface="Gill Sans MT" panose="020B0502020104020203" pitchFamily="34" charset="0"/>
              </a:rPr>
              <a:t>safety, privacy, and reliability of car infotainment systems.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900" dirty="0" smtClean="0">
                <a:effectLst/>
                <a:latin typeface="Gill Sans MT" panose="020B0502020104020203" pitchFamily="34" charset="0"/>
              </a:rPr>
              <a:t>Contribution </a:t>
            </a:r>
            <a:r>
              <a:rPr lang="en-US" sz="1900" dirty="0">
                <a:effectLst/>
                <a:latin typeface="Gill Sans MT" panose="020B0502020104020203" pitchFamily="34" charset="0"/>
              </a:rPr>
              <a:t>to the overall security of modern vehicles.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6213" y="730975"/>
            <a:ext cx="5541798" cy="497749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sz="3200" dirty="0" smtClean="0">
              <a:effectLst/>
              <a:latin typeface="Gill Sans MT" panose="020B0502020104020203" pitchFamily="34" charset="0"/>
            </a:endParaRPr>
          </a:p>
          <a:p>
            <a:pPr marL="36900" indent="0" algn="ctr">
              <a:buNone/>
            </a:pPr>
            <a:r>
              <a:rPr lang="en-US" sz="3200" dirty="0" smtClean="0">
                <a:effectLst/>
                <a:latin typeface="Gill Sans MT" panose="020B0502020104020203" pitchFamily="34" charset="0"/>
              </a:rPr>
              <a:t>Conclusion</a:t>
            </a:r>
            <a:endParaRPr lang="en-US" sz="3200" dirty="0">
              <a:effectLst/>
              <a:latin typeface="Gill Sans MT" panose="020B0502020104020203" pitchFamily="34" charset="0"/>
            </a:endParaRPr>
          </a:p>
          <a:p>
            <a:pPr marL="36900" indent="0" algn="ctr">
              <a:buNone/>
            </a:pPr>
            <a:r>
              <a:rPr lang="en-US" sz="2800" dirty="0">
                <a:effectLst/>
                <a:latin typeface="Gill Sans MT" panose="020B0502020104020203" pitchFamily="34" charset="0"/>
              </a:rPr>
              <a:t>T</a:t>
            </a:r>
            <a:r>
              <a:rPr lang="en-US" sz="2800" dirty="0" smtClean="0">
                <a:effectLst/>
                <a:latin typeface="Gill Sans MT" panose="020B0502020104020203" pitchFamily="34" charset="0"/>
              </a:rPr>
              <a:t>he </a:t>
            </a:r>
            <a:r>
              <a:rPr lang="en-US" sz="2800" dirty="0">
                <a:effectLst/>
                <a:latin typeface="Gill Sans MT" panose="020B0502020104020203" pitchFamily="34" charset="0"/>
              </a:rPr>
              <a:t>project aims to provide valuable insights and practical solutions to enhance the security of Android-based car infotainment systems</a:t>
            </a:r>
            <a:endParaRPr lang="en-US" sz="2800" dirty="0"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370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Gill Sans MT</vt:lpstr>
      <vt:lpstr>Goudy Old Style</vt:lpstr>
      <vt:lpstr>Trebuchet MS</vt:lpstr>
      <vt:lpstr>Wingdings 2</vt:lpstr>
      <vt:lpstr>SlateVTI</vt:lpstr>
      <vt:lpstr>Project Title: Identifying Potential Vulnerabilities in a generic Android-Based Car Infotainment Systems Emulated within Android Studio.</vt:lpstr>
      <vt:lpstr>Identifying Potential Vulnerabilities in a generic Android Based Car Infotainment Systems Emulated within Android Studio</vt:lpstr>
      <vt:lpstr>PowerPoint Presentation</vt:lpstr>
      <vt:lpstr>Working</vt:lpstr>
      <vt:lpstr>Architectural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2024-07-16T19:07:32Z</dcterms:created>
  <dcterms:modified xsi:type="dcterms:W3CDTF">2024-07-16T20:09:02Z</dcterms:modified>
</cp:coreProperties>
</file>