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embeddedFontLst>
    <p:embeddedFont>
      <p:font typeface="Tahoma" pitchFamily="34" charset="0"/>
      <p:regular r:id="rId24"/>
      <p:bold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93" autoAdjust="0"/>
  </p:normalViewPr>
  <p:slideViewPr>
    <p:cSldViewPr>
      <p:cViewPr varScale="1">
        <p:scale>
          <a:sx n="68" d="100"/>
          <a:sy n="68" d="100"/>
        </p:scale>
        <p:origin x="-1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11856/whats-wrong-with-circular-referenc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9%D7%97%D7%9E%D7%9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d42a946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fd42a946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fd42a946b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ננסה להימנע כי זה מראה בדרך כלל על בעייה בownership - </a:t>
            </a:r>
            <a:r>
              <a:rPr lang="he-IL" dirty="0" smtClean="0"/>
              <a:t> </a:t>
            </a:r>
            <a:r>
              <a:rPr lang="x-none" smtClean="0"/>
              <a:t>איזה </a:t>
            </a:r>
            <a:r>
              <a:rPr lang="x-none"/>
              <a:t>רכיב אחראי על איזה חלק מהקוד. </a:t>
            </a:r>
            <a:r>
              <a:rPr lang="x-none" u="sng">
                <a:solidFill>
                  <a:schemeClr val="hlink"/>
                </a:solidFill>
                <a:hlinkClick r:id="rId3"/>
              </a:rPr>
              <a:t>https://softwareengineering.stackexchange.com/questions/11856/whats-wrong-with-circular-references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אינטואיטיבית: זה אומר שלא הפרדנו את הקוד לשני חלקים מודולריים אלא לחלק אחד שמתפרש על שני קבצים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פתרון ללא הפניות מעגליות הוא לא הפתרון הראשון שחושבים עליו בחלקים מסוימים בדיזיין, וזה בסדר שבפרויקט גדול ראשון יעשה הפתרון הנאיבי, </a:t>
            </a:r>
            <a:r>
              <a:rPr lang="x-none" smtClean="0"/>
              <a:t>ולאחר </a:t>
            </a:r>
            <a:r>
              <a:rPr lang="x-none"/>
              <a:t>סיום הפרויקט יתבצע דיון על אפשרויות נוספות לפתרונות</a:t>
            </a:r>
            <a:endParaRPr/>
          </a:p>
        </p:txBody>
      </p:sp>
      <p:sp>
        <p:nvSpPr>
          <p:cNvPr id="139" name="Google Shape;139;p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מומלץ לא למחוק את הקוד שכתבתם מול הconsole </a:t>
            </a:r>
            <a:r>
              <a:rPr lang="he-IL" dirty="0" smtClean="0"/>
              <a:t> </a:t>
            </a:r>
            <a:r>
              <a:rPr lang="x-none" smtClean="0"/>
              <a:t>אלא </a:t>
            </a:r>
            <a:r>
              <a:rPr lang="x-none"/>
              <a:t>לשמור אותו בצד ולהריץ אותו אחרי שינויים בקוד כדי לבצע בדיקות בצורה מהירה יותר לאחר מכן - בדיקות של מקרים רבים מול ה-console יהיו מהירות יותר </a:t>
            </a:r>
            <a:r>
              <a:rPr lang="he-IL" dirty="0" smtClean="0"/>
              <a:t>(</a:t>
            </a:r>
            <a:r>
              <a:rPr lang="x-none" smtClean="0"/>
              <a:t>למי </a:t>
            </a:r>
            <a:r>
              <a:rPr lang="x-none"/>
              <a:t>שרוצה להעמיק - מומלץ לקרוא על unit </a:t>
            </a:r>
            <a:r>
              <a:rPr lang="x-none" smtClean="0"/>
              <a:t>testing</a:t>
            </a:r>
            <a:r>
              <a:rPr lang="he-IL" dirty="0" smtClean="0"/>
              <a:t>)</a:t>
            </a:r>
            <a:endParaRPr/>
          </a:p>
        </p:txBody>
      </p:sp>
      <p:sp>
        <p:nvSpPr>
          <p:cNvPr id="147" name="Google Shape;147;p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אפשר</a:t>
            </a:r>
            <a:r>
              <a:rPr lang="he-IL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לחתוך את הסרטון באמצע כשמבינים את הפואנטה או כשהחניכים </a:t>
            </a:r>
            <a:r>
              <a:rPr lang="he-IL" sz="1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רוצים להמשיך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03974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x-none">
                <a:latin typeface="Calibri"/>
                <a:ea typeface="Calibri"/>
                <a:cs typeface="Calibri"/>
                <a:sym typeface="Calibri"/>
              </a:rPr>
              <a:t>אם אתם לא מכירים את חוקי המשחק, ניתן לקרוא קצת </a:t>
            </a:r>
            <a:r>
              <a:rPr lang="x-none" smtClean="0">
                <a:latin typeface="Calibri"/>
                <a:ea typeface="Calibri"/>
                <a:cs typeface="Calibri"/>
                <a:sym typeface="Calibri"/>
              </a:rPr>
              <a:t>פה</a:t>
            </a:r>
            <a:r>
              <a:rPr lang="he-IL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u="sng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</a:t>
            </a:r>
            <a:r>
              <a:rPr lang="x-non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://he.wikipedia.org/wiki/%D7%A9%D7%97%D7%9E%D7%98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זהו המצב ההתחלתי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כלי יש אות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בהתאם לשחקן זה יהיה אות גדולה או קטנה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אחרי כל תור יודפס הלוח המעודכן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פתיחה">
  <p:cSld name="שקופית פתיחה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504056" y="2060850"/>
            <a:ext cx="8172400" cy="129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3"/>
          </p:nvPr>
        </p:nvSpPr>
        <p:spPr>
          <a:xfrm>
            <a:off x="3203848" y="5373216"/>
            <a:ext cx="2808312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2" descr="D:\Users\user-pc\Downloads\לוגו מגשימים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744" y="-295221"/>
            <a:ext cx="3846512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4"/>
          </p:nvPr>
        </p:nvSpPr>
        <p:spPr>
          <a:xfrm>
            <a:off x="467544" y="3501008"/>
            <a:ext cx="8172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8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שקופיות תוכן">
  <p:cSld name="1_שקופיות 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8421" t="54594" r="12565"/>
          <a:stretch/>
        </p:blipFill>
        <p:spPr>
          <a:xfrm rot="5400000">
            <a:off x="-2643977" y="2663450"/>
            <a:ext cx="6855579" cy="152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0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2286000" y="6560277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x-none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עקרונות מתקדמים </a:t>
            </a:r>
            <a:r>
              <a:rPr lang="x-none" sz="1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בתכנו</a:t>
            </a:r>
            <a:r>
              <a:rPr lang="he-I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</a:t>
            </a:r>
            <a:r>
              <a:rPr lang="he-IL" sz="16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he-IL" sz="16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שי</a:t>
            </a:r>
            <a:r>
              <a:rPr lang="he-IL" sz="16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עור 7: פרויקט שחמט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306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2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3" descr="D:\Users\user-pc\Downloads\לוגו מגשימים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142" y="-99392"/>
            <a:ext cx="1502386" cy="62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3%D7%99%D7%90%D7%92%D7%A8%D7%9E%D7%AA_%D7%9E%D7%97%D7%9C%D7%A7%D7%9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4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</a:t>
            </a:r>
            <a:endParaRPr sz="4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580256" y="2060850"/>
            <a:ext cx="817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6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שיעור 7:</a:t>
            </a:r>
            <a:endParaRPr sz="66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67544" y="3501008"/>
            <a:ext cx="8172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80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פרויקט שחמט</a:t>
            </a:r>
            <a:endParaRPr sz="8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5" descr="http://sale.images.woot.com/Sacre_Bleu!skwDetai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25144"/>
            <a:ext cx="3009208" cy="213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0" y="2636900"/>
            <a:ext cx="6517500" cy="3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33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 - דוגמא</a:t>
            </a:r>
            <a:endParaRPr sz="33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1043600" y="1052725"/>
            <a:ext cx="7933500" cy="53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•"/>
            </a:pPr>
            <a:r>
              <a:rPr lang="x-none" sz="2600" i="0" u="none" strike="noStrike" cap="none">
                <a:solidFill>
                  <a:schemeClr val="dk1"/>
                </a:solidFill>
              </a:rPr>
              <a:t>Backend </a:t>
            </a:r>
            <a:r>
              <a:rPr lang="he-IL" sz="26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600" i="0" u="none" strike="noStrike" cap="none" smtClean="0">
                <a:solidFill>
                  <a:schemeClr val="dk1"/>
                </a:solidFill>
              </a:rPr>
              <a:t>שלח </a:t>
            </a:r>
            <a:r>
              <a:rPr lang="x-none" sz="2600" i="0" u="none" strike="noStrike" cap="none">
                <a:solidFill>
                  <a:schemeClr val="dk1"/>
                </a:solidFill>
              </a:rPr>
              <a:t>את המחרוזת הבאה: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"qkrrnnbbPPPPPPPP################################ppppppppQKRRNNBB0”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Frontend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יראה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כך: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33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 - דוגמא</a:t>
            </a:r>
            <a:endParaRPr sz="33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Fronted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שלח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את המחרוזת: "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e2e4”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Backend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חישב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ושלח בחזרה את המחרוזת "0"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Frontend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יראה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כך:</a:t>
            </a:r>
            <a:endParaRPr/>
          </a:p>
          <a:p>
            <a:pPr marL="342900" marR="0" lvl="0" indent="-21844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2636912"/>
            <a:ext cx="7380312" cy="384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/>
              <a:t>Design </a:t>
            </a:r>
            <a:r>
              <a:rPr lang="he-IL" sz="5550" dirty="0" smtClean="0"/>
              <a:t> </a:t>
            </a:r>
            <a:r>
              <a:rPr lang="x-none" sz="5550" smtClean="0"/>
              <a:t>לקוד </a:t>
            </a:r>
            <a:r>
              <a:rPr lang="x-none" sz="5550"/>
              <a:t>(1)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אתם אחראים על הרכיבים בקוד והתקשורת ביניהם</a:t>
            </a:r>
            <a:endParaRPr sz="2400"/>
          </a:p>
          <a:p>
            <a:pPr marL="4572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שאלות מנחות:</a:t>
            </a:r>
            <a:endParaRPr sz="2400"/>
          </a:p>
          <a:p>
            <a:pPr marL="9144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אילו חלקים לוגיים ישנם בקוד 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למשל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במשחק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״מלחמה״ אלו הקלפים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והשחקנים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 במקרה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של OOP 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אלו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יהיו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מחלקות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ובמקרה של תכנות פרוצדורלי קבצים או פונקציות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9144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מה היחסים בין החלקים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השונים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מי שייך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למי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מול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is 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9144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מהם הממשקים בין החלקים 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השונים</a:t>
            </a:r>
            <a:r>
              <a:rPr lang="he-IL" sz="24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2400">
                <a:latin typeface="Calibri"/>
                <a:ea typeface="Calibri"/>
                <a:cs typeface="Calibri"/>
                <a:sym typeface="Calibri"/>
              </a:rPr>
              <a:t>אילו מתודות בכל מחלקה אחראיות על הקשר בין המחלקות</a:t>
            </a:r>
            <a:r>
              <a:rPr lang="x-none" sz="240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/>
              <a:t>Design </a:t>
            </a:r>
            <a:r>
              <a:rPr lang="he-IL" sz="5550" smtClean="0"/>
              <a:t> </a:t>
            </a:r>
            <a:r>
              <a:rPr lang="x-none" sz="5550" smtClean="0"/>
              <a:t>לקוד </a:t>
            </a:r>
            <a:r>
              <a:rPr lang="x-none" sz="5550"/>
              <a:t>(2)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2"/>
          </p:nvPr>
        </p:nvSpPr>
        <p:spPr>
          <a:xfrm>
            <a:off x="801225" y="1052725"/>
            <a:ext cx="8235600" cy="5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ענו על השאלות המנחות ב-DESIGN.txt בקצרה </a:t>
            </a:r>
            <a:r>
              <a:rPr lang="he-IL" sz="2400" dirty="0" smtClean="0"/>
              <a:t>(</a:t>
            </a:r>
            <a:r>
              <a:rPr lang="x-none" sz="2400" smtClean="0"/>
              <a:t>עד </a:t>
            </a:r>
            <a:r>
              <a:rPr lang="x-none" sz="2400"/>
              <a:t>חצי </a:t>
            </a:r>
            <a:r>
              <a:rPr lang="x-none" sz="2400" smtClean="0"/>
              <a:t>עמוד</a:t>
            </a:r>
            <a:r>
              <a:rPr lang="he-IL" sz="2400" dirty="0" smtClean="0"/>
              <a:t>)</a:t>
            </a:r>
            <a:endParaRPr sz="240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בצעו שרטוט בסיסי למחלקות </a:t>
            </a:r>
            <a:r>
              <a:rPr lang="x-none" sz="2400" smtClean="0"/>
              <a:t>ב</a:t>
            </a:r>
            <a:r>
              <a:rPr lang="he-IL" sz="2400" dirty="0" smtClean="0"/>
              <a:t>-</a:t>
            </a:r>
            <a:r>
              <a:rPr lang="x-none" sz="2400" u="sng" smtClean="0">
                <a:solidFill>
                  <a:schemeClr val="hlink"/>
                </a:solidFill>
              </a:rPr>
              <a:t>draw.io</a:t>
            </a:r>
            <a:endParaRPr lang="he-IL" sz="2400" u="sng" dirty="0" smtClean="0">
              <a:solidFill>
                <a:schemeClr val="hlink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Calibri"/>
              <a:buChar char="•"/>
            </a:pPr>
            <a:r>
              <a:rPr lang="x-none" sz="1600" smtClean="0"/>
              <a:t>אפשר </a:t>
            </a:r>
            <a:r>
              <a:rPr lang="x-none" sz="1600"/>
              <a:t>להתבסס על File-&gt;New-&gt;Software-&gt;class_1</a:t>
            </a:r>
            <a:endParaRPr sz="1600"/>
          </a:p>
          <a:p>
            <a:pPr marL="914400" lvl="1" indent="-3556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x-none" sz="2000"/>
              <a:t>משמעות החיצים בין </a:t>
            </a:r>
            <a:r>
              <a:rPr lang="x-none" sz="2000" smtClean="0"/>
              <a:t>המחלקות</a:t>
            </a:r>
            <a:r>
              <a:rPr lang="he-IL" sz="2000" dirty="0" smtClean="0"/>
              <a:t> </a:t>
            </a:r>
            <a:r>
              <a:rPr lang="x-none" sz="2000" smtClean="0"/>
              <a:t> </a:t>
            </a:r>
            <a:r>
              <a:rPr lang="x-none" sz="2000"/>
              <a:t>- </a:t>
            </a:r>
            <a:r>
              <a:rPr lang="x-none" sz="2000" u="sng" smtClean="0">
                <a:solidFill>
                  <a:schemeClr val="hlink"/>
                </a:solidFill>
                <a:hlinkClick r:id="rId3"/>
              </a:rPr>
              <a:t>ויקיפדיה-</a:t>
            </a:r>
            <a:r>
              <a:rPr lang="x-none" sz="2000" u="sng">
                <a:solidFill>
                  <a:schemeClr val="hlink"/>
                </a:solidFill>
                <a:hlinkClick r:id="rId3"/>
              </a:rPr>
              <a:t>&gt;דיאגרמת מחלקה</a:t>
            </a:r>
            <a:endParaRPr sz="2000"/>
          </a:p>
          <a:p>
            <a:pPr marL="914400" lvl="1" indent="-3556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x-none" sz="2000"/>
              <a:t>אין צורך לכתוב </a:t>
            </a:r>
            <a:r>
              <a:rPr lang="x-none" sz="2000" smtClean="0"/>
              <a:t>כל</a:t>
            </a:r>
            <a:r>
              <a:rPr lang="he-IL" sz="2000" dirty="0" smtClean="0"/>
              <a:t> </a:t>
            </a:r>
            <a:r>
              <a:rPr lang="en-US" sz="2000" dirty="0" smtClean="0"/>
              <a:t>member</a:t>
            </a:r>
            <a:r>
              <a:rPr lang="he-IL" sz="2000" dirty="0" smtClean="0"/>
              <a:t> ו-</a:t>
            </a:r>
            <a:r>
              <a:rPr lang="en-US" sz="2000" dirty="0" smtClean="0"/>
              <a:t>method</a:t>
            </a:r>
            <a:r>
              <a:rPr lang="he-IL" sz="2000" dirty="0" smtClean="0"/>
              <a:t>, אלא </a:t>
            </a:r>
            <a:r>
              <a:rPr lang="x-none" sz="2000" smtClean="0"/>
              <a:t>רק </a:t>
            </a:r>
            <a:r>
              <a:rPr lang="x-none" sz="2000"/>
              <a:t>את החשובים </a:t>
            </a:r>
            <a:r>
              <a:rPr lang="he-IL" sz="2000" dirty="0" smtClean="0"/>
              <a:t>(</a:t>
            </a:r>
            <a:r>
              <a:rPr lang="x-none" sz="2000" smtClean="0"/>
              <a:t>למשל</a:t>
            </a:r>
            <a:r>
              <a:rPr lang="he-IL" sz="2000" dirty="0" smtClean="0"/>
              <a:t>, </a:t>
            </a:r>
            <a:r>
              <a:rPr lang="x-none" sz="2000" smtClean="0"/>
              <a:t>ממשקים </a:t>
            </a:r>
            <a:r>
              <a:rPr lang="x-none" sz="2000"/>
              <a:t>בין </a:t>
            </a:r>
            <a:r>
              <a:rPr lang="x-none" sz="2000" smtClean="0"/>
              <a:t>מחלקות</a:t>
            </a:r>
            <a:r>
              <a:rPr lang="he-IL" sz="2000" dirty="0" smtClean="0"/>
              <a:t>)</a:t>
            </a:r>
            <a:endParaRPr sz="200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השקיעו </a:t>
            </a:r>
            <a:r>
              <a:rPr lang="he-IL" sz="2400" dirty="0" smtClean="0"/>
              <a:t>ב-</a:t>
            </a:r>
            <a:r>
              <a:rPr lang="en-US" sz="2400" dirty="0" smtClean="0"/>
              <a:t>design</a:t>
            </a:r>
            <a:r>
              <a:rPr lang="he-IL" sz="2400" dirty="0" smtClean="0"/>
              <a:t> </a:t>
            </a:r>
            <a:r>
              <a:rPr lang="x-none" sz="2400" smtClean="0"/>
              <a:t>כחצי שעה</a:t>
            </a:r>
            <a:r>
              <a:rPr lang="he-IL" sz="2400" dirty="0" smtClean="0"/>
              <a:t> -</a:t>
            </a:r>
            <a:r>
              <a:rPr lang="x-none" sz="2400" smtClean="0"/>
              <a:t> </a:t>
            </a:r>
            <a:r>
              <a:rPr lang="x-none" sz="2400"/>
              <a:t>שעה, </a:t>
            </a:r>
            <a:r>
              <a:rPr lang="x-none" sz="2400" smtClean="0"/>
              <a:t>ועשוcommit </a:t>
            </a:r>
            <a:r>
              <a:rPr lang="he-IL" sz="2400" dirty="0" smtClean="0"/>
              <a:t> ל-</a:t>
            </a:r>
            <a:r>
              <a:rPr lang="en-US" sz="2400" dirty="0" smtClean="0"/>
              <a:t>repository</a:t>
            </a:r>
            <a:r>
              <a:rPr lang="he-IL" sz="2400" dirty="0" smtClean="0"/>
              <a:t> </a:t>
            </a:r>
            <a:r>
              <a:rPr lang="x-none" sz="2400" smtClean="0"/>
              <a:t>לקובץ </a:t>
            </a:r>
            <a:r>
              <a:rPr lang="x-none" sz="2400"/>
              <a:t>הטקסט ולשרטוט</a:t>
            </a:r>
            <a:endParaRPr sz="2400"/>
          </a:p>
          <a:p>
            <a:pPr marL="4572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x-none" sz="2400"/>
              <a:t>יש לאשר את </a:t>
            </a:r>
            <a:r>
              <a:rPr lang="he-IL" sz="2400" dirty="0" smtClean="0"/>
              <a:t>ה-</a:t>
            </a:r>
            <a:r>
              <a:rPr lang="en-US" sz="2400" dirty="0" smtClean="0"/>
              <a:t>design</a:t>
            </a:r>
            <a:r>
              <a:rPr lang="he-IL" sz="2400" dirty="0" smtClean="0"/>
              <a:t> </a:t>
            </a:r>
            <a:r>
              <a:rPr lang="x-none" sz="2400" smtClean="0"/>
              <a:t>מול </a:t>
            </a:r>
            <a:r>
              <a:rPr lang="x-none" sz="2400"/>
              <a:t>המדריך לפני שמתחילים לעבוד!</a:t>
            </a:r>
            <a:endParaRPr sz="2400"/>
          </a:p>
          <a:p>
            <a:pPr marL="9144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קובץ שלד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אתם מקבלים קובץ שלד המכיל את </a:t>
            </a:r>
            <a:r>
              <a:rPr lang="x-none"/>
              <a:t>קוד התקשורת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עם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frontend</a:t>
            </a:r>
            <a:r>
              <a:rPr lang="he-IL" dirty="0" smtClean="0"/>
              <a:t>,</a:t>
            </a:r>
            <a:r>
              <a:rPr lang="x-none" smtClean="0"/>
              <a:t> </a:t>
            </a:r>
            <a:r>
              <a:rPr lang="x-none"/>
              <a:t>ו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יודע לשלוח ולקבל הודעות ממנו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/>
              <a:t>קראו אותו טוב!</a:t>
            </a:r>
            <a:endParaRPr/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/>
              <a:t>לאחר שעשיתם commit </a:t>
            </a:r>
            <a:r>
              <a:rPr lang="he-IL" dirty="0" smtClean="0"/>
              <a:t> </a:t>
            </a:r>
            <a:r>
              <a:rPr lang="x-none" smtClean="0"/>
              <a:t>ל</a:t>
            </a:r>
            <a:r>
              <a:rPr lang="he-IL" dirty="0" smtClean="0"/>
              <a:t>-</a:t>
            </a:r>
            <a:r>
              <a:rPr lang="en-US" dirty="0" smtClean="0"/>
              <a:t>design</a:t>
            </a:r>
            <a:r>
              <a:rPr lang="he-IL" dirty="0" smtClean="0"/>
              <a:t>, </a:t>
            </a:r>
            <a:r>
              <a:rPr lang="x-none" smtClean="0"/>
              <a:t>יש </a:t>
            </a:r>
            <a:r>
              <a:rPr lang="x-none"/>
              <a:t>להוסיף </a:t>
            </a:r>
            <a:r>
              <a:rPr lang="x-none" smtClean="0"/>
              <a:t>ל</a:t>
            </a:r>
            <a:r>
              <a:rPr lang="he-IL" dirty="0" smtClean="0"/>
              <a:t>-</a:t>
            </a:r>
            <a:r>
              <a:rPr lang="en-US" dirty="0" smtClean="0"/>
              <a:t>repository</a:t>
            </a:r>
            <a:r>
              <a:rPr lang="he-IL" dirty="0" smtClean="0"/>
              <a:t> ב-</a:t>
            </a:r>
            <a:r>
              <a:rPr lang="en-US" dirty="0" err="1" smtClean="0"/>
              <a:t>GitLab</a:t>
            </a:r>
            <a:r>
              <a:rPr lang="he-IL" dirty="0" smtClean="0"/>
              <a:t> ע</a:t>
            </a:r>
            <a:r>
              <a:rPr lang="x-none" smtClean="0"/>
              <a:t>ותק </a:t>
            </a:r>
            <a:r>
              <a:rPr lang="x-none"/>
              <a:t>שלכם של פרוייקט השלד</a:t>
            </a:r>
            <a:endParaRPr/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Calibri"/>
              <a:buChar char="•"/>
            </a:pPr>
            <a:r>
              <a:rPr lang="x-none" sz="2600" i="0" u="none" strike="noStrike" cap="none">
                <a:solidFill>
                  <a:schemeClr val="dk1"/>
                </a:solidFill>
              </a:rPr>
              <a:t>עליכם להשלים שם את הקוד שלכם</a:t>
            </a:r>
            <a:endParaRPr/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i="0" u="none" strike="noStrike" cap="none">
              <a:solidFill>
                <a:schemeClr val="dk1"/>
              </a:solidFill>
            </a:endParaRPr>
          </a:p>
          <a:p>
            <a:pPr marL="0" marR="0" lvl="1" indent="0" algn="l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403401" y="147216"/>
            <a:ext cx="6795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הפניות מעגליות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x-none" sz="2590" i="0" u="none" strike="noStrike" cap="none">
                <a:solidFill>
                  <a:schemeClr val="dk1"/>
                </a:solidFill>
              </a:rPr>
              <a:t>לעיתים יקרה מצב שבו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מחלקהX 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כלשהי </a:t>
            </a:r>
            <a:r>
              <a:rPr lang="x-none" sz="2590" i="0" u="none" strike="noStrike" cap="none">
                <a:solidFill>
                  <a:schemeClr val="dk1"/>
                </a:solidFill>
              </a:rPr>
              <a:t>משתמשת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במחלקהY 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ומחלקהY 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משתמשת </a:t>
            </a:r>
            <a:r>
              <a:rPr lang="x-none" sz="2590" i="0" u="none" strike="noStrike" cap="none">
                <a:solidFill>
                  <a:schemeClr val="dk1"/>
                </a:solidFill>
              </a:rPr>
              <a:t>במחלקה X</a:t>
            </a:r>
            <a:endParaRPr sz="259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x-none" sz="2590" i="0" u="none" strike="noStrike" cap="none">
                <a:solidFill>
                  <a:schemeClr val="dk1"/>
                </a:solidFill>
              </a:rPr>
              <a:t>אם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נעשהinclude 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לכל מחלקה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תיווצר </a:t>
            </a:r>
            <a:r>
              <a:rPr lang="x-none" sz="2590" i="0" u="none" strike="noStrike" cap="none">
                <a:solidFill>
                  <a:schemeClr val="dk1"/>
                </a:solidFill>
              </a:rPr>
              <a:t>הפניה מעגלית</a:t>
            </a:r>
            <a:endParaRPr/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x-none" sz="2590" i="0" u="none" strike="noStrike" cap="none">
                <a:solidFill>
                  <a:schemeClr val="dk1"/>
                </a:solidFill>
              </a:rPr>
              <a:t>במקרה כזה הפתרון הוא להשתמש 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ב-</a:t>
            </a:r>
            <a:r>
              <a:rPr lang="en-US" sz="2590" i="0" u="none" strike="noStrike" cap="none" dirty="0" smtClean="0">
                <a:solidFill>
                  <a:schemeClr val="dk1"/>
                </a:solidFill>
              </a:rPr>
              <a:t>include</a:t>
            </a:r>
            <a:r>
              <a:rPr lang="he-IL" sz="2590" dirty="0" smtClean="0"/>
              <a:t>,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אך </a:t>
            </a:r>
            <a:r>
              <a:rPr lang="x-none" sz="2590" i="0" u="none" strike="noStrike" cap="none">
                <a:solidFill>
                  <a:schemeClr val="dk1"/>
                </a:solidFill>
              </a:rPr>
              <a:t>גם להוסיף הצהרה ידנית על המחלקה.</a:t>
            </a:r>
            <a:endParaRPr sz="2590"/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x-none" sz="2590"/>
              <a:t>באופן כללי ננסה להימנע ממקרה </a:t>
            </a:r>
            <a:r>
              <a:rPr lang="x-none" sz="2590" smtClean="0"/>
              <a:t>זה</a:t>
            </a:r>
            <a:r>
              <a:rPr lang="he-IL" sz="2590" dirty="0" smtClean="0"/>
              <a:t> -</a:t>
            </a:r>
            <a:r>
              <a:rPr lang="x-none" sz="2590" smtClean="0"/>
              <a:t> </a:t>
            </a:r>
            <a:r>
              <a:rPr lang="x-none" sz="2590"/>
              <a:t>למה?</a:t>
            </a:r>
            <a:endParaRPr sz="2590"/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Calibri"/>
              <a:buChar char="•"/>
            </a:pPr>
            <a:r>
              <a:rPr lang="x-none" sz="2590" i="0" u="none" strike="noStrike" cap="none" smtClean="0">
                <a:solidFill>
                  <a:schemeClr val="dk1"/>
                </a:solidFill>
              </a:rPr>
              <a:t>לדוגמא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זהו </a:t>
            </a:r>
            <a:r>
              <a:rPr lang="x-none" sz="2590" i="0" u="none" strike="noStrike" cap="none">
                <a:solidFill>
                  <a:schemeClr val="dk1"/>
                </a:solidFill>
              </a:rPr>
              <a:t>הקוד של </a:t>
            </a:r>
            <a:r>
              <a:rPr lang="x-none" sz="2590" i="0" u="none" strike="noStrike" cap="none" smtClean="0">
                <a:solidFill>
                  <a:schemeClr val="dk1"/>
                </a:solidFill>
              </a:rPr>
              <a:t>מחלקה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en-US" sz="2590" i="0" u="none" strike="noStrike" cap="none" dirty="0" smtClean="0">
                <a:solidFill>
                  <a:schemeClr val="dk1"/>
                </a:solidFill>
              </a:rPr>
              <a:t>Y</a:t>
            </a:r>
            <a:r>
              <a:rPr lang="he-IL" sz="2590" i="0" u="none" strike="noStrike" cap="none" dirty="0" smtClean="0">
                <a:solidFill>
                  <a:schemeClr val="dk1"/>
                </a:solidFill>
              </a:rPr>
              <a:t>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043600" y="4024000"/>
            <a:ext cx="3397800" cy="2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#include “X.h”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	X* temp();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פיתוח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בהתחלה לא להסתמך על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frontend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אלא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ל</a:t>
            </a:r>
            <a:r>
              <a:rPr lang="x-none"/>
              <a:t>בדוק את הקוד </a:t>
            </a:r>
            <a:r>
              <a:rPr lang="he-IL" dirty="0" smtClean="0"/>
              <a:t>ב-</a:t>
            </a:r>
            <a:r>
              <a:rPr lang="en-US" dirty="0" smtClean="0"/>
              <a:t>console</a:t>
            </a:r>
            <a:r>
              <a:rPr lang="he-IL" dirty="0" smtClean="0"/>
              <a:t>, </a:t>
            </a:r>
            <a:r>
              <a:rPr lang="x-none" smtClean="0"/>
              <a:t> </a:t>
            </a:r>
            <a:r>
              <a:rPr lang="x-none"/>
              <a:t>אחרי קריאות למהלכים, ו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להדפיס את הלוח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ב-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console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אחרי כל שינוי.</a:t>
            </a:r>
            <a:endParaRPr/>
          </a:p>
          <a:p>
            <a:pPr marL="342900" marR="0" lvl="0" indent="-342900" algn="r" rtl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להתחיל לפתח עם מספר כלים מועט 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להתחיל רק עם צריחים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שהם זזים כמו שצריך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שהם יכולים לאכול כלים של היריב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 smtClean="0">
                <a:solidFill>
                  <a:schemeClr val="dk1"/>
                </a:solidFill>
              </a:rPr>
              <a:t>בקיצור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לוודא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שהמשחק עובד כשיש רק צריחים..</a:t>
            </a:r>
            <a:endParaRPr/>
          </a:p>
          <a:p>
            <a:pPr marL="342900" marR="0" lvl="0" indent="-342900" algn="r" rtl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לאחר מכן, להוסיף את המלך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שהמלך זז באופן תקין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שהמהלך של שח תקין 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(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ושאפשר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לצאת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ממנ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)</a:t>
            </a:r>
            <a:endParaRPr/>
          </a:p>
          <a:p>
            <a:pPr marL="800100" marR="0" lvl="1" indent="-34290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ששחקן לא יכול לגרום למצב של שח על עצמו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פיתוח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לאחר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מכן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, לה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וסיף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את שאר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הכלים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(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מלבד החיילים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)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לוודא שהם זזים באופן תקין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באופן כללי לוודא שהמשחק אכן עובד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לאחר מכן, להוסיף את החיילים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בהתחלה לעשות שיוכלו לזוז רק קדימה צעד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אחד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(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וגם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שיוכלו לאכול רק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קדימה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)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אח"כ, להוסיף יכולת תזוזה של שני צעדים כשאפשרי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אח"כ, להוסיף יכולת אכילה באלכסון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קדמי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(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ולא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בהליכה ישרה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קדימה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)</a:t>
            </a:r>
            <a:endParaRPr sz="24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נוספות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זה פרויקט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מאתגר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, לכן </a:t>
            </a:r>
            <a:r>
              <a:rPr lang="x-none" sz="2800" b="1" i="0" u="sng" strike="noStrike" cap="none" smtClean="0">
                <a:solidFill>
                  <a:schemeClr val="dk1"/>
                </a:solidFill>
              </a:rPr>
              <a:t>אל</a:t>
            </a:r>
            <a:r>
              <a:rPr lang="x-none" sz="2800" b="1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תדחו את הדברים לרגע האחרון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/>
              <a:t>ה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תייעצו עם המדריך בכל קושי ושאלה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b="1" i="0" u="sng" strike="noStrike" cap="none">
                <a:solidFill>
                  <a:schemeClr val="dk1"/>
                </a:solidFill>
              </a:rPr>
              <a:t>חשבו ותכננו</a:t>
            </a:r>
            <a:r>
              <a:rPr lang="x-none" sz="2800" b="1" i="0" u="none" strike="noStrike" cap="none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לפני שרצים לכתוב קוד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/>
              <a:t>ה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שקיעו את המיטב שלכם </a:t>
            </a:r>
            <a:r>
              <a:rPr lang="x-none"/>
              <a:t>והפיקו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את המיטב מהפרויקט</a:t>
            </a:r>
            <a:endParaRPr sz="2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הגשה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x-none" sz="1800"/>
              <a:t>העבודה היא </a:t>
            </a:r>
            <a:r>
              <a:rPr lang="x-none" sz="1800" smtClean="0"/>
              <a:t>בזוגות</a:t>
            </a:r>
            <a:r>
              <a:rPr lang="he-IL" sz="1800" dirty="0" smtClean="0"/>
              <a:t>,</a:t>
            </a:r>
            <a:r>
              <a:rPr lang="x-none" sz="1800" smtClean="0"/>
              <a:t> </a:t>
            </a:r>
            <a:r>
              <a:rPr lang="x-none" sz="1800"/>
              <a:t>משך </a:t>
            </a:r>
            <a:r>
              <a:rPr lang="x-none" sz="1800" smtClean="0"/>
              <a:t>הפרויקט</a:t>
            </a:r>
            <a:r>
              <a:rPr lang="he-IL" sz="1800" dirty="0" smtClean="0"/>
              <a:t> -</a:t>
            </a:r>
            <a:r>
              <a:rPr lang="x-none" sz="1800" smtClean="0"/>
              <a:t> </a:t>
            </a:r>
            <a:r>
              <a:rPr lang="x-none" sz="1800"/>
              <a:t>שבועיים</a:t>
            </a:r>
            <a:endParaRPr sz="1800"/>
          </a:p>
          <a:p>
            <a:pPr marL="4572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x-none" sz="1800"/>
              <a:t>היום:</a:t>
            </a:r>
            <a:endParaRPr sz="1800"/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מאשריםdesign </a:t>
            </a:r>
            <a:r>
              <a:rPr lang="he-IL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לקוד </a:t>
            </a: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עם המדריך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מראים למדריך את 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ה</a:t>
            </a:r>
            <a:r>
              <a:rPr lang="he-IL" sz="1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repository </a:t>
            </a:r>
            <a:r>
              <a:rPr lang="he-IL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ב</a:t>
            </a:r>
            <a:r>
              <a:rPr lang="he-IL" sz="1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GitLa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מתחילים לכתוב קוד ורואים שפרוייקט השלד רץ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x-none" sz="1800"/>
              <a:t>בשיעור הבא: </a:t>
            </a:r>
            <a:endParaRPr sz="1800"/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עבודה בכיתה על הפרויקט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לבטיdesign </a:t>
            </a:r>
            <a:r>
              <a:rPr lang="he-IL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00" smtClean="0">
                <a:latin typeface="Calibri"/>
                <a:ea typeface="Calibri"/>
                <a:cs typeface="Calibri"/>
                <a:sym typeface="Calibri"/>
              </a:rPr>
              <a:t>עם </a:t>
            </a: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המדריך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x-none" sz="1800"/>
              <a:t>יום לאחר מכן, הגשת חלק </a:t>
            </a:r>
            <a:r>
              <a:rPr lang="x-none" sz="1800" smtClean="0"/>
              <a:t>א</a:t>
            </a:r>
            <a:r>
              <a:rPr lang="he-IL" sz="1800" dirty="0" err="1" smtClean="0"/>
              <a:t>',</a:t>
            </a:r>
            <a:r>
              <a:rPr lang="he-IL" sz="1800" dirty="0" smtClean="0"/>
              <a:t> הכולל:</a:t>
            </a:r>
            <a:endParaRPr sz="1800"/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קיימים צריחים המסוגלים לנוע באופן תקין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קיים מלך המסוגל לנוע באופן תקין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x-none" sz="1800">
                <a:latin typeface="Calibri"/>
                <a:ea typeface="Calibri"/>
                <a:cs typeface="Calibri"/>
                <a:sym typeface="Calibri"/>
              </a:rPr>
              <a:t>קיימת התייחסות לשח וטיפול מתאים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x-none" sz="1800"/>
              <a:t>בתום השבועיים מיום קבלת הפרויקט יש להגיש אותו במלואו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שחמט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5883" y="903836"/>
            <a:ext cx="7993200" cy="5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3622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2400" b="1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ts val="1680"/>
            </a:pPr>
            <a:r>
              <a:rPr lang="en-US" sz="2400" b="1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https://www.youtube.com/watch?v=gLQG3sORAJQ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6" descr="http://2.bp.blogspot.com/-Tz7kuRBFLgA/VJN-5PWuLdI/AAAAAAAEVEE/BphKDNCcEFg/s1600/Chess_Game%5B1%5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51614">
            <a:off x="1904766" y="3070541"/>
            <a:ext cx="4772075" cy="305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בונוסים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בדיקה של מט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הצרחה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En-passent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כשכלי מגיע לקצה, להחליף אותו בכלי חזק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אחר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(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יש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לשים לב שלא נתמך על ידי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frontend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)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4;p25"/>
          <p:cNvSpPr txBox="1">
            <a:spLocks noGrp="1"/>
          </p:cNvSpPr>
          <p:nvPr>
            <p:ph type="body" idx="1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96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בהצלחה!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60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שחמט</a:t>
            </a:r>
            <a:endParaRPr sz="60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8017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בפרויקט זה נבנה משחק שחמט לשני שחקנים אנושיים, המשחקים על אותו מחשב</a:t>
            </a:r>
            <a:endParaRPr sz="2400"/>
          </a:p>
          <a:p>
            <a:pPr marL="34290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380174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אתם תממשו את המנוע של המשחק (backend)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ב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-</a:t>
            </a:r>
            <a:r>
              <a:rPr lang="en-US" sz="2400" i="0" u="none" strike="noStrike" cap="none" dirty="0" smtClean="0">
                <a:solidFill>
                  <a:schemeClr val="dk1"/>
                </a:solidFill>
              </a:rPr>
              <a:t>C++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, א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נחנו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מימשנו את הרכיב הגרפי של המשחק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(frontend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) 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ב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-</a:t>
            </a:r>
            <a:r>
              <a:rPr lang="en-US" sz="2400" i="0" u="none" strike="noStrike" cap="none" dirty="0" smtClean="0">
                <a:solidFill>
                  <a:schemeClr val="dk1"/>
                </a:solidFill>
              </a:rPr>
              <a:t>C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#</a:t>
            </a:r>
          </a:p>
          <a:p>
            <a:pPr marL="342900" marR="0" lvl="0" indent="-380174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smtClean="0"/>
          </a:p>
          <a:p>
            <a:pPr marL="342900" marR="0" lvl="0" indent="-37084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x-none" sz="2400" i="0" u="none" strike="noStrike" cap="none" smtClean="0">
                <a:solidFill>
                  <a:schemeClr val="dk1"/>
                </a:solidFill>
              </a:rPr>
              <a:t>לא נממש במשחק שלנו מהלכים מיוחדים כמו הצרחה אוen passent 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וגם לא מט</a:t>
            </a:r>
            <a:endParaRPr sz="2400" i="0" u="none" strike="noStrike" cap="none" smtClean="0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380174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הפרויקט מסכם את מושגי היסוד של תכנות מונחה עצמים שלמדנו- מחלקות, הורשה, פולימורפיזם, </a:t>
            </a:r>
            <a:r>
              <a:rPr lang="x-none" sz="2400"/>
              <a:t>כימוס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, חריגות</a:t>
            </a:r>
            <a:endParaRPr sz="2400"/>
          </a:p>
          <a:p>
            <a:pPr marL="342900" marR="0" lvl="0" indent="-227774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</a:pPr>
            <a:endParaRPr sz="24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4200"/>
              <a:t>F</a:t>
            </a:r>
            <a:r>
              <a:rPr lang="x-none" sz="42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rontend</a:t>
            </a:r>
            <a:r>
              <a:rPr lang="x-none" sz="4200"/>
              <a:t> - </a:t>
            </a:r>
            <a:r>
              <a:rPr lang="x-none" sz="42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איך זה נראה</a:t>
            </a:r>
            <a:endParaRPr sz="42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1844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36" y="1044352"/>
            <a:ext cx="8604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33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תקשורת Frontend + </a:t>
            </a:r>
            <a:r>
              <a:rPr lang="x-none" sz="3300"/>
              <a:t>B</a:t>
            </a:r>
            <a:r>
              <a:rPr lang="x-none" sz="33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ackend</a:t>
            </a:r>
            <a:endParaRPr sz="33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הרכיב הגרפי (frontend)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והמנוע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החישובי (backend) מתקשרים ביניהם בעזרת named pipes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לא נרחיב על הנושא, מוזמנים להעמיק ולחקור בעצמכם</a:t>
            </a:r>
            <a:endParaRPr/>
          </a:p>
          <a:p>
            <a:pPr marL="34290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על מנת שהרכיבים יתקשרו מוגדר ביניהם פרוטוקול אפליקטיבי </a:t>
            </a:r>
            <a:r>
              <a:rPr lang="he-IL" dirty="0" smtClean="0"/>
              <a:t>(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ראה בהמשך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)</a:t>
            </a:r>
            <a:endParaRPr sz="2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מהלך התור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עם תחילת פעולת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backend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הוא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שולח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ל-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frontend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מחרוזת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המכילה את לוח המשחק </a:t>
            </a:r>
            <a:r>
              <a:rPr lang="he-IL" dirty="0" smtClean="0"/>
              <a:t>(ה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סבר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מפורט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בהמשך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)</a:t>
            </a:r>
            <a:endParaRPr sz="2800" i="0" u="none" strike="noStrike" cap="none">
              <a:solidFill>
                <a:schemeClr val="dk1"/>
              </a:solidFill>
            </a:endParaRPr>
          </a:p>
          <a:p>
            <a:pPr marL="34290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frontend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שולח 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ל-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backend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את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משבצת המקור ואת משבצת היעד. למשל: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a2a4   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הזז </a:t>
            </a:r>
            <a:r>
              <a:rPr lang="x-none" sz="2400" i="0" u="none" strike="noStrike" cap="none">
                <a:solidFill>
                  <a:schemeClr val="dk1"/>
                </a:solidFill>
              </a:rPr>
              <a:t>את הכלי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ש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ב-</a:t>
            </a:r>
            <a:r>
              <a:rPr lang="en-US" sz="2400" i="0" u="none" strike="noStrike" cap="none" dirty="0" smtClean="0">
                <a:solidFill>
                  <a:schemeClr val="dk1"/>
                </a:solidFill>
              </a:rPr>
              <a:t>a2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400" i="0" u="none" strike="noStrike" cap="none" smtClean="0">
                <a:solidFill>
                  <a:schemeClr val="dk1"/>
                </a:solidFill>
              </a:rPr>
              <a:t>ל</a:t>
            </a:r>
            <a:r>
              <a:rPr lang="he-IL" sz="2400" i="0" u="none" strike="noStrike" cap="none" dirty="0" smtClean="0">
                <a:solidFill>
                  <a:schemeClr val="dk1"/>
                </a:solidFill>
              </a:rPr>
              <a:t>-</a:t>
            </a:r>
            <a:r>
              <a:rPr lang="en-US" sz="2400" i="0" u="none" strike="noStrike" cap="none" dirty="0" smtClean="0">
                <a:solidFill>
                  <a:schemeClr val="dk1"/>
                </a:solidFill>
              </a:rPr>
              <a:t>a4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342900" marR="0" lvl="0" indent="4572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backend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מריץ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את המהלך ומחזיר </a:t>
            </a:r>
            <a:r>
              <a:rPr lang="he-IL" dirty="0" smtClean="0"/>
              <a:t>ל-</a:t>
            </a:r>
            <a:r>
              <a:rPr lang="en-US" dirty="0" smtClean="0"/>
              <a:t>frontend</a:t>
            </a:r>
            <a:r>
              <a:rPr lang="he-IL" dirty="0" smtClean="0"/>
              <a:t> ת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שובה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 )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קוד כלשהו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(</a:t>
            </a:r>
            <a:endParaRPr/>
          </a:p>
          <a:p>
            <a:pPr marL="0" marR="0" lvl="0" indent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55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backend</a:t>
            </a:r>
            <a:endParaRPr sz="555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he-IL" sz="2800" i="0" u="none" strike="noStrike" cap="none" dirty="0" smtClean="0">
                <a:solidFill>
                  <a:schemeClr val="dk1"/>
                </a:solidFill>
              </a:rPr>
              <a:t>ה-</a:t>
            </a:r>
            <a:r>
              <a:rPr lang="en-US" sz="2800" i="0" u="none" strike="noStrike" cap="none" dirty="0" smtClean="0">
                <a:solidFill>
                  <a:schemeClr val="dk1"/>
                </a:solidFill>
              </a:rPr>
              <a:t>backend</a:t>
            </a:r>
            <a:r>
              <a:rPr lang="he-IL" sz="280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x-none" sz="2800" i="0" u="none" strike="noStrike" cap="none" smtClean="0">
                <a:solidFill>
                  <a:schemeClr val="dk1"/>
                </a:solidFill>
              </a:rPr>
              <a:t>צריך 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לוודא </a:t>
            </a:r>
            <a:r>
              <a:rPr lang="x-none"/>
              <a:t>האם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: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משבצת המקור ומשבצת היעד נמצאות בתחום הלוח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במשבצת המקור קיים כלי של השחקן הנוכחי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במשבצת היעד לא קיים כלי של השחקן הנוכחי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x-none" sz="2400" i="0" u="none" strike="noStrike" cap="none">
                <a:solidFill>
                  <a:schemeClr val="dk1"/>
                </a:solidFill>
              </a:rPr>
              <a:t>הכלי שבמשבצת המקור יכול לנוע אל משבצת היעד</a:t>
            </a:r>
            <a:endParaRPr/>
          </a:p>
          <a:p>
            <a:pPr marL="1143000" marR="0" lvl="2" indent="-1397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x-none" sz="2200" i="0" u="none" strike="noStrike" cap="none">
                <a:solidFill>
                  <a:schemeClr val="dk1"/>
                </a:solidFill>
              </a:rPr>
              <a:t>חוקיות התנועה של הכלי</a:t>
            </a:r>
            <a:endParaRPr/>
          </a:p>
          <a:p>
            <a:pPr marL="1143000" marR="0" lvl="2" indent="-1397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x-none" sz="2200" i="0" u="none" strike="noStrike" cap="none">
                <a:solidFill>
                  <a:schemeClr val="dk1"/>
                </a:solidFill>
              </a:rPr>
              <a:t>אין כלי שחוסם את הדרך</a:t>
            </a:r>
            <a:endParaRPr/>
          </a:p>
          <a:p>
            <a:pPr marL="1143000" marR="0" lvl="2" indent="-1397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x-none" sz="2200" i="0" u="none" strike="noStrike" cap="none">
                <a:solidFill>
                  <a:schemeClr val="dk1"/>
                </a:solidFill>
              </a:rPr>
              <a:t>התזוזה לא תגרום לשח על השחקן הנוכחי</a:t>
            </a:r>
            <a:endParaRPr/>
          </a:p>
          <a:p>
            <a:pPr marL="800100" marR="0" lvl="1" indent="-3429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x-none" sz="2600" i="0" u="none" strike="noStrike" cap="none">
                <a:solidFill>
                  <a:schemeClr val="dk1"/>
                </a:solidFill>
              </a:rPr>
              <a:t>המהלך של השחקן הנוכחי גרם לשח אצל השחקן היריב</a:t>
            </a:r>
            <a:endParaRPr/>
          </a:p>
          <a:p>
            <a:pPr marL="342900" marR="0" lvl="0" indent="-3429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x-none" sz="2800" i="0" u="none" strike="noStrike" cap="none">
                <a:solidFill>
                  <a:schemeClr val="dk1"/>
                </a:solidFill>
              </a:rPr>
              <a:t>אם </a:t>
            </a:r>
            <a:r>
              <a:rPr lang="x-none"/>
              <a:t>התזוזה חוקית יש לבצע אותה</a:t>
            </a:r>
            <a:r>
              <a:rPr lang="x-none" sz="2800" i="0" u="none" strike="noStrike" cap="none">
                <a:solidFill>
                  <a:schemeClr val="dk1"/>
                </a:solidFill>
              </a:rPr>
              <a:t> ולהעביר את התור לשחקן </a:t>
            </a:r>
            <a:r>
              <a:rPr lang="x-none"/>
              <a:t>השני</a:t>
            </a:r>
            <a:endParaRPr sz="2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1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</a:t>
            </a:r>
            <a:endParaRPr sz="51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"/>
              <a:buFont typeface="Arial"/>
              <a:buChar char="•"/>
            </a:pPr>
            <a:r>
              <a:rPr lang="x-none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</a:t>
            </a:r>
            <a:r>
              <a:rPr lang="he-IL" sz="1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96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</a:t>
            </a:r>
            <a:r>
              <a:rPr lang="he-IL" sz="1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x-none" sz="196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he-IL" sz="1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800100" marR="0" lvl="1" indent="-342900" algn="r" rtl="1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לאחר שהמשתמש בחר משבצת מקור ויעד, </a:t>
            </a:r>
            <a:r>
              <a:rPr lang="x-none" sz="1679"/>
              <a:t>תישלח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מחרוזת על פי הדוגמא הבאה: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e2e4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תזוזה מ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67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ל-</a:t>
            </a:r>
            <a:r>
              <a:rPr lang="en-US" sz="167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 lang="he-IL" sz="1679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המחרוזת"quit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המשתמש סגר את 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ה-</a:t>
            </a:r>
            <a:r>
              <a:rPr lang="en-US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sz="167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74"/>
              <a:buFont typeface="Arial"/>
              <a:buChar char="•"/>
            </a:pPr>
            <a:r>
              <a:rPr lang="x-none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</a:t>
            </a:r>
            <a:r>
              <a:rPr lang="he-IL" sz="18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x-none" sz="182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</a:t>
            </a:r>
            <a:r>
              <a:rPr lang="he-IL" sz="18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x-none" sz="182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he-IL" sz="18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r" rtl="1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74"/>
              <a:buFont typeface="Arial"/>
              <a:buChar char="•"/>
            </a:pP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בתחילת משחק יש לשלוח מחרוזת בגודל66 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תווים</a:t>
            </a:r>
            <a:endParaRPr smtClean="0"/>
          </a:p>
          <a:p>
            <a:pPr marL="800100" marR="0" lvl="1" indent="-342900" algn="r" rtl="1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תווים 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ראשונים מייצגים את הכלים בכל משבצת. החל מהפינה השמאלית העליונה ועד הפינה הימנית התחתונה. אות קטנה מייצגת כלי שחור. אות גדולה מייצגת כלי לבן. </a:t>
            </a:r>
            <a:endParaRPr sz="1679"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מלך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– מלכה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– צריח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– פרש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– רץ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– חייל</a:t>
            </a:r>
            <a:endParaRPr/>
          </a:p>
          <a:p>
            <a:pPr marL="1143000" marR="0" lvl="2" indent="-139700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x-none"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- משבצת ריקה</a:t>
            </a:r>
            <a:endParaRPr/>
          </a:p>
          <a:p>
            <a:pPr marL="800100" lvl="1" indent="-342900">
              <a:lnSpc>
                <a:spcPct val="80000"/>
              </a:lnSpc>
              <a:buSzPts val="1679"/>
            </a:pP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התו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ה-65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מציין 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איזה שחקן </a:t>
            </a:r>
            <a:r>
              <a:rPr lang="x-none" sz="1679" smtClean="0"/>
              <a:t>מתחיל</a:t>
            </a:r>
            <a:r>
              <a:rPr lang="he-IL" sz="1679" dirty="0" smtClean="0"/>
              <a:t>. 0 -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שחקן לבן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אחר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שחקן 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שחור.</a:t>
            </a:r>
            <a:endParaRPr/>
          </a:p>
          <a:p>
            <a:pPr marL="800100" marR="0" lvl="1" indent="-342900" algn="r" rtl="1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התו 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</a:t>
            </a:r>
            <a:r>
              <a:rPr lang="he-IL" sz="1679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-66 ה</a:t>
            </a:r>
            <a:r>
              <a:rPr lang="x-none" sz="1679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וא </a:t>
            </a:r>
            <a:r>
              <a:rPr lang="x-none" sz="16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67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33019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33019" algn="r" rtl="1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 sz="16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x-none" sz="5100" b="1" i="0" u="none" strike="noStrike" cap="non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</a:t>
            </a:r>
            <a:endParaRPr sz="5100" b="1" i="0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62997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Backend 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 ל-</a:t>
            </a:r>
            <a:r>
              <a:rPr lang="en-US" sz="2000" i="0" u="none" strike="noStrike" cap="none" dirty="0" smtClean="0">
                <a:solidFill>
                  <a:schemeClr val="dk1"/>
                </a:solidFill>
              </a:rPr>
              <a:t>Frontend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:</a:t>
            </a:r>
            <a:endParaRPr sz="2000"/>
          </a:p>
          <a:p>
            <a:pPr marL="800100" marR="0" lvl="1" indent="-328930" algn="r" rtl="1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x-none" sz="2000" i="0" u="none" strike="noStrike" cap="none">
                <a:solidFill>
                  <a:schemeClr val="dk1"/>
                </a:solidFill>
              </a:rPr>
              <a:t>לאחר שבוצע החישוב של התזוזה על פי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בקש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ת ה-</a:t>
            </a:r>
            <a:r>
              <a:rPr lang="en-US" sz="2000" i="0" u="none" strike="noStrike" cap="none" dirty="0" smtClean="0">
                <a:solidFill>
                  <a:schemeClr val="dk1"/>
                </a:solidFill>
              </a:rPr>
              <a:t>fronted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,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יש להחזיר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תשובה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 -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מחרוזת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בת 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2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תווים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התו הראשון מייצג קוד תשובה והתו השני הוא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NULL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: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 0 – מהלך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התבצעה תזוזה. 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1 – מהלך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התבצעה תזוזה והיא גרמה לשח על היריב.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2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במשבצת המקור אין כלי של השחקן הנוכחי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3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במשבצת היעד קיים כלי של השחקן הנוכחי.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4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בעקבות התזוזה יגרם שח על השחקן הנוכחי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5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אינדקסים של המשבצות אינם חוקיים. יש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6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תנועה לא חוקית של הכלי. יש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7 – מהלך לא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i="0" u="none" strike="noStrike" cap="none">
                <a:solidFill>
                  <a:schemeClr val="dk1"/>
                </a:solidFill>
              </a:rPr>
              <a:t>משבצת המקור ומשבצת היעד זהות יש</a:t>
            </a:r>
            <a:endParaRPr sz="2000"/>
          </a:p>
          <a:p>
            <a:pPr marL="1143000" marR="0" lvl="2" indent="-125730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x-none" sz="2000" i="0" u="none" strike="noStrike" cap="none">
                <a:solidFill>
                  <a:schemeClr val="dk1"/>
                </a:solidFill>
              </a:rPr>
              <a:t>8 – מהלך 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תקין</a:t>
            </a:r>
            <a:r>
              <a:rPr lang="he-IL" sz="2000" i="0" u="none" strike="noStrike" cap="none" dirty="0" smtClean="0">
                <a:solidFill>
                  <a:schemeClr val="dk1"/>
                </a:solidFill>
              </a:rPr>
              <a:t>.</a:t>
            </a:r>
            <a:r>
              <a:rPr lang="x-none" sz="2000" i="0" u="none" strike="noStrike" cap="none" smtClean="0">
                <a:solidFill>
                  <a:schemeClr val="dk1"/>
                </a:solidFill>
              </a:rPr>
              <a:t> </a:t>
            </a:r>
            <a:r>
              <a:rPr lang="x-none" sz="2000" smtClean="0"/>
              <a:t>שח-מט </a:t>
            </a:r>
            <a:r>
              <a:rPr lang="he-IL" sz="2000" dirty="0" smtClean="0"/>
              <a:t>(ב</a:t>
            </a:r>
            <a:r>
              <a:rPr lang="x-none" sz="2000" smtClean="0"/>
              <a:t>ונוס</a:t>
            </a:r>
            <a:r>
              <a:rPr lang="he-IL" sz="2000" dirty="0" smtClean="0"/>
              <a:t>)</a:t>
            </a:r>
            <a:endParaRPr sz="2000" i="0" u="none" strike="noStrike" cap="none">
              <a:solidFill>
                <a:schemeClr val="dk1"/>
              </a:solidFill>
            </a:endParaRPr>
          </a:p>
          <a:p>
            <a:pPr marL="1143000" marR="0" lvl="2" indent="1269" algn="r" rtl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0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9 מצגת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1345</Words>
  <Application>Microsoft Office PowerPoint</Application>
  <PresentationFormat>‫הצגה על המסך (4:3)</PresentationFormat>
  <Paragraphs>201</Paragraphs>
  <Slides>21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Tahoma</vt:lpstr>
      <vt:lpstr>Calibri</vt:lpstr>
      <vt:lpstr>Consolas</vt:lpstr>
      <vt:lpstr>09 מצגת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Oded Nir</cp:lastModifiedBy>
  <cp:revision>6</cp:revision>
  <dcterms:modified xsi:type="dcterms:W3CDTF">2018-11-26T07:44:59Z</dcterms:modified>
</cp:coreProperties>
</file>