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7" r:id="rId1"/>
  </p:sldMasterIdLst>
  <p:notesMasterIdLst>
    <p:notesMasterId r:id="rId14"/>
  </p:notesMasterIdLst>
  <p:sldIdLst>
    <p:sldId id="256" r:id="rId2"/>
    <p:sldId id="257" r:id="rId3"/>
    <p:sldId id="259" r:id="rId4"/>
    <p:sldId id="264" r:id="rId5"/>
    <p:sldId id="265" r:id="rId6"/>
    <p:sldId id="260" r:id="rId7"/>
    <p:sldId id="263" r:id="rId8"/>
    <p:sldId id="261" r:id="rId9"/>
    <p:sldId id="262" r:id="rId10"/>
    <p:sldId id="266" r:id="rId11"/>
    <p:sldId id="25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88395" autoAdjust="0"/>
  </p:normalViewPr>
  <p:slideViewPr>
    <p:cSldViewPr snapToGrid="0" snapToObjects="1">
      <p:cViewPr>
        <p:scale>
          <a:sx n="100" d="100"/>
          <a:sy n="100" d="100"/>
        </p:scale>
        <p:origin x="-141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DFF0-975E-4A92-891F-989DC9045C85}" type="datetimeFigureOut">
              <a:rPr lang="en-US" smtClean="0"/>
              <a:t>9/14/13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DD2E9-88FF-4844-AE33-AFFDA72390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77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idea of giving a rating to tutors</a:t>
            </a:r>
            <a:r>
              <a:rPr lang="en-US" baseline="0" dirty="0" smtClean="0"/>
              <a:t> is to provide the students with an idea of how reliable an answer 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Tutor will provide location information, so if a students keep getting good answers from the same tutor, and thinks it will be a good idea to get a tutor appointment, the student can go look if the tutor lives close and sent him and email. </a:t>
            </a:r>
          </a:p>
          <a:p>
            <a:r>
              <a:rPr lang="en-US" baseline="0" dirty="0" smtClean="0"/>
              <a:t>The same way a student can look for tutors close to their location and get some a list of tutors possibilities and their contacts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DD2E9-88FF-4844-AE33-AFFDA72390C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8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9/14/13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739C4FB-7D33-419B-8833-D1372BFD11C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9/14/13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9/14/13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9/14/13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9/14/13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9/14/13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9/14/13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9/14/13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631EDC5-C1A1-7F47-A4AF-CDC7D9CFA916}" type="datetimeFigureOut">
              <a:rPr lang="en-US" smtClean="0"/>
              <a:t>9/14/13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6421" y="1676400"/>
            <a:ext cx="6011779" cy="1524000"/>
          </a:xfrm>
        </p:spPr>
        <p:txBody>
          <a:bodyPr>
            <a:normAutofit fontScale="90000"/>
          </a:bodyPr>
          <a:lstStyle/>
          <a:p>
            <a:r>
              <a:rPr lang="en-US" sz="9600" dirty="0" smtClean="0"/>
              <a:t>Snap-2-Ask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Snap. Ask.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  <a:r>
              <a:rPr lang="en-US" dirty="0" smtClean="0"/>
              <a:t>features version </a:t>
            </a:r>
            <a:r>
              <a:rPr lang="en-US" dirty="0" smtClean="0"/>
              <a:t>2.0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If a student forget </a:t>
            </a:r>
            <a:r>
              <a:rPr lang="en-US" sz="2400" dirty="0" smtClean="0"/>
              <a:t>their password they will </a:t>
            </a:r>
            <a:r>
              <a:rPr lang="en-US" sz="2400" dirty="0" smtClean="0"/>
              <a:t>receive a new password to </a:t>
            </a:r>
            <a:r>
              <a:rPr lang="en-US" sz="2400" dirty="0" smtClean="0"/>
              <a:t>their email address.</a:t>
            </a:r>
            <a:endParaRPr lang="en-US" sz="2400" dirty="0" smtClean="0"/>
          </a:p>
          <a:p>
            <a:r>
              <a:rPr lang="en-US" sz="2400" dirty="0" smtClean="0"/>
              <a:t>Students will have to pay for each </a:t>
            </a:r>
            <a:r>
              <a:rPr lang="en-US" sz="2400" dirty="0" smtClean="0"/>
              <a:t>answer.</a:t>
            </a:r>
          </a:p>
          <a:p>
            <a:pPr lvl="1"/>
            <a:r>
              <a:rPr lang="en-US" dirty="0" smtClean="0"/>
              <a:t>Credit/</a:t>
            </a:r>
            <a:r>
              <a:rPr lang="en-US" dirty="0" smtClean="0"/>
              <a:t>debit card payment </a:t>
            </a:r>
            <a:r>
              <a:rPr lang="en-US" dirty="0" smtClean="0"/>
              <a:t>method</a:t>
            </a:r>
            <a:endParaRPr lang="en-US" dirty="0"/>
          </a:p>
          <a:p>
            <a:pPr lvl="1"/>
            <a:r>
              <a:rPr lang="en-US" dirty="0" smtClean="0"/>
              <a:t>Student can make deposit so as not to pay every time</a:t>
            </a:r>
          </a:p>
          <a:p>
            <a:r>
              <a:rPr lang="en-US" sz="2400" dirty="0" smtClean="0"/>
              <a:t>Answerers will have to get validated.</a:t>
            </a:r>
            <a:endParaRPr lang="en-US" sz="2400" dirty="0" smtClean="0"/>
          </a:p>
          <a:p>
            <a:r>
              <a:rPr lang="en-US" sz="2400" dirty="0" smtClean="0"/>
              <a:t>Answerers will get paid for their answers based on their rating.</a:t>
            </a:r>
          </a:p>
          <a:p>
            <a:pPr lvl="1"/>
            <a:r>
              <a:rPr lang="en-US" dirty="0" smtClean="0"/>
              <a:t>Can link their Snap-2-Ask account to their bank account</a:t>
            </a:r>
          </a:p>
          <a:p>
            <a:pPr lvl="1"/>
            <a:r>
              <a:rPr lang="en-US" dirty="0" smtClean="0"/>
              <a:t>Withdraw money at any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2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Intended User Groups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14089"/>
            <a:ext cx="7772400" cy="3733800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Askers</a:t>
            </a:r>
          </a:p>
          <a:p>
            <a:pPr lvl="1"/>
            <a:r>
              <a:rPr lang="en-US" dirty="0" smtClean="0"/>
              <a:t>Middle school students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igh school students</a:t>
            </a:r>
          </a:p>
          <a:p>
            <a:pPr lvl="1"/>
            <a:r>
              <a:rPr lang="en-US" dirty="0" smtClean="0"/>
              <a:t>College students</a:t>
            </a:r>
            <a:endParaRPr lang="en-US" dirty="0"/>
          </a:p>
          <a:p>
            <a:pPr lvl="0"/>
            <a:r>
              <a:rPr lang="en-US" sz="2400" dirty="0" smtClean="0"/>
              <a:t>Answerers</a:t>
            </a:r>
          </a:p>
          <a:p>
            <a:pPr lvl="1"/>
            <a:r>
              <a:rPr lang="en-US" dirty="0" smtClean="0"/>
              <a:t>College students</a:t>
            </a:r>
          </a:p>
          <a:p>
            <a:pPr lvl="1"/>
            <a:r>
              <a:rPr lang="en-US" dirty="0" smtClean="0"/>
              <a:t>Teachers</a:t>
            </a:r>
          </a:p>
          <a:p>
            <a:pPr lvl="1"/>
            <a:r>
              <a:rPr lang="en-US" dirty="0" smtClean="0"/>
              <a:t>Anyone who passes subject-based tests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109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46138"/>
            <a:ext cx="77724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you!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endParaRPr lang="en-US" sz="4000" dirty="0" smtClean="0"/>
          </a:p>
          <a:p>
            <a:pPr lvl="3"/>
            <a:endParaRPr lang="en-US" sz="4000" dirty="0"/>
          </a:p>
          <a:p>
            <a:pPr marL="2240280" lvl="5" indent="0">
              <a:buNone/>
            </a:pPr>
            <a:r>
              <a:rPr lang="en-US" sz="4000" dirty="0" smtClean="0"/>
              <a:t>	QUESTIONS/</a:t>
            </a:r>
          </a:p>
          <a:p>
            <a:pPr marL="2240280" lvl="5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	COMMENTS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8217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We Are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1225" y="2847494"/>
            <a:ext cx="8135575" cy="2914316"/>
          </a:xfrm>
        </p:spPr>
        <p:txBody>
          <a:bodyPr>
            <a:noAutofit/>
          </a:bodyPr>
          <a:lstStyle/>
          <a:p>
            <a:r>
              <a:rPr lang="en-US" sz="2800" dirty="0" smtClean="0"/>
              <a:t>Elena </a:t>
            </a:r>
            <a:r>
              <a:rPr lang="en-US" sz="2800" dirty="0" smtClean="0"/>
              <a:t>Villamil</a:t>
            </a:r>
            <a:r>
              <a:rPr lang="en-US" sz="2800" dirty="0" smtClean="0"/>
              <a:t> Rodriguez</a:t>
            </a:r>
            <a:r>
              <a:rPr lang="en-US" sz="2800" dirty="0" smtClean="0"/>
              <a:t>		</a:t>
            </a:r>
            <a:r>
              <a:rPr lang="en-US" sz="2800" dirty="0" smtClean="0"/>
              <a:t>Database</a:t>
            </a:r>
            <a:endParaRPr lang="en-US" sz="2800" dirty="0" smtClean="0"/>
          </a:p>
          <a:p>
            <a:r>
              <a:rPr lang="en-US" sz="2800" dirty="0" smtClean="0"/>
              <a:t>Raymond Martin				Database/GUI</a:t>
            </a:r>
          </a:p>
          <a:p>
            <a:r>
              <a:rPr lang="en-US" sz="2800" dirty="0" smtClean="0"/>
              <a:t>Raz Friman				</a:t>
            </a:r>
            <a:r>
              <a:rPr lang="en-US" sz="2800" dirty="0"/>
              <a:t>Database/</a:t>
            </a:r>
            <a:r>
              <a:rPr lang="en-US" sz="2800" dirty="0" smtClean="0"/>
              <a:t>GUI</a:t>
            </a:r>
          </a:p>
          <a:p>
            <a:r>
              <a:rPr lang="en-US" sz="2800" dirty="0" smtClean="0"/>
              <a:t>Roman </a:t>
            </a:r>
            <a:r>
              <a:rPr lang="en-US" sz="2800" dirty="0" smtClean="0"/>
              <a:t>Stolyarov</a:t>
            </a:r>
            <a:r>
              <a:rPr lang="en-US" sz="2800" dirty="0" smtClean="0"/>
              <a:t>			</a:t>
            </a:r>
            <a:r>
              <a:rPr lang="en-US" sz="2800" dirty="0"/>
              <a:t>Database/</a:t>
            </a:r>
            <a:r>
              <a:rPr lang="en-US" sz="2800" dirty="0" smtClean="0"/>
              <a:t>GUI</a:t>
            </a:r>
          </a:p>
          <a:p>
            <a:r>
              <a:rPr lang="en-US" sz="2800" dirty="0" smtClean="0"/>
              <a:t>Vipul</a:t>
            </a:r>
            <a:r>
              <a:rPr lang="en-US" sz="2800" dirty="0" smtClean="0"/>
              <a:t> </a:t>
            </a:r>
            <a:r>
              <a:rPr lang="en-US" sz="2800" dirty="0" smtClean="0"/>
              <a:t>Kohli</a:t>
            </a:r>
            <a:r>
              <a:rPr lang="en-US" sz="2800" dirty="0" smtClean="0"/>
              <a:t>				GUI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51225" y="1737913"/>
            <a:ext cx="45853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SNAP-2-ASK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080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Idea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>
            <a:normAutofit/>
          </a:bodyPr>
          <a:lstStyle/>
          <a:p>
            <a:pPr indent="-342900"/>
            <a:r>
              <a:rPr lang="en-US" sz="2200" dirty="0" smtClean="0"/>
              <a:t>What</a:t>
            </a:r>
            <a:r>
              <a:rPr lang="en-US" sz="2200" dirty="0" smtClean="0"/>
              <a:t>?</a:t>
            </a:r>
          </a:p>
          <a:p>
            <a:pPr lvl="1" indent="-342900"/>
            <a:r>
              <a:rPr lang="en-US" sz="1700" dirty="0" smtClean="0"/>
              <a:t>An image</a:t>
            </a:r>
            <a:r>
              <a:rPr lang="en-US" sz="1700" dirty="0" smtClean="0"/>
              <a:t>-based</a:t>
            </a:r>
            <a:r>
              <a:rPr lang="en-US" sz="1700" dirty="0" smtClean="0"/>
              <a:t>, </a:t>
            </a:r>
            <a:r>
              <a:rPr lang="en-US" sz="1700" dirty="0" smtClean="0"/>
              <a:t>academic</a:t>
            </a:r>
            <a:r>
              <a:rPr lang="en-US" sz="1700" dirty="0"/>
              <a:t> </a:t>
            </a:r>
            <a:r>
              <a:rPr lang="en-US" sz="1700" dirty="0" smtClean="0"/>
              <a:t>Q&amp;A</a:t>
            </a:r>
            <a:r>
              <a:rPr lang="en-US" sz="1700" dirty="0" smtClean="0"/>
              <a:t> </a:t>
            </a:r>
            <a:r>
              <a:rPr lang="en-US" sz="1700" dirty="0" smtClean="0"/>
              <a:t>software application. </a:t>
            </a:r>
          </a:p>
          <a:p>
            <a:pPr indent="-342900"/>
            <a:r>
              <a:rPr lang="en-US" sz="2200" dirty="0" smtClean="0"/>
              <a:t>Why</a:t>
            </a:r>
            <a:r>
              <a:rPr lang="en-US" sz="2200" dirty="0" smtClean="0"/>
              <a:t>?</a:t>
            </a:r>
          </a:p>
          <a:p>
            <a:pPr lvl="1" indent="-342900"/>
            <a:r>
              <a:rPr lang="en-US" dirty="0" smtClean="0"/>
              <a:t>To </a:t>
            </a:r>
            <a:r>
              <a:rPr lang="en-US" dirty="0" smtClean="0"/>
              <a:t>aid in a </a:t>
            </a:r>
            <a:r>
              <a:rPr lang="en-US" dirty="0" smtClean="0"/>
              <a:t>student’s </a:t>
            </a:r>
            <a:r>
              <a:rPr lang="en-US" dirty="0" smtClean="0"/>
              <a:t>ability to post on a Q&amp;A forum through the </a:t>
            </a:r>
            <a:r>
              <a:rPr lang="en-US" dirty="0" smtClean="0"/>
              <a:t>use </a:t>
            </a:r>
            <a:r>
              <a:rPr lang="en-US" dirty="0" smtClean="0"/>
              <a:t>of photos.</a:t>
            </a:r>
          </a:p>
          <a:p>
            <a:pPr indent="-342900"/>
            <a:r>
              <a:rPr lang="en-US" sz="2200" dirty="0" smtClean="0"/>
              <a:t>How</a:t>
            </a:r>
            <a:r>
              <a:rPr lang="en-US" sz="2200" dirty="0" smtClean="0"/>
              <a:t>?</a:t>
            </a:r>
          </a:p>
          <a:p>
            <a:pPr lvl="1" indent="-342900"/>
            <a:r>
              <a:rPr lang="en-US" dirty="0" smtClean="0"/>
              <a:t>Photo-based Q&amp;A will </a:t>
            </a:r>
            <a:r>
              <a:rPr lang="en-US" dirty="0" smtClean="0"/>
              <a:t>aid the user by eliminating </a:t>
            </a:r>
            <a:r>
              <a:rPr lang="en-US" dirty="0" smtClean="0"/>
              <a:t>typing of symbols or graphs </a:t>
            </a:r>
            <a:r>
              <a:rPr lang="en-US" dirty="0" smtClean="0"/>
              <a:t>that may accompany an </a:t>
            </a:r>
            <a:r>
              <a:rPr lang="en-US" dirty="0" smtClean="0"/>
              <a:t>academic </a:t>
            </a:r>
            <a:r>
              <a:rPr lang="en-US" dirty="0" smtClean="0"/>
              <a:t>question. </a:t>
            </a:r>
            <a:endParaRPr lang="en-US" dirty="0"/>
          </a:p>
          <a:p>
            <a:pPr indent="-342900"/>
            <a:r>
              <a:rPr lang="en-US" dirty="0" smtClean="0"/>
              <a:t>Snap-2-Ask makes outsourcing a question faster and easier than ever.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7638"/>
            <a:ext cx="7772400" cy="4164037"/>
          </a:xfrm>
        </p:spPr>
        <p:txBody>
          <a:bodyPr>
            <a:normAutofit/>
          </a:bodyPr>
          <a:lstStyle/>
          <a:p>
            <a:pPr indent="-342900"/>
            <a:r>
              <a:rPr lang="en-US" sz="2800" dirty="0" smtClean="0"/>
              <a:t>Android </a:t>
            </a:r>
            <a:r>
              <a:rPr lang="en-US" sz="2800" dirty="0" smtClean="0"/>
              <a:t>Application – For Students</a:t>
            </a:r>
          </a:p>
          <a:p>
            <a:pPr lvl="2" indent="-342900"/>
            <a:r>
              <a:rPr lang="en-US" sz="2000" dirty="0" smtClean="0"/>
              <a:t>Student opens app and sees camera view.</a:t>
            </a:r>
            <a:endParaRPr lang="en-US" sz="2000" dirty="0" smtClean="0"/>
          </a:p>
          <a:p>
            <a:pPr lvl="2" indent="-342900"/>
            <a:r>
              <a:rPr lang="en-US" sz="2000" dirty="0" smtClean="0"/>
              <a:t>Student</a:t>
            </a:r>
            <a:r>
              <a:rPr lang="en-US" sz="2000" dirty="0" smtClean="0"/>
              <a:t> quickly “snaps” and sends </a:t>
            </a:r>
            <a:r>
              <a:rPr lang="en-US" sz="2000" dirty="0" smtClean="0"/>
              <a:t>a question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pPr lvl="2" indent="-342900"/>
            <a:r>
              <a:rPr lang="en-US" sz="2000" dirty="0" smtClean="0"/>
              <a:t>Student notified when question is answered.</a:t>
            </a:r>
          </a:p>
          <a:p>
            <a:pPr lvl="2" indent="-342900"/>
            <a:r>
              <a:rPr lang="en-US" sz="2000" dirty="0" smtClean="0"/>
              <a:t>Student views and rates answer(s).</a:t>
            </a:r>
            <a:endParaRPr lang="en-US" sz="2000" dirty="0" smtClean="0"/>
          </a:p>
          <a:p>
            <a:pPr indent="-342900"/>
            <a:r>
              <a:rPr lang="en-US" sz="2600" dirty="0" smtClean="0"/>
              <a:t> </a:t>
            </a:r>
            <a:r>
              <a:rPr lang="en-US" sz="2800" dirty="0" smtClean="0"/>
              <a:t>Website – For Answerers</a:t>
            </a:r>
            <a:endParaRPr lang="en-US" sz="2800" dirty="0" smtClean="0"/>
          </a:p>
          <a:p>
            <a:pPr lvl="2" indent="-342900"/>
            <a:r>
              <a:rPr lang="en-US" sz="2000" dirty="0" smtClean="0"/>
              <a:t>Answerer opens site and sees </a:t>
            </a:r>
            <a:r>
              <a:rPr lang="en-US" sz="2000" dirty="0" smtClean="0"/>
              <a:t>array of questions.</a:t>
            </a:r>
          </a:p>
          <a:p>
            <a:pPr lvl="2" indent="-342900"/>
            <a:r>
              <a:rPr lang="en-US" sz="2000" dirty="0" smtClean="0"/>
              <a:t>Answerer chooses question by category, at random, or </a:t>
            </a:r>
            <a:r>
              <a:rPr lang="en-US" sz="2000" dirty="0" smtClean="0"/>
              <a:t>unanswered.</a:t>
            </a:r>
          </a:p>
          <a:p>
            <a:pPr lvl="2" indent="-342900"/>
            <a:r>
              <a:rPr lang="en-US" sz="2000" dirty="0" smtClean="0"/>
              <a:t>Answerer answers, gets rated.</a:t>
            </a:r>
            <a:endParaRPr lang="en-US" sz="2000" dirty="0"/>
          </a:p>
          <a:p>
            <a:pPr lvl="2" indent="-342900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2282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Database Concepts</a:t>
            </a:r>
          </a:p>
          <a:p>
            <a:endParaRPr lang="en-US" dirty="0" smtClean="0"/>
          </a:p>
          <a:p>
            <a:pPr lvl="2"/>
            <a:r>
              <a:rPr lang="en-US" sz="2000" dirty="0"/>
              <a:t>We will draw upon </a:t>
            </a:r>
            <a:r>
              <a:rPr lang="en-US" sz="2000" dirty="0" smtClean="0"/>
              <a:t>skills </a:t>
            </a:r>
            <a:r>
              <a:rPr lang="en-US" sz="2000" dirty="0"/>
              <a:t>acquired through Database </a:t>
            </a:r>
            <a:r>
              <a:rPr lang="en-US" sz="2000" dirty="0" smtClean="0"/>
              <a:t>Concepts </a:t>
            </a:r>
            <a:r>
              <a:rPr lang="en-US" sz="2000" dirty="0"/>
              <a:t>by creating and managing </a:t>
            </a:r>
            <a:r>
              <a:rPr lang="en-US" sz="2000" dirty="0" smtClean="0"/>
              <a:t>a database</a:t>
            </a:r>
            <a:r>
              <a:rPr lang="en-US" sz="2000" dirty="0"/>
              <a:t>, including </a:t>
            </a:r>
            <a:r>
              <a:rPr lang="en-US" sz="2000" dirty="0" smtClean="0"/>
              <a:t>tables for students </a:t>
            </a:r>
            <a:r>
              <a:rPr lang="en-US" sz="2000" dirty="0"/>
              <a:t>accounts, tutor </a:t>
            </a:r>
            <a:r>
              <a:rPr lang="en-US" sz="2000" dirty="0" smtClean="0"/>
              <a:t>accounts, questions </a:t>
            </a:r>
            <a:r>
              <a:rPr lang="en-US" sz="2000" dirty="0"/>
              <a:t>asked, and answers. 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sz="2200" dirty="0" smtClean="0"/>
              <a:t>GUI</a:t>
            </a:r>
          </a:p>
          <a:p>
            <a:pPr lvl="2"/>
            <a:r>
              <a:rPr lang="en-US" sz="2000" dirty="0"/>
              <a:t>We will use our abilities gained from GUI </a:t>
            </a:r>
            <a:r>
              <a:rPr lang="en-US" sz="2000" dirty="0" smtClean="0"/>
              <a:t>by </a:t>
            </a:r>
            <a:r>
              <a:rPr lang="en-US" sz="2000" dirty="0"/>
              <a:t>implementing </a:t>
            </a:r>
            <a:r>
              <a:rPr lang="en-US" sz="2000" dirty="0" smtClean="0"/>
              <a:t>a simple and fast mobile app for students and a clear web interface for tutors.</a:t>
            </a:r>
            <a:endParaRPr lang="en-US" sz="2000" dirty="0" smtClean="0"/>
          </a:p>
          <a:p>
            <a:pPr marL="6858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3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 Analysis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702190"/>
            <a:ext cx="7772400" cy="4487594"/>
          </a:xfrm>
        </p:spPr>
        <p:txBody>
          <a:bodyPr>
            <a:normAutofit/>
          </a:bodyPr>
          <a:lstStyle/>
          <a:p>
            <a:pPr marL="342900" lvl="1"/>
            <a:r>
              <a:rPr lang="en-US" sz="2000" dirty="0"/>
              <a:t>Online </a:t>
            </a:r>
            <a:r>
              <a:rPr lang="en-US" sz="2000" dirty="0" smtClean="0"/>
              <a:t>tutoring is a rapidly growing industry.</a:t>
            </a:r>
          </a:p>
          <a:p>
            <a:pPr marL="742950" lvl="2"/>
            <a:r>
              <a:rPr lang="en-US" sz="1800" dirty="0" smtClean="0"/>
              <a:t>$</a:t>
            </a:r>
            <a:r>
              <a:rPr lang="en-US" sz="1800" dirty="0"/>
              <a:t>102.8 billion by 2018 (Forbes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sz="1800" dirty="0" smtClean="0"/>
              <a:t>Budget cuts in U.S. public schools.</a:t>
            </a:r>
          </a:p>
          <a:p>
            <a:pPr lvl="1"/>
            <a:r>
              <a:rPr lang="en-US" sz="1800" dirty="0" smtClean="0"/>
              <a:t>Increasing cost of higher education</a:t>
            </a:r>
          </a:p>
          <a:p>
            <a:r>
              <a:rPr lang="en-US" dirty="0"/>
              <a:t>Top five online tutoring companies</a:t>
            </a:r>
          </a:p>
          <a:p>
            <a:pPr lvl="1"/>
            <a:r>
              <a:rPr lang="en-US" sz="1800" dirty="0" smtClean="0"/>
              <a:t>Tutor.com</a:t>
            </a:r>
            <a:r>
              <a:rPr lang="en-US" sz="1800" dirty="0" smtClean="0"/>
              <a:t>, Growing stars, </a:t>
            </a:r>
            <a:r>
              <a:rPr lang="en-US" sz="1800" dirty="0" smtClean="0"/>
              <a:t>TutorVista</a:t>
            </a:r>
            <a:r>
              <a:rPr lang="en-US" sz="1800" dirty="0" smtClean="0"/>
              <a:t>, </a:t>
            </a:r>
            <a:r>
              <a:rPr lang="en-US" sz="1800" dirty="0" smtClean="0"/>
              <a:t>eTutorWorld</a:t>
            </a:r>
            <a:r>
              <a:rPr lang="en-US" sz="1800" dirty="0" smtClean="0"/>
              <a:t>, Steps</a:t>
            </a:r>
            <a:endParaRPr lang="en-US" sz="1800" dirty="0"/>
          </a:p>
          <a:p>
            <a:r>
              <a:rPr lang="en-US" dirty="0" smtClean="0"/>
              <a:t>Typical pay $</a:t>
            </a:r>
            <a:r>
              <a:rPr lang="en-US" dirty="0"/>
              <a:t>8-12 per </a:t>
            </a:r>
            <a:r>
              <a:rPr lang="en-US" dirty="0" smtClean="0"/>
              <a:t>tutoring hour</a:t>
            </a:r>
            <a:r>
              <a:rPr lang="en-US" dirty="0"/>
              <a:t>.</a:t>
            </a:r>
          </a:p>
          <a:p>
            <a:r>
              <a:rPr lang="en-US" dirty="0" smtClean="0"/>
              <a:t>Typical cost $</a:t>
            </a:r>
            <a:r>
              <a:rPr lang="en-US" dirty="0"/>
              <a:t>20-40 per </a:t>
            </a:r>
            <a:r>
              <a:rPr lang="en-US" dirty="0" smtClean="0"/>
              <a:t>tutoring hour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8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Snap-2-Ask is comparable to online </a:t>
            </a:r>
            <a:r>
              <a:rPr lang="en-US" dirty="0" smtClean="0"/>
              <a:t>tutoring industry-wise.</a:t>
            </a:r>
          </a:p>
          <a:p>
            <a:r>
              <a:rPr lang="en-US" dirty="0" smtClean="0"/>
              <a:t>However, our approach is appealing in several ways:</a:t>
            </a:r>
          </a:p>
          <a:p>
            <a:pPr lvl="1"/>
            <a:r>
              <a:rPr lang="en-US" sz="1800" dirty="0" smtClean="0"/>
              <a:t>Customers can ask questions without paying hefty per-hour fees.</a:t>
            </a:r>
          </a:p>
          <a:p>
            <a:pPr lvl="1"/>
            <a:r>
              <a:rPr lang="en-US" sz="1800" dirty="0" smtClean="0"/>
              <a:t>Customers can get answers to particular questions.</a:t>
            </a:r>
          </a:p>
          <a:p>
            <a:pPr lvl="1"/>
            <a:r>
              <a:rPr lang="en-US" sz="1800" dirty="0" smtClean="0"/>
              <a:t>Asking is easy; answers come fast.</a:t>
            </a:r>
          </a:p>
          <a:p>
            <a:r>
              <a:rPr lang="en-US" dirty="0" smtClean="0"/>
              <a:t>Snap-2-Ask charges students and compensates tutors on a per-question basis. </a:t>
            </a:r>
            <a:r>
              <a:rPr lang="en-US" dirty="0"/>
              <a:t> </a:t>
            </a:r>
            <a:r>
              <a:rPr lang="en-US" dirty="0" smtClean="0"/>
              <a:t>As an example:</a:t>
            </a:r>
          </a:p>
          <a:p>
            <a:pPr lvl="1"/>
            <a:r>
              <a:rPr lang="en-US" sz="1800" dirty="0"/>
              <a:t>S</a:t>
            </a:r>
            <a:r>
              <a:rPr lang="en-US" sz="1800" dirty="0" smtClean="0"/>
              <a:t>tudents pay $1.10 for an answer from a high-rated user</a:t>
            </a:r>
          </a:p>
          <a:p>
            <a:pPr lvl="1"/>
            <a:r>
              <a:rPr lang="en-US" sz="1800" dirty="0" smtClean="0"/>
              <a:t>User is paid $1 for his answer</a:t>
            </a:r>
          </a:p>
          <a:p>
            <a:pPr lvl="1"/>
            <a:r>
              <a:rPr lang="en-US" sz="1800" dirty="0" smtClean="0"/>
              <a:t>Tutor can make at least $12/hour assuming 5 minutes per question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8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  </a:t>
            </a:r>
            <a:r>
              <a:rPr lang="en-US" dirty="0" smtClean="0"/>
              <a:t>version </a:t>
            </a:r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40201"/>
            <a:ext cx="7772400" cy="43752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Students</a:t>
            </a:r>
            <a:r>
              <a:rPr lang="es-ES" sz="2400" dirty="0" smtClean="0"/>
              <a:t> </a:t>
            </a:r>
            <a:r>
              <a:rPr lang="es-ES" sz="2400" dirty="0" smtClean="0"/>
              <a:t>will</a:t>
            </a:r>
            <a:r>
              <a:rPr lang="es-ES" sz="2400" dirty="0" smtClean="0"/>
              <a:t> </a:t>
            </a:r>
            <a:r>
              <a:rPr lang="es-ES" sz="2400" dirty="0" smtClean="0"/>
              <a:t>have</a:t>
            </a:r>
            <a:r>
              <a:rPr lang="es-ES" sz="2400" dirty="0" smtClean="0"/>
              <a:t> </a:t>
            </a:r>
            <a:r>
              <a:rPr lang="es-ES" sz="2400" dirty="0" smtClean="0"/>
              <a:t>account</a:t>
            </a:r>
            <a:r>
              <a:rPr lang="es-ES" sz="2400" dirty="0" smtClean="0"/>
              <a:t>s</a:t>
            </a:r>
            <a:r>
              <a:rPr lang="es-ES" sz="2400" dirty="0" smtClean="0"/>
              <a:t> and </a:t>
            </a:r>
            <a:r>
              <a:rPr lang="en-US" sz="2400" dirty="0" smtClean="0"/>
              <a:t>be </a:t>
            </a:r>
            <a:r>
              <a:rPr lang="en-US" sz="2400" dirty="0" smtClean="0"/>
              <a:t>able to ask questions by </a:t>
            </a:r>
            <a:r>
              <a:rPr lang="en-US" sz="2400" dirty="0" smtClean="0"/>
              <a:t>uploading: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picture</a:t>
            </a:r>
          </a:p>
          <a:p>
            <a:pPr lvl="1"/>
            <a:r>
              <a:rPr lang="en-US" dirty="0" smtClean="0"/>
              <a:t>A category to which the question belongs</a:t>
            </a:r>
          </a:p>
          <a:p>
            <a:pPr lvl="1"/>
            <a:r>
              <a:rPr lang="en-US" dirty="0" smtClean="0"/>
              <a:t>An</a:t>
            </a:r>
            <a:r>
              <a:rPr lang="en-US" dirty="0" smtClean="0"/>
              <a:t> </a:t>
            </a:r>
            <a:r>
              <a:rPr lang="en-US" dirty="0" smtClean="0"/>
              <a:t>optional description of the </a:t>
            </a:r>
            <a:r>
              <a:rPr lang="en-US" dirty="0" smtClean="0"/>
              <a:t>question</a:t>
            </a:r>
            <a:endParaRPr lang="en-US" sz="2400" dirty="0" smtClean="0"/>
          </a:p>
          <a:p>
            <a:r>
              <a:rPr lang="en-US" sz="2400" dirty="0" smtClean="0"/>
              <a:t>Answerers will have accounts and be able to answer questions </a:t>
            </a:r>
            <a:r>
              <a:rPr lang="en-US" sz="2400" dirty="0" smtClean="0"/>
              <a:t>through </a:t>
            </a:r>
            <a:r>
              <a:rPr lang="en-US" sz="2400" dirty="0" smtClean="0"/>
              <a:t>text.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nswerer will have a publicly viewable rating.</a:t>
            </a:r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08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  </a:t>
            </a:r>
            <a:r>
              <a:rPr lang="en-US" dirty="0" smtClean="0"/>
              <a:t>version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19659"/>
            <a:ext cx="7772400" cy="422186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Students </a:t>
            </a:r>
            <a:r>
              <a:rPr lang="en-US" sz="2400" dirty="0"/>
              <a:t>will be able to rate the </a:t>
            </a:r>
            <a:r>
              <a:rPr lang="en-US" sz="2400" dirty="0" smtClean="0"/>
              <a:t>answers. </a:t>
            </a:r>
            <a:r>
              <a:rPr lang="en-US" sz="2400" dirty="0" smtClean="0"/>
              <a:t> </a:t>
            </a:r>
          </a:p>
          <a:p>
            <a:pPr lvl="1"/>
            <a:r>
              <a:rPr lang="en-US" dirty="0" smtClean="0"/>
              <a:t>Answerer </a:t>
            </a:r>
            <a:r>
              <a:rPr lang="en-US" dirty="0" smtClean="0"/>
              <a:t>rating will </a:t>
            </a:r>
            <a:r>
              <a:rPr lang="en-US" dirty="0" smtClean="0"/>
              <a:t>be </a:t>
            </a:r>
            <a:r>
              <a:rPr lang="en-US" dirty="0" smtClean="0"/>
              <a:t>calculated from </a:t>
            </a:r>
            <a:r>
              <a:rPr lang="en-US" dirty="0" smtClean="0"/>
              <a:t>average </a:t>
            </a:r>
            <a:r>
              <a:rPr lang="en-US" dirty="0" smtClean="0"/>
              <a:t>of </a:t>
            </a:r>
            <a:r>
              <a:rPr lang="en-US" dirty="0" smtClean="0"/>
              <a:t>their </a:t>
            </a:r>
            <a:r>
              <a:rPr lang="en-US" dirty="0" smtClean="0"/>
              <a:t>answer rankings </a:t>
            </a:r>
            <a:r>
              <a:rPr lang="en-US" dirty="0" smtClean="0"/>
              <a:t>and </a:t>
            </a:r>
            <a:r>
              <a:rPr lang="en-US" dirty="0" smtClean="0"/>
              <a:t>total </a:t>
            </a:r>
            <a:r>
              <a:rPr lang="en-US" dirty="0" smtClean="0"/>
              <a:t>number of questions answered. </a:t>
            </a:r>
            <a:endParaRPr lang="en-US" sz="2400" dirty="0"/>
          </a:p>
          <a:p>
            <a:r>
              <a:rPr lang="en-US" sz="2400" dirty="0" smtClean="0"/>
              <a:t>Students will be able to search for </a:t>
            </a:r>
            <a:r>
              <a:rPr lang="en-US" sz="2400" dirty="0" smtClean="0"/>
              <a:t>answerers who </a:t>
            </a:r>
            <a:r>
              <a:rPr lang="en-US" sz="2400" dirty="0" smtClean="0"/>
              <a:t>live </a:t>
            </a:r>
            <a:r>
              <a:rPr lang="en-US" sz="2400" dirty="0" smtClean="0"/>
              <a:t>nearby.</a:t>
            </a:r>
            <a:endParaRPr lang="en-US" sz="2400" dirty="0"/>
          </a:p>
          <a:p>
            <a:r>
              <a:rPr lang="en-US" sz="2400" dirty="0" smtClean="0"/>
              <a:t>Students will have access to </a:t>
            </a:r>
            <a:r>
              <a:rPr lang="en-US" sz="2400" dirty="0" smtClean="0"/>
              <a:t>their own Q&amp;A history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8372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389</TotalTime>
  <Words>731</Words>
  <Application>Microsoft Macintosh PowerPoint</Application>
  <PresentationFormat>On-screen Show (4:3)</PresentationFormat>
  <Paragraphs>97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 Pop</vt:lpstr>
      <vt:lpstr>Snap-2-Ask</vt:lpstr>
      <vt:lpstr>Who We Are</vt:lpstr>
      <vt:lpstr>Product Idea</vt:lpstr>
      <vt:lpstr>Product idea</vt:lpstr>
      <vt:lpstr>Product idea</vt:lpstr>
      <vt:lpstr>Market Analysis </vt:lpstr>
      <vt:lpstr>Market Analysis</vt:lpstr>
      <vt:lpstr>Product Features  version 1.0</vt:lpstr>
      <vt:lpstr>PRODUCT FEATURES  version 1.0</vt:lpstr>
      <vt:lpstr>Product features version 2.0 </vt:lpstr>
      <vt:lpstr>Intended User Groups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Snap2Ask</dc:title>
  <dc:creator>Raz Friman</dc:creator>
  <cp:lastModifiedBy>RMS</cp:lastModifiedBy>
  <cp:revision>54</cp:revision>
  <dcterms:created xsi:type="dcterms:W3CDTF">2013-09-10T11:20:53Z</dcterms:created>
  <dcterms:modified xsi:type="dcterms:W3CDTF">2013-09-14T23:37:59Z</dcterms:modified>
</cp:coreProperties>
</file>