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7" r:id="rId1"/>
  </p:sldMasterIdLst>
  <p:notesMasterIdLst>
    <p:notesMasterId r:id="rId16"/>
  </p:notesMasterIdLst>
  <p:sldIdLst>
    <p:sldId id="256" r:id="rId2"/>
    <p:sldId id="257" r:id="rId3"/>
    <p:sldId id="259" r:id="rId4"/>
    <p:sldId id="264" r:id="rId5"/>
    <p:sldId id="265" r:id="rId6"/>
    <p:sldId id="268" r:id="rId7"/>
    <p:sldId id="269" r:id="rId8"/>
    <p:sldId id="260" r:id="rId9"/>
    <p:sldId id="263" r:id="rId10"/>
    <p:sldId id="261" r:id="rId11"/>
    <p:sldId id="262" r:id="rId12"/>
    <p:sldId id="266" r:id="rId13"/>
    <p:sldId id="258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8395" autoAdjust="0"/>
  </p:normalViewPr>
  <p:slideViewPr>
    <p:cSldViewPr snapToGrid="0" snapToObjects="1">
      <p:cViewPr>
        <p:scale>
          <a:sx n="50" d="100"/>
          <a:sy n="50" d="100"/>
        </p:scale>
        <p:origin x="-131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DFF0-975E-4A92-891F-989DC9045C85}" type="datetimeFigureOut">
              <a:rPr lang="en-US" smtClean="0"/>
              <a:t>9/15/2013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DD2E9-88FF-4844-AE33-AFFDA72390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77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Raz</a:t>
            </a:r>
            <a:r>
              <a:rPr lang="en-US" dirty="0" smtClean="0"/>
              <a:t>: android app</a:t>
            </a:r>
          </a:p>
          <a:p>
            <a:r>
              <a:rPr lang="en-US" dirty="0" smtClean="0"/>
              <a:t>Raymond: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 for web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DD2E9-88FF-4844-AE33-AFFDA72390C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idea of giving a rating to tutors</a:t>
            </a:r>
            <a:r>
              <a:rPr lang="en-US" baseline="0" dirty="0" smtClean="0"/>
              <a:t> is to provide the students with an idea of how reliable an answer 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Tutor will provide location information, so if a students keep getting good answers from the same tutor, and thinks it will be a good idea to get a tutor appointment, the student can go look if the tutor lives close and sent him and email. </a:t>
            </a:r>
          </a:p>
          <a:p>
            <a:r>
              <a:rPr lang="en-US" baseline="0" dirty="0" smtClean="0"/>
              <a:t>The same way a student can look for tutors close to their location and get some a list of tutors possibilities and their contacts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DD2E9-88FF-4844-AE33-AFFDA72390C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8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9/15/2013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739C4FB-7D33-419B-8833-D1372BFD11C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9/15/2013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631EDC5-C1A1-7F47-A4AF-CDC7D9CFA916}" type="datetimeFigureOut">
              <a:rPr lang="en-US" smtClean="0"/>
              <a:t>9/15/2013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6421" y="1676400"/>
            <a:ext cx="6011779" cy="1524000"/>
          </a:xfrm>
        </p:spPr>
        <p:txBody>
          <a:bodyPr>
            <a:normAutofit fontScale="90000"/>
          </a:bodyPr>
          <a:lstStyle/>
          <a:p>
            <a:r>
              <a:rPr lang="en-US" sz="9600" dirty="0" smtClean="0"/>
              <a:t>Snap-2-Ask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Snap. Ask.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  version 1.0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40201"/>
            <a:ext cx="7772400" cy="43752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Students</a:t>
            </a:r>
            <a:r>
              <a:rPr lang="es-ES" sz="2400" dirty="0" smtClean="0"/>
              <a:t> will have accounts and </a:t>
            </a:r>
            <a:r>
              <a:rPr lang="en-US" sz="2400" dirty="0" smtClean="0"/>
              <a:t>be able to ask questions by uploading: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 picture</a:t>
            </a:r>
          </a:p>
          <a:p>
            <a:pPr lvl="1"/>
            <a:r>
              <a:rPr lang="en-US" sz="2000" dirty="0" smtClean="0"/>
              <a:t>A category to which the question belongs</a:t>
            </a:r>
          </a:p>
          <a:p>
            <a:pPr lvl="1"/>
            <a:r>
              <a:rPr lang="en-US" sz="2000" dirty="0" smtClean="0"/>
              <a:t>An optional description of the question</a:t>
            </a:r>
          </a:p>
          <a:p>
            <a:r>
              <a:rPr lang="en-US" sz="2400" dirty="0" smtClean="0"/>
              <a:t>Answerers will have accounts and be able to answer questions through text.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nswerer will have a publicly viewable rating.</a:t>
            </a:r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08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956"/>
            <a:ext cx="7772400" cy="1143000"/>
          </a:xfrm>
        </p:spPr>
        <p:txBody>
          <a:bodyPr/>
          <a:lstStyle/>
          <a:p>
            <a:r>
              <a:rPr lang="en-US" dirty="0" smtClean="0"/>
              <a:t>PRODUCT FEATURES  version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5419"/>
            <a:ext cx="7772400" cy="42218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Students </a:t>
            </a:r>
            <a:r>
              <a:rPr lang="en-US" sz="2400" dirty="0"/>
              <a:t>will be able to rate the </a:t>
            </a:r>
            <a:r>
              <a:rPr lang="en-US" sz="2400" dirty="0" smtClean="0"/>
              <a:t>answers.  </a:t>
            </a:r>
          </a:p>
          <a:p>
            <a:pPr lvl="1"/>
            <a:r>
              <a:rPr lang="en-US" sz="2000" dirty="0" smtClean="0"/>
              <a:t>Answerer rating will be calculated from average of their answer rankings and total number of questions answered. </a:t>
            </a:r>
            <a:endParaRPr lang="en-US" sz="2000" dirty="0"/>
          </a:p>
          <a:p>
            <a:r>
              <a:rPr lang="en-US" sz="2400" dirty="0" smtClean="0"/>
              <a:t>Students will be able to search for answerers who live nearby.</a:t>
            </a:r>
            <a:endParaRPr lang="en-US" sz="2400" dirty="0"/>
          </a:p>
          <a:p>
            <a:r>
              <a:rPr lang="en-US" sz="2400" dirty="0" smtClean="0"/>
              <a:t>Students will have access to their own Q&amp;A history.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8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 version 2.0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7638"/>
            <a:ext cx="7772400" cy="416020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a student forget their password they will receive a new password to their email address.</a:t>
            </a:r>
          </a:p>
          <a:p>
            <a:r>
              <a:rPr lang="en-US" sz="2400" dirty="0" smtClean="0"/>
              <a:t>Students will have to pay for each answer.</a:t>
            </a:r>
          </a:p>
          <a:p>
            <a:pPr lvl="1"/>
            <a:r>
              <a:rPr lang="en-US" sz="2000" dirty="0" smtClean="0"/>
              <a:t>Credit/debit card payment method</a:t>
            </a:r>
            <a:endParaRPr lang="en-US" sz="2000" dirty="0"/>
          </a:p>
          <a:p>
            <a:pPr lvl="1"/>
            <a:r>
              <a:rPr lang="en-US" sz="2000" dirty="0" smtClean="0"/>
              <a:t>Student can make deposit so as not to pay every time</a:t>
            </a:r>
          </a:p>
          <a:p>
            <a:r>
              <a:rPr lang="en-US" sz="2400" dirty="0" smtClean="0"/>
              <a:t>Answerers will have to get validated.</a:t>
            </a:r>
          </a:p>
          <a:p>
            <a:r>
              <a:rPr lang="en-US" sz="2400" dirty="0" smtClean="0"/>
              <a:t>Answerers will get paid for their answers based on their rating.</a:t>
            </a:r>
          </a:p>
          <a:p>
            <a:pPr lvl="1"/>
            <a:r>
              <a:rPr lang="en-US" sz="2000" dirty="0" smtClean="0"/>
              <a:t>Can link their Snap-2-Ask account to their bank account</a:t>
            </a:r>
          </a:p>
          <a:p>
            <a:pPr lvl="1"/>
            <a:r>
              <a:rPr lang="en-US" sz="2000" dirty="0" smtClean="0"/>
              <a:t>Withdraw money at any time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192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Intended User Groups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14089"/>
            <a:ext cx="7772400" cy="3733800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Askers</a:t>
            </a:r>
          </a:p>
          <a:p>
            <a:pPr lvl="1"/>
            <a:r>
              <a:rPr lang="en-US" sz="2000" dirty="0" smtClean="0"/>
              <a:t>Middle school students</a:t>
            </a:r>
          </a:p>
          <a:p>
            <a:pPr lvl="1"/>
            <a:r>
              <a:rPr lang="en-US" sz="2000" dirty="0"/>
              <a:t>H</a:t>
            </a:r>
            <a:r>
              <a:rPr lang="en-US" sz="2000" dirty="0" smtClean="0"/>
              <a:t>igh school students</a:t>
            </a:r>
          </a:p>
          <a:p>
            <a:pPr lvl="1"/>
            <a:r>
              <a:rPr lang="en-US" sz="2000" dirty="0" smtClean="0"/>
              <a:t>College students</a:t>
            </a:r>
            <a:endParaRPr lang="en-US" sz="2000" dirty="0"/>
          </a:p>
          <a:p>
            <a:pPr lvl="0"/>
            <a:r>
              <a:rPr lang="en-US" sz="2400" dirty="0" smtClean="0"/>
              <a:t>Answerers</a:t>
            </a:r>
          </a:p>
          <a:p>
            <a:pPr lvl="1"/>
            <a:r>
              <a:rPr lang="en-US" sz="2000" dirty="0" smtClean="0"/>
              <a:t>College students</a:t>
            </a:r>
          </a:p>
          <a:p>
            <a:pPr lvl="1"/>
            <a:r>
              <a:rPr lang="en-US" sz="2000" dirty="0" smtClean="0"/>
              <a:t>Teachers</a:t>
            </a:r>
          </a:p>
          <a:p>
            <a:pPr lvl="1"/>
            <a:r>
              <a:rPr lang="en-US" sz="2000" dirty="0" smtClean="0"/>
              <a:t>Anyone who passes subject-based tests</a:t>
            </a:r>
          </a:p>
        </p:txBody>
      </p:sp>
    </p:spTree>
    <p:extLst>
      <p:ext uri="{BB962C8B-B14F-4D97-AF65-F5344CB8AC3E}">
        <p14:creationId xmlns:p14="http://schemas.microsoft.com/office/powerpoint/2010/main" val="88109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46138"/>
            <a:ext cx="77724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you!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endParaRPr lang="en-US" sz="4000" dirty="0" smtClean="0"/>
          </a:p>
          <a:p>
            <a:pPr lvl="3"/>
            <a:endParaRPr lang="en-US" sz="4000" dirty="0"/>
          </a:p>
          <a:p>
            <a:pPr marL="2240280" lvl="5" indent="0">
              <a:buNone/>
            </a:pPr>
            <a:r>
              <a:rPr lang="en-US" sz="4000" dirty="0" smtClean="0"/>
              <a:t>	QUESTIONS/</a:t>
            </a:r>
          </a:p>
          <a:p>
            <a:pPr marL="2240280" lvl="5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	COMMENTS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8217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Who We Are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1225" y="2847494"/>
            <a:ext cx="8135575" cy="2914316"/>
          </a:xfrm>
        </p:spPr>
        <p:txBody>
          <a:bodyPr>
            <a:noAutofit/>
          </a:bodyPr>
          <a:lstStyle/>
          <a:p>
            <a:r>
              <a:rPr lang="en-US" sz="2800" dirty="0" smtClean="0"/>
              <a:t>Elena Villamil Rodriguez		Database</a:t>
            </a:r>
          </a:p>
          <a:p>
            <a:r>
              <a:rPr lang="en-US" sz="2800" dirty="0" smtClean="0"/>
              <a:t>Raymond Martin				</a:t>
            </a:r>
            <a:r>
              <a:rPr lang="en-US" sz="2800" dirty="0" smtClean="0"/>
              <a:t>Database/GUI </a:t>
            </a:r>
            <a:endParaRPr lang="en-US" sz="2800" dirty="0" smtClean="0"/>
          </a:p>
          <a:p>
            <a:r>
              <a:rPr lang="en-US" sz="2800" dirty="0" smtClean="0"/>
              <a:t>Raz Friman				</a:t>
            </a:r>
            <a:r>
              <a:rPr lang="en-US" sz="2800" dirty="0"/>
              <a:t>Database/</a:t>
            </a:r>
            <a:r>
              <a:rPr lang="en-US" sz="2800" dirty="0" smtClean="0"/>
              <a:t>GUI</a:t>
            </a:r>
          </a:p>
          <a:p>
            <a:r>
              <a:rPr lang="en-US" sz="2800" dirty="0" smtClean="0"/>
              <a:t>Roman Stolyarov			</a:t>
            </a:r>
            <a:r>
              <a:rPr lang="en-US" sz="2800" dirty="0"/>
              <a:t>Database/</a:t>
            </a:r>
            <a:r>
              <a:rPr lang="en-US" sz="2800" dirty="0" smtClean="0"/>
              <a:t>GUI</a:t>
            </a:r>
          </a:p>
          <a:p>
            <a:r>
              <a:rPr lang="en-US" sz="2800" dirty="0" smtClean="0"/>
              <a:t>Vipul Kohli				GUI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51225" y="1737913"/>
            <a:ext cx="45853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SNAP-2-ASK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080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67958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Product Idea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463358"/>
            <a:ext cx="7772400" cy="4130039"/>
          </a:xfrm>
        </p:spPr>
        <p:txBody>
          <a:bodyPr>
            <a:normAutofit lnSpcReduction="10000"/>
          </a:bodyPr>
          <a:lstStyle/>
          <a:p>
            <a:pPr indent="-342900"/>
            <a:r>
              <a:rPr lang="en-US" sz="2400" dirty="0" smtClean="0"/>
              <a:t>What?</a:t>
            </a:r>
          </a:p>
          <a:p>
            <a:pPr lvl="1" indent="-342900">
              <a:lnSpc>
                <a:spcPct val="150000"/>
              </a:lnSpc>
            </a:pPr>
            <a:r>
              <a:rPr lang="en-US" sz="2000" dirty="0" smtClean="0"/>
              <a:t>An image-based, academic</a:t>
            </a:r>
            <a:r>
              <a:rPr lang="en-US" sz="2000" dirty="0"/>
              <a:t> </a:t>
            </a:r>
            <a:r>
              <a:rPr lang="en-US" sz="2000" dirty="0" smtClean="0"/>
              <a:t>Q&amp;A software application. </a:t>
            </a:r>
          </a:p>
          <a:p>
            <a:pPr indent="-342900"/>
            <a:r>
              <a:rPr lang="en-US" sz="2400" dirty="0" smtClean="0"/>
              <a:t>Why?</a:t>
            </a:r>
          </a:p>
          <a:p>
            <a:pPr lvl="1" indent="-342900"/>
            <a:r>
              <a:rPr lang="en-US" sz="2000" dirty="0" smtClean="0"/>
              <a:t>To aid in a student’s ability to post on a Q&amp;A forum through the use of photos.</a:t>
            </a:r>
          </a:p>
          <a:p>
            <a:pPr indent="-342900"/>
            <a:r>
              <a:rPr lang="en-US" sz="2400" dirty="0" smtClean="0"/>
              <a:t>How?</a:t>
            </a:r>
          </a:p>
          <a:p>
            <a:pPr lvl="1" indent="-342900"/>
            <a:r>
              <a:rPr lang="en-US" sz="2000" dirty="0" smtClean="0"/>
              <a:t>Photo-based Q&amp;A will aid the user by eliminating typing of symbols or graphs that may accompany an academic question. </a:t>
            </a:r>
            <a:endParaRPr lang="en-US" sz="2000" dirty="0"/>
          </a:p>
          <a:p>
            <a:pPr indent="-342900"/>
            <a:r>
              <a:rPr lang="en-US" sz="2400" dirty="0" smtClean="0"/>
              <a:t>Snap-2-Ask makes outsourcing a question faster and easier than ever.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71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718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Product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7638"/>
            <a:ext cx="7772400" cy="4327842"/>
          </a:xfrm>
        </p:spPr>
        <p:txBody>
          <a:bodyPr>
            <a:normAutofit/>
          </a:bodyPr>
          <a:lstStyle/>
          <a:p>
            <a:pPr indent="-342900"/>
            <a:r>
              <a:rPr lang="en-US" sz="2800" dirty="0" smtClean="0"/>
              <a:t>Android Application – For Students</a:t>
            </a:r>
          </a:p>
          <a:p>
            <a:pPr lvl="2" indent="-342900"/>
            <a:r>
              <a:rPr lang="en-US" sz="2000" dirty="0" smtClean="0"/>
              <a:t>Student opens app and sees camera view.</a:t>
            </a:r>
          </a:p>
          <a:p>
            <a:pPr lvl="2" indent="-342900"/>
            <a:r>
              <a:rPr lang="en-US" sz="2000" dirty="0" smtClean="0"/>
              <a:t>Student quickly “snaps” and sends a question. </a:t>
            </a:r>
          </a:p>
          <a:p>
            <a:pPr lvl="2" indent="-342900"/>
            <a:r>
              <a:rPr lang="en-US" sz="2000" dirty="0" smtClean="0"/>
              <a:t>Student notified when question is answered.</a:t>
            </a:r>
          </a:p>
          <a:p>
            <a:pPr lvl="2" indent="-342900"/>
            <a:r>
              <a:rPr lang="en-US" sz="2000" dirty="0" smtClean="0"/>
              <a:t>Student views and rates answer(s).</a:t>
            </a:r>
          </a:p>
          <a:p>
            <a:pPr indent="-342900"/>
            <a:r>
              <a:rPr lang="en-US" sz="2600" dirty="0" smtClean="0"/>
              <a:t> </a:t>
            </a:r>
            <a:r>
              <a:rPr lang="en-US" sz="2800" dirty="0" smtClean="0"/>
              <a:t>Website – For Answerers</a:t>
            </a:r>
          </a:p>
          <a:p>
            <a:pPr lvl="2" indent="-342900"/>
            <a:r>
              <a:rPr lang="en-US" sz="2000" dirty="0" smtClean="0"/>
              <a:t>Answerer opens site and sees array of questions.</a:t>
            </a:r>
          </a:p>
          <a:p>
            <a:pPr lvl="2" indent="-342900"/>
            <a:r>
              <a:rPr lang="en-US" sz="2000" dirty="0" smtClean="0"/>
              <a:t>Answerer chooses question by category, at random, or unanswered.</a:t>
            </a:r>
          </a:p>
          <a:p>
            <a:pPr lvl="2" indent="-342900"/>
            <a:r>
              <a:rPr lang="en-US" sz="2000" dirty="0" smtClean="0"/>
              <a:t>Answerer answers, gets rated.</a:t>
            </a:r>
            <a:endParaRPr lang="en-US" sz="2000" dirty="0"/>
          </a:p>
          <a:p>
            <a:pPr lvl="2" indent="-342900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2282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Product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Database Concepts</a:t>
            </a:r>
          </a:p>
          <a:p>
            <a:endParaRPr lang="en-US" dirty="0" smtClean="0"/>
          </a:p>
          <a:p>
            <a:pPr lvl="2">
              <a:lnSpc>
                <a:spcPct val="110000"/>
              </a:lnSpc>
            </a:pPr>
            <a:r>
              <a:rPr lang="en-US" sz="2200" dirty="0"/>
              <a:t>We will draw upon </a:t>
            </a:r>
            <a:r>
              <a:rPr lang="en-US" sz="2200" dirty="0" smtClean="0"/>
              <a:t>skills </a:t>
            </a:r>
            <a:r>
              <a:rPr lang="en-US" sz="2200" dirty="0"/>
              <a:t>acquired through Database </a:t>
            </a:r>
            <a:r>
              <a:rPr lang="en-US" sz="2200" dirty="0" smtClean="0"/>
              <a:t>Concepts </a:t>
            </a:r>
            <a:r>
              <a:rPr lang="en-US" sz="2200" dirty="0"/>
              <a:t>by creating and managing </a:t>
            </a:r>
            <a:r>
              <a:rPr lang="en-US" sz="2200" dirty="0" smtClean="0"/>
              <a:t>a database</a:t>
            </a:r>
            <a:r>
              <a:rPr lang="en-US" sz="2200" dirty="0"/>
              <a:t>, including </a:t>
            </a:r>
            <a:r>
              <a:rPr lang="en-US" sz="2200" dirty="0" smtClean="0"/>
              <a:t>tables for students </a:t>
            </a:r>
            <a:r>
              <a:rPr lang="en-US" sz="2200" dirty="0"/>
              <a:t>accounts, tutor </a:t>
            </a:r>
            <a:r>
              <a:rPr lang="en-US" sz="2200" dirty="0" smtClean="0"/>
              <a:t>accounts, questions </a:t>
            </a:r>
            <a:r>
              <a:rPr lang="en-US" sz="2200" dirty="0"/>
              <a:t>asked, and answers. 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sz="2400" dirty="0" smtClean="0"/>
              <a:t>GUI</a:t>
            </a:r>
          </a:p>
          <a:p>
            <a:pPr lvl="2">
              <a:lnSpc>
                <a:spcPct val="120000"/>
              </a:lnSpc>
            </a:pPr>
            <a:r>
              <a:rPr lang="en-US" sz="2200" dirty="0"/>
              <a:t>We will use our abilities gained from GUI </a:t>
            </a:r>
            <a:r>
              <a:rPr lang="en-US" sz="2200" dirty="0" smtClean="0"/>
              <a:t>by </a:t>
            </a:r>
            <a:r>
              <a:rPr lang="en-US" sz="2200" dirty="0"/>
              <a:t>implementing </a:t>
            </a:r>
            <a:r>
              <a:rPr lang="en-US" sz="2200" dirty="0" smtClean="0"/>
              <a:t>a simple and fast mobile app for students and a clear web interface for tutors.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3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73438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83"/>
            <a:ext cx="9143999" cy="6770717"/>
          </a:xfrm>
        </p:spPr>
      </p:pic>
    </p:spTree>
    <p:extLst>
      <p:ext uri="{BB962C8B-B14F-4D97-AF65-F5344CB8AC3E}">
        <p14:creationId xmlns:p14="http://schemas.microsoft.com/office/powerpoint/2010/main" val="267753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Market Analysis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417638"/>
            <a:ext cx="7772400" cy="4772146"/>
          </a:xfrm>
        </p:spPr>
        <p:txBody>
          <a:bodyPr>
            <a:normAutofit/>
          </a:bodyPr>
          <a:lstStyle/>
          <a:p>
            <a:pPr marL="342900" lvl="1">
              <a:lnSpc>
                <a:spcPct val="150000"/>
              </a:lnSpc>
            </a:pPr>
            <a:r>
              <a:rPr lang="en-US" sz="2200" dirty="0"/>
              <a:t>Online </a:t>
            </a:r>
            <a:r>
              <a:rPr lang="en-US" sz="2200" dirty="0" smtClean="0"/>
              <a:t>tutoring is a rapidly growing industry.</a:t>
            </a:r>
          </a:p>
          <a:p>
            <a:pPr marL="742950" lvl="2"/>
            <a:r>
              <a:rPr lang="en-US" sz="2000" dirty="0" smtClean="0"/>
              <a:t>$</a:t>
            </a:r>
            <a:r>
              <a:rPr lang="en-US" sz="2000" dirty="0"/>
              <a:t>102.8 billion by 2018 (Forbes</a:t>
            </a:r>
            <a:r>
              <a:rPr lang="en-US" sz="2000" dirty="0" smtClean="0"/>
              <a:t>)</a:t>
            </a:r>
          </a:p>
          <a:p>
            <a:r>
              <a:rPr lang="en-US" sz="2200" dirty="0" smtClean="0"/>
              <a:t>Why?</a:t>
            </a:r>
          </a:p>
          <a:p>
            <a:pPr lvl="1"/>
            <a:r>
              <a:rPr lang="en-US" sz="2000" dirty="0" smtClean="0"/>
              <a:t>Budget cuts in U.S. public schools.</a:t>
            </a:r>
          </a:p>
          <a:p>
            <a:pPr lvl="1"/>
            <a:r>
              <a:rPr lang="en-US" sz="2000" dirty="0" smtClean="0"/>
              <a:t>Increasing cost of higher education</a:t>
            </a:r>
          </a:p>
          <a:p>
            <a:r>
              <a:rPr lang="en-US" sz="2200" dirty="0"/>
              <a:t>Top five online tutoring companies</a:t>
            </a:r>
          </a:p>
          <a:p>
            <a:pPr lvl="1"/>
            <a:r>
              <a:rPr lang="en-US" sz="2000" dirty="0" smtClean="0"/>
              <a:t>Tutor.com, Growing stars, TutorVista, eTutorWorld, Steps</a:t>
            </a:r>
            <a:endParaRPr lang="en-US" sz="2000" dirty="0"/>
          </a:p>
          <a:p>
            <a:r>
              <a:rPr lang="en-US" sz="2200" dirty="0" smtClean="0"/>
              <a:t>Typical pay $</a:t>
            </a:r>
            <a:r>
              <a:rPr lang="en-US" sz="2200" dirty="0"/>
              <a:t>8-12 per </a:t>
            </a:r>
            <a:r>
              <a:rPr lang="en-US" sz="2200" dirty="0" smtClean="0"/>
              <a:t>tutoring hour</a:t>
            </a:r>
            <a:r>
              <a:rPr lang="en-US" sz="2200" dirty="0"/>
              <a:t>.</a:t>
            </a:r>
          </a:p>
          <a:p>
            <a:r>
              <a:rPr lang="en-US" sz="2200" dirty="0" smtClean="0"/>
              <a:t>Typical cost $</a:t>
            </a:r>
            <a:r>
              <a:rPr lang="en-US" sz="2200" dirty="0"/>
              <a:t>20-40 per </a:t>
            </a:r>
            <a:r>
              <a:rPr lang="en-US" sz="2200" dirty="0" smtClean="0"/>
              <a:t>tutoring hour</a:t>
            </a:r>
            <a:r>
              <a:rPr lang="en-US" sz="2200" dirty="0"/>
              <a:t>.</a:t>
            </a:r>
          </a:p>
          <a:p>
            <a:endParaRPr lang="en-US" sz="22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8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5271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417638"/>
            <a:ext cx="7772400" cy="4388801"/>
          </a:xfrm>
        </p:spPr>
        <p:txBody>
          <a:bodyPr>
            <a:normAutofit/>
          </a:bodyPr>
          <a:lstStyle/>
          <a:p>
            <a:r>
              <a:rPr lang="en-US" sz="2200" dirty="0"/>
              <a:t>Snap-2-Ask is comparable to online </a:t>
            </a:r>
            <a:r>
              <a:rPr lang="en-US" sz="2200" dirty="0" smtClean="0"/>
              <a:t>tutoring industry-wise.</a:t>
            </a:r>
          </a:p>
          <a:p>
            <a:r>
              <a:rPr lang="en-US" sz="2200" dirty="0" smtClean="0"/>
              <a:t>However, our approach is appealing in several ways:</a:t>
            </a:r>
          </a:p>
          <a:p>
            <a:pPr lvl="1"/>
            <a:r>
              <a:rPr lang="en-US" sz="2000" dirty="0" smtClean="0"/>
              <a:t>Customers can ask questions without paying hefty per-hour fees.</a:t>
            </a:r>
          </a:p>
          <a:p>
            <a:pPr lvl="1"/>
            <a:r>
              <a:rPr lang="en-US" sz="2000" dirty="0" smtClean="0"/>
              <a:t>Customers can get answers to particular questions.</a:t>
            </a:r>
          </a:p>
          <a:p>
            <a:pPr lvl="1"/>
            <a:r>
              <a:rPr lang="en-US" sz="2000" dirty="0" smtClean="0"/>
              <a:t>Asking is easy; answers come fast.</a:t>
            </a:r>
          </a:p>
          <a:p>
            <a:r>
              <a:rPr lang="en-US" sz="2200" dirty="0" smtClean="0"/>
              <a:t>Snap-2-Ask charges students and compensates tutors on a per-question basis. </a:t>
            </a:r>
            <a:r>
              <a:rPr lang="en-US" sz="2200" dirty="0"/>
              <a:t> </a:t>
            </a:r>
            <a:r>
              <a:rPr lang="en-US" sz="2200" dirty="0" smtClean="0"/>
              <a:t>As an example: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tudents pay $1.10 for an answer from a high-rated user</a:t>
            </a:r>
          </a:p>
          <a:p>
            <a:pPr lvl="1"/>
            <a:r>
              <a:rPr lang="en-US" sz="2000" dirty="0" smtClean="0"/>
              <a:t>User is paid $1 for his answer</a:t>
            </a:r>
          </a:p>
          <a:p>
            <a:pPr lvl="1"/>
            <a:r>
              <a:rPr lang="en-US" sz="2000" dirty="0" smtClean="0"/>
              <a:t>Tutor can make at least $12/hour assuming 5 minutes per question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118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405</TotalTime>
  <Words>685</Words>
  <Application>Microsoft Office PowerPoint</Application>
  <PresentationFormat>On-screen Show (4:3)</PresentationFormat>
  <Paragraphs>100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 Pop</vt:lpstr>
      <vt:lpstr>Snap-2-Ask</vt:lpstr>
      <vt:lpstr>Who We Are</vt:lpstr>
      <vt:lpstr>Product Idea</vt:lpstr>
      <vt:lpstr>Product idea</vt:lpstr>
      <vt:lpstr>Product idea</vt:lpstr>
      <vt:lpstr>PowerPoint Presentation</vt:lpstr>
      <vt:lpstr>PowerPoint Presentation</vt:lpstr>
      <vt:lpstr>Market Analysis </vt:lpstr>
      <vt:lpstr>Market Analysis</vt:lpstr>
      <vt:lpstr>Product Features  version 1.0</vt:lpstr>
      <vt:lpstr>PRODUCT FEATURES  version 1.0</vt:lpstr>
      <vt:lpstr>Product features version 2.0 </vt:lpstr>
      <vt:lpstr>Intended User Groups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Snap2Ask</dc:title>
  <dc:creator>Raz Friman</dc:creator>
  <cp:lastModifiedBy>Elena Villamil</cp:lastModifiedBy>
  <cp:revision>56</cp:revision>
  <dcterms:created xsi:type="dcterms:W3CDTF">2013-09-10T11:20:53Z</dcterms:created>
  <dcterms:modified xsi:type="dcterms:W3CDTF">2013-09-15T15:30:45Z</dcterms:modified>
</cp:coreProperties>
</file>