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58" r:id="rId7"/>
    <p:sldId id="259" r:id="rId8"/>
    <p:sldId id="261" r:id="rId9"/>
    <p:sldId id="265" r:id="rId10"/>
    <p:sldId id="268" r:id="rId11"/>
    <p:sldId id="270" r:id="rId12"/>
    <p:sldId id="260" r:id="rId13"/>
    <p:sldId id="263" r:id="rId14"/>
    <p:sldId id="262" r:id="rId15"/>
    <p:sldId id="273" r:id="rId16"/>
    <p:sldId id="264" r:id="rId17"/>
    <p:sldId id="266" r:id="rId18"/>
    <p:sldId id="267"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FF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B0D89-11D8-4496-8FF3-ABFF92655983}" v="5486" dt="2022-07-29T14:42:56.977"/>
    <p1510:client id="{3BD37EB5-2F9A-4AD9-8121-22337536A0AD}" v="62" dt="2022-07-29T13:18:44.442"/>
    <p1510:client id="{441668F8-0A68-4D7F-BD07-8C8D602AF1AA}" v="1588" dt="2022-07-29T13:09:59.589"/>
    <p1510:client id="{61BA625E-E1D0-2BB5-A656-71C372D59682}" v="2846" dt="2022-07-29T14:41:52.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Sunday, July 31, 2022</a:t>
            </a:fld>
            <a:endParaRPr lang="en-US"/>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1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Sunday, July 31, 2022</a:t>
            </a:fld>
            <a:endParaRPr lang="en-US">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37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Sunday, July 31, 2022</a:t>
            </a:fld>
            <a:endParaRPr lang="en-US"/>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24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Sunday, July 31, 2022</a:t>
            </a:fld>
            <a:endParaRPr lang="en-US">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78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Sunday, July 31, 2022</a:t>
            </a:fld>
            <a:endParaRPr lang="en-US"/>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4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Sunday, July 31, 2022</a:t>
            </a:fld>
            <a:endParaRPr lang="en-US"/>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45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Sunday, July 31, 2022</a:t>
            </a:fld>
            <a:endParaRPr lang="en-US"/>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20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Sunday, July 31, 2022</a:t>
            </a:fld>
            <a:endParaRPr lang="en-US">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7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Sunday, July 31, 2022</a:t>
            </a:fld>
            <a:endParaRPr lang="en-US">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99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Sunday, July 31, 2022</a:t>
            </a:fld>
            <a:endParaRPr lang="en-US"/>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Sunday, July 31, 2022</a:t>
            </a:fld>
            <a:endParaRPr lang="en-US"/>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0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Sunday, July 31, 2022</a:t>
            </a:fld>
            <a:endParaRPr lang="en-US">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spTree>
    <p:extLst>
      <p:ext uri="{BB962C8B-B14F-4D97-AF65-F5344CB8AC3E}">
        <p14:creationId xmlns:p14="http://schemas.microsoft.com/office/powerpoint/2010/main" val="3997619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ecteezy.com/backgrounds-wallpaper/51398-modern-vector-backgroun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github.com/razgino11/MultithreadingLectur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C0E59EF-F8DF-488B-B09D-66E4CF18A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honeycomb, outdoor object, dome&#10;&#10;Description automatically generated">
            <a:extLst>
              <a:ext uri="{FF2B5EF4-FFF2-40B4-BE49-F238E27FC236}">
                <a16:creationId xmlns:a16="http://schemas.microsoft.com/office/drawing/2014/main" id="{E8786A42-0013-222A-89AE-B1DBE69E83D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415" b="41340"/>
          <a:stretch/>
        </p:blipFill>
        <p:spPr>
          <a:xfrm>
            <a:off x="-1200" y="1"/>
            <a:ext cx="12193199" cy="6857998"/>
          </a:xfrm>
          <a:prstGeom prst="rect">
            <a:avLst/>
          </a:prstGeom>
        </p:spPr>
      </p:pic>
      <p:sp>
        <p:nvSpPr>
          <p:cNvPr id="76" name="Rectangle 75">
            <a:extLst>
              <a:ext uri="{FF2B5EF4-FFF2-40B4-BE49-F238E27FC236}">
                <a16:creationId xmlns:a16="http://schemas.microsoft.com/office/drawing/2014/main" id="{DE92CAB6-7734-4F8B-96B0-946ECE3DF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 y="-3"/>
            <a:ext cx="12192001" cy="3213099"/>
          </a:xfrm>
          <a:prstGeom prst="rect">
            <a:avLst/>
          </a:prstGeom>
          <a:gradFill flip="none" rotWithShape="1">
            <a:gsLst>
              <a:gs pos="100000">
                <a:srgbClr val="000000">
                  <a:alpha val="58000"/>
                </a:srgbClr>
              </a:gs>
              <a:gs pos="0">
                <a:srgbClr val="000000">
                  <a:alpha val="0"/>
                </a:srgbClr>
              </a:gs>
              <a:gs pos="40000">
                <a:srgbClr val="000000">
                  <a:alpha val="45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EAC42-26EF-3B65-2D8A-F90514EE96CC}"/>
              </a:ext>
            </a:extLst>
          </p:cNvPr>
          <p:cNvSpPr>
            <a:spLocks noGrp="1"/>
          </p:cNvSpPr>
          <p:nvPr>
            <p:ph type="ctrTitle"/>
          </p:nvPr>
        </p:nvSpPr>
        <p:spPr>
          <a:xfrm>
            <a:off x="442913" y="324000"/>
            <a:ext cx="11306175" cy="738664"/>
          </a:xfrm>
        </p:spPr>
        <p:txBody>
          <a:bodyPr anchor="t">
            <a:normAutofit/>
          </a:bodyPr>
          <a:lstStyle/>
          <a:p>
            <a:pPr rtl="1"/>
            <a:r>
              <a:rPr lang="he-IL" dirty="0">
                <a:solidFill>
                  <a:srgbClr val="FFFFFF"/>
                </a:solidFill>
                <a:ea typeface="+mj-lt"/>
                <a:cs typeface="+mj-lt"/>
              </a:rPr>
              <a:t>Multithreaded Servers</a:t>
            </a:r>
            <a:endParaRPr lang="en-US" dirty="0">
              <a:solidFill>
                <a:srgbClr val="FFFFFF"/>
              </a:solidFill>
            </a:endParaRPr>
          </a:p>
        </p:txBody>
      </p:sp>
      <p:sp>
        <p:nvSpPr>
          <p:cNvPr id="3" name="Subtitle 2">
            <a:extLst>
              <a:ext uri="{FF2B5EF4-FFF2-40B4-BE49-F238E27FC236}">
                <a16:creationId xmlns:a16="http://schemas.microsoft.com/office/drawing/2014/main" id="{0E64F24D-ADE8-E3F1-7CBD-5E66454BB99E}"/>
              </a:ext>
            </a:extLst>
          </p:cNvPr>
          <p:cNvSpPr>
            <a:spLocks noGrp="1"/>
          </p:cNvSpPr>
          <p:nvPr>
            <p:ph type="subTitle" idx="1"/>
          </p:nvPr>
        </p:nvSpPr>
        <p:spPr>
          <a:xfrm>
            <a:off x="442913" y="1062000"/>
            <a:ext cx="11306175" cy="694036"/>
          </a:xfrm>
        </p:spPr>
        <p:txBody>
          <a:bodyPr vert="horz" lIns="0" tIns="0" rIns="0" bIns="0" rtlCol="0" anchor="t">
            <a:normAutofit/>
          </a:bodyPr>
          <a:lstStyle/>
          <a:p>
            <a:r>
              <a:rPr lang="en-US">
                <a:solidFill>
                  <a:srgbClr val="FFFFFF">
                    <a:alpha val="56000"/>
                  </a:srgbClr>
                </a:solidFill>
                <a:ea typeface="Microsoft Sans Serif"/>
                <a:cs typeface="Microsoft Sans Serif"/>
              </a:rPr>
              <a:t>Raz Gino and Yair Fihman</a:t>
            </a:r>
            <a:endParaRPr lang="en-US">
              <a:solidFill>
                <a:srgbClr val="FFFFFF">
                  <a:alpha val="56000"/>
                </a:srgbClr>
              </a:solidFill>
            </a:endParaRPr>
          </a:p>
        </p:txBody>
      </p:sp>
      <p:sp>
        <p:nvSpPr>
          <p:cNvPr id="7" name="TextBox 6">
            <a:extLst>
              <a:ext uri="{FF2B5EF4-FFF2-40B4-BE49-F238E27FC236}">
                <a16:creationId xmlns:a16="http://schemas.microsoft.com/office/drawing/2014/main" id="{A9FFCB05-CE2E-5495-62C2-FB4B4568325B}"/>
              </a:ext>
            </a:extLst>
          </p:cNvPr>
          <p:cNvSpPr txBox="1"/>
          <p:nvPr/>
        </p:nvSpPr>
        <p:spPr>
          <a:xfrm>
            <a:off x="9359173" y="6657945"/>
            <a:ext cx="283282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8279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0EB-63D0-9BDC-694F-024C1679F165}"/>
              </a:ext>
            </a:extLst>
          </p:cNvPr>
          <p:cNvSpPr>
            <a:spLocks noGrp="1"/>
          </p:cNvSpPr>
          <p:nvPr>
            <p:ph type="title"/>
          </p:nvPr>
        </p:nvSpPr>
        <p:spPr/>
        <p:txBody>
          <a:bodyPr/>
          <a:lstStyle/>
          <a:p>
            <a:r>
              <a:rPr lang="en-US">
                <a:ea typeface="Microsoft Sans Serif"/>
                <a:cs typeface="Microsoft Sans Serif"/>
              </a:rPr>
              <a:t>Select</a:t>
            </a:r>
            <a:endParaRPr lang="en-IL"/>
          </a:p>
        </p:txBody>
      </p:sp>
      <p:sp>
        <p:nvSpPr>
          <p:cNvPr id="3" name="Content Placeholder 2">
            <a:extLst>
              <a:ext uri="{FF2B5EF4-FFF2-40B4-BE49-F238E27FC236}">
                <a16:creationId xmlns:a16="http://schemas.microsoft.com/office/drawing/2014/main" id="{15231383-31E3-DDC7-77B7-1ECEBD4FBBCE}"/>
              </a:ext>
            </a:extLst>
          </p:cNvPr>
          <p:cNvSpPr>
            <a:spLocks noGrp="1"/>
          </p:cNvSpPr>
          <p:nvPr>
            <p:ph idx="1"/>
          </p:nvPr>
        </p:nvSpPr>
        <p:spPr>
          <a:xfrm>
            <a:off x="1343025" y="1347421"/>
            <a:ext cx="10406063" cy="4356100"/>
          </a:xfrm>
        </p:spPr>
        <p:txBody>
          <a:bodyPr vert="horz" lIns="0" tIns="0" rIns="0" bIns="0" rtlCol="0" anchor="t">
            <a:noAutofit/>
          </a:bodyPr>
          <a:lstStyle/>
          <a:p>
            <a:pPr marL="359410" indent="-359410" algn="r" rtl="1"/>
            <a:r>
              <a:rPr lang="he-IL">
                <a:ea typeface="Microsoft Sans Serif"/>
                <a:cs typeface="Microsoft Sans Serif"/>
              </a:rPr>
              <a:t>במקרה של </a:t>
            </a:r>
            <a:r>
              <a:rPr lang="en-US">
                <a:ea typeface="Microsoft Sans Serif"/>
                <a:cs typeface="Microsoft Sans Serif"/>
              </a:rPr>
              <a:t>select</a:t>
            </a:r>
            <a:r>
              <a:rPr lang="he-IL">
                <a:ea typeface="Microsoft Sans Serif"/>
                <a:cs typeface="Microsoft Sans Serif"/>
              </a:rPr>
              <a:t> נעביר </a:t>
            </a:r>
            <a:r>
              <a:rPr lang="en-US">
                <a:ea typeface="Microsoft Sans Serif"/>
                <a:cs typeface="Microsoft Sans Serif"/>
              </a:rPr>
              <a:t>bitmaps</a:t>
            </a:r>
            <a:r>
              <a:rPr lang="he-IL">
                <a:ea typeface="Microsoft Sans Serif"/>
                <a:cs typeface="Microsoft Sans Serif"/>
              </a:rPr>
              <a:t> של ה</a:t>
            </a:r>
            <a:r>
              <a:rPr lang="en-US" err="1">
                <a:ea typeface="Microsoft Sans Serif"/>
                <a:cs typeface="Microsoft Sans Serif"/>
              </a:rPr>
              <a:t>fds</a:t>
            </a:r>
            <a:r>
              <a:rPr lang="he-IL">
                <a:ea typeface="Microsoft Sans Serif"/>
                <a:cs typeface="Microsoft Sans Serif"/>
              </a:rPr>
              <a:t> שאנחנו רוצים לעקוב אחריהם. אחד עבור כל פעולה שאנחנו רוצים לעקוב אחריה. ולאחר מכן נעבור על ה</a:t>
            </a:r>
            <a:r>
              <a:rPr lang="en-US">
                <a:ea typeface="Microsoft Sans Serif"/>
                <a:cs typeface="Microsoft Sans Serif"/>
              </a:rPr>
              <a:t>bitmap</a:t>
            </a:r>
            <a:r>
              <a:rPr lang="he-IL">
                <a:ea typeface="Microsoft Sans Serif"/>
                <a:cs typeface="Microsoft Sans Serif"/>
              </a:rPr>
              <a:t> אחד אחד וניראה באיזה מה</a:t>
            </a:r>
            <a:r>
              <a:rPr lang="en-US" err="1">
                <a:ea typeface="Microsoft Sans Serif"/>
                <a:cs typeface="Microsoft Sans Serif"/>
              </a:rPr>
              <a:t>fds</a:t>
            </a:r>
            <a:r>
              <a:rPr lang="he-IL">
                <a:ea typeface="Microsoft Sans Serif"/>
                <a:cs typeface="Microsoft Sans Serif"/>
              </a:rPr>
              <a:t> היו פעולות</a:t>
            </a:r>
            <a:endParaRPr lang="en-US">
              <a:ea typeface="Microsoft Sans Serif"/>
              <a:cs typeface="Microsoft Sans Serif"/>
            </a:endParaRPr>
          </a:p>
          <a:p>
            <a:pPr marL="359410" indent="-359410" algn="r" rtl="1"/>
            <a:endParaRPr lang="he-IL">
              <a:solidFill>
                <a:srgbClr val="242E41">
                  <a:alpha val="77000"/>
                </a:srgbClr>
              </a:solidFill>
            </a:endParaRPr>
          </a:p>
          <a:p>
            <a:pPr marL="359410" indent="-359410" algn="r" rtl="1"/>
            <a:endParaRPr lang="he-IL">
              <a:solidFill>
                <a:srgbClr val="242E41">
                  <a:alpha val="77000"/>
                </a:srgbClr>
              </a:solidFill>
            </a:endParaRPr>
          </a:p>
          <a:p>
            <a:pPr marL="359410" indent="-359410" algn="r" rtl="1"/>
            <a:r>
              <a:rPr lang="he-IL">
                <a:ea typeface="Microsoft Sans Serif"/>
                <a:cs typeface="Microsoft Sans Serif"/>
              </a:rPr>
              <a:t>קל לראות שזה לא אידאלי ובעצם גם ה</a:t>
            </a:r>
            <a:r>
              <a:rPr lang="en-US">
                <a:ea typeface="Microsoft Sans Serif"/>
                <a:cs typeface="Microsoft Sans Serif"/>
              </a:rPr>
              <a:t>bitmap</a:t>
            </a:r>
            <a:r>
              <a:rPr lang="he-IL">
                <a:ea typeface="Microsoft Sans Serif"/>
                <a:cs typeface="Microsoft Sans Serif"/>
              </a:rPr>
              <a:t> וגם מספר הפעולות שלנו לא תלוי בכמות ה</a:t>
            </a:r>
            <a:r>
              <a:rPr lang="en-US" err="1">
                <a:ea typeface="Microsoft Sans Serif"/>
                <a:cs typeface="Microsoft Sans Serif"/>
              </a:rPr>
              <a:t>fd</a:t>
            </a:r>
            <a:r>
              <a:rPr lang="he-IL">
                <a:ea typeface="Microsoft Sans Serif"/>
                <a:cs typeface="Microsoft Sans Serif"/>
              </a:rPr>
              <a:t> שאנחנו עוקבים אחריהם אלא בערך שקיבל ה</a:t>
            </a:r>
            <a:r>
              <a:rPr lang="en-US" err="1">
                <a:ea typeface="Microsoft Sans Serif"/>
                <a:cs typeface="Microsoft Sans Serif"/>
              </a:rPr>
              <a:t>fd</a:t>
            </a:r>
            <a:r>
              <a:rPr lang="he-IL">
                <a:ea typeface="Microsoft Sans Serif"/>
                <a:cs typeface="Microsoft Sans Serif"/>
              </a:rPr>
              <a:t> הגדול ביותר. </a:t>
            </a:r>
            <a:endParaRPr lang="he-IL"/>
          </a:p>
          <a:p>
            <a:pPr marL="359410" indent="-359410" algn="r" rtl="1"/>
            <a:endParaRPr lang="en-IL">
              <a:solidFill>
                <a:srgbClr val="242E41">
                  <a:alpha val="77000"/>
                </a:srgbClr>
              </a:solidFill>
            </a:endParaRPr>
          </a:p>
        </p:txBody>
      </p:sp>
      <p:pic>
        <p:nvPicPr>
          <p:cNvPr id="8" name="Picture 7">
            <a:extLst>
              <a:ext uri="{FF2B5EF4-FFF2-40B4-BE49-F238E27FC236}">
                <a16:creationId xmlns:a16="http://schemas.microsoft.com/office/drawing/2014/main" id="{F6A3BB0F-743F-02E9-4E64-4A0CA114791C}"/>
              </a:ext>
            </a:extLst>
          </p:cNvPr>
          <p:cNvPicPr>
            <a:picLocks noChangeAspect="1"/>
          </p:cNvPicPr>
          <p:nvPr/>
        </p:nvPicPr>
        <p:blipFill>
          <a:blip r:embed="rId2"/>
          <a:stretch>
            <a:fillRect/>
          </a:stretch>
        </p:blipFill>
        <p:spPr>
          <a:xfrm>
            <a:off x="2082189" y="2260111"/>
            <a:ext cx="7343775" cy="1028700"/>
          </a:xfrm>
          <a:prstGeom prst="rect">
            <a:avLst/>
          </a:prstGeom>
        </p:spPr>
      </p:pic>
      <p:graphicFrame>
        <p:nvGraphicFramePr>
          <p:cNvPr id="4" name="Table 4">
            <a:extLst>
              <a:ext uri="{FF2B5EF4-FFF2-40B4-BE49-F238E27FC236}">
                <a16:creationId xmlns:a16="http://schemas.microsoft.com/office/drawing/2014/main" id="{C3F32481-57FC-2D12-B696-4353E75EAD5D}"/>
              </a:ext>
            </a:extLst>
          </p:cNvPr>
          <p:cNvGraphicFramePr>
            <a:graphicFrameLocks noGrp="1"/>
          </p:cNvGraphicFramePr>
          <p:nvPr>
            <p:extLst>
              <p:ext uri="{D42A27DB-BD31-4B8C-83A1-F6EECF244321}">
                <p14:modId xmlns:p14="http://schemas.microsoft.com/office/powerpoint/2010/main" val="1032288774"/>
              </p:ext>
            </p:extLst>
          </p:nvPr>
        </p:nvGraphicFramePr>
        <p:xfrm>
          <a:off x="1620911" y="4473760"/>
          <a:ext cx="7261008" cy="370840"/>
        </p:xfrm>
        <a:graphic>
          <a:graphicData uri="http://schemas.openxmlformats.org/drawingml/2006/table">
            <a:tbl>
              <a:tblPr firstRow="1" bandRow="1">
                <a:tableStyleId>{073A0DAA-6AF3-43AB-8588-CEC1D06C72B9}</a:tableStyleId>
              </a:tblPr>
              <a:tblGrid>
                <a:gridCol w="907626">
                  <a:extLst>
                    <a:ext uri="{9D8B030D-6E8A-4147-A177-3AD203B41FA5}">
                      <a16:colId xmlns:a16="http://schemas.microsoft.com/office/drawing/2014/main" val="1384963685"/>
                    </a:ext>
                  </a:extLst>
                </a:gridCol>
                <a:gridCol w="907626">
                  <a:extLst>
                    <a:ext uri="{9D8B030D-6E8A-4147-A177-3AD203B41FA5}">
                      <a16:colId xmlns:a16="http://schemas.microsoft.com/office/drawing/2014/main" val="1952367519"/>
                    </a:ext>
                  </a:extLst>
                </a:gridCol>
                <a:gridCol w="907626">
                  <a:extLst>
                    <a:ext uri="{9D8B030D-6E8A-4147-A177-3AD203B41FA5}">
                      <a16:colId xmlns:a16="http://schemas.microsoft.com/office/drawing/2014/main" val="2003728953"/>
                    </a:ext>
                  </a:extLst>
                </a:gridCol>
                <a:gridCol w="907626">
                  <a:extLst>
                    <a:ext uri="{9D8B030D-6E8A-4147-A177-3AD203B41FA5}">
                      <a16:colId xmlns:a16="http://schemas.microsoft.com/office/drawing/2014/main" val="3549893005"/>
                    </a:ext>
                  </a:extLst>
                </a:gridCol>
                <a:gridCol w="907626">
                  <a:extLst>
                    <a:ext uri="{9D8B030D-6E8A-4147-A177-3AD203B41FA5}">
                      <a16:colId xmlns:a16="http://schemas.microsoft.com/office/drawing/2014/main" val="2047923132"/>
                    </a:ext>
                  </a:extLst>
                </a:gridCol>
                <a:gridCol w="907626">
                  <a:extLst>
                    <a:ext uri="{9D8B030D-6E8A-4147-A177-3AD203B41FA5}">
                      <a16:colId xmlns:a16="http://schemas.microsoft.com/office/drawing/2014/main" val="28450317"/>
                    </a:ext>
                  </a:extLst>
                </a:gridCol>
                <a:gridCol w="907626">
                  <a:extLst>
                    <a:ext uri="{9D8B030D-6E8A-4147-A177-3AD203B41FA5}">
                      <a16:colId xmlns:a16="http://schemas.microsoft.com/office/drawing/2014/main" val="3862931813"/>
                    </a:ext>
                  </a:extLst>
                </a:gridCol>
                <a:gridCol w="907626">
                  <a:extLst>
                    <a:ext uri="{9D8B030D-6E8A-4147-A177-3AD203B41FA5}">
                      <a16:colId xmlns:a16="http://schemas.microsoft.com/office/drawing/2014/main" val="3245868443"/>
                    </a:ext>
                  </a:extLst>
                </a:gridCol>
              </a:tblGrid>
              <a:tr h="370840">
                <a:tc>
                  <a:txBody>
                    <a:bodyPr/>
                    <a:lstStyle/>
                    <a:p>
                      <a:pPr lvl="0">
                        <a:buNone/>
                      </a:pPr>
                      <a:r>
                        <a:rPr lang="en-US"/>
                        <a:t>7</a:t>
                      </a:r>
                    </a:p>
                  </a:txBody>
                  <a:tcPr/>
                </a:tc>
                <a:tc>
                  <a:txBody>
                    <a:bodyPr/>
                    <a:lstStyle/>
                    <a:p>
                      <a:pPr lvl="0">
                        <a:buNone/>
                      </a:pPr>
                      <a:r>
                        <a:rPr lang="en-US"/>
                        <a:t>6</a:t>
                      </a:r>
                    </a:p>
                  </a:txBody>
                  <a:tcPr/>
                </a:tc>
                <a:tc>
                  <a:txBody>
                    <a:bodyPr/>
                    <a:lstStyle/>
                    <a:p>
                      <a:pPr lvl="0">
                        <a:buNone/>
                      </a:pPr>
                      <a:r>
                        <a:rPr lang="en-US"/>
                        <a:t>5</a:t>
                      </a:r>
                    </a:p>
                  </a:txBody>
                  <a:tcPr/>
                </a:tc>
                <a:tc>
                  <a:txBody>
                    <a:bodyPr/>
                    <a:lstStyle/>
                    <a:p>
                      <a:pPr lvl="0">
                        <a:buNone/>
                      </a:pPr>
                      <a:r>
                        <a:rPr lang="en-US"/>
                        <a:t>4</a:t>
                      </a:r>
                    </a:p>
                  </a:txBody>
                  <a:tcPr/>
                </a:tc>
                <a:tc>
                  <a:txBody>
                    <a:bodyPr/>
                    <a:lstStyle/>
                    <a:p>
                      <a:pPr lvl="0">
                        <a:buNone/>
                      </a:pPr>
                      <a:r>
                        <a:rPr lang="en-US"/>
                        <a:t>3</a:t>
                      </a:r>
                    </a:p>
                  </a:txBody>
                  <a:tcPr/>
                </a:tc>
                <a:tc>
                  <a:txBody>
                    <a:bodyPr/>
                    <a:lstStyle/>
                    <a:p>
                      <a:pPr lvl="0">
                        <a:buNone/>
                      </a:pPr>
                      <a:r>
                        <a:rPr lang="en-US"/>
                        <a:t>2</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2694090952"/>
                  </a:ext>
                </a:extLst>
              </a:tr>
            </a:tbl>
          </a:graphicData>
        </a:graphic>
      </p:graphicFrame>
      <p:cxnSp>
        <p:nvCxnSpPr>
          <p:cNvPr id="5" name="Straight Arrow Connector 4">
            <a:extLst>
              <a:ext uri="{FF2B5EF4-FFF2-40B4-BE49-F238E27FC236}">
                <a16:creationId xmlns:a16="http://schemas.microsoft.com/office/drawing/2014/main" id="{0E3BA1C0-DD6C-275B-DF48-97201F7B06A2}"/>
              </a:ext>
            </a:extLst>
          </p:cNvPr>
          <p:cNvCxnSpPr/>
          <p:nvPr/>
        </p:nvCxnSpPr>
        <p:spPr>
          <a:xfrm flipH="1" flipV="1">
            <a:off x="6689970" y="4911969"/>
            <a:ext cx="2309444" cy="113713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DCF2B22-FCC0-5BAA-4B77-4326A022C9E5}"/>
              </a:ext>
            </a:extLst>
          </p:cNvPr>
          <p:cNvCxnSpPr>
            <a:cxnSpLocks/>
          </p:cNvCxnSpPr>
          <p:nvPr/>
        </p:nvCxnSpPr>
        <p:spPr>
          <a:xfrm flipH="1" flipV="1">
            <a:off x="7637585" y="4892431"/>
            <a:ext cx="1400907" cy="814754"/>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D7063A2-743A-85A6-134E-62D6C65BB8C6}"/>
              </a:ext>
            </a:extLst>
          </p:cNvPr>
          <p:cNvCxnSpPr>
            <a:cxnSpLocks/>
          </p:cNvCxnSpPr>
          <p:nvPr/>
        </p:nvCxnSpPr>
        <p:spPr>
          <a:xfrm flipH="1" flipV="1">
            <a:off x="8428893" y="4931507"/>
            <a:ext cx="502137" cy="35560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A702DF7-10FE-9573-492B-97B3716896DA}"/>
              </a:ext>
            </a:extLst>
          </p:cNvPr>
          <p:cNvSpPr/>
          <p:nvPr/>
        </p:nvSpPr>
        <p:spPr>
          <a:xfrm>
            <a:off x="9087338" y="5111259"/>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0 (New Client)</a:t>
            </a:r>
          </a:p>
        </p:txBody>
      </p:sp>
      <p:sp>
        <p:nvSpPr>
          <p:cNvPr id="13" name="Rectangle 12">
            <a:extLst>
              <a:ext uri="{FF2B5EF4-FFF2-40B4-BE49-F238E27FC236}">
                <a16:creationId xmlns:a16="http://schemas.microsoft.com/office/drawing/2014/main" id="{8094BEEC-1F56-5AC2-2483-A16C9260A8DE}"/>
              </a:ext>
            </a:extLst>
          </p:cNvPr>
          <p:cNvSpPr/>
          <p:nvPr/>
        </p:nvSpPr>
        <p:spPr>
          <a:xfrm>
            <a:off x="9087338" y="5492259"/>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1 (Client #1 Msg)</a:t>
            </a:r>
          </a:p>
        </p:txBody>
      </p:sp>
      <p:sp>
        <p:nvSpPr>
          <p:cNvPr id="15" name="Rectangle 14">
            <a:extLst>
              <a:ext uri="{FF2B5EF4-FFF2-40B4-BE49-F238E27FC236}">
                <a16:creationId xmlns:a16="http://schemas.microsoft.com/office/drawing/2014/main" id="{3DAAB536-0C94-D6D9-C187-120635C3EF84}"/>
              </a:ext>
            </a:extLst>
          </p:cNvPr>
          <p:cNvSpPr/>
          <p:nvPr/>
        </p:nvSpPr>
        <p:spPr>
          <a:xfrm>
            <a:off x="9087338" y="5873258"/>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2 (Client #2 Msg)</a:t>
            </a:r>
          </a:p>
        </p:txBody>
      </p:sp>
      <p:sp>
        <p:nvSpPr>
          <p:cNvPr id="17" name="Rectangle 16">
            <a:extLst>
              <a:ext uri="{FF2B5EF4-FFF2-40B4-BE49-F238E27FC236}">
                <a16:creationId xmlns:a16="http://schemas.microsoft.com/office/drawing/2014/main" id="{64DBA437-D9B3-B41F-87F7-D26AACC5DD26}"/>
              </a:ext>
            </a:extLst>
          </p:cNvPr>
          <p:cNvSpPr/>
          <p:nvPr/>
        </p:nvSpPr>
        <p:spPr>
          <a:xfrm>
            <a:off x="9087338" y="6254258"/>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t>
            </a:r>
          </a:p>
        </p:txBody>
      </p:sp>
      <p:pic>
        <p:nvPicPr>
          <p:cNvPr id="10" name="Picture 9">
            <a:extLst>
              <a:ext uri="{FF2B5EF4-FFF2-40B4-BE49-F238E27FC236}">
                <a16:creationId xmlns:a16="http://schemas.microsoft.com/office/drawing/2014/main" id="{51B1A27B-F194-ED6D-F176-1BB4CAEC3BF6}"/>
              </a:ext>
            </a:extLst>
          </p:cNvPr>
          <p:cNvPicPr>
            <a:picLocks noChangeAspect="1"/>
          </p:cNvPicPr>
          <p:nvPr/>
        </p:nvPicPr>
        <p:blipFill>
          <a:blip r:embed="rId3"/>
          <a:stretch>
            <a:fillRect/>
          </a:stretch>
        </p:blipFill>
        <p:spPr>
          <a:xfrm>
            <a:off x="1612181" y="4980918"/>
            <a:ext cx="4076700" cy="1247775"/>
          </a:xfrm>
          <a:prstGeom prst="rect">
            <a:avLst/>
          </a:prstGeom>
        </p:spPr>
      </p:pic>
      <p:pic>
        <p:nvPicPr>
          <p:cNvPr id="14" name="Picture 13">
            <a:extLst>
              <a:ext uri="{FF2B5EF4-FFF2-40B4-BE49-F238E27FC236}">
                <a16:creationId xmlns:a16="http://schemas.microsoft.com/office/drawing/2014/main" id="{4A787DE9-C6B7-9BF8-4ACD-AE9B1E7F6045}"/>
              </a:ext>
            </a:extLst>
          </p:cNvPr>
          <p:cNvPicPr>
            <a:picLocks noChangeAspect="1"/>
          </p:cNvPicPr>
          <p:nvPr/>
        </p:nvPicPr>
        <p:blipFill>
          <a:blip r:embed="rId4"/>
          <a:stretch>
            <a:fillRect/>
          </a:stretch>
        </p:blipFill>
        <p:spPr>
          <a:xfrm>
            <a:off x="5432487" y="5800068"/>
            <a:ext cx="3067050" cy="857250"/>
          </a:xfrm>
          <a:prstGeom prst="rect">
            <a:avLst/>
          </a:prstGeom>
        </p:spPr>
      </p:pic>
    </p:spTree>
    <p:extLst>
      <p:ext uri="{BB962C8B-B14F-4D97-AF65-F5344CB8AC3E}">
        <p14:creationId xmlns:p14="http://schemas.microsoft.com/office/powerpoint/2010/main" val="169912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8AEA-EDA4-A079-31B3-3ACA75F984AE}"/>
              </a:ext>
            </a:extLst>
          </p:cNvPr>
          <p:cNvSpPr>
            <a:spLocks noGrp="1"/>
          </p:cNvSpPr>
          <p:nvPr>
            <p:ph type="title"/>
          </p:nvPr>
        </p:nvSpPr>
        <p:spPr/>
        <p:txBody>
          <a:bodyPr/>
          <a:lstStyle/>
          <a:p>
            <a:r>
              <a:rPr lang="en-US"/>
              <a:t>Poll</a:t>
            </a:r>
            <a:endParaRPr lang="en-IL"/>
          </a:p>
        </p:txBody>
      </p:sp>
      <p:sp>
        <p:nvSpPr>
          <p:cNvPr id="3" name="Content Placeholder 2">
            <a:extLst>
              <a:ext uri="{FF2B5EF4-FFF2-40B4-BE49-F238E27FC236}">
                <a16:creationId xmlns:a16="http://schemas.microsoft.com/office/drawing/2014/main" id="{32DF80F9-448F-4708-4524-123F6B2F1424}"/>
              </a:ext>
            </a:extLst>
          </p:cNvPr>
          <p:cNvSpPr>
            <a:spLocks noGrp="1"/>
          </p:cNvSpPr>
          <p:nvPr>
            <p:ph idx="1"/>
          </p:nvPr>
        </p:nvSpPr>
        <p:spPr>
          <a:xfrm>
            <a:off x="1333732" y="1454406"/>
            <a:ext cx="10406063" cy="2578100"/>
          </a:xfrm>
        </p:spPr>
        <p:txBody>
          <a:bodyPr vert="horz" lIns="0" tIns="0" rIns="0" bIns="0" rtlCol="0" anchor="t">
            <a:noAutofit/>
          </a:bodyPr>
          <a:lstStyle/>
          <a:p>
            <a:pPr marL="359410" indent="-359410" algn="r" rtl="1"/>
            <a:r>
              <a:rPr lang="he-IL" dirty="0">
                <a:ea typeface="Microsoft Sans Serif"/>
                <a:cs typeface="Microsoft Sans Serif"/>
              </a:rPr>
              <a:t>עבור </a:t>
            </a:r>
            <a:r>
              <a:rPr lang="en-US" dirty="0">
                <a:ea typeface="Microsoft Sans Serif"/>
                <a:cs typeface="Microsoft Sans Serif"/>
              </a:rPr>
              <a:t>poll</a:t>
            </a:r>
            <a:r>
              <a:rPr lang="he-IL" dirty="0">
                <a:ea typeface="Microsoft Sans Serif"/>
                <a:cs typeface="Microsoft Sans Serif"/>
              </a:rPr>
              <a:t> נעביר מערך של אובייקטים המייצגים איזה </a:t>
            </a:r>
            <a:r>
              <a:rPr lang="en-US" dirty="0" err="1">
                <a:ea typeface="Microsoft Sans Serif"/>
                <a:cs typeface="Microsoft Sans Serif"/>
              </a:rPr>
              <a:t>fd</a:t>
            </a:r>
            <a:r>
              <a:rPr lang="he-IL" dirty="0">
                <a:ea typeface="Microsoft Sans Serif"/>
                <a:cs typeface="Microsoft Sans Serif"/>
              </a:rPr>
              <a:t> אנחנו רוצים לנטר ועבור איזה אירועים</a:t>
            </a:r>
            <a:endParaRPr lang="en-US" dirty="0">
              <a:ea typeface="Microsoft Sans Serif"/>
              <a:cs typeface="Microsoft Sans Serif"/>
            </a:endParaRPr>
          </a:p>
          <a:p>
            <a:pPr marL="359410" indent="-359410" algn="r" rtl="1"/>
            <a:endParaRPr lang="he-IL" dirty="0">
              <a:solidFill>
                <a:srgbClr val="242E41">
                  <a:alpha val="77000"/>
                </a:srgbClr>
              </a:solidFill>
            </a:endParaRPr>
          </a:p>
          <a:p>
            <a:pPr marL="359410" indent="-359410" algn="r" rtl="1"/>
            <a:endParaRPr lang="he-IL" dirty="0">
              <a:solidFill>
                <a:srgbClr val="242E41">
                  <a:alpha val="77000"/>
                </a:srgbClr>
              </a:solidFill>
            </a:endParaRPr>
          </a:p>
          <a:p>
            <a:pPr marL="359410" indent="-359410" algn="r" rtl="1"/>
            <a:r>
              <a:rPr lang="he-IL" dirty="0">
                <a:ea typeface="Microsoft Sans Serif"/>
                <a:cs typeface="Microsoft Sans Serif"/>
              </a:rPr>
              <a:t>ולאחר כמה זמן נבצע </a:t>
            </a:r>
            <a:r>
              <a:rPr lang="en-US" dirty="0">
                <a:ea typeface="Microsoft Sans Serif"/>
                <a:cs typeface="Microsoft Sans Serif"/>
              </a:rPr>
              <a:t>timeout</a:t>
            </a:r>
            <a:r>
              <a:rPr lang="he-IL" dirty="0">
                <a:ea typeface="Microsoft Sans Serif"/>
                <a:cs typeface="Microsoft Sans Serif"/>
              </a:rPr>
              <a:t> אם לא הייתה פעילות באף אחד מהfd המואזנים.</a:t>
            </a:r>
            <a:endParaRPr lang="he-IL" dirty="0">
              <a:solidFill>
                <a:srgbClr val="242E41">
                  <a:alpha val="77000"/>
                </a:srgbClr>
              </a:solidFill>
              <a:ea typeface="Microsoft Sans Serif"/>
              <a:cs typeface="Microsoft Sans Serif"/>
            </a:endParaRPr>
          </a:p>
          <a:p>
            <a:pPr marL="359410" indent="-359410" algn="r" rtl="1"/>
            <a:r>
              <a:rPr lang="he-IL" dirty="0">
                <a:ea typeface="Microsoft Sans Serif"/>
                <a:cs typeface="Microsoft Sans Serif"/>
              </a:rPr>
              <a:t>באותם אובייקטים גם נקבל את איזה אירועים קפצו ועבור איזה </a:t>
            </a:r>
            <a:r>
              <a:rPr lang="en-US" dirty="0" err="1">
                <a:ea typeface="Microsoft Sans Serif"/>
                <a:cs typeface="Microsoft Sans Serif"/>
              </a:rPr>
              <a:t>fds</a:t>
            </a:r>
            <a:r>
              <a:rPr lang="en-US" dirty="0">
                <a:ea typeface="Microsoft Sans Serif"/>
                <a:cs typeface="Microsoft Sans Serif"/>
              </a:rPr>
              <a:t>,</a:t>
            </a:r>
            <a:r>
              <a:rPr lang="he-IL" dirty="0">
                <a:ea typeface="Microsoft Sans Serif"/>
                <a:cs typeface="Microsoft Sans Serif"/>
              </a:rPr>
              <a:t> </a:t>
            </a:r>
            <a:r>
              <a:rPr lang="en-US" dirty="0" err="1">
                <a:ea typeface="Microsoft Sans Serif"/>
                <a:cs typeface="Microsoft Sans Serif"/>
              </a:rPr>
              <a:t>כך</a:t>
            </a:r>
            <a:r>
              <a:rPr lang="en-US" dirty="0">
                <a:ea typeface="Microsoft Sans Serif"/>
                <a:cs typeface="Microsoft Sans Serif"/>
              </a:rPr>
              <a:t> </a:t>
            </a:r>
            <a:r>
              <a:rPr lang="en-US" dirty="0" err="1">
                <a:ea typeface="Microsoft Sans Serif"/>
                <a:cs typeface="Microsoft Sans Serif"/>
              </a:rPr>
              <a:t>שנוכל</a:t>
            </a:r>
            <a:r>
              <a:rPr lang="en-US" dirty="0">
                <a:ea typeface="Microsoft Sans Serif"/>
                <a:cs typeface="Microsoft Sans Serif"/>
              </a:rPr>
              <a:t> </a:t>
            </a:r>
            <a:r>
              <a:rPr lang="en-US" dirty="0" err="1">
                <a:ea typeface="Microsoft Sans Serif"/>
                <a:cs typeface="Microsoft Sans Serif"/>
              </a:rPr>
              <a:t>לחלץ</a:t>
            </a:r>
            <a:r>
              <a:rPr lang="en-US" dirty="0">
                <a:ea typeface="Microsoft Sans Serif"/>
                <a:cs typeface="Microsoft Sans Serif"/>
              </a:rPr>
              <a:t> </a:t>
            </a:r>
            <a:r>
              <a:rPr lang="en-US" dirty="0" err="1">
                <a:ea typeface="Microsoft Sans Serif"/>
                <a:cs typeface="Microsoft Sans Serif"/>
              </a:rPr>
              <a:t>את</a:t>
            </a:r>
            <a:r>
              <a:rPr lang="en-US" dirty="0">
                <a:ea typeface="Microsoft Sans Serif"/>
                <a:cs typeface="Microsoft Sans Serif"/>
              </a:rPr>
              <a:t> </a:t>
            </a:r>
            <a:r>
              <a:rPr lang="en-US" dirty="0" err="1">
                <a:ea typeface="Microsoft Sans Serif"/>
                <a:cs typeface="Microsoft Sans Serif"/>
              </a:rPr>
              <a:t>המידע</a:t>
            </a:r>
            <a:r>
              <a:rPr lang="en-US" dirty="0">
                <a:ea typeface="Microsoft Sans Serif"/>
                <a:cs typeface="Microsoft Sans Serif"/>
              </a:rPr>
              <a:t> </a:t>
            </a:r>
            <a:r>
              <a:rPr lang="en-US" dirty="0" err="1">
                <a:ea typeface="Microsoft Sans Serif"/>
                <a:cs typeface="Microsoft Sans Serif"/>
              </a:rPr>
              <a:t>ולטפל</a:t>
            </a:r>
            <a:r>
              <a:rPr lang="en-US" dirty="0">
                <a:ea typeface="Microsoft Sans Serif"/>
                <a:cs typeface="Microsoft Sans Serif"/>
              </a:rPr>
              <a:t> </a:t>
            </a:r>
            <a:r>
              <a:rPr lang="en-US" dirty="0" err="1">
                <a:ea typeface="Microsoft Sans Serif"/>
                <a:cs typeface="Microsoft Sans Serif"/>
              </a:rPr>
              <a:t>באירוע</a:t>
            </a:r>
            <a:r>
              <a:rPr lang="en-US" dirty="0">
                <a:ea typeface="Microsoft Sans Serif"/>
                <a:cs typeface="Microsoft Sans Serif"/>
              </a:rPr>
              <a:t> </a:t>
            </a:r>
            <a:r>
              <a:rPr lang="en-US" dirty="0" err="1">
                <a:ea typeface="Microsoft Sans Serif"/>
                <a:cs typeface="Microsoft Sans Serif"/>
              </a:rPr>
              <a:t>המתאים</a:t>
            </a:r>
            <a:r>
              <a:rPr lang="en-US" dirty="0">
                <a:ea typeface="Microsoft Sans Serif"/>
                <a:cs typeface="Microsoft Sans Serif"/>
              </a:rPr>
              <a:t>.</a:t>
            </a:r>
            <a:endParaRPr lang="en-US" dirty="0">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0" indent="0" algn="r" rtl="1">
              <a:buNone/>
            </a:pPr>
            <a:endParaRPr lang="en-US" dirty="0">
              <a:solidFill>
                <a:srgbClr val="242E41">
                  <a:alpha val="77000"/>
                </a:srgbClr>
              </a:solidFill>
              <a:ea typeface="Microsoft Sans Serif"/>
              <a:cs typeface="Microsoft Sans Serif"/>
            </a:endParaRPr>
          </a:p>
          <a:p>
            <a:pPr marL="0" indent="0" algn="r" rtl="1">
              <a:buNone/>
            </a:pPr>
            <a:r>
              <a:rPr lang="en-US" b="1" dirty="0" err="1">
                <a:solidFill>
                  <a:srgbClr val="242E41">
                    <a:alpha val="77000"/>
                  </a:srgbClr>
                </a:solidFill>
                <a:ea typeface="Microsoft Sans Serif"/>
                <a:cs typeface="Microsoft Sans Serif"/>
              </a:rPr>
              <a:t>נציג</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דוגמת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קוד</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עבור</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שרת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פשוט</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שמשתמש</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בpoll</a:t>
            </a:r>
            <a:r>
              <a:rPr lang="he-IL"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כדי</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להאזין</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גם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ללקוחות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חדשים</a:t>
            </a:r>
            <a:r>
              <a:rPr lang="he-IL" b="1" dirty="0">
                <a:solidFill>
                  <a:srgbClr val="242E41">
                    <a:alpha val="77000"/>
                  </a:srgbClr>
                </a:solidFill>
                <a:ea typeface="Microsoft Sans Serif"/>
                <a:cs typeface="Microsoft Sans Serif"/>
              </a:rPr>
              <a:t>,</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וגם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לאירועים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מהלקוחות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הקיימים</a:t>
            </a:r>
            <a:r>
              <a:rPr lang="en-US" b="1" dirty="0">
                <a:solidFill>
                  <a:srgbClr val="242E41">
                    <a:alpha val="77000"/>
                  </a:srgbClr>
                </a:solidFill>
                <a:ea typeface="Microsoft Sans Serif"/>
                <a:cs typeface="Microsoft Sans Serif"/>
              </a:rPr>
              <a:t>.</a:t>
            </a:r>
            <a:endParaRPr lang="en-US" b="1" dirty="0">
              <a:solidFill>
                <a:srgbClr val="242E41">
                  <a:alpha val="77000"/>
                </a:srgbClr>
              </a:solidFill>
            </a:endParaRPr>
          </a:p>
        </p:txBody>
      </p:sp>
      <p:pic>
        <p:nvPicPr>
          <p:cNvPr id="7" name="Picture 6">
            <a:extLst>
              <a:ext uri="{FF2B5EF4-FFF2-40B4-BE49-F238E27FC236}">
                <a16:creationId xmlns:a16="http://schemas.microsoft.com/office/drawing/2014/main" id="{B38199C4-547D-B21A-3B06-FB57C97E15EA}"/>
              </a:ext>
            </a:extLst>
          </p:cNvPr>
          <p:cNvPicPr>
            <a:picLocks noChangeAspect="1"/>
          </p:cNvPicPr>
          <p:nvPr/>
        </p:nvPicPr>
        <p:blipFill>
          <a:blip r:embed="rId2"/>
          <a:stretch>
            <a:fillRect/>
          </a:stretch>
        </p:blipFill>
        <p:spPr>
          <a:xfrm>
            <a:off x="1475096" y="2045767"/>
            <a:ext cx="6257925" cy="647700"/>
          </a:xfrm>
          <a:prstGeom prst="rect">
            <a:avLst/>
          </a:prstGeom>
        </p:spPr>
      </p:pic>
      <p:sp>
        <p:nvSpPr>
          <p:cNvPr id="4" name="Rectangle 3">
            <a:extLst>
              <a:ext uri="{FF2B5EF4-FFF2-40B4-BE49-F238E27FC236}">
                <a16:creationId xmlns:a16="http://schemas.microsoft.com/office/drawing/2014/main" id="{1B681C9B-7FC8-F811-059B-8C4404690AA1}"/>
              </a:ext>
            </a:extLst>
          </p:cNvPr>
          <p:cNvSpPr/>
          <p:nvPr/>
        </p:nvSpPr>
        <p:spPr>
          <a:xfrm>
            <a:off x="1398953" y="4554413"/>
            <a:ext cx="1992922" cy="10843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5" name="Rectangle 4">
            <a:extLst>
              <a:ext uri="{FF2B5EF4-FFF2-40B4-BE49-F238E27FC236}">
                <a16:creationId xmlns:a16="http://schemas.microsoft.com/office/drawing/2014/main" id="{075BF170-52F2-FC28-B802-658539EE2BC0}"/>
              </a:ext>
            </a:extLst>
          </p:cNvPr>
          <p:cNvSpPr/>
          <p:nvPr/>
        </p:nvSpPr>
        <p:spPr>
          <a:xfrm>
            <a:off x="4788876" y="4173413"/>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0 (New Client)</a:t>
            </a:r>
          </a:p>
        </p:txBody>
      </p:sp>
      <p:sp>
        <p:nvSpPr>
          <p:cNvPr id="6" name="Rectangle 5">
            <a:extLst>
              <a:ext uri="{FF2B5EF4-FFF2-40B4-BE49-F238E27FC236}">
                <a16:creationId xmlns:a16="http://schemas.microsoft.com/office/drawing/2014/main" id="{43D43EB5-39F1-6D1E-F6D5-8450E08C34E3}"/>
              </a:ext>
            </a:extLst>
          </p:cNvPr>
          <p:cNvSpPr/>
          <p:nvPr/>
        </p:nvSpPr>
        <p:spPr>
          <a:xfrm>
            <a:off x="4788876" y="4554413"/>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1 (Client #1 Msg)</a:t>
            </a:r>
          </a:p>
        </p:txBody>
      </p:sp>
      <p:sp>
        <p:nvSpPr>
          <p:cNvPr id="8" name="Rectangle 7">
            <a:extLst>
              <a:ext uri="{FF2B5EF4-FFF2-40B4-BE49-F238E27FC236}">
                <a16:creationId xmlns:a16="http://schemas.microsoft.com/office/drawing/2014/main" id="{F2387463-1A0A-7A7F-4F53-A8B5B1EDB291}"/>
              </a:ext>
            </a:extLst>
          </p:cNvPr>
          <p:cNvSpPr/>
          <p:nvPr/>
        </p:nvSpPr>
        <p:spPr>
          <a:xfrm>
            <a:off x="4788876" y="4935412"/>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2 (Client #2 Msg)</a:t>
            </a:r>
          </a:p>
        </p:txBody>
      </p:sp>
      <p:sp>
        <p:nvSpPr>
          <p:cNvPr id="9" name="Rectangle 8">
            <a:extLst>
              <a:ext uri="{FF2B5EF4-FFF2-40B4-BE49-F238E27FC236}">
                <a16:creationId xmlns:a16="http://schemas.microsoft.com/office/drawing/2014/main" id="{FA1C1481-C4D1-3422-FFE7-3244C2535776}"/>
              </a:ext>
            </a:extLst>
          </p:cNvPr>
          <p:cNvSpPr/>
          <p:nvPr/>
        </p:nvSpPr>
        <p:spPr>
          <a:xfrm>
            <a:off x="4788876" y="5316412"/>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t>
            </a:r>
          </a:p>
        </p:txBody>
      </p:sp>
      <p:sp>
        <p:nvSpPr>
          <p:cNvPr id="10" name="Arrow: Right 9">
            <a:extLst>
              <a:ext uri="{FF2B5EF4-FFF2-40B4-BE49-F238E27FC236}">
                <a16:creationId xmlns:a16="http://schemas.microsoft.com/office/drawing/2014/main" id="{5ECFF36A-0449-5774-E082-4542B727588F}"/>
              </a:ext>
            </a:extLst>
          </p:cNvPr>
          <p:cNvSpPr/>
          <p:nvPr/>
        </p:nvSpPr>
        <p:spPr>
          <a:xfrm>
            <a:off x="3629747" y="4550712"/>
            <a:ext cx="976923" cy="4884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poll</a:t>
            </a:r>
          </a:p>
        </p:txBody>
      </p:sp>
      <p:sp>
        <p:nvSpPr>
          <p:cNvPr id="11" name="Right Brace 10">
            <a:extLst>
              <a:ext uri="{FF2B5EF4-FFF2-40B4-BE49-F238E27FC236}">
                <a16:creationId xmlns:a16="http://schemas.microsoft.com/office/drawing/2014/main" id="{4395F9CF-C028-86F8-6FCE-10227CCA2D03}"/>
              </a:ext>
            </a:extLst>
          </p:cNvPr>
          <p:cNvSpPr/>
          <p:nvPr/>
        </p:nvSpPr>
        <p:spPr>
          <a:xfrm>
            <a:off x="7671716" y="4263780"/>
            <a:ext cx="429845" cy="14067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55C4922-1A5D-E4EE-02CB-3628338141B0}"/>
              </a:ext>
            </a:extLst>
          </p:cNvPr>
          <p:cNvSpPr txBox="1"/>
          <p:nvPr/>
        </p:nvSpPr>
        <p:spPr>
          <a:xfrm>
            <a:off x="8157307" y="4747845"/>
            <a:ext cx="742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err="1"/>
              <a:t>nfds</a:t>
            </a:r>
            <a:endParaRPr lang="en-US" b="1" i="1"/>
          </a:p>
        </p:txBody>
      </p:sp>
      <p:sp>
        <p:nvSpPr>
          <p:cNvPr id="13" name="Arrow: Right 12">
            <a:extLst>
              <a:ext uri="{FF2B5EF4-FFF2-40B4-BE49-F238E27FC236}">
                <a16:creationId xmlns:a16="http://schemas.microsoft.com/office/drawing/2014/main" id="{7A8A734A-EEC2-E79F-2DA7-D5BB025C4D3A}"/>
              </a:ext>
            </a:extLst>
          </p:cNvPr>
          <p:cNvSpPr/>
          <p:nvPr/>
        </p:nvSpPr>
        <p:spPr>
          <a:xfrm flipH="1">
            <a:off x="3492978" y="5312711"/>
            <a:ext cx="1113692" cy="25399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4" name="TextBox 13">
            <a:extLst>
              <a:ext uri="{FF2B5EF4-FFF2-40B4-BE49-F238E27FC236}">
                <a16:creationId xmlns:a16="http://schemas.microsoft.com/office/drawing/2014/main" id="{8855976E-86D1-3187-BED4-D4941D6A0166}"/>
              </a:ext>
            </a:extLst>
          </p:cNvPr>
          <p:cNvSpPr txBox="1"/>
          <p:nvPr/>
        </p:nvSpPr>
        <p:spPr>
          <a:xfrm>
            <a:off x="5851768" y="3770921"/>
            <a:ext cx="742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err="1"/>
              <a:t>fds</a:t>
            </a:r>
          </a:p>
        </p:txBody>
      </p:sp>
      <p:sp>
        <p:nvSpPr>
          <p:cNvPr id="15" name="TextBox 14">
            <a:extLst>
              <a:ext uri="{FF2B5EF4-FFF2-40B4-BE49-F238E27FC236}">
                <a16:creationId xmlns:a16="http://schemas.microsoft.com/office/drawing/2014/main" id="{353EB30B-3EF9-048E-B634-37B15D2C22E1}"/>
              </a:ext>
            </a:extLst>
          </p:cNvPr>
          <p:cNvSpPr txBox="1"/>
          <p:nvPr/>
        </p:nvSpPr>
        <p:spPr>
          <a:xfrm>
            <a:off x="3634152" y="5070228"/>
            <a:ext cx="1084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a:t>timeout</a:t>
            </a:r>
          </a:p>
        </p:txBody>
      </p:sp>
      <p:pic>
        <p:nvPicPr>
          <p:cNvPr id="21" name="Picture 20">
            <a:extLst>
              <a:ext uri="{FF2B5EF4-FFF2-40B4-BE49-F238E27FC236}">
                <a16:creationId xmlns:a16="http://schemas.microsoft.com/office/drawing/2014/main" id="{7AEA39ED-50ED-DCD5-9227-E329863086A1}"/>
              </a:ext>
            </a:extLst>
          </p:cNvPr>
          <p:cNvPicPr>
            <a:picLocks noChangeAspect="1"/>
          </p:cNvPicPr>
          <p:nvPr/>
        </p:nvPicPr>
        <p:blipFill>
          <a:blip r:embed="rId3"/>
          <a:stretch>
            <a:fillRect/>
          </a:stretch>
        </p:blipFill>
        <p:spPr>
          <a:xfrm>
            <a:off x="8413526" y="1896208"/>
            <a:ext cx="1881012" cy="946818"/>
          </a:xfrm>
          <a:prstGeom prst="rect">
            <a:avLst/>
          </a:prstGeom>
        </p:spPr>
      </p:pic>
    </p:spTree>
    <p:extLst>
      <p:ext uri="{BB962C8B-B14F-4D97-AF65-F5344CB8AC3E}">
        <p14:creationId xmlns:p14="http://schemas.microsoft.com/office/powerpoint/2010/main" val="141959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1E98-4D2C-18DA-351B-3F8D7CB51A8D}"/>
              </a:ext>
            </a:extLst>
          </p:cNvPr>
          <p:cNvSpPr>
            <a:spLocks noGrp="1"/>
          </p:cNvSpPr>
          <p:nvPr>
            <p:ph type="title"/>
          </p:nvPr>
        </p:nvSpPr>
        <p:spPr/>
        <p:txBody>
          <a:bodyPr>
            <a:normAutofit fontScale="90000"/>
          </a:bodyPr>
          <a:lstStyle/>
          <a:p>
            <a:pPr algn="r" rtl="1"/>
            <a:r>
              <a:rPr lang="he-IL" dirty="0"/>
              <a:t>נעבור בקצרה על איזה ארועים נוכל לקבל מ</a:t>
            </a:r>
            <a:r>
              <a:rPr lang="en-US" dirty="0"/>
              <a:t>poll</a:t>
            </a:r>
          </a:p>
        </p:txBody>
      </p:sp>
      <p:pic>
        <p:nvPicPr>
          <p:cNvPr id="9" name="Content Placeholder 8">
            <a:extLst>
              <a:ext uri="{FF2B5EF4-FFF2-40B4-BE49-F238E27FC236}">
                <a16:creationId xmlns:a16="http://schemas.microsoft.com/office/drawing/2014/main" id="{12DD2257-B397-AC20-09E4-5A56B542514D}"/>
              </a:ext>
            </a:extLst>
          </p:cNvPr>
          <p:cNvPicPr>
            <a:picLocks noGrp="1" noChangeAspect="1"/>
          </p:cNvPicPr>
          <p:nvPr>
            <p:ph idx="1"/>
          </p:nvPr>
        </p:nvPicPr>
        <p:blipFill>
          <a:blip r:embed="rId2"/>
          <a:stretch>
            <a:fillRect/>
          </a:stretch>
        </p:blipFill>
        <p:spPr>
          <a:xfrm>
            <a:off x="1442503" y="1757556"/>
            <a:ext cx="3171825" cy="371475"/>
          </a:xfrm>
        </p:spPr>
      </p:pic>
      <p:pic>
        <p:nvPicPr>
          <p:cNvPr id="11" name="Picture 10">
            <a:extLst>
              <a:ext uri="{FF2B5EF4-FFF2-40B4-BE49-F238E27FC236}">
                <a16:creationId xmlns:a16="http://schemas.microsoft.com/office/drawing/2014/main" id="{FDB29B84-1D24-1292-84CC-0618D65EC492}"/>
              </a:ext>
            </a:extLst>
          </p:cNvPr>
          <p:cNvPicPr>
            <a:picLocks noChangeAspect="1"/>
          </p:cNvPicPr>
          <p:nvPr/>
        </p:nvPicPr>
        <p:blipFill rotWithShape="1">
          <a:blip r:embed="rId3"/>
          <a:srcRect l="1829" t="11064"/>
          <a:stretch/>
        </p:blipFill>
        <p:spPr>
          <a:xfrm>
            <a:off x="1442503" y="2351897"/>
            <a:ext cx="6134100" cy="965718"/>
          </a:xfrm>
          <a:prstGeom prst="rect">
            <a:avLst/>
          </a:prstGeom>
        </p:spPr>
      </p:pic>
      <p:pic>
        <p:nvPicPr>
          <p:cNvPr id="13" name="Picture 12">
            <a:extLst>
              <a:ext uri="{FF2B5EF4-FFF2-40B4-BE49-F238E27FC236}">
                <a16:creationId xmlns:a16="http://schemas.microsoft.com/office/drawing/2014/main" id="{51AFCECA-9665-A5DD-1656-F075E886EB3A}"/>
              </a:ext>
            </a:extLst>
          </p:cNvPr>
          <p:cNvPicPr>
            <a:picLocks noChangeAspect="1"/>
          </p:cNvPicPr>
          <p:nvPr/>
        </p:nvPicPr>
        <p:blipFill>
          <a:blip r:embed="rId4"/>
          <a:stretch>
            <a:fillRect/>
          </a:stretch>
        </p:blipFill>
        <p:spPr>
          <a:xfrm>
            <a:off x="1442503" y="3540385"/>
            <a:ext cx="6134100" cy="1152525"/>
          </a:xfrm>
          <a:prstGeom prst="rect">
            <a:avLst/>
          </a:prstGeom>
        </p:spPr>
      </p:pic>
    </p:spTree>
    <p:extLst>
      <p:ext uri="{BB962C8B-B14F-4D97-AF65-F5344CB8AC3E}">
        <p14:creationId xmlns:p14="http://schemas.microsoft.com/office/powerpoint/2010/main" val="251901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6D0D-08C4-FA73-57DA-498549BF939F}"/>
              </a:ext>
            </a:extLst>
          </p:cNvPr>
          <p:cNvSpPr>
            <a:spLocks noGrp="1"/>
          </p:cNvSpPr>
          <p:nvPr>
            <p:ph type="title"/>
          </p:nvPr>
        </p:nvSpPr>
        <p:spPr/>
        <p:txBody>
          <a:bodyPr/>
          <a:lstStyle/>
          <a:p>
            <a:pPr algn="r" rtl="1"/>
            <a:r>
              <a:rPr lang="he-IL">
                <a:ea typeface="Microsoft Sans Serif"/>
                <a:cs typeface="Microsoft Sans Serif"/>
              </a:rPr>
              <a:t>חידושים ואלטרנטיבות נוספות</a:t>
            </a:r>
            <a:endParaRPr lang="en-IL"/>
          </a:p>
        </p:txBody>
      </p:sp>
      <p:sp>
        <p:nvSpPr>
          <p:cNvPr id="3" name="Content Placeholder 2">
            <a:extLst>
              <a:ext uri="{FF2B5EF4-FFF2-40B4-BE49-F238E27FC236}">
                <a16:creationId xmlns:a16="http://schemas.microsoft.com/office/drawing/2014/main" id="{C0DF4BDD-09DC-A6B9-C1C0-9740E529493C}"/>
              </a:ext>
            </a:extLst>
          </p:cNvPr>
          <p:cNvSpPr>
            <a:spLocks noGrp="1"/>
          </p:cNvSpPr>
          <p:nvPr>
            <p:ph idx="1"/>
          </p:nvPr>
        </p:nvSpPr>
        <p:spPr>
          <a:xfrm>
            <a:off x="1528879" y="1437965"/>
            <a:ext cx="10406063" cy="4356100"/>
          </a:xfrm>
        </p:spPr>
        <p:txBody>
          <a:bodyPr/>
          <a:lstStyle/>
          <a:p>
            <a:pPr algn="r" rtl="1"/>
            <a:r>
              <a:rPr lang="he-IL"/>
              <a:t>היום קיימות מספר גישות נוספות לעבודה עם תקשורת בצורה מקבילית. </a:t>
            </a:r>
          </a:p>
          <a:p>
            <a:pPr lvl="1" algn="r" rtl="1"/>
            <a:r>
              <a:rPr lang="en-US"/>
              <a:t>Epoll</a:t>
            </a:r>
            <a:r>
              <a:rPr lang="he-IL"/>
              <a:t> שהוא שדרוג של </a:t>
            </a:r>
            <a:r>
              <a:rPr lang="en-US"/>
              <a:t>poll</a:t>
            </a:r>
            <a:r>
              <a:rPr lang="he-IL"/>
              <a:t> שמשפר את העילות שלו אך לא ממומש ברוב מערכות </a:t>
            </a:r>
            <a:r>
              <a:rPr lang="en-US" err="1"/>
              <a:t>posix</a:t>
            </a:r>
            <a:r>
              <a:rPr lang="he-IL"/>
              <a:t> אלא מגיע כספרייה חיצונית כאשר הייתרון שלו הוא זמן הריצה.</a:t>
            </a:r>
            <a:endParaRPr lang="en-US"/>
          </a:p>
          <a:p>
            <a:pPr lvl="1" algn="r" rtl="1"/>
            <a:r>
              <a:rPr lang="en-US"/>
              <a:t>Async</a:t>
            </a:r>
            <a:r>
              <a:rPr lang="he-IL"/>
              <a:t> – קונספט נוספת שעובדים איתו לרוב הוא פעולות אסינכרוניות שגר ושכח, אנחנו דורשים איזה שהיא פעולה לדוגמא קריאה או כתיבה ממערכת ההפעלה ומעבירים לה פונקציה לחזרה </a:t>
            </a:r>
            <a:r>
              <a:rPr lang="en-US"/>
              <a:t>(callback)</a:t>
            </a:r>
            <a:r>
              <a:rPr lang="he-IL"/>
              <a:t> וכך בעצם הקוד שלנו תמיד ניראה כאילו הוא סינכרוני ורץ ברצף אבל מערכת ההפעלה דואגת לקרוא לפעולות המתאימות כאשר</a:t>
            </a:r>
            <a:br>
              <a:rPr lang="en-US"/>
            </a:br>
            <a:r>
              <a:rPr lang="he-IL"/>
              <a:t>הזמן הגיע, והתוכנה לא צריכה לחכות ל</a:t>
            </a:r>
            <a:r>
              <a:rPr lang="en-US"/>
              <a:t>I/O</a:t>
            </a:r>
            <a:r>
              <a:rPr lang="he-IL"/>
              <a:t> </a:t>
            </a:r>
            <a:br>
              <a:rPr lang="en-US"/>
            </a:br>
            <a:r>
              <a:rPr lang="he-IL" err="1"/>
              <a:t>שבדר"כ</a:t>
            </a:r>
            <a:r>
              <a:rPr lang="he-IL"/>
              <a:t> לוקח הרבה זמן. </a:t>
            </a:r>
            <a:endParaRPr lang="en-IL"/>
          </a:p>
        </p:txBody>
      </p:sp>
      <p:pic>
        <p:nvPicPr>
          <p:cNvPr id="4" name="Picture 4" descr="A picture containing text&#10;&#10;Description automatically generated">
            <a:extLst>
              <a:ext uri="{FF2B5EF4-FFF2-40B4-BE49-F238E27FC236}">
                <a16:creationId xmlns:a16="http://schemas.microsoft.com/office/drawing/2014/main" id="{B7582ADA-BD04-ABA2-D650-DEC90139B482}"/>
              </a:ext>
            </a:extLst>
          </p:cNvPr>
          <p:cNvPicPr>
            <a:picLocks noChangeAspect="1"/>
          </p:cNvPicPr>
          <p:nvPr/>
        </p:nvPicPr>
        <p:blipFill>
          <a:blip r:embed="rId2"/>
          <a:stretch>
            <a:fillRect/>
          </a:stretch>
        </p:blipFill>
        <p:spPr>
          <a:xfrm>
            <a:off x="1930401" y="3923245"/>
            <a:ext cx="3925277" cy="2938741"/>
          </a:xfrm>
          <a:prstGeom prst="rect">
            <a:avLst/>
          </a:prstGeom>
        </p:spPr>
      </p:pic>
    </p:spTree>
    <p:extLst>
      <p:ext uri="{BB962C8B-B14F-4D97-AF65-F5344CB8AC3E}">
        <p14:creationId xmlns:p14="http://schemas.microsoft.com/office/powerpoint/2010/main" val="149471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4466-727A-8FFA-89E7-9757056BBEB6}"/>
              </a:ext>
            </a:extLst>
          </p:cNvPr>
          <p:cNvSpPr>
            <a:spLocks noGrp="1"/>
          </p:cNvSpPr>
          <p:nvPr>
            <p:ph type="title"/>
          </p:nvPr>
        </p:nvSpPr>
        <p:spPr/>
        <p:txBody>
          <a:bodyPr/>
          <a:lstStyle/>
          <a:p>
            <a:r>
              <a:rPr lang="en-US">
                <a:ea typeface="Microsoft Sans Serif"/>
                <a:cs typeface="Microsoft Sans Serif"/>
              </a:rPr>
              <a:t>Broadcast</a:t>
            </a:r>
            <a:endParaRPr lang="en-US"/>
          </a:p>
        </p:txBody>
      </p:sp>
      <p:sp>
        <p:nvSpPr>
          <p:cNvPr id="3" name="Content Placeholder 2">
            <a:extLst>
              <a:ext uri="{FF2B5EF4-FFF2-40B4-BE49-F238E27FC236}">
                <a16:creationId xmlns:a16="http://schemas.microsoft.com/office/drawing/2014/main" id="{3609B897-E196-E9A0-3AF1-1579229527D7}"/>
              </a:ext>
            </a:extLst>
          </p:cNvPr>
          <p:cNvSpPr>
            <a:spLocks noGrp="1"/>
          </p:cNvSpPr>
          <p:nvPr>
            <p:ph idx="1"/>
          </p:nvPr>
        </p:nvSpPr>
        <p:spPr>
          <a:xfrm>
            <a:off x="1343025" y="1493721"/>
            <a:ext cx="10406063" cy="4356100"/>
          </a:xfrm>
        </p:spPr>
        <p:txBody>
          <a:bodyPr vert="horz" lIns="0" tIns="0" rIns="0" bIns="0" rtlCol="0" anchor="t">
            <a:noAutofit/>
          </a:bodyPr>
          <a:lstStyle/>
          <a:p>
            <a:pPr marL="342900" indent="-342900" algn="r" rtl="1"/>
            <a:r>
              <a:rPr lang="he-IL">
                <a:ea typeface="Microsoft Sans Serif"/>
                <a:cs typeface="Microsoft Sans Serif"/>
              </a:rPr>
              <a:t>בשרתים מסוימים נרצה להשתמש ביכולות שונה, בה השרת לא תמיד יודע מי הלקוחות או שהלקוחות לא יודעים היכן נמצא השרת. </a:t>
            </a:r>
            <a:endParaRPr lang="he-IL"/>
          </a:p>
          <a:p>
            <a:pPr marL="342900" indent="-342900" algn="r" rtl="1"/>
            <a:r>
              <a:rPr lang="he-IL">
                <a:ea typeface="Microsoft Sans Serif"/>
                <a:cs typeface="Microsoft Sans Serif"/>
              </a:rPr>
              <a:t>דוגמא נפוצה לכך היא לקוח חדש שמתחבר לרשת חדשה, הוא שולח </a:t>
            </a:r>
            <a:r>
              <a:rPr lang="en-US">
                <a:ea typeface="Microsoft Sans Serif"/>
                <a:cs typeface="Microsoft Sans Serif"/>
              </a:rPr>
              <a:t>broadcast</a:t>
            </a:r>
            <a:r>
              <a:rPr lang="he-IL">
                <a:ea typeface="Microsoft Sans Serif"/>
                <a:cs typeface="Microsoft Sans Serif"/>
              </a:rPr>
              <a:t> ומחכה לשרת ה</a:t>
            </a:r>
            <a:r>
              <a:rPr lang="en-US" err="1">
                <a:ea typeface="Microsoft Sans Serif"/>
                <a:cs typeface="Microsoft Sans Serif"/>
              </a:rPr>
              <a:t>dhcp</a:t>
            </a:r>
            <a:r>
              <a:rPr lang="he-IL">
                <a:ea typeface="Microsoft Sans Serif"/>
                <a:cs typeface="Microsoft Sans Serif"/>
              </a:rPr>
              <a:t> ברשת שישלח לו הודעה עם הפרטים שלו וכך הוא יוכל להתחיל מולו תהליך לקבלת </a:t>
            </a:r>
            <a:r>
              <a:rPr lang="en-US" err="1">
                <a:ea typeface="Microsoft Sans Serif"/>
                <a:cs typeface="Microsoft Sans Serif"/>
              </a:rPr>
              <a:t>ip</a:t>
            </a:r>
            <a:r>
              <a:rPr lang="he-IL">
                <a:ea typeface="Microsoft Sans Serif"/>
                <a:cs typeface="Microsoft Sans Serif"/>
              </a:rPr>
              <a:t> ברשת. </a:t>
            </a:r>
            <a:endParaRPr lang="he-IL">
              <a:solidFill>
                <a:srgbClr val="242E41">
                  <a:alpha val="77000"/>
                </a:srgbClr>
              </a:solidFill>
            </a:endParaRPr>
          </a:p>
          <a:p>
            <a:pPr marL="342900" indent="-342900" algn="r" rtl="1"/>
            <a:r>
              <a:rPr lang="he-IL">
                <a:ea typeface="Microsoft Sans Serif"/>
                <a:cs typeface="Microsoft Sans Serif"/>
              </a:rPr>
              <a:t>לא יכולנו לבצע את זה בצורה אחרת כי בכל רשת השרת הזה יכול לשבת על כל </a:t>
            </a:r>
            <a:r>
              <a:rPr lang="en-US" err="1">
                <a:ea typeface="Microsoft Sans Serif"/>
                <a:cs typeface="Microsoft Sans Serif"/>
              </a:rPr>
              <a:t>ip</a:t>
            </a:r>
            <a:r>
              <a:rPr lang="he-IL">
                <a:ea typeface="Microsoft Sans Serif"/>
                <a:cs typeface="Microsoft Sans Serif"/>
              </a:rPr>
              <a:t> בטווח, והלקוח לא יודע מראש באיזה כתובת להשתמש או איך להזדהות </a:t>
            </a:r>
            <a:endParaRPr lang="he-IL">
              <a:solidFill>
                <a:srgbClr val="242E41">
                  <a:alpha val="77000"/>
                </a:srgbClr>
              </a:solidFill>
            </a:endParaRPr>
          </a:p>
          <a:p>
            <a:pPr marL="342900" indent="-342900" algn="r" rtl="1"/>
            <a:endParaRPr lang="en-US">
              <a:solidFill>
                <a:srgbClr val="242E41">
                  <a:alpha val="77000"/>
                </a:srgbClr>
              </a:solidFill>
            </a:endParaRPr>
          </a:p>
        </p:txBody>
      </p:sp>
      <p:pic>
        <p:nvPicPr>
          <p:cNvPr id="4" name="Picture 4" descr="A picture containing vector graphics&#10;&#10;Description automatically generated">
            <a:extLst>
              <a:ext uri="{FF2B5EF4-FFF2-40B4-BE49-F238E27FC236}">
                <a16:creationId xmlns:a16="http://schemas.microsoft.com/office/drawing/2014/main" id="{2AEDDBEF-C1BF-3918-2768-802882E26BAB}"/>
              </a:ext>
            </a:extLst>
          </p:cNvPr>
          <p:cNvPicPr>
            <a:picLocks noChangeAspect="1"/>
          </p:cNvPicPr>
          <p:nvPr/>
        </p:nvPicPr>
        <p:blipFill>
          <a:blip r:embed="rId2"/>
          <a:stretch>
            <a:fillRect/>
          </a:stretch>
        </p:blipFill>
        <p:spPr>
          <a:xfrm>
            <a:off x="1344246" y="3989753"/>
            <a:ext cx="4413738" cy="2952261"/>
          </a:xfrm>
          <a:prstGeom prst="rect">
            <a:avLst/>
          </a:prstGeom>
        </p:spPr>
      </p:pic>
    </p:spTree>
    <p:extLst>
      <p:ext uri="{BB962C8B-B14F-4D97-AF65-F5344CB8AC3E}">
        <p14:creationId xmlns:p14="http://schemas.microsoft.com/office/powerpoint/2010/main" val="359026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D95F-251E-6E47-D55B-D60FF87F9AD9}"/>
              </a:ext>
            </a:extLst>
          </p:cNvPr>
          <p:cNvSpPr>
            <a:spLocks noGrp="1"/>
          </p:cNvSpPr>
          <p:nvPr>
            <p:ph type="title"/>
          </p:nvPr>
        </p:nvSpPr>
        <p:spPr/>
        <p:txBody>
          <a:bodyPr/>
          <a:lstStyle/>
          <a:p>
            <a:r>
              <a:rPr lang="en-US">
                <a:ea typeface="Microsoft Sans Serif"/>
                <a:cs typeface="Microsoft Sans Serif"/>
              </a:rPr>
              <a:t>DHCP</a:t>
            </a:r>
            <a:r>
              <a:rPr lang="he-IL">
                <a:ea typeface="Microsoft Sans Serif"/>
                <a:cs typeface="Microsoft Sans Serif"/>
              </a:rPr>
              <a:t> </a:t>
            </a:r>
            <a:r>
              <a:rPr lang="en-US">
                <a:ea typeface="Microsoft Sans Serif"/>
                <a:cs typeface="Microsoft Sans Serif"/>
              </a:rPr>
              <a:t>Broadcast Example</a:t>
            </a:r>
            <a:endParaRPr lang="en-IL"/>
          </a:p>
        </p:txBody>
      </p:sp>
      <p:pic>
        <p:nvPicPr>
          <p:cNvPr id="5" name="Content Placeholder 4">
            <a:extLst>
              <a:ext uri="{FF2B5EF4-FFF2-40B4-BE49-F238E27FC236}">
                <a16:creationId xmlns:a16="http://schemas.microsoft.com/office/drawing/2014/main" id="{054966FB-1840-476A-4742-80B8F7372641}"/>
              </a:ext>
            </a:extLst>
          </p:cNvPr>
          <p:cNvPicPr>
            <a:picLocks noGrp="1" noChangeAspect="1"/>
          </p:cNvPicPr>
          <p:nvPr>
            <p:ph idx="1"/>
          </p:nvPr>
        </p:nvPicPr>
        <p:blipFill>
          <a:blip r:embed="rId2"/>
          <a:stretch>
            <a:fillRect/>
          </a:stretch>
        </p:blipFill>
        <p:spPr>
          <a:xfrm>
            <a:off x="1517904" y="1513214"/>
            <a:ext cx="9729215" cy="5178049"/>
          </a:xfrm>
          <a:prstGeom prst="rect">
            <a:avLst/>
          </a:prstGeom>
        </p:spPr>
      </p:pic>
    </p:spTree>
    <p:extLst>
      <p:ext uri="{BB962C8B-B14F-4D97-AF65-F5344CB8AC3E}">
        <p14:creationId xmlns:p14="http://schemas.microsoft.com/office/powerpoint/2010/main" val="321028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D136-8066-987B-F720-72E5DA038866}"/>
              </a:ext>
            </a:extLst>
          </p:cNvPr>
          <p:cNvSpPr>
            <a:spLocks noGrp="1"/>
          </p:cNvSpPr>
          <p:nvPr>
            <p:ph type="title"/>
          </p:nvPr>
        </p:nvSpPr>
        <p:spPr/>
        <p:txBody>
          <a:bodyPr/>
          <a:lstStyle/>
          <a:p>
            <a:pPr algn="r" rtl="1"/>
            <a:r>
              <a:rPr lang="he-IL">
                <a:ea typeface="Microsoft Sans Serif"/>
                <a:cs typeface="Microsoft Sans Serif"/>
              </a:rPr>
              <a:t>ולסיכום..</a:t>
            </a:r>
            <a:endParaRPr lang="en-US"/>
          </a:p>
        </p:txBody>
      </p:sp>
      <p:sp>
        <p:nvSpPr>
          <p:cNvPr id="3" name="Content Placeholder 2">
            <a:extLst>
              <a:ext uri="{FF2B5EF4-FFF2-40B4-BE49-F238E27FC236}">
                <a16:creationId xmlns:a16="http://schemas.microsoft.com/office/drawing/2014/main" id="{5CA671D2-503E-E413-FE09-7F91163F8BE9}"/>
              </a:ext>
            </a:extLst>
          </p:cNvPr>
          <p:cNvSpPr>
            <a:spLocks noGrp="1"/>
          </p:cNvSpPr>
          <p:nvPr>
            <p:ph idx="1"/>
          </p:nvPr>
        </p:nvSpPr>
        <p:spPr>
          <a:xfrm>
            <a:off x="1435952" y="1224234"/>
            <a:ext cx="10406063" cy="4356100"/>
          </a:xfrm>
        </p:spPr>
        <p:txBody>
          <a:bodyPr vert="horz" lIns="0" tIns="0" rIns="0" bIns="0" rtlCol="0" anchor="t">
            <a:noAutofit/>
          </a:bodyPr>
          <a:lstStyle/>
          <a:p>
            <a:pPr marL="342900" indent="-342900" algn="r" rtl="1"/>
            <a:r>
              <a:rPr lang="he-IL">
                <a:ea typeface="Microsoft Sans Serif"/>
                <a:cs typeface="Microsoft Sans Serif"/>
              </a:rPr>
              <a:t>תכנות מקבילי (</a:t>
            </a:r>
            <a:r>
              <a:rPr lang="he-IL" err="1">
                <a:ea typeface="Microsoft Sans Serif"/>
                <a:cs typeface="Microsoft Sans Serif"/>
              </a:rPr>
              <a:t>Multithreaded</a:t>
            </a:r>
            <a:r>
              <a:rPr lang="he-IL">
                <a:ea typeface="Microsoft Sans Serif"/>
                <a:cs typeface="Microsoft Sans Serif"/>
              </a:rPr>
              <a:t> </a:t>
            </a:r>
            <a:r>
              <a:rPr lang="he-IL" err="1">
                <a:ea typeface="Microsoft Sans Serif"/>
                <a:cs typeface="Microsoft Sans Serif"/>
              </a:rPr>
              <a:t>Programming</a:t>
            </a:r>
            <a:r>
              <a:rPr lang="he-IL">
                <a:ea typeface="Microsoft Sans Serif"/>
                <a:cs typeface="Microsoft Sans Serif"/>
              </a:rPr>
              <a:t>) הוא אחד מאבני היסוד ביכולת עיצוב קוד מתקדם בכלל וקוד עבור שרתים בפרט</a:t>
            </a:r>
          </a:p>
          <a:p>
            <a:pPr marL="342900" indent="-342900" algn="r" rtl="1"/>
            <a:r>
              <a:rPr lang="he-IL">
                <a:ea typeface="Microsoft Sans Serif"/>
                <a:cs typeface="Microsoft Sans Serif"/>
              </a:rPr>
              <a:t> ישנן מספר גישות עיצוב לתכנון מערכות מרובות תהליכונים כאשר לכל אחת היתרונות והחסרונות שלה.</a:t>
            </a:r>
            <a:endParaRPr lang="he-IL">
              <a:solidFill>
                <a:srgbClr val="242E41">
                  <a:alpha val="77000"/>
                </a:srgbClr>
              </a:solidFill>
              <a:ea typeface="Microsoft Sans Serif"/>
              <a:cs typeface="Microsoft Sans Serif"/>
            </a:endParaRPr>
          </a:p>
          <a:p>
            <a:pPr marL="342900" indent="-342900" algn="r" rtl="1"/>
            <a:r>
              <a:rPr lang="he-IL">
                <a:ea typeface="Microsoft Sans Serif"/>
                <a:cs typeface="Microsoft Sans Serif"/>
              </a:rPr>
              <a:t> עברנו על כמה מהמרכזיות שבהן במהלך ההרצאה:</a:t>
            </a:r>
            <a:endParaRPr lang="he-IL">
              <a:solidFill>
                <a:srgbClr val="242E41">
                  <a:alpha val="77000"/>
                </a:srgbClr>
              </a:solidFill>
              <a:ea typeface="Microsoft Sans Serif"/>
              <a:cs typeface="Microsoft Sans Serif"/>
            </a:endParaRPr>
          </a:p>
          <a:p>
            <a:pPr marL="702945" lvl="1" indent="-342900" algn="r" rtl="1"/>
            <a:r>
              <a:rPr lang="en-US" err="1">
                <a:solidFill>
                  <a:srgbClr val="242E41">
                    <a:alpha val="77000"/>
                  </a:srgbClr>
                </a:solidFill>
                <a:ea typeface="Microsoft Sans Serif"/>
                <a:cs typeface="Microsoft Sans Serif"/>
              </a:rPr>
              <a:t>הקצאה</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תהליכון</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עבור</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לקוח</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או</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תהליך</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עבור</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שליחה</a:t>
            </a:r>
            <a:r>
              <a:rPr lang="en-US">
                <a:solidFill>
                  <a:srgbClr val="242E41">
                    <a:alpha val="77000"/>
                  </a:srgbClr>
                </a:solidFill>
                <a:ea typeface="Microsoft Sans Serif"/>
                <a:cs typeface="Microsoft Sans Serif"/>
              </a:rPr>
              <a:t> </a:t>
            </a:r>
            <a:r>
              <a:rPr lang="en-US" err="1">
                <a:solidFill>
                  <a:srgbClr val="242E41">
                    <a:alpha val="77000"/>
                  </a:srgbClr>
                </a:solidFill>
                <a:ea typeface="Microsoft Sans Serif"/>
                <a:cs typeface="Microsoft Sans Serif"/>
              </a:rPr>
              <a:t>וקבלה</a:t>
            </a:r>
            <a:endParaRPr lang="en-US">
              <a:solidFill>
                <a:srgbClr val="242E41">
                  <a:alpha val="77000"/>
                </a:srgbClr>
              </a:solidFill>
              <a:ea typeface="Microsoft Sans Serif"/>
              <a:cs typeface="Microsoft Sans Serif"/>
            </a:endParaRPr>
          </a:p>
          <a:p>
            <a:pPr marL="702945" lvl="1" indent="-342900" algn="r" rtl="1"/>
            <a:r>
              <a:rPr lang="he-IL">
                <a:ea typeface="Microsoft Sans Serif"/>
                <a:cs typeface="Microsoft Sans Serif"/>
              </a:rPr>
              <a:t>שימוש ב ו</a:t>
            </a:r>
            <a:r>
              <a:rPr lang="en-US">
                <a:ea typeface="Microsoft Sans Serif"/>
                <a:cs typeface="Microsoft Sans Serif"/>
              </a:rPr>
              <a:t>poll/select</a:t>
            </a:r>
            <a:endParaRPr lang="he-IL">
              <a:ea typeface="Microsoft Sans Serif"/>
              <a:cs typeface="Microsoft Sans Serif"/>
            </a:endParaRPr>
          </a:p>
          <a:p>
            <a:pPr marL="702945" lvl="1" indent="-342900" algn="r" rtl="1"/>
            <a:r>
              <a:rPr lang="he-IL">
                <a:ea typeface="Microsoft Sans Serif"/>
                <a:cs typeface="Microsoft Sans Serif"/>
              </a:rPr>
              <a:t>ובנוסף ציינו מספר נוספות כדוגמת </a:t>
            </a:r>
            <a:r>
              <a:rPr lang="en-US">
                <a:ea typeface="Microsoft Sans Serif"/>
                <a:cs typeface="Microsoft Sans Serif"/>
              </a:rPr>
              <a:t>epoll</a:t>
            </a:r>
            <a:r>
              <a:rPr lang="he-IL">
                <a:ea typeface="Microsoft Sans Serif"/>
                <a:cs typeface="Microsoft Sans Serif"/>
              </a:rPr>
              <a:t> ו</a:t>
            </a:r>
            <a:r>
              <a:rPr lang="en-US">
                <a:ea typeface="Microsoft Sans Serif"/>
                <a:cs typeface="Microsoft Sans Serif"/>
              </a:rPr>
              <a:t>async I/O</a:t>
            </a:r>
            <a:r>
              <a:rPr lang="he-IL">
                <a:ea typeface="Microsoft Sans Serif"/>
                <a:cs typeface="Microsoft Sans Serif"/>
              </a:rPr>
              <a:t>.</a:t>
            </a:r>
          </a:p>
          <a:p>
            <a:pPr marL="342945" indent="-342900" algn="r" rtl="1"/>
            <a:r>
              <a:rPr lang="he-IL">
                <a:solidFill>
                  <a:srgbClr val="242E41">
                    <a:alpha val="77000"/>
                  </a:srgbClr>
                </a:solidFill>
                <a:ea typeface="Microsoft Sans Serif"/>
                <a:cs typeface="Microsoft Sans Serif"/>
              </a:rPr>
              <a:t>בנוסף לכך ציינו גם טכנולוגיות של </a:t>
            </a:r>
            <a:r>
              <a:rPr lang="en-US">
                <a:solidFill>
                  <a:srgbClr val="242E41">
                    <a:alpha val="77000"/>
                  </a:srgbClr>
                </a:solidFill>
                <a:ea typeface="Microsoft Sans Serif"/>
                <a:cs typeface="Microsoft Sans Serif"/>
              </a:rPr>
              <a:t>broadcast</a:t>
            </a:r>
            <a:r>
              <a:rPr lang="he-IL">
                <a:solidFill>
                  <a:srgbClr val="242E41">
                    <a:alpha val="77000"/>
                  </a:srgbClr>
                </a:solidFill>
                <a:ea typeface="Microsoft Sans Serif"/>
                <a:cs typeface="Microsoft Sans Serif"/>
              </a:rPr>
              <a:t> ושימושים עיקריים </a:t>
            </a:r>
            <a:br>
              <a:rPr lang="en-US">
                <a:solidFill>
                  <a:srgbClr val="242E41">
                    <a:alpha val="77000"/>
                  </a:srgbClr>
                </a:solidFill>
                <a:ea typeface="Microsoft Sans Serif"/>
                <a:cs typeface="Microsoft Sans Serif"/>
              </a:rPr>
            </a:br>
            <a:r>
              <a:rPr lang="he-IL">
                <a:solidFill>
                  <a:srgbClr val="242E41">
                    <a:alpha val="77000"/>
                  </a:srgbClr>
                </a:solidFill>
                <a:ea typeface="Microsoft Sans Serif"/>
                <a:cs typeface="Microsoft Sans Serif"/>
              </a:rPr>
              <a:t>בהן בתחום.</a:t>
            </a:r>
          </a:p>
          <a:p>
            <a:pPr marL="342900" indent="0" algn="r" rtl="1"/>
            <a:endParaRPr lang="he-IL">
              <a:solidFill>
                <a:srgbClr val="242E41">
                  <a:alpha val="77000"/>
                </a:srgbClr>
              </a:solidFill>
              <a:ea typeface="Microsoft Sans Serif"/>
              <a:cs typeface="Microsoft Sans Serif"/>
            </a:endParaRPr>
          </a:p>
          <a:p>
            <a:pPr marL="702945" lvl="1" indent="-342900" algn="r" rtl="1"/>
            <a:endParaRPr lang="he-IL">
              <a:solidFill>
                <a:srgbClr val="242E41">
                  <a:alpha val="77000"/>
                </a:srgbClr>
              </a:solidFill>
              <a:ea typeface="Microsoft Sans Serif"/>
              <a:cs typeface="Microsoft Sans Serif"/>
            </a:endParaRPr>
          </a:p>
          <a:p>
            <a:pPr marL="342900" indent="-342900" algn="r" rtl="1"/>
            <a:endParaRPr lang="he-IL">
              <a:solidFill>
                <a:srgbClr val="242E41">
                  <a:alpha val="77000"/>
                </a:srgbClr>
              </a:solidFill>
              <a:ea typeface="Microsoft Sans Serif"/>
              <a:cs typeface="Microsoft Sans Serif"/>
            </a:endParaRPr>
          </a:p>
        </p:txBody>
      </p:sp>
      <p:pic>
        <p:nvPicPr>
          <p:cNvPr id="4" name="Picture 4">
            <a:extLst>
              <a:ext uri="{FF2B5EF4-FFF2-40B4-BE49-F238E27FC236}">
                <a16:creationId xmlns:a16="http://schemas.microsoft.com/office/drawing/2014/main" id="{E0B5F5A9-62B2-9F3D-FAB9-1722B1D71B7C}"/>
              </a:ext>
            </a:extLst>
          </p:cNvPr>
          <p:cNvPicPr>
            <a:picLocks noChangeAspect="1"/>
          </p:cNvPicPr>
          <p:nvPr/>
        </p:nvPicPr>
        <p:blipFill>
          <a:blip r:embed="rId2"/>
          <a:stretch>
            <a:fillRect/>
          </a:stretch>
        </p:blipFill>
        <p:spPr>
          <a:xfrm>
            <a:off x="1226301" y="4639383"/>
            <a:ext cx="3336501" cy="2220093"/>
          </a:xfrm>
          <a:prstGeom prst="rect">
            <a:avLst/>
          </a:prstGeom>
        </p:spPr>
      </p:pic>
    </p:spTree>
    <p:extLst>
      <p:ext uri="{BB962C8B-B14F-4D97-AF65-F5344CB8AC3E}">
        <p14:creationId xmlns:p14="http://schemas.microsoft.com/office/powerpoint/2010/main" val="393754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8" name="Rectangle 34">
            <a:extLst>
              <a:ext uri="{FF2B5EF4-FFF2-40B4-BE49-F238E27FC236}">
                <a16:creationId xmlns:a16="http://schemas.microsoft.com/office/drawing/2014/main" id="{97A9643C-0F0B-4917-87F3-420FE2F6D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6">
            <a:extLst>
              <a:ext uri="{FF2B5EF4-FFF2-40B4-BE49-F238E27FC236}">
                <a16:creationId xmlns:a16="http://schemas.microsoft.com/office/drawing/2014/main" id="{7EF83FF0-437E-4124-9C71-9368F805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957"/>
            <a:ext cx="4367213"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C6BA7-CAD7-D7DA-C38D-9BD5053E1333}"/>
              </a:ext>
            </a:extLst>
          </p:cNvPr>
          <p:cNvSpPr>
            <a:spLocks noGrp="1"/>
          </p:cNvSpPr>
          <p:nvPr>
            <p:ph type="title"/>
          </p:nvPr>
        </p:nvSpPr>
        <p:spPr>
          <a:xfrm>
            <a:off x="442914" y="441324"/>
            <a:ext cx="3457573" cy="1005009"/>
          </a:xfrm>
        </p:spPr>
        <p:txBody>
          <a:bodyPr vert="horz" wrap="square" lIns="0" tIns="0" rIns="0" bIns="0" rtlCol="0" anchor="b" anchorCtr="0">
            <a:normAutofit/>
          </a:bodyPr>
          <a:lstStyle/>
          <a:p>
            <a:r>
              <a:rPr lang="en-US" sz="2400">
                <a:solidFill>
                  <a:schemeClr val="bg2"/>
                </a:solidFill>
              </a:rPr>
              <a:t>Thank You for Listening </a:t>
            </a:r>
          </a:p>
        </p:txBody>
      </p:sp>
      <p:sp>
        <p:nvSpPr>
          <p:cNvPr id="4" name="TextBox 3">
            <a:extLst>
              <a:ext uri="{FF2B5EF4-FFF2-40B4-BE49-F238E27FC236}">
                <a16:creationId xmlns:a16="http://schemas.microsoft.com/office/drawing/2014/main" id="{E869C887-0D28-7525-5CF4-C5D8400DFA02}"/>
              </a:ext>
            </a:extLst>
          </p:cNvPr>
          <p:cNvSpPr txBox="1"/>
          <p:nvPr/>
        </p:nvSpPr>
        <p:spPr>
          <a:xfrm>
            <a:off x="442915" y="2246049"/>
            <a:ext cx="3457572" cy="3266357"/>
          </a:xfrm>
          <a:prstGeom prst="rect">
            <a:avLst/>
          </a:prstGeom>
        </p:spPr>
        <p:txBody>
          <a:bodyPr vert="horz" lIns="0" tIns="0" rIns="0" bIns="0" rtlCol="0">
            <a:normAutofit/>
          </a:bodyPr>
          <a:lstStyle/>
          <a:p>
            <a:pPr>
              <a:lnSpc>
                <a:spcPct val="120000"/>
              </a:lnSpc>
              <a:spcBef>
                <a:spcPts val="800"/>
              </a:spcBef>
              <a:buSzPct val="70000"/>
              <a:buFont typeface="Wingdings 2" panose="05020102010507070707" pitchFamily="18" charset="2"/>
              <a:buChar char="à"/>
            </a:pPr>
            <a:r>
              <a:rPr lang="en-US">
                <a:solidFill>
                  <a:schemeClr val="tx2"/>
                </a:solidFill>
                <a:ea typeface="Microsoft Sans Serif" panose="020B0604020202020204" pitchFamily="34" charset="0"/>
                <a:cs typeface="Microsoft Sans Serif" panose="020B0604020202020204" pitchFamily="34" charset="0"/>
              </a:rPr>
              <a:t>Raz Gino </a:t>
            </a:r>
          </a:p>
          <a:p>
            <a:pPr>
              <a:lnSpc>
                <a:spcPct val="120000"/>
              </a:lnSpc>
              <a:spcBef>
                <a:spcPts val="800"/>
              </a:spcBef>
              <a:buSzPct val="70000"/>
              <a:buFont typeface="Wingdings 2" panose="05020102010507070707" pitchFamily="18" charset="2"/>
              <a:buChar char="à"/>
            </a:pPr>
            <a:r>
              <a:rPr lang="en-US">
                <a:solidFill>
                  <a:schemeClr val="tx2"/>
                </a:solidFill>
                <a:ea typeface="Microsoft Sans Serif" panose="020B0604020202020204" pitchFamily="34" charset="0"/>
                <a:cs typeface="Microsoft Sans Serif" panose="020B0604020202020204" pitchFamily="34" charset="0"/>
              </a:rPr>
              <a:t>Yair Fihman</a:t>
            </a:r>
          </a:p>
          <a:p>
            <a:pPr>
              <a:lnSpc>
                <a:spcPct val="120000"/>
              </a:lnSpc>
              <a:spcBef>
                <a:spcPts val="800"/>
              </a:spcBef>
              <a:buSzPct val="70000"/>
              <a:buFont typeface="Wingdings 2" panose="05020102010507070707" pitchFamily="18" charset="2"/>
              <a:buChar char="à"/>
            </a:pPr>
            <a:r>
              <a:rPr lang="en-US">
                <a:solidFill>
                  <a:schemeClr val="tx2"/>
                </a:solidFill>
                <a:ea typeface="Microsoft Sans Serif" panose="020B0604020202020204" pitchFamily="34" charset="0"/>
                <a:cs typeface="Microsoft Sans Serif" panose="020B0604020202020204" pitchFamily="34" charset="0"/>
                <a:hlinkClick r:id="rId2"/>
              </a:rPr>
              <a:t>razgino11/</a:t>
            </a:r>
            <a:r>
              <a:rPr lang="en-US" err="1">
                <a:solidFill>
                  <a:schemeClr val="tx2"/>
                </a:solidFill>
                <a:ea typeface="Microsoft Sans Serif" panose="020B0604020202020204" pitchFamily="34" charset="0"/>
                <a:cs typeface="Microsoft Sans Serif" panose="020B0604020202020204" pitchFamily="34" charset="0"/>
                <a:hlinkClick r:id="rId2"/>
              </a:rPr>
              <a:t>MultithreadingLecture</a:t>
            </a:r>
            <a:r>
              <a:rPr lang="en-US">
                <a:solidFill>
                  <a:schemeClr val="tx2"/>
                </a:solidFill>
                <a:ea typeface="Microsoft Sans Serif" panose="020B0604020202020204" pitchFamily="34" charset="0"/>
                <a:cs typeface="Microsoft Sans Serif" panose="020B0604020202020204" pitchFamily="34" charset="0"/>
                <a:hlinkClick r:id="rId2"/>
              </a:rPr>
              <a:t>: A lecture by Raz Gino and Yair Fihman (github.com)</a:t>
            </a:r>
            <a:endParaRPr lang="en-US">
              <a:solidFill>
                <a:schemeClr val="tx2"/>
              </a:solidFill>
              <a:ea typeface="Microsoft Sans Serif" panose="020B0604020202020204" pitchFamily="34" charset="0"/>
              <a:cs typeface="Microsoft Sans Serif" panose="020B0604020202020204" pitchFamily="34" charset="0"/>
            </a:endParaRPr>
          </a:p>
        </p:txBody>
      </p:sp>
      <p:pic>
        <p:nvPicPr>
          <p:cNvPr id="22" name="Picture 21" descr="Close up image of hands applauding">
            <a:extLst>
              <a:ext uri="{FF2B5EF4-FFF2-40B4-BE49-F238E27FC236}">
                <a16:creationId xmlns:a16="http://schemas.microsoft.com/office/drawing/2014/main" id="{5DF19E17-55D9-1219-5411-B549C2B9EF49}"/>
              </a:ext>
            </a:extLst>
          </p:cNvPr>
          <p:cNvPicPr>
            <a:picLocks noChangeAspect="1"/>
          </p:cNvPicPr>
          <p:nvPr/>
        </p:nvPicPr>
        <p:blipFill rotWithShape="1">
          <a:blip r:embed="rId3"/>
          <a:srcRect l="6168" r="6169" b="2"/>
          <a:stretch/>
        </p:blipFill>
        <p:spPr>
          <a:xfrm>
            <a:off x="4367212" y="6"/>
            <a:ext cx="7824788" cy="5957994"/>
          </a:xfrm>
          <a:custGeom>
            <a:avLst/>
            <a:gdLst/>
            <a:ahLst/>
            <a:cxnLst/>
            <a:rect l="l" t="t" r="r" b="b"/>
            <a:pathLst>
              <a:path w="7824788" h="5957994">
                <a:moveTo>
                  <a:pt x="0" y="0"/>
                </a:moveTo>
                <a:lnTo>
                  <a:pt x="7824788" y="0"/>
                </a:lnTo>
                <a:lnTo>
                  <a:pt x="7824788" y="5957994"/>
                </a:lnTo>
                <a:lnTo>
                  <a:pt x="0" y="5957994"/>
                </a:lnTo>
                <a:close/>
              </a:path>
            </a:pathLst>
          </a:custGeom>
        </p:spPr>
      </p:pic>
      <p:cxnSp>
        <p:nvCxnSpPr>
          <p:cNvPr id="80" name="Straight Connector 38">
            <a:extLst>
              <a:ext uri="{FF2B5EF4-FFF2-40B4-BE49-F238E27FC236}">
                <a16:creationId xmlns:a16="http://schemas.microsoft.com/office/drawing/2014/main" id="{460F136F-57CE-4B28-BF9B-C0FF6CF993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81" name="Rectangle 40">
            <a:extLst>
              <a:ext uri="{FF2B5EF4-FFF2-40B4-BE49-F238E27FC236}">
                <a16:creationId xmlns:a16="http://schemas.microsoft.com/office/drawing/2014/main" id="{3F48E4C5-8C10-4F16-A8A9-2D0CA5FF4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42">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1026" name="Picture 2" descr="52932887 (460×460)">
            <a:extLst>
              <a:ext uri="{FF2B5EF4-FFF2-40B4-BE49-F238E27FC236}">
                <a16:creationId xmlns:a16="http://schemas.microsoft.com/office/drawing/2014/main" id="{EB9F399B-495C-49DD-164D-F13CE79CBB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15" y="4386982"/>
            <a:ext cx="1102038" cy="110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1FCBD95-6BAE-E8F4-AE55-6077712ECBB4}"/>
              </a:ext>
            </a:extLst>
          </p:cNvPr>
          <p:cNvPicPr>
            <a:picLocks noChangeAspect="1"/>
          </p:cNvPicPr>
          <p:nvPr/>
        </p:nvPicPr>
        <p:blipFill>
          <a:blip r:embed="rId5"/>
          <a:stretch>
            <a:fillRect/>
          </a:stretch>
        </p:blipFill>
        <p:spPr>
          <a:xfrm>
            <a:off x="2241593" y="4386982"/>
            <a:ext cx="961054" cy="11488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3215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9850-1A58-EE2C-3213-4042F282AC26}"/>
              </a:ext>
            </a:extLst>
          </p:cNvPr>
          <p:cNvSpPr>
            <a:spLocks noGrp="1"/>
          </p:cNvSpPr>
          <p:nvPr>
            <p:ph type="title"/>
          </p:nvPr>
        </p:nvSpPr>
        <p:spPr/>
        <p:txBody>
          <a:bodyPr/>
          <a:lstStyle/>
          <a:p>
            <a:pPr algn="ctr" rtl="1"/>
            <a:r>
              <a:rPr lang="he-IL"/>
              <a:t>קצת מושגים לפני שנתחיל</a:t>
            </a:r>
            <a:endParaRPr lang="en-US"/>
          </a:p>
        </p:txBody>
      </p:sp>
      <p:sp>
        <p:nvSpPr>
          <p:cNvPr id="3" name="Content Placeholder 2">
            <a:extLst>
              <a:ext uri="{FF2B5EF4-FFF2-40B4-BE49-F238E27FC236}">
                <a16:creationId xmlns:a16="http://schemas.microsoft.com/office/drawing/2014/main" id="{13A55546-DFCF-41CA-34A2-8C647289001E}"/>
              </a:ext>
            </a:extLst>
          </p:cNvPr>
          <p:cNvSpPr>
            <a:spLocks noGrp="1"/>
          </p:cNvSpPr>
          <p:nvPr>
            <p:ph idx="1"/>
          </p:nvPr>
        </p:nvSpPr>
        <p:spPr>
          <a:xfrm>
            <a:off x="1343025" y="1380953"/>
            <a:ext cx="10406063" cy="4356100"/>
          </a:xfrm>
        </p:spPr>
        <p:txBody>
          <a:bodyPr/>
          <a:lstStyle/>
          <a:p>
            <a:pPr algn="r" rtl="1"/>
            <a:r>
              <a:rPr lang="en-US"/>
              <a:t>Thread</a:t>
            </a:r>
            <a:r>
              <a:rPr lang="he-IL"/>
              <a:t> – בעברית תהליכון, הוא אלמנט שניתן לנו על ידי מערכת ההפעלה, שמאפשר לנהל מספר קווי ריצה </a:t>
            </a:r>
            <a:r>
              <a:rPr lang="he-IL" err="1"/>
              <a:t>סינכורנים</a:t>
            </a:r>
            <a:r>
              <a:rPr lang="he-IL"/>
              <a:t> במקביל במסגרת תהליך אחד.</a:t>
            </a:r>
          </a:p>
          <a:p>
            <a:pPr algn="r" rtl="1"/>
            <a:r>
              <a:rPr lang="he-IL"/>
              <a:t>תהליך כתיבת תוכנה המפעילה ומשתמשת במספר תהליכונים נקרא </a:t>
            </a:r>
            <a:r>
              <a:rPr lang="en-US"/>
              <a:t>Multithreaded Programming</a:t>
            </a:r>
            <a:r>
              <a:rPr lang="he-IL"/>
              <a:t>.</a:t>
            </a:r>
          </a:p>
          <a:p>
            <a:pPr algn="r" rtl="1"/>
            <a:r>
              <a:rPr lang="he-IL"/>
              <a:t>כתיבה שכזאת מאפשרת לנו לכתוב תוכנה אשר תדע לתת תחושה של מקביליות, גם אם היא רצה על מעבד יחיד, על ידי קפיצה בין תהליכון אחד לאחר בעקבות אירועים, או בעקבות זמן שבו התהליך לא מבצע דבר ע"י </a:t>
            </a:r>
            <a:r>
              <a:rPr lang="en-US"/>
              <a:t>Context Switching</a:t>
            </a:r>
            <a:r>
              <a:rPr lang="he-IL"/>
              <a:t>.</a:t>
            </a:r>
          </a:p>
          <a:p>
            <a:pPr algn="r" rtl="1"/>
            <a:endParaRPr lang="en-US"/>
          </a:p>
          <a:p>
            <a:pPr algn="r" rtl="1"/>
            <a:endParaRPr lang="en-US"/>
          </a:p>
          <a:p>
            <a:pPr algn="r" rtl="1"/>
            <a:endParaRPr lang="he-IL"/>
          </a:p>
        </p:txBody>
      </p:sp>
      <p:pic>
        <p:nvPicPr>
          <p:cNvPr id="4" name="Picture 4" descr="A picture containing night sky&#10;&#10;Description automatically generated">
            <a:extLst>
              <a:ext uri="{FF2B5EF4-FFF2-40B4-BE49-F238E27FC236}">
                <a16:creationId xmlns:a16="http://schemas.microsoft.com/office/drawing/2014/main" id="{2F0B2EE2-AA15-6310-02A3-30403CBFB548}"/>
              </a:ext>
            </a:extLst>
          </p:cNvPr>
          <p:cNvPicPr>
            <a:picLocks noChangeAspect="1"/>
          </p:cNvPicPr>
          <p:nvPr/>
        </p:nvPicPr>
        <p:blipFill>
          <a:blip r:embed="rId2"/>
          <a:stretch>
            <a:fillRect/>
          </a:stretch>
        </p:blipFill>
        <p:spPr>
          <a:xfrm>
            <a:off x="2016210" y="4425779"/>
            <a:ext cx="1600201" cy="1600201"/>
          </a:xfrm>
          <a:prstGeom prst="rect">
            <a:avLst/>
          </a:prstGeom>
        </p:spPr>
      </p:pic>
      <p:pic>
        <p:nvPicPr>
          <p:cNvPr id="5" name="Picture 5" descr="Graphical user interface, Teams&#10;&#10;Description automatically generated">
            <a:extLst>
              <a:ext uri="{FF2B5EF4-FFF2-40B4-BE49-F238E27FC236}">
                <a16:creationId xmlns:a16="http://schemas.microsoft.com/office/drawing/2014/main" id="{FDE16420-1A7E-2AB6-4D1C-EAC26C2F046A}"/>
              </a:ext>
            </a:extLst>
          </p:cNvPr>
          <p:cNvPicPr>
            <a:picLocks noChangeAspect="1"/>
          </p:cNvPicPr>
          <p:nvPr/>
        </p:nvPicPr>
        <p:blipFill>
          <a:blip r:embed="rId3"/>
          <a:stretch>
            <a:fillRect/>
          </a:stretch>
        </p:blipFill>
        <p:spPr>
          <a:xfrm>
            <a:off x="4516395" y="4248666"/>
            <a:ext cx="1964725" cy="1964725"/>
          </a:xfrm>
          <a:prstGeom prst="rect">
            <a:avLst/>
          </a:prstGeom>
        </p:spPr>
      </p:pic>
    </p:spTree>
    <p:extLst>
      <p:ext uri="{BB962C8B-B14F-4D97-AF65-F5344CB8AC3E}">
        <p14:creationId xmlns:p14="http://schemas.microsoft.com/office/powerpoint/2010/main" val="168180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BD54378-45BE-5EE3-42A2-42008CD0CD46}"/>
              </a:ext>
            </a:extLst>
          </p:cNvPr>
          <p:cNvSpPr/>
          <p:nvPr/>
        </p:nvSpPr>
        <p:spPr>
          <a:xfrm>
            <a:off x="5382091" y="3716378"/>
            <a:ext cx="2473250" cy="2770685"/>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a:t>Shared</a:t>
            </a:r>
            <a:endParaRPr lang="en-IL"/>
          </a:p>
        </p:txBody>
      </p:sp>
      <p:sp>
        <p:nvSpPr>
          <p:cNvPr id="24" name="Rectangle: Rounded Corners 23">
            <a:extLst>
              <a:ext uri="{FF2B5EF4-FFF2-40B4-BE49-F238E27FC236}">
                <a16:creationId xmlns:a16="http://schemas.microsoft.com/office/drawing/2014/main" id="{AA60765A-B463-A866-4E0F-856862B7D37A}"/>
              </a:ext>
            </a:extLst>
          </p:cNvPr>
          <p:cNvSpPr/>
          <p:nvPr/>
        </p:nvSpPr>
        <p:spPr>
          <a:xfrm>
            <a:off x="7955015" y="3916576"/>
            <a:ext cx="4073819" cy="25704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Private</a:t>
            </a:r>
            <a:endParaRPr lang="en-IL"/>
          </a:p>
        </p:txBody>
      </p:sp>
      <p:sp>
        <p:nvSpPr>
          <p:cNvPr id="4" name="Rectangle: Rounded Corners 3">
            <a:extLst>
              <a:ext uri="{FF2B5EF4-FFF2-40B4-BE49-F238E27FC236}">
                <a16:creationId xmlns:a16="http://schemas.microsoft.com/office/drawing/2014/main" id="{4B624A33-86D5-BB3C-AE24-7AE01D8AC987}"/>
              </a:ext>
            </a:extLst>
          </p:cNvPr>
          <p:cNvSpPr/>
          <p:nvPr/>
        </p:nvSpPr>
        <p:spPr>
          <a:xfrm>
            <a:off x="1240053" y="3916577"/>
            <a:ext cx="4073819" cy="25704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Private</a:t>
            </a:r>
            <a:endParaRPr lang="en-IL"/>
          </a:p>
        </p:txBody>
      </p:sp>
      <p:sp>
        <p:nvSpPr>
          <p:cNvPr id="2" name="Title 1">
            <a:extLst>
              <a:ext uri="{FF2B5EF4-FFF2-40B4-BE49-F238E27FC236}">
                <a16:creationId xmlns:a16="http://schemas.microsoft.com/office/drawing/2014/main" id="{8D350537-3715-0C76-45FA-A372D268752C}"/>
              </a:ext>
            </a:extLst>
          </p:cNvPr>
          <p:cNvSpPr>
            <a:spLocks noGrp="1"/>
          </p:cNvSpPr>
          <p:nvPr>
            <p:ph type="title"/>
          </p:nvPr>
        </p:nvSpPr>
        <p:spPr>
          <a:xfrm>
            <a:off x="1240053" y="626701"/>
            <a:ext cx="10509035" cy="522018"/>
          </a:xfrm>
        </p:spPr>
        <p:txBody>
          <a:bodyPr>
            <a:normAutofit/>
          </a:bodyPr>
          <a:lstStyle/>
          <a:p>
            <a:pPr algn="ctr" rtl="1"/>
            <a:r>
              <a:rPr lang="he-IL" sz="2800" dirty="0">
                <a:ea typeface="Microsoft Sans Serif"/>
                <a:cs typeface="Microsoft Sans Serif"/>
              </a:rPr>
              <a:t>אז מה בעצם ההבדל בין תהליך</a:t>
            </a:r>
            <a:r>
              <a:rPr lang="en-US" sz="2800" dirty="0">
                <a:ea typeface="Microsoft Sans Serif"/>
                <a:cs typeface="Microsoft Sans Serif"/>
              </a:rPr>
              <a:t> (Process) </a:t>
            </a:r>
            <a:r>
              <a:rPr lang="he-IL" sz="2800" dirty="0">
                <a:ea typeface="Microsoft Sans Serif"/>
                <a:cs typeface="Microsoft Sans Serif"/>
              </a:rPr>
              <a:t>, לתהליכון </a:t>
            </a:r>
            <a:r>
              <a:rPr lang="en-US" sz="2800" dirty="0">
                <a:ea typeface="Microsoft Sans Serif"/>
                <a:cs typeface="Microsoft Sans Serif"/>
              </a:rPr>
              <a:t>(Thread) </a:t>
            </a:r>
            <a:r>
              <a:rPr lang="he-IL" sz="2800" dirty="0">
                <a:ea typeface="Microsoft Sans Serif"/>
                <a:cs typeface="Microsoft Sans Serif"/>
              </a:rPr>
              <a:t>?</a:t>
            </a:r>
            <a:endParaRPr lang="en-US" sz="2800" dirty="0">
              <a:ea typeface="Microsoft Sans Serif"/>
              <a:cs typeface="Microsoft Sans Serif"/>
            </a:endParaRPr>
          </a:p>
        </p:txBody>
      </p:sp>
      <p:sp>
        <p:nvSpPr>
          <p:cNvPr id="496" name="Rectangle: Rounded Corners 495">
            <a:extLst>
              <a:ext uri="{FF2B5EF4-FFF2-40B4-BE49-F238E27FC236}">
                <a16:creationId xmlns:a16="http://schemas.microsoft.com/office/drawing/2014/main" id="{A2D42ED5-ECCA-D51B-BBC2-C0369D7FCBB1}"/>
              </a:ext>
            </a:extLst>
          </p:cNvPr>
          <p:cNvSpPr/>
          <p:nvPr/>
        </p:nvSpPr>
        <p:spPr>
          <a:xfrm>
            <a:off x="1272746" y="1365421"/>
            <a:ext cx="10801863" cy="105032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410" indent="-359410" algn="r">
              <a:lnSpc>
                <a:spcPct val="120000"/>
              </a:lnSpc>
              <a:spcBef>
                <a:spcPts val="800"/>
              </a:spcBef>
              <a:buFont typeface="Arial"/>
              <a:buChar char="•"/>
            </a:pPr>
            <a:endParaRPr lang="he-IL">
              <a:ea typeface="+mn-lt"/>
              <a:cs typeface="+mn-lt"/>
            </a:endParaRPr>
          </a:p>
        </p:txBody>
      </p:sp>
      <p:sp>
        <p:nvSpPr>
          <p:cNvPr id="3" name="Content Placeholder 2">
            <a:extLst>
              <a:ext uri="{FF2B5EF4-FFF2-40B4-BE49-F238E27FC236}">
                <a16:creationId xmlns:a16="http://schemas.microsoft.com/office/drawing/2014/main" id="{3FEE697F-51DB-E93A-0441-6AE756171AA0}"/>
              </a:ext>
            </a:extLst>
          </p:cNvPr>
          <p:cNvSpPr>
            <a:spLocks noGrp="1"/>
          </p:cNvSpPr>
          <p:nvPr>
            <p:ph idx="1"/>
          </p:nvPr>
        </p:nvSpPr>
        <p:spPr>
          <a:xfrm>
            <a:off x="1353323" y="1504521"/>
            <a:ext cx="10509035" cy="844723"/>
          </a:xfrm>
        </p:spPr>
        <p:txBody>
          <a:bodyPr vert="horz" lIns="0" tIns="0" rIns="0" bIns="0" rtlCol="0" anchor="t">
            <a:noAutofit/>
          </a:bodyPr>
          <a:lstStyle/>
          <a:p>
            <a:pPr marL="0" indent="0" algn="r" rtl="1">
              <a:buNone/>
            </a:pPr>
            <a:r>
              <a:rPr lang="he-IL" dirty="0">
                <a:ea typeface="Microsoft Sans Serif"/>
                <a:cs typeface="Microsoft Sans Serif"/>
              </a:rPr>
              <a:t>כמו תהליכים, גם לתהליכונים יש סט אוגרים משלהם ו</a:t>
            </a:r>
            <a:r>
              <a:rPr lang="en-US" dirty="0">
                <a:ea typeface="Microsoft Sans Serif"/>
                <a:cs typeface="Microsoft Sans Serif"/>
              </a:rPr>
              <a:t>context </a:t>
            </a:r>
            <a:r>
              <a:rPr lang="he-IL" dirty="0">
                <a:ea typeface="Microsoft Sans Serif"/>
                <a:cs typeface="Microsoft Sans Serif"/>
              </a:rPr>
              <a:t> ריצה (שכולל גם את ה</a:t>
            </a:r>
            <a:r>
              <a:rPr lang="en-US" dirty="0">
                <a:ea typeface="Microsoft Sans Serif"/>
                <a:cs typeface="Microsoft Sans Serif"/>
              </a:rPr>
              <a:t>Program Counter</a:t>
            </a:r>
            <a:r>
              <a:rPr lang="he-IL" dirty="0">
                <a:ea typeface="Microsoft Sans Serif"/>
                <a:cs typeface="Microsoft Sans Serif"/>
              </a:rPr>
              <a:t> – שמסמן את המיקום המדויק בריצה) ומחסנית משלהם לניהול זיכרון</a:t>
            </a:r>
            <a:endParaRPr lang="en-US" dirty="0">
              <a:solidFill>
                <a:srgbClr val="242E41">
                  <a:alpha val="77000"/>
                </a:srgbClr>
              </a:solidFill>
              <a:ea typeface="Microsoft Sans Serif"/>
              <a:cs typeface="Microsoft Sans Serif"/>
            </a:endParaRPr>
          </a:p>
        </p:txBody>
      </p:sp>
      <p:sp>
        <p:nvSpPr>
          <p:cNvPr id="493" name="Rectangle: Rounded Corners 492">
            <a:extLst>
              <a:ext uri="{FF2B5EF4-FFF2-40B4-BE49-F238E27FC236}">
                <a16:creationId xmlns:a16="http://schemas.microsoft.com/office/drawing/2014/main" id="{2FFE2F08-0711-E28C-64D5-1E19B89F54BC}"/>
              </a:ext>
            </a:extLst>
          </p:cNvPr>
          <p:cNvSpPr/>
          <p:nvPr/>
        </p:nvSpPr>
        <p:spPr>
          <a:xfrm>
            <a:off x="1272747" y="2570205"/>
            <a:ext cx="10801862" cy="105032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410" indent="-359410" algn="r">
              <a:lnSpc>
                <a:spcPct val="120000"/>
              </a:lnSpc>
              <a:spcBef>
                <a:spcPts val="800"/>
              </a:spcBef>
              <a:buFont typeface="Arial"/>
              <a:buChar char="•"/>
            </a:pPr>
            <a:endParaRPr lang="he-IL">
              <a:ea typeface="+mn-lt"/>
              <a:cs typeface="+mn-lt"/>
            </a:endParaRPr>
          </a:p>
        </p:txBody>
      </p:sp>
      <p:sp>
        <p:nvSpPr>
          <p:cNvPr id="495" name="Content Placeholder 2">
            <a:extLst>
              <a:ext uri="{FF2B5EF4-FFF2-40B4-BE49-F238E27FC236}">
                <a16:creationId xmlns:a16="http://schemas.microsoft.com/office/drawing/2014/main" id="{3282A7A4-B58A-B6CC-13F7-844F757B6AB2}"/>
              </a:ext>
            </a:extLst>
          </p:cNvPr>
          <p:cNvSpPr txBox="1">
            <a:spLocks/>
          </p:cNvSpPr>
          <p:nvPr/>
        </p:nvSpPr>
        <p:spPr>
          <a:xfrm>
            <a:off x="1340966" y="2666055"/>
            <a:ext cx="10509035" cy="1081561"/>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he-IL">
                <a:ea typeface="Microsoft Sans Serif"/>
                <a:cs typeface="Microsoft Sans Serif"/>
              </a:rPr>
              <a:t>בשונה מתהליכים נפרדים, שני תהליכונים יחלקו את ה</a:t>
            </a:r>
            <a:r>
              <a:rPr lang="en-US">
                <a:ea typeface="Microsoft Sans Serif"/>
                <a:cs typeface="Microsoft Sans Serif"/>
              </a:rPr>
              <a:t>code section</a:t>
            </a:r>
            <a:r>
              <a:rPr lang="he-IL">
                <a:ea typeface="Microsoft Sans Serif"/>
                <a:cs typeface="Microsoft Sans Serif"/>
              </a:rPr>
              <a:t>, את ה</a:t>
            </a:r>
            <a:r>
              <a:rPr lang="en-US">
                <a:ea typeface="Microsoft Sans Serif"/>
                <a:cs typeface="Microsoft Sans Serif"/>
              </a:rPr>
              <a:t>data section</a:t>
            </a:r>
            <a:r>
              <a:rPr lang="he-IL">
                <a:ea typeface="Microsoft Sans Serif"/>
                <a:cs typeface="Microsoft Sans Serif"/>
              </a:rPr>
              <a:t>, ואלמנטים נוספים של מערכת ההפעלה שעובדים מול תהליכים לדוגמא </a:t>
            </a:r>
            <a:r>
              <a:rPr lang="en-US">
                <a:ea typeface="Microsoft Sans Serif"/>
                <a:cs typeface="Microsoft Sans Serif"/>
              </a:rPr>
              <a:t>handle</a:t>
            </a:r>
            <a:r>
              <a:rPr lang="he-IL">
                <a:ea typeface="Microsoft Sans Serif"/>
                <a:cs typeface="Microsoft Sans Serif"/>
              </a:rPr>
              <a:t>ים פתוחים, ו</a:t>
            </a:r>
            <a:r>
              <a:rPr lang="en-US">
                <a:ea typeface="Microsoft Sans Serif"/>
                <a:cs typeface="Microsoft Sans Serif"/>
              </a:rPr>
              <a:t>signals</a:t>
            </a:r>
            <a:r>
              <a:rPr lang="he-IL">
                <a:ea typeface="Microsoft Sans Serif"/>
                <a:cs typeface="Microsoft Sans Serif"/>
              </a:rPr>
              <a:t>.</a:t>
            </a:r>
            <a:endParaRPr lang="he-IL">
              <a:solidFill>
                <a:srgbClr val="242E41">
                  <a:alpha val="77000"/>
                </a:srgbClr>
              </a:solidFill>
              <a:ea typeface="Microsoft Sans Serif"/>
              <a:cs typeface="Microsoft Sans Serif"/>
            </a:endParaRPr>
          </a:p>
          <a:p>
            <a:pPr marL="359410" indent="-359410" algn="r" rtl="1"/>
            <a:endParaRPr lang="he-IL">
              <a:solidFill>
                <a:srgbClr val="242E41">
                  <a:alpha val="77000"/>
                </a:srgbClr>
              </a:solidFill>
            </a:endParaRPr>
          </a:p>
          <a:p>
            <a:pPr marL="359410" indent="-359410" algn="r" rtl="1"/>
            <a:endParaRPr lang="en-US">
              <a:solidFill>
                <a:srgbClr val="242E41">
                  <a:alpha val="77000"/>
                </a:srgbClr>
              </a:solidFill>
            </a:endParaRPr>
          </a:p>
        </p:txBody>
      </p:sp>
      <p:sp>
        <p:nvSpPr>
          <p:cNvPr id="497" name="Rectangle 496">
            <a:extLst>
              <a:ext uri="{FF2B5EF4-FFF2-40B4-BE49-F238E27FC236}">
                <a16:creationId xmlns:a16="http://schemas.microsoft.com/office/drawing/2014/main" id="{4C730DE7-3DC4-7DCC-DA65-ACEF5F2F6F3A}"/>
              </a:ext>
            </a:extLst>
          </p:cNvPr>
          <p:cNvSpPr/>
          <p:nvPr/>
        </p:nvSpPr>
        <p:spPr>
          <a:xfrm>
            <a:off x="3433890" y="4772539"/>
            <a:ext cx="1585783" cy="916459"/>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62626"/>
                </a:solidFill>
              </a:rPr>
              <a:t>Thread1</a:t>
            </a:r>
          </a:p>
        </p:txBody>
      </p:sp>
      <p:sp>
        <p:nvSpPr>
          <p:cNvPr id="498" name="Rectangle 497">
            <a:extLst>
              <a:ext uri="{FF2B5EF4-FFF2-40B4-BE49-F238E27FC236}">
                <a16:creationId xmlns:a16="http://schemas.microsoft.com/office/drawing/2014/main" id="{21D16CD9-0DB3-141A-E222-BFBF549F9542}"/>
              </a:ext>
            </a:extLst>
          </p:cNvPr>
          <p:cNvSpPr/>
          <p:nvPr/>
        </p:nvSpPr>
        <p:spPr>
          <a:xfrm>
            <a:off x="8211835" y="4772539"/>
            <a:ext cx="1585783" cy="916459"/>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Thread2</a:t>
            </a:r>
          </a:p>
        </p:txBody>
      </p:sp>
      <p:sp>
        <p:nvSpPr>
          <p:cNvPr id="499" name="Rectangle 498">
            <a:extLst>
              <a:ext uri="{FF2B5EF4-FFF2-40B4-BE49-F238E27FC236}">
                <a16:creationId xmlns:a16="http://schemas.microsoft.com/office/drawing/2014/main" id="{5F941AAA-1382-7452-97C8-6F9BE7194CD6}"/>
              </a:ext>
            </a:extLst>
          </p:cNvPr>
          <p:cNvSpPr/>
          <p:nvPr/>
        </p:nvSpPr>
        <p:spPr>
          <a:xfrm>
            <a:off x="5481765" y="4370234"/>
            <a:ext cx="2265404"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Code Section</a:t>
            </a:r>
          </a:p>
        </p:txBody>
      </p:sp>
      <p:sp>
        <p:nvSpPr>
          <p:cNvPr id="501" name="Rectangle 500">
            <a:extLst>
              <a:ext uri="{FF2B5EF4-FFF2-40B4-BE49-F238E27FC236}">
                <a16:creationId xmlns:a16="http://schemas.microsoft.com/office/drawing/2014/main" id="{D9890E3A-EE74-DD2E-2ED5-53DBF9C914EC}"/>
              </a:ext>
            </a:extLst>
          </p:cNvPr>
          <p:cNvSpPr/>
          <p:nvPr/>
        </p:nvSpPr>
        <p:spPr>
          <a:xfrm>
            <a:off x="5489439" y="4952447"/>
            <a:ext cx="2257730"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Data Section</a:t>
            </a:r>
          </a:p>
        </p:txBody>
      </p:sp>
      <p:sp>
        <p:nvSpPr>
          <p:cNvPr id="502" name="Rectangle 501">
            <a:extLst>
              <a:ext uri="{FF2B5EF4-FFF2-40B4-BE49-F238E27FC236}">
                <a16:creationId xmlns:a16="http://schemas.microsoft.com/office/drawing/2014/main" id="{CFF535F4-013D-4779-A19B-D856B0EAF540}"/>
              </a:ext>
            </a:extLst>
          </p:cNvPr>
          <p:cNvSpPr/>
          <p:nvPr/>
        </p:nvSpPr>
        <p:spPr>
          <a:xfrm>
            <a:off x="5481765" y="5534659"/>
            <a:ext cx="2265404"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Signals &amp; Handles</a:t>
            </a:r>
          </a:p>
        </p:txBody>
      </p:sp>
      <p:sp>
        <p:nvSpPr>
          <p:cNvPr id="503" name="Rectangle 502">
            <a:extLst>
              <a:ext uri="{FF2B5EF4-FFF2-40B4-BE49-F238E27FC236}">
                <a16:creationId xmlns:a16="http://schemas.microsoft.com/office/drawing/2014/main" id="{D2091034-884F-6668-AE3F-3521DF590714}"/>
              </a:ext>
            </a:extLst>
          </p:cNvPr>
          <p:cNvSpPr/>
          <p:nvPr/>
        </p:nvSpPr>
        <p:spPr>
          <a:xfrm>
            <a:off x="1415620" y="4731350"/>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Registers</a:t>
            </a:r>
            <a:endParaRPr lang="en-US"/>
          </a:p>
        </p:txBody>
      </p:sp>
      <p:sp>
        <p:nvSpPr>
          <p:cNvPr id="504" name="Rectangle 503">
            <a:extLst>
              <a:ext uri="{FF2B5EF4-FFF2-40B4-BE49-F238E27FC236}">
                <a16:creationId xmlns:a16="http://schemas.microsoft.com/office/drawing/2014/main" id="{5A8A7E7E-5F69-572B-98A3-5692BF8AA923}"/>
              </a:ext>
            </a:extLst>
          </p:cNvPr>
          <p:cNvSpPr/>
          <p:nvPr/>
        </p:nvSpPr>
        <p:spPr>
          <a:xfrm>
            <a:off x="1415620" y="5246214"/>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Stack</a:t>
            </a:r>
            <a:endParaRPr lang="en-US"/>
          </a:p>
        </p:txBody>
      </p:sp>
      <p:sp>
        <p:nvSpPr>
          <p:cNvPr id="505" name="Rectangle 504">
            <a:extLst>
              <a:ext uri="{FF2B5EF4-FFF2-40B4-BE49-F238E27FC236}">
                <a16:creationId xmlns:a16="http://schemas.microsoft.com/office/drawing/2014/main" id="{A859FD98-142F-1DCE-348F-B00D814D3403}"/>
              </a:ext>
            </a:extLst>
          </p:cNvPr>
          <p:cNvSpPr/>
          <p:nvPr/>
        </p:nvSpPr>
        <p:spPr>
          <a:xfrm>
            <a:off x="10343377" y="4731350"/>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Registers</a:t>
            </a:r>
            <a:endParaRPr lang="en-US"/>
          </a:p>
        </p:txBody>
      </p:sp>
      <p:sp>
        <p:nvSpPr>
          <p:cNvPr id="506" name="Rectangle 505">
            <a:extLst>
              <a:ext uri="{FF2B5EF4-FFF2-40B4-BE49-F238E27FC236}">
                <a16:creationId xmlns:a16="http://schemas.microsoft.com/office/drawing/2014/main" id="{2206DB48-CEA6-0BD3-CFF1-E09CF64C00CB}"/>
              </a:ext>
            </a:extLst>
          </p:cNvPr>
          <p:cNvSpPr/>
          <p:nvPr/>
        </p:nvSpPr>
        <p:spPr>
          <a:xfrm>
            <a:off x="10343377" y="5235917"/>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Stack</a:t>
            </a:r>
            <a:endParaRPr lang="en-US"/>
          </a:p>
        </p:txBody>
      </p:sp>
    </p:spTree>
    <p:extLst>
      <p:ext uri="{BB962C8B-B14F-4D97-AF65-F5344CB8AC3E}">
        <p14:creationId xmlns:p14="http://schemas.microsoft.com/office/powerpoint/2010/main" val="51606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99CC-1ED4-8191-65C1-FA70978A18BC}"/>
              </a:ext>
            </a:extLst>
          </p:cNvPr>
          <p:cNvSpPr>
            <a:spLocks noGrp="1"/>
          </p:cNvSpPr>
          <p:nvPr>
            <p:ph type="title"/>
          </p:nvPr>
        </p:nvSpPr>
        <p:spPr/>
        <p:txBody>
          <a:bodyPr>
            <a:noAutofit/>
          </a:bodyPr>
          <a:lstStyle/>
          <a:p>
            <a:pPr algn="ctr" rtl="1"/>
            <a:r>
              <a:rPr lang="he-IL" sz="2800"/>
              <a:t>מדהים! נרצה לכתוב תוכנה המשתמשת בתהליכונים בשפת </a:t>
            </a:r>
            <a:r>
              <a:rPr lang="en-US" sz="2800"/>
              <a:t>C</a:t>
            </a:r>
          </a:p>
        </p:txBody>
      </p:sp>
      <p:sp>
        <p:nvSpPr>
          <p:cNvPr id="3" name="Content Placeholder 2">
            <a:extLst>
              <a:ext uri="{FF2B5EF4-FFF2-40B4-BE49-F238E27FC236}">
                <a16:creationId xmlns:a16="http://schemas.microsoft.com/office/drawing/2014/main" id="{ED891108-01B3-0FE2-9341-1CF0E2A43116}"/>
              </a:ext>
            </a:extLst>
          </p:cNvPr>
          <p:cNvSpPr>
            <a:spLocks noGrp="1"/>
          </p:cNvSpPr>
          <p:nvPr>
            <p:ph idx="1"/>
          </p:nvPr>
        </p:nvSpPr>
        <p:spPr>
          <a:xfrm>
            <a:off x="1301836" y="1112439"/>
            <a:ext cx="10406063" cy="4356100"/>
          </a:xfrm>
        </p:spPr>
        <p:txBody>
          <a:bodyPr vert="horz" lIns="0" tIns="0" rIns="0" bIns="0" rtlCol="0" anchor="t">
            <a:noAutofit/>
          </a:bodyPr>
          <a:lstStyle/>
          <a:p>
            <a:pPr marL="359410" indent="-359410" algn="r" rtl="1"/>
            <a:r>
              <a:rPr lang="en-US">
                <a:ea typeface="Microsoft Sans Serif"/>
                <a:cs typeface="Microsoft Sans Serif"/>
              </a:rPr>
              <a:t>C</a:t>
            </a:r>
            <a:r>
              <a:rPr lang="he-IL">
                <a:ea typeface="Microsoft Sans Serif"/>
                <a:cs typeface="Microsoft Sans Serif"/>
              </a:rPr>
              <a:t> כשלעצמה, בניגוד לשפות אחרות אינה תומכת בכתיבת </a:t>
            </a:r>
            <a:r>
              <a:rPr lang="en-US">
                <a:ea typeface="Microsoft Sans Serif"/>
                <a:cs typeface="Microsoft Sans Serif"/>
              </a:rPr>
              <a:t>Multithreaded Programming</a:t>
            </a:r>
            <a:r>
              <a:rPr lang="he-IL">
                <a:ea typeface="Microsoft Sans Serif"/>
                <a:cs typeface="Microsoft Sans Serif"/>
              </a:rPr>
              <a:t> </a:t>
            </a:r>
            <a:endParaRPr lang="en-US"/>
          </a:p>
          <a:p>
            <a:pPr marL="359410" indent="-359410" algn="r" rtl="1"/>
            <a:r>
              <a:rPr lang="he-IL">
                <a:ea typeface="Microsoft Sans Serif"/>
                <a:cs typeface="Microsoft Sans Serif"/>
              </a:rPr>
              <a:t>לכן, על מנת לכתוב תוכנה שכזאת ב</a:t>
            </a:r>
            <a:r>
              <a:rPr lang="en-US">
                <a:ea typeface="Microsoft Sans Serif"/>
                <a:cs typeface="Microsoft Sans Serif"/>
              </a:rPr>
              <a:t>C</a:t>
            </a:r>
            <a:r>
              <a:rPr lang="he-IL">
                <a:ea typeface="Microsoft Sans Serif"/>
                <a:cs typeface="Microsoft Sans Serif"/>
              </a:rPr>
              <a:t> נשתמש בספריה חיצונית בשם </a:t>
            </a:r>
            <a:r>
              <a:rPr lang="en-US" err="1">
                <a:ea typeface="Microsoft Sans Serif"/>
                <a:cs typeface="Microsoft Sans Serif"/>
              </a:rPr>
              <a:t>Pthread</a:t>
            </a:r>
            <a:r>
              <a:rPr lang="en-US">
                <a:ea typeface="Microsoft Sans Serif"/>
                <a:cs typeface="Microsoft Sans Serif"/>
              </a:rPr>
              <a:t> (POSIX threads)</a:t>
            </a:r>
            <a:r>
              <a:rPr lang="he-IL">
                <a:ea typeface="Microsoft Sans Serif"/>
                <a:cs typeface="Microsoft Sans Serif"/>
              </a:rPr>
              <a:t>.</a:t>
            </a:r>
            <a:endParaRPr lang="en-US">
              <a:solidFill>
                <a:srgbClr val="242E41">
                  <a:alpha val="77000"/>
                </a:srgbClr>
              </a:solidFill>
              <a:ea typeface="Microsoft Sans Serif"/>
              <a:cs typeface="Microsoft Sans Serif"/>
            </a:endParaRPr>
          </a:p>
          <a:p>
            <a:pPr marL="359410" indent="-359410" algn="r" rtl="1"/>
            <a:r>
              <a:rPr lang="he-IL">
                <a:ea typeface="Microsoft Sans Serif"/>
                <a:cs typeface="Microsoft Sans Serif"/>
              </a:rPr>
              <a:t>במהלך ההרצאה נדגים מספר קטעי קוד אשר ישתמשו בספריה זו, ונסביר איך לעבוד איתה.</a:t>
            </a:r>
            <a:endParaRPr lang="he-IL">
              <a:solidFill>
                <a:srgbClr val="242E41">
                  <a:alpha val="77000"/>
                </a:srgbClr>
              </a:solidFill>
              <a:ea typeface="Microsoft Sans Serif"/>
              <a:cs typeface="Microsoft Sans Serif"/>
            </a:endParaRPr>
          </a:p>
          <a:p>
            <a:pPr marL="359410" indent="-359410" algn="r" rtl="1"/>
            <a:endParaRPr lang="he-IL">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0" indent="0" algn="r" rtl="1">
              <a:buNone/>
            </a:pPr>
            <a:endParaRPr lang="he-IL" sz="2800">
              <a:solidFill>
                <a:srgbClr val="242E41">
                  <a:alpha val="77000"/>
                </a:srgbClr>
              </a:solidFill>
              <a:ea typeface="Microsoft Sans Serif"/>
              <a:cs typeface="Microsoft Sans Serif"/>
            </a:endParaRPr>
          </a:p>
          <a:p>
            <a:pPr marL="0" indent="0" algn="r" rtl="1">
              <a:buNone/>
            </a:pPr>
            <a:r>
              <a:rPr lang="he-IL" sz="2800">
                <a:solidFill>
                  <a:srgbClr val="242E41">
                    <a:alpha val="77000"/>
                  </a:srgbClr>
                </a:solidFill>
                <a:ea typeface="Microsoft Sans Serif"/>
                <a:cs typeface="Microsoft Sans Serif"/>
              </a:rPr>
              <a:t>נתחיל בקטע קוד קצר, שמשתמש בספריה ומרים 2 </a:t>
            </a:r>
            <a:r>
              <a:rPr lang="he-IL" sz="2800" err="1">
                <a:solidFill>
                  <a:srgbClr val="242E41">
                    <a:alpha val="77000"/>
                  </a:srgbClr>
                </a:solidFill>
                <a:ea typeface="Microsoft Sans Serif"/>
                <a:cs typeface="Microsoft Sans Serif"/>
              </a:rPr>
              <a:t>תהליכונים</a:t>
            </a:r>
            <a:r>
              <a:rPr lang="he-IL" sz="2800">
                <a:solidFill>
                  <a:srgbClr val="242E41">
                    <a:alpha val="77000"/>
                  </a:srgbClr>
                </a:solidFill>
                <a:ea typeface="Microsoft Sans Serif"/>
                <a:cs typeface="Microsoft Sans Serif"/>
              </a:rPr>
              <a:t>! </a:t>
            </a:r>
            <a:endParaRPr lang="he-IL" sz="2800">
              <a:solidFill>
                <a:srgbClr val="242E41">
                  <a:alpha val="77000"/>
                </a:srgbClr>
              </a:solidFill>
            </a:endParaRPr>
          </a:p>
        </p:txBody>
      </p:sp>
      <p:pic>
        <p:nvPicPr>
          <p:cNvPr id="6" name="Picture 6" descr="A picture containing sky, outdoor, sport, air&#10;&#10;Description automatically generated">
            <a:extLst>
              <a:ext uri="{FF2B5EF4-FFF2-40B4-BE49-F238E27FC236}">
                <a16:creationId xmlns:a16="http://schemas.microsoft.com/office/drawing/2014/main" id="{E3ABAD1A-3195-C9E3-40C7-E0F81FB97863}"/>
              </a:ext>
            </a:extLst>
          </p:cNvPr>
          <p:cNvPicPr>
            <a:picLocks noChangeAspect="1"/>
          </p:cNvPicPr>
          <p:nvPr/>
        </p:nvPicPr>
        <p:blipFill>
          <a:blip r:embed="rId2"/>
          <a:stretch>
            <a:fillRect/>
          </a:stretch>
        </p:blipFill>
        <p:spPr>
          <a:xfrm>
            <a:off x="1738183" y="2895659"/>
            <a:ext cx="3587578" cy="2086119"/>
          </a:xfrm>
          <a:prstGeom prst="rect">
            <a:avLst/>
          </a:prstGeom>
        </p:spPr>
      </p:pic>
      <p:pic>
        <p:nvPicPr>
          <p:cNvPr id="4" name="Picture 4" descr="Icon&#10;&#10;Description automatically generated">
            <a:extLst>
              <a:ext uri="{FF2B5EF4-FFF2-40B4-BE49-F238E27FC236}">
                <a16:creationId xmlns:a16="http://schemas.microsoft.com/office/drawing/2014/main" id="{7C91B13A-7E22-2A42-D06D-D54DD1436478}"/>
              </a:ext>
            </a:extLst>
          </p:cNvPr>
          <p:cNvPicPr>
            <a:picLocks noChangeAspect="1"/>
          </p:cNvPicPr>
          <p:nvPr/>
        </p:nvPicPr>
        <p:blipFill>
          <a:blip r:embed="rId3"/>
          <a:stretch>
            <a:fillRect/>
          </a:stretch>
        </p:blipFill>
        <p:spPr>
          <a:xfrm rot="-480000">
            <a:off x="3556083" y="3611758"/>
            <a:ext cx="1157417" cy="1157417"/>
          </a:xfrm>
          <a:prstGeom prst="rect">
            <a:avLst/>
          </a:prstGeom>
        </p:spPr>
      </p:pic>
      <p:pic>
        <p:nvPicPr>
          <p:cNvPr id="5" name="Picture 5">
            <a:extLst>
              <a:ext uri="{FF2B5EF4-FFF2-40B4-BE49-F238E27FC236}">
                <a16:creationId xmlns:a16="http://schemas.microsoft.com/office/drawing/2014/main" id="{94D38B89-D75F-7969-6BAA-19F913532EA8}"/>
              </a:ext>
            </a:extLst>
          </p:cNvPr>
          <p:cNvPicPr>
            <a:picLocks noChangeAspect="1"/>
          </p:cNvPicPr>
          <p:nvPr/>
        </p:nvPicPr>
        <p:blipFill>
          <a:blip r:embed="rId4"/>
          <a:stretch>
            <a:fillRect/>
          </a:stretch>
        </p:blipFill>
        <p:spPr>
          <a:xfrm rot="21300000">
            <a:off x="2339158" y="3148272"/>
            <a:ext cx="1706005" cy="221651"/>
          </a:xfrm>
          <a:prstGeom prst="rect">
            <a:avLst/>
          </a:prstGeom>
        </p:spPr>
      </p:pic>
    </p:spTree>
    <p:extLst>
      <p:ext uri="{BB962C8B-B14F-4D97-AF65-F5344CB8AC3E}">
        <p14:creationId xmlns:p14="http://schemas.microsoft.com/office/powerpoint/2010/main" val="37130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75CE-58A2-CB08-0B8F-692A611AA24A}"/>
              </a:ext>
            </a:extLst>
          </p:cNvPr>
          <p:cNvSpPr>
            <a:spLocks noGrp="1"/>
          </p:cNvSpPr>
          <p:nvPr>
            <p:ph type="title"/>
          </p:nvPr>
        </p:nvSpPr>
        <p:spPr>
          <a:xfrm>
            <a:off x="1363619" y="98131"/>
            <a:ext cx="10406063" cy="1263423"/>
          </a:xfrm>
        </p:spPr>
        <p:txBody>
          <a:bodyPr/>
          <a:lstStyle/>
          <a:p>
            <a:pPr algn="ctr"/>
            <a:r>
              <a:rPr lang="he-IL">
                <a:ea typeface="Microsoft Sans Serif"/>
                <a:cs typeface="Microsoft Sans Serif"/>
              </a:rPr>
              <a:t>סנכרון </a:t>
            </a:r>
            <a:r>
              <a:rPr lang="he-IL" err="1">
                <a:ea typeface="Microsoft Sans Serif"/>
                <a:cs typeface="Microsoft Sans Serif"/>
              </a:rPr>
              <a:t>תהליכונים</a:t>
            </a:r>
            <a:endParaRPr lang="en-US" err="1"/>
          </a:p>
        </p:txBody>
      </p:sp>
      <p:sp>
        <p:nvSpPr>
          <p:cNvPr id="3" name="Content Placeholder 2">
            <a:extLst>
              <a:ext uri="{FF2B5EF4-FFF2-40B4-BE49-F238E27FC236}">
                <a16:creationId xmlns:a16="http://schemas.microsoft.com/office/drawing/2014/main" id="{4735F402-57BA-801A-8398-7E09AC281A31}"/>
              </a:ext>
            </a:extLst>
          </p:cNvPr>
          <p:cNvSpPr>
            <a:spLocks noGrp="1"/>
          </p:cNvSpPr>
          <p:nvPr>
            <p:ph idx="1"/>
          </p:nvPr>
        </p:nvSpPr>
        <p:spPr>
          <a:xfrm>
            <a:off x="1672538" y="1144115"/>
            <a:ext cx="10406063" cy="4356100"/>
          </a:xfrm>
        </p:spPr>
        <p:txBody>
          <a:bodyPr vert="horz" lIns="0" tIns="0" rIns="0" bIns="0" rtlCol="0" anchor="t">
            <a:noAutofit/>
          </a:bodyPr>
          <a:lstStyle/>
          <a:p>
            <a:pPr marL="359410" indent="-359410" algn="r" rtl="1"/>
            <a:r>
              <a:rPr lang="he-IL">
                <a:ea typeface="Microsoft Sans Serif"/>
                <a:cs typeface="Microsoft Sans Serif"/>
              </a:rPr>
              <a:t>נשים לב כי במהלך העבודה חשוב לדאוג לסנכרון כאשר עובדים עם משאבים משותפים </a:t>
            </a:r>
            <a:br>
              <a:rPr lang="he-IL">
                <a:ea typeface="Microsoft Sans Serif"/>
                <a:cs typeface="Microsoft Sans Serif"/>
              </a:rPr>
            </a:br>
            <a:r>
              <a:rPr lang="he-IL">
                <a:ea typeface="Microsoft Sans Serif"/>
                <a:cs typeface="Microsoft Sans Serif"/>
              </a:rPr>
              <a:t>(</a:t>
            </a:r>
            <a:r>
              <a:rPr lang="en-US">
                <a:ea typeface="Microsoft Sans Serif"/>
                <a:cs typeface="Microsoft Sans Serif"/>
              </a:rPr>
              <a:t>files, handles</a:t>
            </a:r>
            <a:r>
              <a:rPr lang="he-IL">
                <a:ea typeface="Microsoft Sans Serif"/>
                <a:cs typeface="Microsoft Sans Serif"/>
              </a:rPr>
              <a:t>, משתנים משותפים) או לעבוד עם ספריות שמספקות את השירותים האלה מראש. </a:t>
            </a:r>
            <a:endParaRPr lang="en-US">
              <a:solidFill>
                <a:srgbClr val="242E41">
                  <a:alpha val="77000"/>
                </a:srgbClr>
              </a:solidFill>
            </a:endParaRPr>
          </a:p>
          <a:p>
            <a:pPr marL="359410" indent="-359410" algn="r" rtl="1"/>
            <a:r>
              <a:rPr lang="he-IL" sz="1800">
                <a:ea typeface="Microsoft Sans Serif"/>
                <a:cs typeface="Microsoft Sans Serif"/>
              </a:rPr>
              <a:t>על מנת ליצור סנכרון יש מספר אובייקטים של מערכת ההפעלה אשר ניתן להשתמש בהם:</a:t>
            </a:r>
            <a:endParaRPr lang="he-IL" sz="1800">
              <a:solidFill>
                <a:srgbClr val="242E41">
                  <a:alpha val="77000"/>
                </a:srgbClr>
              </a:solidFill>
              <a:ea typeface="Microsoft Sans Serif"/>
              <a:cs typeface="Microsoft Sans Serif"/>
            </a:endParaRPr>
          </a:p>
          <a:p>
            <a:pPr marL="719455" lvl="1" indent="-359410" algn="r" rtl="1"/>
            <a:r>
              <a:rPr lang="en-US" sz="1800">
                <a:ea typeface="Microsoft Sans Serif"/>
                <a:cs typeface="Microsoft Sans Serif"/>
              </a:rPr>
              <a:t>Semaphore</a:t>
            </a:r>
            <a:r>
              <a:rPr lang="he-IL" sz="1800">
                <a:ea typeface="Microsoft Sans Serif"/>
                <a:cs typeface="Microsoft Sans Serif"/>
              </a:rPr>
              <a:t> – בקצרה, </a:t>
            </a:r>
            <a:r>
              <a:rPr lang="he-IL" sz="1800" err="1">
                <a:ea typeface="Microsoft Sans Serif"/>
                <a:cs typeface="Microsoft Sans Serif"/>
              </a:rPr>
              <a:t>סמפור</a:t>
            </a:r>
            <a:r>
              <a:rPr lang="he-IL" sz="1800">
                <a:ea typeface="Microsoft Sans Serif"/>
                <a:cs typeface="Microsoft Sans Serif"/>
              </a:rPr>
              <a:t> הוא מן מונה </a:t>
            </a:r>
            <a:r>
              <a:rPr lang="en-US" sz="1800">
                <a:ea typeface="Microsoft Sans Serif"/>
                <a:cs typeface="Microsoft Sans Serif"/>
              </a:rPr>
              <a:t>counter)</a:t>
            </a:r>
            <a:r>
              <a:rPr lang="he-IL" sz="1800">
                <a:ea typeface="Microsoft Sans Serif"/>
                <a:cs typeface="Microsoft Sans Serif"/>
              </a:rPr>
              <a:t>) אשר מאפשר </a:t>
            </a:r>
            <a:br>
              <a:rPr lang="he-IL" sz="1800">
                <a:ea typeface="Microsoft Sans Serif"/>
                <a:cs typeface="Microsoft Sans Serif"/>
              </a:rPr>
            </a:br>
            <a:r>
              <a:rPr lang="he-IL" sz="1800">
                <a:ea typeface="Microsoft Sans Serif"/>
                <a:cs typeface="Microsoft Sans Serif"/>
              </a:rPr>
              <a:t>לנו להגביל גישה לאזורי זיכרון </a:t>
            </a:r>
            <a:r>
              <a:rPr lang="he-IL" sz="1800" err="1">
                <a:ea typeface="Microsoft Sans Serif"/>
                <a:cs typeface="Microsoft Sans Serif"/>
              </a:rPr>
              <a:t>קריטים</a:t>
            </a:r>
            <a:r>
              <a:rPr lang="he-IL" sz="1800">
                <a:ea typeface="Microsoft Sans Serif"/>
                <a:cs typeface="Microsoft Sans Serif"/>
              </a:rPr>
              <a:t> כך שרק מספר מוגבל של </a:t>
            </a:r>
            <a:r>
              <a:rPr lang="en-US" sz="1800">
                <a:ea typeface="Microsoft Sans Serif"/>
                <a:cs typeface="Microsoft Sans Serif"/>
              </a:rPr>
              <a:t>thread</a:t>
            </a:r>
            <a:r>
              <a:rPr lang="he-IL" sz="1800">
                <a:ea typeface="Microsoft Sans Serif"/>
                <a:cs typeface="Microsoft Sans Serif"/>
              </a:rPr>
              <a:t>ים יוכלו לגשת אליהם בו זמנית .</a:t>
            </a:r>
            <a:endParaRPr lang="he-IL" sz="1800">
              <a:solidFill>
                <a:srgbClr val="242E41">
                  <a:alpha val="77000"/>
                </a:srgbClr>
              </a:solidFill>
              <a:ea typeface="Microsoft Sans Serif"/>
              <a:cs typeface="Microsoft Sans Serif"/>
            </a:endParaRPr>
          </a:p>
          <a:p>
            <a:pPr marL="719455" lvl="1" indent="-359410" algn="r" rtl="1"/>
            <a:r>
              <a:rPr lang="en-US" sz="1800">
                <a:ea typeface="Microsoft Sans Serif"/>
                <a:cs typeface="Microsoft Sans Serif"/>
              </a:rPr>
              <a:t>Mutex </a:t>
            </a:r>
            <a:r>
              <a:rPr lang="he-IL" sz="1800">
                <a:ea typeface="Microsoft Sans Serif"/>
                <a:cs typeface="Microsoft Sans Serif"/>
              </a:rPr>
              <a:t> -</a:t>
            </a:r>
            <a:r>
              <a:rPr lang="en-US" sz="1800">
                <a:ea typeface="Microsoft Sans Serif"/>
                <a:cs typeface="Microsoft Sans Serif"/>
              </a:rPr>
              <a:t> </a:t>
            </a:r>
            <a:r>
              <a:rPr lang="en-US" sz="1800" err="1">
                <a:ea typeface="Microsoft Sans Serif"/>
                <a:cs typeface="Microsoft Sans Serif"/>
              </a:rPr>
              <a:t>זהו</a:t>
            </a:r>
            <a:r>
              <a:rPr lang="en-US" sz="1800">
                <a:ea typeface="Microsoft Sans Serif"/>
                <a:cs typeface="Microsoft Sans Serif"/>
              </a:rPr>
              <a:t> </a:t>
            </a:r>
            <a:r>
              <a:rPr lang="en-US" sz="1800" err="1">
                <a:ea typeface="Microsoft Sans Serif"/>
                <a:cs typeface="Microsoft Sans Serif"/>
              </a:rPr>
              <a:t>סוג</a:t>
            </a:r>
            <a:r>
              <a:rPr lang="en-US" sz="1800">
                <a:ea typeface="Microsoft Sans Serif"/>
                <a:cs typeface="Microsoft Sans Serif"/>
              </a:rPr>
              <a:t> </a:t>
            </a:r>
            <a:r>
              <a:rPr lang="en-US" sz="1800" err="1">
                <a:ea typeface="Microsoft Sans Serif"/>
                <a:cs typeface="Microsoft Sans Serif"/>
              </a:rPr>
              <a:t>של</a:t>
            </a:r>
            <a:r>
              <a:rPr lang="en-US" sz="1800">
                <a:ea typeface="Microsoft Sans Serif"/>
                <a:cs typeface="Microsoft Sans Serif"/>
              </a:rPr>
              <a:t> Semaphore</a:t>
            </a:r>
            <a:r>
              <a:rPr lang="he-IL" sz="1800">
                <a:ea typeface="Microsoft Sans Serif"/>
                <a:cs typeface="Microsoft Sans Serif"/>
              </a:rPr>
              <a:t> אשר יכול לעלות רק עד למספר 1</a:t>
            </a:r>
            <a:br>
              <a:rPr lang="he-IL" sz="1800">
                <a:ea typeface="Microsoft Sans Serif"/>
                <a:cs typeface="Microsoft Sans Serif"/>
              </a:rPr>
            </a:br>
            <a:r>
              <a:rPr lang="he-IL" sz="1800">
                <a:ea typeface="Microsoft Sans Serif"/>
                <a:cs typeface="Microsoft Sans Serif"/>
              </a:rPr>
              <a:t> זאת אומרת שרק תהליכון אחד יכול להיות בקטע הקריטי כל פעם</a:t>
            </a:r>
            <a:endParaRPr lang="he-IL" sz="1800">
              <a:solidFill>
                <a:srgbClr val="242E41">
                  <a:alpha val="77000"/>
                </a:srgbClr>
              </a:solidFill>
              <a:ea typeface="Microsoft Sans Serif"/>
              <a:cs typeface="Microsoft Sans Serif"/>
            </a:endParaRPr>
          </a:p>
          <a:p>
            <a:pPr marL="360045" lvl="1" indent="0" algn="r" rtl="1">
              <a:buNone/>
            </a:pPr>
            <a:endParaRPr lang="he-IL">
              <a:solidFill>
                <a:srgbClr val="242E41">
                  <a:alpha val="77000"/>
                </a:srgbClr>
              </a:solidFill>
              <a:ea typeface="Microsoft Sans Serif"/>
              <a:cs typeface="Microsoft Sans Serif"/>
            </a:endParaRPr>
          </a:p>
        </p:txBody>
      </p:sp>
      <p:pic>
        <p:nvPicPr>
          <p:cNvPr id="6" name="Picture 6" descr="Icon&#10;&#10;Description automatically generated">
            <a:extLst>
              <a:ext uri="{FF2B5EF4-FFF2-40B4-BE49-F238E27FC236}">
                <a16:creationId xmlns:a16="http://schemas.microsoft.com/office/drawing/2014/main" id="{EDA3B6B8-3F71-6048-918A-BE3317BFD001}"/>
              </a:ext>
            </a:extLst>
          </p:cNvPr>
          <p:cNvPicPr>
            <a:picLocks noChangeAspect="1"/>
          </p:cNvPicPr>
          <p:nvPr/>
        </p:nvPicPr>
        <p:blipFill>
          <a:blip r:embed="rId2"/>
          <a:stretch>
            <a:fillRect/>
          </a:stretch>
        </p:blipFill>
        <p:spPr>
          <a:xfrm>
            <a:off x="2256483" y="1869616"/>
            <a:ext cx="1342769" cy="925445"/>
          </a:xfrm>
          <a:prstGeom prst="rect">
            <a:avLst/>
          </a:prstGeom>
        </p:spPr>
      </p:pic>
      <p:grpSp>
        <p:nvGrpSpPr>
          <p:cNvPr id="27" name="Group 26">
            <a:extLst>
              <a:ext uri="{FF2B5EF4-FFF2-40B4-BE49-F238E27FC236}">
                <a16:creationId xmlns:a16="http://schemas.microsoft.com/office/drawing/2014/main" id="{B3B48274-5271-9199-E132-FB5FB000A90E}"/>
              </a:ext>
            </a:extLst>
          </p:cNvPr>
          <p:cNvGrpSpPr/>
          <p:nvPr/>
        </p:nvGrpSpPr>
        <p:grpSpPr>
          <a:xfrm>
            <a:off x="1126818" y="3710751"/>
            <a:ext cx="5004486" cy="2636109"/>
            <a:chOff x="5625325" y="3692609"/>
            <a:chExt cx="5186834" cy="3017108"/>
          </a:xfrm>
        </p:grpSpPr>
        <p:sp>
          <p:nvSpPr>
            <p:cNvPr id="11" name="Oval 10">
              <a:extLst>
                <a:ext uri="{FF2B5EF4-FFF2-40B4-BE49-F238E27FC236}">
                  <a16:creationId xmlns:a16="http://schemas.microsoft.com/office/drawing/2014/main" id="{D71A3735-1B57-B44D-7A88-4F21A57CA10A}"/>
                </a:ext>
              </a:extLst>
            </p:cNvPr>
            <p:cNvSpPr/>
            <p:nvPr/>
          </p:nvSpPr>
          <p:spPr>
            <a:xfrm>
              <a:off x="6667242" y="4669566"/>
              <a:ext cx="1719648" cy="9164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זמין</a:t>
              </a:r>
            </a:p>
          </p:txBody>
        </p:sp>
        <p:sp>
          <p:nvSpPr>
            <p:cNvPr id="12" name="Oval 11">
              <a:extLst>
                <a:ext uri="{FF2B5EF4-FFF2-40B4-BE49-F238E27FC236}">
                  <a16:creationId xmlns:a16="http://schemas.microsoft.com/office/drawing/2014/main" id="{EA92BDC9-DD8C-FAA6-BB98-A63A0DEA5508}"/>
                </a:ext>
              </a:extLst>
            </p:cNvPr>
            <p:cNvSpPr/>
            <p:nvPr/>
          </p:nvSpPr>
          <p:spPr>
            <a:xfrm>
              <a:off x="8963539" y="4659268"/>
              <a:ext cx="1719648" cy="9164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לא</a:t>
              </a:r>
              <a:r>
                <a:rPr lang="en-US"/>
                <a:t> </a:t>
              </a:r>
              <a:r>
                <a:rPr lang="en-US" err="1"/>
                <a:t>זמין</a:t>
              </a:r>
            </a:p>
          </p:txBody>
        </p:sp>
        <p:sp>
          <p:nvSpPr>
            <p:cNvPr id="13" name="Arrow: Down 12">
              <a:extLst>
                <a:ext uri="{FF2B5EF4-FFF2-40B4-BE49-F238E27FC236}">
                  <a16:creationId xmlns:a16="http://schemas.microsoft.com/office/drawing/2014/main" id="{1875E577-972B-1361-4CE5-912C15A20B3B}"/>
                </a:ext>
              </a:extLst>
            </p:cNvPr>
            <p:cNvSpPr/>
            <p:nvPr/>
          </p:nvSpPr>
          <p:spPr>
            <a:xfrm rot="18360000">
              <a:off x="6451094" y="4358666"/>
              <a:ext cx="236837" cy="720811"/>
            </a:xfrm>
            <a:prstGeom prst="downArrow">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B9A14E-5353-3634-DF6A-574A097BDB4F}"/>
                </a:ext>
              </a:extLst>
            </p:cNvPr>
            <p:cNvSpPr txBox="1"/>
            <p:nvPr/>
          </p:nvSpPr>
          <p:spPr>
            <a:xfrm>
              <a:off x="5625325" y="4012848"/>
              <a:ext cx="2440457" cy="387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Count = </a:t>
              </a:r>
              <a:r>
                <a:rPr lang="en-US" sz="1600" b="1" err="1"/>
                <a:t>ערך</a:t>
              </a:r>
              <a:r>
                <a:rPr lang="en-US" sz="1600" b="1"/>
                <a:t> </a:t>
              </a:r>
              <a:r>
                <a:rPr lang="en-US" sz="1600" b="1" err="1"/>
                <a:t>התחלתי</a:t>
              </a:r>
              <a:endParaRPr lang="en-US" sz="1600" b="1"/>
            </a:p>
          </p:txBody>
        </p:sp>
        <p:sp>
          <p:nvSpPr>
            <p:cNvPr id="17" name="Arrow: Circular 16">
              <a:extLst>
                <a:ext uri="{FF2B5EF4-FFF2-40B4-BE49-F238E27FC236}">
                  <a16:creationId xmlns:a16="http://schemas.microsoft.com/office/drawing/2014/main" id="{58EFEC43-F223-56D0-4B11-BC07D42904F2}"/>
                </a:ext>
              </a:extLst>
            </p:cNvPr>
            <p:cNvSpPr/>
            <p:nvPr/>
          </p:nvSpPr>
          <p:spPr>
            <a:xfrm rot="10560000" flipH="1">
              <a:off x="7038166" y="5032083"/>
              <a:ext cx="1050322" cy="1081219"/>
            </a:xfrm>
            <a:prstGeom prst="circularArrow">
              <a:avLst/>
            </a:prstGeom>
            <a:solidFill>
              <a:srgbClr val="26262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Down 21">
              <a:extLst>
                <a:ext uri="{FF2B5EF4-FFF2-40B4-BE49-F238E27FC236}">
                  <a16:creationId xmlns:a16="http://schemas.microsoft.com/office/drawing/2014/main" id="{43B01FF1-21D5-1579-02FB-F1B0A60C870A}"/>
                </a:ext>
              </a:extLst>
            </p:cNvPr>
            <p:cNvSpPr/>
            <p:nvPr/>
          </p:nvSpPr>
          <p:spPr>
            <a:xfrm rot="14100000">
              <a:off x="8920893" y="5413329"/>
              <a:ext cx="298620" cy="1235675"/>
            </a:xfrm>
            <a:prstGeom prst="downArrow">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F02D49E-AF23-5661-31AB-046F219E3AAD}"/>
                </a:ext>
              </a:extLst>
            </p:cNvPr>
            <p:cNvSpPr/>
            <p:nvPr/>
          </p:nvSpPr>
          <p:spPr>
            <a:xfrm>
              <a:off x="6792096" y="6081582"/>
              <a:ext cx="1637269" cy="628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ea typeface="+mn-lt"/>
                  <a:cs typeface="+mn-lt"/>
                </a:rPr>
                <a:t> </a:t>
              </a:r>
              <a:r>
                <a:rPr lang="en-US" sz="1600" err="1"/>
                <a:t>גישה</a:t>
              </a:r>
              <a:r>
                <a:rPr lang="en-US" sz="1600"/>
                <a:t> </a:t>
              </a:r>
              <a:r>
                <a:rPr lang="en-US" sz="1600" err="1"/>
                <a:t>למשאב</a:t>
              </a:r>
              <a:endParaRPr lang="en-US" sz="1600"/>
            </a:p>
            <a:p>
              <a:pPr algn="ctr"/>
              <a:r>
                <a:rPr lang="en-US" sz="1600">
                  <a:ea typeface="+mn-lt"/>
                  <a:cs typeface="+mn-lt"/>
                </a:rPr>
                <a:t>Count -= 1; </a:t>
              </a:r>
            </a:p>
          </p:txBody>
        </p:sp>
        <p:sp>
          <p:nvSpPr>
            <p:cNvPr id="24" name="TextBox 23">
              <a:extLst>
                <a:ext uri="{FF2B5EF4-FFF2-40B4-BE49-F238E27FC236}">
                  <a16:creationId xmlns:a16="http://schemas.microsoft.com/office/drawing/2014/main" id="{126BDB4D-578E-E98B-AC3C-F17F0A253C9E}"/>
                </a:ext>
              </a:extLst>
            </p:cNvPr>
            <p:cNvSpPr txBox="1"/>
            <p:nvPr/>
          </p:nvSpPr>
          <p:spPr>
            <a:xfrm>
              <a:off x="8958648" y="6147485"/>
              <a:ext cx="1853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אם</a:t>
              </a:r>
              <a:r>
                <a:rPr lang="en-US" b="1"/>
                <a:t> Count == 0</a:t>
              </a:r>
            </a:p>
          </p:txBody>
        </p:sp>
        <p:sp>
          <p:nvSpPr>
            <p:cNvPr id="25" name="Arrow: Circular 24">
              <a:extLst>
                <a:ext uri="{FF2B5EF4-FFF2-40B4-BE49-F238E27FC236}">
                  <a16:creationId xmlns:a16="http://schemas.microsoft.com/office/drawing/2014/main" id="{CF1F5B98-06F4-450E-D22B-81C5B76F0D0E}"/>
                </a:ext>
              </a:extLst>
            </p:cNvPr>
            <p:cNvSpPr/>
            <p:nvPr/>
          </p:nvSpPr>
          <p:spPr>
            <a:xfrm rot="-180000" flipH="1">
              <a:off x="8150274" y="4300974"/>
              <a:ext cx="1050322" cy="1081219"/>
            </a:xfrm>
            <a:prstGeom prst="circularArrow">
              <a:avLst/>
            </a:prstGeom>
            <a:solidFill>
              <a:srgbClr val="26262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Rounded Corners 25">
              <a:extLst>
                <a:ext uri="{FF2B5EF4-FFF2-40B4-BE49-F238E27FC236}">
                  <a16:creationId xmlns:a16="http://schemas.microsoft.com/office/drawing/2014/main" id="{E8B1DA8B-703A-4B07-7F7A-2296EEBA2856}"/>
                </a:ext>
              </a:extLst>
            </p:cNvPr>
            <p:cNvSpPr/>
            <p:nvPr/>
          </p:nvSpPr>
          <p:spPr>
            <a:xfrm>
              <a:off x="7863015" y="3692609"/>
              <a:ext cx="1626972" cy="60754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 </a:t>
              </a:r>
              <a:r>
                <a:rPr lang="en-US" sz="1600" err="1"/>
                <a:t>שחרור</a:t>
              </a:r>
              <a:r>
                <a:rPr lang="en-US" sz="1600"/>
                <a:t> </a:t>
              </a:r>
              <a:r>
                <a:rPr lang="en-US" sz="1600" err="1"/>
                <a:t>משאב</a:t>
              </a:r>
              <a:endParaRPr lang="en-US" sz="1600"/>
            </a:p>
            <a:p>
              <a:pPr algn="ctr"/>
              <a:r>
                <a:rPr lang="en-US" sz="1600">
                  <a:ea typeface="+mn-lt"/>
                  <a:cs typeface="+mn-lt"/>
                </a:rPr>
                <a:t>Count += 1; </a:t>
              </a:r>
            </a:p>
          </p:txBody>
        </p:sp>
      </p:grpSp>
      <p:sp>
        <p:nvSpPr>
          <p:cNvPr id="29" name="Content Placeholder 2">
            <a:extLst>
              <a:ext uri="{FF2B5EF4-FFF2-40B4-BE49-F238E27FC236}">
                <a16:creationId xmlns:a16="http://schemas.microsoft.com/office/drawing/2014/main" id="{2A990C7A-07A3-4272-479F-DF34ECC6929E}"/>
              </a:ext>
            </a:extLst>
          </p:cNvPr>
          <p:cNvSpPr txBox="1">
            <a:spLocks/>
          </p:cNvSpPr>
          <p:nvPr/>
        </p:nvSpPr>
        <p:spPr>
          <a:xfrm>
            <a:off x="5783269" y="5466429"/>
            <a:ext cx="6157692" cy="121616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9455" lvl="1" indent="-359410" algn="r" rtl="1">
              <a:buNone/>
            </a:pPr>
            <a:r>
              <a:rPr lang="he-IL" sz="1600">
                <a:ea typeface="Microsoft Sans Serif"/>
                <a:cs typeface="Microsoft Sans Serif"/>
              </a:rPr>
              <a:t>כעת נציג 2 קטעי קוד, </a:t>
            </a:r>
            <a:endParaRPr lang="en-US" sz="1600">
              <a:solidFill>
                <a:srgbClr val="242E41">
                  <a:alpha val="77000"/>
                </a:srgbClr>
              </a:solidFill>
              <a:ea typeface="Microsoft Sans Serif"/>
              <a:cs typeface="Microsoft Sans Serif"/>
            </a:endParaRPr>
          </a:p>
          <a:p>
            <a:pPr marL="719455" lvl="1" indent="-359410" algn="r" rtl="1">
              <a:buNone/>
            </a:pPr>
            <a:r>
              <a:rPr lang="he-IL" sz="1600">
                <a:ea typeface="Microsoft Sans Serif"/>
                <a:cs typeface="Microsoft Sans Serif"/>
              </a:rPr>
              <a:t>ונדגים מדוע סנכרון ושימוש בכלים הללו </a:t>
            </a:r>
            <a:endParaRPr lang="en-US" sz="1600">
              <a:solidFill>
                <a:srgbClr val="242E41">
                  <a:alpha val="77000"/>
                </a:srgbClr>
              </a:solidFill>
              <a:ea typeface="Microsoft Sans Serif"/>
              <a:cs typeface="Microsoft Sans Serif"/>
            </a:endParaRPr>
          </a:p>
          <a:p>
            <a:pPr marL="719455" lvl="1" indent="-359410" algn="r" rtl="1">
              <a:buNone/>
            </a:pPr>
            <a:r>
              <a:rPr lang="he-IL" sz="1600">
                <a:ea typeface="Microsoft Sans Serif"/>
                <a:cs typeface="Microsoft Sans Serif"/>
              </a:rPr>
              <a:t>הם עקרונות הכרחיים בכתיבת </a:t>
            </a:r>
            <a:r>
              <a:rPr lang="he-IL" sz="1600" err="1">
                <a:ea typeface="Microsoft Sans Serif"/>
                <a:cs typeface="Microsoft Sans Serif"/>
              </a:rPr>
              <a:t>Multithreaded</a:t>
            </a:r>
            <a:r>
              <a:rPr lang="he-IL" sz="1600">
                <a:ea typeface="Microsoft Sans Serif"/>
                <a:cs typeface="Microsoft Sans Serif"/>
              </a:rPr>
              <a:t> </a:t>
            </a:r>
            <a:r>
              <a:rPr lang="he-IL" sz="1600" err="1">
                <a:ea typeface="Microsoft Sans Serif"/>
                <a:cs typeface="Microsoft Sans Serif"/>
              </a:rPr>
              <a:t>Programming</a:t>
            </a:r>
            <a:r>
              <a:rPr lang="he-IL" sz="1600">
                <a:ea typeface="Microsoft Sans Serif"/>
                <a:cs typeface="Microsoft Sans Serif"/>
              </a:rPr>
              <a:t>! </a:t>
            </a:r>
            <a:endParaRPr lang="en-US" sz="1600">
              <a:solidFill>
                <a:srgbClr val="242E41">
                  <a:alpha val="77000"/>
                </a:srgbClr>
              </a:solidFill>
              <a:ea typeface="Microsoft Sans Serif"/>
              <a:cs typeface="Microsoft Sans Serif"/>
            </a:endParaRPr>
          </a:p>
          <a:p>
            <a:pPr marL="0" lvl="1" indent="0" algn="r" rtl="1">
              <a:buNone/>
            </a:pPr>
            <a:endParaRPr lang="he-IL" sz="1600">
              <a:solidFill>
                <a:srgbClr val="242E41">
                  <a:alpha val="77000"/>
                </a:srgbClr>
              </a:solidFill>
              <a:ea typeface="Microsoft Sans Serif"/>
              <a:cs typeface="Microsoft Sans Serif"/>
            </a:endParaRPr>
          </a:p>
        </p:txBody>
      </p:sp>
    </p:spTree>
    <p:extLst>
      <p:ext uri="{BB962C8B-B14F-4D97-AF65-F5344CB8AC3E}">
        <p14:creationId xmlns:p14="http://schemas.microsoft.com/office/powerpoint/2010/main" val="12334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E575-3A37-5651-F724-3139795A9A92}"/>
              </a:ext>
            </a:extLst>
          </p:cNvPr>
          <p:cNvSpPr>
            <a:spLocks noGrp="1"/>
          </p:cNvSpPr>
          <p:nvPr>
            <p:ph type="title"/>
          </p:nvPr>
        </p:nvSpPr>
        <p:spPr/>
        <p:txBody>
          <a:bodyPr/>
          <a:lstStyle/>
          <a:p>
            <a:pPr algn="ctr" rtl="1"/>
            <a:r>
              <a:rPr lang="en-US">
                <a:ea typeface="Microsoft Sans Serif"/>
                <a:cs typeface="Microsoft Sans Serif"/>
              </a:rPr>
              <a:t>Multithreaded Servers</a:t>
            </a:r>
            <a:endParaRPr lang="en-US"/>
          </a:p>
        </p:txBody>
      </p:sp>
      <p:sp>
        <p:nvSpPr>
          <p:cNvPr id="3" name="Content Placeholder 2">
            <a:extLst>
              <a:ext uri="{FF2B5EF4-FFF2-40B4-BE49-F238E27FC236}">
                <a16:creationId xmlns:a16="http://schemas.microsoft.com/office/drawing/2014/main" id="{2E6EA0A9-9688-689F-4B73-F0C49D08ABF3}"/>
              </a:ext>
            </a:extLst>
          </p:cNvPr>
          <p:cNvSpPr>
            <a:spLocks noGrp="1"/>
          </p:cNvSpPr>
          <p:nvPr>
            <p:ph idx="1"/>
          </p:nvPr>
        </p:nvSpPr>
        <p:spPr>
          <a:xfrm>
            <a:off x="1206953" y="756382"/>
            <a:ext cx="10406063" cy="4356100"/>
          </a:xfrm>
        </p:spPr>
        <p:txBody>
          <a:bodyPr vert="horz" lIns="0" tIns="0" rIns="0" bIns="0" rtlCol="0" anchor="t">
            <a:noAutofit/>
          </a:bodyPr>
          <a:lstStyle/>
          <a:p>
            <a:pPr marL="359410" indent="-359410" algn="r" rtl="1"/>
            <a:endParaRPr lang="he-IL">
              <a:solidFill>
                <a:srgbClr val="242E41">
                  <a:alpha val="77000"/>
                </a:srgbClr>
              </a:solidFill>
              <a:ea typeface="Microsoft Sans Serif"/>
              <a:cs typeface="Microsoft Sans Serif"/>
            </a:endParaRPr>
          </a:p>
          <a:p>
            <a:pPr marL="359410" indent="-359410" algn="r" rtl="1"/>
            <a:r>
              <a:rPr lang="he-IL">
                <a:solidFill>
                  <a:srgbClr val="242E41">
                    <a:alpha val="77000"/>
                  </a:srgbClr>
                </a:solidFill>
                <a:ea typeface="Microsoft Sans Serif"/>
                <a:cs typeface="Microsoft Sans Serif"/>
              </a:rPr>
              <a:t>שרת כשמה היא, תוכנה שתפקידה לתת שירות עבור לקוחות חיצוניים.</a:t>
            </a:r>
          </a:p>
          <a:p>
            <a:pPr marL="359410" indent="-359410" algn="r" rtl="1"/>
            <a:r>
              <a:rPr lang="he-IL">
                <a:solidFill>
                  <a:srgbClr val="242E41">
                    <a:alpha val="77000"/>
                  </a:srgbClr>
                </a:solidFill>
                <a:ea typeface="Microsoft Sans Serif"/>
                <a:cs typeface="Microsoft Sans Serif"/>
              </a:rPr>
              <a:t>מאופי המשימה ששרת בא לבצע, במהלך כתיבת שרת נרצה לדעת לתת מענה לאירועים (חלקם אסינכרוניים) שיכולים לבוא ממקורות שונים, ובזמנים לא צפויים.</a:t>
            </a:r>
          </a:p>
          <a:p>
            <a:pPr marL="359410" indent="-359410" algn="r" rtl="1"/>
            <a:r>
              <a:rPr lang="he-IL">
                <a:solidFill>
                  <a:srgbClr val="242E41">
                    <a:alpha val="77000"/>
                  </a:srgbClr>
                </a:solidFill>
                <a:ea typeface="Microsoft Sans Serif"/>
                <a:cs typeface="Microsoft Sans Serif"/>
              </a:rPr>
              <a:t>האלמנטים האלו הופכים שימוש בהליכונים לדרך מקובלת לניהול שרתים אשר צריכים לטפל במספר רב של לקוחות</a:t>
            </a:r>
          </a:p>
          <a:p>
            <a:pPr marL="359410" indent="-359410" algn="r" rtl="1"/>
            <a:r>
              <a:rPr lang="he-IL">
                <a:solidFill>
                  <a:srgbClr val="242E41">
                    <a:alpha val="77000"/>
                  </a:srgbClr>
                </a:solidFill>
                <a:ea typeface="Microsoft Sans Serif"/>
                <a:cs typeface="Microsoft Sans Serif"/>
              </a:rPr>
              <a:t>עיצוב התוכנה של השרת יכול לבוא במספר גישות,</a:t>
            </a:r>
            <a:br>
              <a:rPr lang="he-IL">
                <a:solidFill>
                  <a:srgbClr val="242E41">
                    <a:alpha val="77000"/>
                  </a:srgbClr>
                </a:solidFill>
                <a:ea typeface="Microsoft Sans Serif"/>
                <a:cs typeface="Microsoft Sans Serif"/>
              </a:rPr>
            </a:br>
            <a:r>
              <a:rPr lang="he-IL">
                <a:solidFill>
                  <a:srgbClr val="242E41">
                    <a:alpha val="77000"/>
                  </a:srgbClr>
                </a:solidFill>
                <a:ea typeface="Microsoft Sans Serif"/>
                <a:cs typeface="Microsoft Sans Serif"/>
              </a:rPr>
              <a:t> נפרט ונדגים על 2 מהן.</a:t>
            </a:r>
            <a:endParaRPr lang="he-IL" sz="1800">
              <a:solidFill>
                <a:srgbClr val="242E41">
                  <a:alpha val="77000"/>
                </a:srgbClr>
              </a:solidFill>
              <a:ea typeface="Microsoft Sans Serif"/>
              <a:cs typeface="Microsoft Sans Serif"/>
            </a:endParaRPr>
          </a:p>
        </p:txBody>
      </p:sp>
      <p:pic>
        <p:nvPicPr>
          <p:cNvPr id="4" name="Picture 4" descr="Graphical user interface&#10;&#10;Description automatically generated">
            <a:extLst>
              <a:ext uri="{FF2B5EF4-FFF2-40B4-BE49-F238E27FC236}">
                <a16:creationId xmlns:a16="http://schemas.microsoft.com/office/drawing/2014/main" id="{A1AD6682-9A41-0678-DA42-BF07B546C69A}"/>
              </a:ext>
            </a:extLst>
          </p:cNvPr>
          <p:cNvPicPr>
            <a:picLocks noChangeAspect="1"/>
          </p:cNvPicPr>
          <p:nvPr/>
        </p:nvPicPr>
        <p:blipFill>
          <a:blip r:embed="rId2"/>
          <a:stretch>
            <a:fillRect/>
          </a:stretch>
        </p:blipFill>
        <p:spPr>
          <a:xfrm>
            <a:off x="1529708" y="3169061"/>
            <a:ext cx="4303486" cy="3231131"/>
          </a:xfrm>
          <a:prstGeom prst="rect">
            <a:avLst/>
          </a:prstGeom>
        </p:spPr>
      </p:pic>
    </p:spTree>
    <p:extLst>
      <p:ext uri="{BB962C8B-B14F-4D97-AF65-F5344CB8AC3E}">
        <p14:creationId xmlns:p14="http://schemas.microsoft.com/office/powerpoint/2010/main" val="27386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84791E6-632B-B896-F1B6-49027B097DE0}"/>
              </a:ext>
            </a:extLst>
          </p:cNvPr>
          <p:cNvSpPr txBox="1">
            <a:spLocks/>
          </p:cNvSpPr>
          <p:nvPr/>
        </p:nvSpPr>
        <p:spPr>
          <a:xfrm>
            <a:off x="1352096" y="-60046"/>
            <a:ext cx="10406063" cy="435610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lgn="r" rtl="1"/>
            <a:endParaRPr lang="he-IL">
              <a:solidFill>
                <a:srgbClr val="242E41">
                  <a:alpha val="77000"/>
                </a:srgbClr>
              </a:solidFill>
              <a:ea typeface="Microsoft Sans Serif"/>
              <a:cs typeface="Microsoft Sans Serif"/>
            </a:endParaRPr>
          </a:p>
          <a:p>
            <a:pPr marL="0" indent="0" algn="r" rtl="1">
              <a:buNone/>
            </a:pPr>
            <a:r>
              <a:rPr lang="he-IL" sz="2800" b="1">
                <a:solidFill>
                  <a:srgbClr val="242E41">
                    <a:alpha val="77000"/>
                  </a:srgbClr>
                </a:solidFill>
                <a:ea typeface="Microsoft Sans Serif"/>
                <a:cs typeface="Microsoft Sans Serif"/>
              </a:rPr>
              <a:t>גישה א</a:t>
            </a:r>
            <a:endParaRPr lang="he-IL">
              <a:solidFill>
                <a:srgbClr val="242E41">
                  <a:alpha val="77000"/>
                </a:srgbClr>
              </a:solidFill>
            </a:endParaRPr>
          </a:p>
          <a:p>
            <a:pPr marL="0" indent="0" algn="r" rtl="1">
              <a:buNone/>
            </a:pPr>
            <a:r>
              <a:rPr lang="he-IL">
                <a:solidFill>
                  <a:srgbClr val="242E41">
                    <a:alpha val="77000"/>
                  </a:srgbClr>
                </a:solidFill>
                <a:ea typeface="Microsoft Sans Serif"/>
                <a:cs typeface="Microsoft Sans Serif"/>
              </a:rPr>
              <a:t>- בתהליך הראשי נמתין ללקוחות חדשים שירצו להתחבר לשרת</a:t>
            </a:r>
          </a:p>
          <a:p>
            <a:pPr marL="0" indent="0" algn="r" rtl="1">
              <a:buNone/>
            </a:pPr>
            <a:r>
              <a:rPr lang="he-IL">
                <a:solidFill>
                  <a:srgbClr val="242E41">
                    <a:alpha val="77000"/>
                  </a:srgbClr>
                </a:solidFill>
                <a:ea typeface="Microsoft Sans Serif"/>
                <a:cs typeface="Microsoft Sans Serif"/>
              </a:rPr>
              <a:t>- במידה ולקוח מתחבר, נפתח תהליכון חדש עבור הלקוח הזה, התהליכון ינהל משם את התקשורת אל מול הלקוח</a:t>
            </a:r>
          </a:p>
          <a:p>
            <a:pPr marL="0" indent="0" algn="r" rtl="1">
              <a:buNone/>
            </a:pPr>
            <a:r>
              <a:rPr lang="he-IL">
                <a:solidFill>
                  <a:srgbClr val="242E41">
                    <a:alpha val="77000"/>
                  </a:srgbClr>
                </a:solidFill>
                <a:ea typeface="Microsoft Sans Serif"/>
                <a:cs typeface="Microsoft Sans Serif"/>
              </a:rPr>
              <a:t>- כל תהליכון ינהל פרוטוקול תקשורת בעצמו אל מול הלקוח, וידע לקבל ממנו אירועים ולטפל בהם</a:t>
            </a:r>
          </a:p>
          <a:p>
            <a:pPr marL="0" indent="0" algn="r" rtl="1">
              <a:buNone/>
            </a:pPr>
            <a:r>
              <a:rPr lang="he-IL">
                <a:solidFill>
                  <a:srgbClr val="242E41">
                    <a:alpha val="77000"/>
                  </a:srgbClr>
                </a:solidFill>
                <a:ea typeface="Microsoft Sans Serif"/>
                <a:cs typeface="Microsoft Sans Serif"/>
              </a:rPr>
              <a:t>- במידה והלקוח מסיים את פעולתו, התהליכון יסתיים איתו</a:t>
            </a:r>
          </a:p>
          <a:p>
            <a:pPr marL="0" indent="0" algn="r" rtl="1">
              <a:buNone/>
            </a:pPr>
            <a:endParaRPr lang="he-IL">
              <a:solidFill>
                <a:srgbClr val="242E41">
                  <a:alpha val="77000"/>
                </a:srgbClr>
              </a:solidFill>
            </a:endParaRPr>
          </a:p>
          <a:p>
            <a:pPr marL="0" indent="0" algn="r" rtl="1">
              <a:buNone/>
            </a:pPr>
            <a:endParaRPr lang="he-IL">
              <a:solidFill>
                <a:srgbClr val="242E41">
                  <a:alpha val="77000"/>
                </a:srgbClr>
              </a:solidFill>
            </a:endParaRPr>
          </a:p>
        </p:txBody>
      </p:sp>
      <p:grpSp>
        <p:nvGrpSpPr>
          <p:cNvPr id="21" name="Group 20">
            <a:extLst>
              <a:ext uri="{FF2B5EF4-FFF2-40B4-BE49-F238E27FC236}">
                <a16:creationId xmlns:a16="http://schemas.microsoft.com/office/drawing/2014/main" id="{3253C67A-AD2D-C133-8184-78D7FA78710C}"/>
              </a:ext>
            </a:extLst>
          </p:cNvPr>
          <p:cNvGrpSpPr/>
          <p:nvPr/>
        </p:nvGrpSpPr>
        <p:grpSpPr>
          <a:xfrm>
            <a:off x="2708729" y="3518099"/>
            <a:ext cx="7529283" cy="2918986"/>
            <a:chOff x="2291443" y="3155242"/>
            <a:chExt cx="7529283" cy="2918986"/>
          </a:xfrm>
        </p:grpSpPr>
        <p:sp>
          <p:nvSpPr>
            <p:cNvPr id="7" name="Rectangle 6">
              <a:extLst>
                <a:ext uri="{FF2B5EF4-FFF2-40B4-BE49-F238E27FC236}">
                  <a16:creationId xmlns:a16="http://schemas.microsoft.com/office/drawing/2014/main" id="{5E1934E8-BF3C-F7B6-BD72-9B331B0C6F39}"/>
                </a:ext>
              </a:extLst>
            </p:cNvPr>
            <p:cNvSpPr/>
            <p:nvPr/>
          </p:nvSpPr>
          <p:spPr>
            <a:xfrm>
              <a:off x="2291443" y="3942443"/>
              <a:ext cx="2594427" cy="19049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Main Thread</a:t>
              </a:r>
            </a:p>
          </p:txBody>
        </p:sp>
        <p:sp>
          <p:nvSpPr>
            <p:cNvPr id="11" name="Rectangle 10">
              <a:extLst>
                <a:ext uri="{FF2B5EF4-FFF2-40B4-BE49-F238E27FC236}">
                  <a16:creationId xmlns:a16="http://schemas.microsoft.com/office/drawing/2014/main" id="{435C00C3-C2C4-90BB-2AE5-5D3951558063}"/>
                </a:ext>
              </a:extLst>
            </p:cNvPr>
            <p:cNvSpPr/>
            <p:nvPr/>
          </p:nvSpPr>
          <p:spPr>
            <a:xfrm>
              <a:off x="6164943" y="3543301"/>
              <a:ext cx="3628569" cy="12064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t>Thread #1</a:t>
              </a:r>
            </a:p>
          </p:txBody>
        </p:sp>
        <p:sp>
          <p:nvSpPr>
            <p:cNvPr id="8" name="Rectangle 7">
              <a:extLst>
                <a:ext uri="{FF2B5EF4-FFF2-40B4-BE49-F238E27FC236}">
                  <a16:creationId xmlns:a16="http://schemas.microsoft.com/office/drawing/2014/main" id="{F02463B1-2AB5-2BF2-65EE-F8588744325F}"/>
                </a:ext>
              </a:extLst>
            </p:cNvPr>
            <p:cNvSpPr/>
            <p:nvPr/>
          </p:nvSpPr>
          <p:spPr>
            <a:xfrm>
              <a:off x="6301014" y="3688443"/>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#1</a:t>
              </a:r>
            </a:p>
          </p:txBody>
        </p:sp>
        <p:sp>
          <p:nvSpPr>
            <p:cNvPr id="12" name="Rectangle 11">
              <a:extLst>
                <a:ext uri="{FF2B5EF4-FFF2-40B4-BE49-F238E27FC236}">
                  <a16:creationId xmlns:a16="http://schemas.microsoft.com/office/drawing/2014/main" id="{C4584955-58EB-A283-5EB2-877B25E19A5F}"/>
                </a:ext>
              </a:extLst>
            </p:cNvPr>
            <p:cNvSpPr/>
            <p:nvPr/>
          </p:nvSpPr>
          <p:spPr>
            <a:xfrm>
              <a:off x="6164943" y="4867729"/>
              <a:ext cx="3655783" cy="12064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t>Thread #2</a:t>
              </a:r>
            </a:p>
          </p:txBody>
        </p:sp>
        <p:sp>
          <p:nvSpPr>
            <p:cNvPr id="13" name="Rectangle 12">
              <a:extLst>
                <a:ext uri="{FF2B5EF4-FFF2-40B4-BE49-F238E27FC236}">
                  <a16:creationId xmlns:a16="http://schemas.microsoft.com/office/drawing/2014/main" id="{633AEF95-5362-AFDA-5C92-1F485D143A63}"/>
                </a:ext>
              </a:extLst>
            </p:cNvPr>
            <p:cNvSpPr/>
            <p:nvPr/>
          </p:nvSpPr>
          <p:spPr>
            <a:xfrm>
              <a:off x="6310085" y="5012871"/>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#2</a:t>
              </a:r>
            </a:p>
          </p:txBody>
        </p:sp>
        <p:sp>
          <p:nvSpPr>
            <p:cNvPr id="16" name="Rectangle 15">
              <a:extLst>
                <a:ext uri="{FF2B5EF4-FFF2-40B4-BE49-F238E27FC236}">
                  <a16:creationId xmlns:a16="http://schemas.microsoft.com/office/drawing/2014/main" id="{9663468C-C5FB-AF3D-CBEB-BE1AFCB9E6F0}"/>
                </a:ext>
              </a:extLst>
            </p:cNvPr>
            <p:cNvSpPr/>
            <p:nvPr/>
          </p:nvSpPr>
          <p:spPr>
            <a:xfrm>
              <a:off x="2554514" y="4441371"/>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Server</a:t>
              </a:r>
            </a:p>
          </p:txBody>
        </p:sp>
        <p:sp>
          <p:nvSpPr>
            <p:cNvPr id="17" name="Arrow: Down 16">
              <a:extLst>
                <a:ext uri="{FF2B5EF4-FFF2-40B4-BE49-F238E27FC236}">
                  <a16:creationId xmlns:a16="http://schemas.microsoft.com/office/drawing/2014/main" id="{954241BA-A639-842B-1583-B2214B75EE80}"/>
                </a:ext>
              </a:extLst>
            </p:cNvPr>
            <p:cNvSpPr/>
            <p:nvPr/>
          </p:nvSpPr>
          <p:spPr>
            <a:xfrm>
              <a:off x="2957629" y="3155242"/>
              <a:ext cx="299357" cy="716643"/>
            </a:xfrm>
            <a:prstGeom prst="down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ED9CFA-0361-CD18-C139-E89C5746B60F}"/>
                </a:ext>
              </a:extLst>
            </p:cNvPr>
            <p:cNvSpPr txBox="1"/>
            <p:nvPr/>
          </p:nvSpPr>
          <p:spPr>
            <a:xfrm>
              <a:off x="3283857" y="3156856"/>
              <a:ext cx="1632856"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Accepting New Clients</a:t>
              </a:r>
            </a:p>
          </p:txBody>
        </p:sp>
        <p:sp>
          <p:nvSpPr>
            <p:cNvPr id="19" name="Arrow: Left-Right 18">
              <a:extLst>
                <a:ext uri="{FF2B5EF4-FFF2-40B4-BE49-F238E27FC236}">
                  <a16:creationId xmlns:a16="http://schemas.microsoft.com/office/drawing/2014/main" id="{11A8F194-3F58-70E7-1CCA-A9A0BEBC8A06}"/>
                </a:ext>
              </a:extLst>
            </p:cNvPr>
            <p:cNvSpPr/>
            <p:nvPr/>
          </p:nvSpPr>
          <p:spPr>
            <a:xfrm>
              <a:off x="4991262" y="4068880"/>
              <a:ext cx="1106714" cy="335643"/>
            </a:xfrm>
            <a:prstGeom prst="leftRight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Right 19">
              <a:extLst>
                <a:ext uri="{FF2B5EF4-FFF2-40B4-BE49-F238E27FC236}">
                  <a16:creationId xmlns:a16="http://schemas.microsoft.com/office/drawing/2014/main" id="{E6726E80-595F-7B11-58D5-08B05C897C06}"/>
                </a:ext>
              </a:extLst>
            </p:cNvPr>
            <p:cNvSpPr/>
            <p:nvPr/>
          </p:nvSpPr>
          <p:spPr>
            <a:xfrm>
              <a:off x="4964047" y="5139308"/>
              <a:ext cx="1106714" cy="335643"/>
            </a:xfrm>
            <a:prstGeom prst="leftRight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352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84791E6-632B-B896-F1B6-49027B097DE0}"/>
              </a:ext>
            </a:extLst>
          </p:cNvPr>
          <p:cNvSpPr txBox="1">
            <a:spLocks/>
          </p:cNvSpPr>
          <p:nvPr/>
        </p:nvSpPr>
        <p:spPr>
          <a:xfrm>
            <a:off x="1352096" y="-60046"/>
            <a:ext cx="10406063" cy="435610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lgn="r" rtl="1"/>
            <a:endParaRPr lang="he-IL">
              <a:solidFill>
                <a:srgbClr val="242E41">
                  <a:alpha val="77000"/>
                </a:srgbClr>
              </a:solidFill>
              <a:ea typeface="Microsoft Sans Serif"/>
              <a:cs typeface="Microsoft Sans Serif"/>
            </a:endParaRPr>
          </a:p>
          <a:p>
            <a:pPr marL="0" indent="0" algn="r" rtl="1">
              <a:buNone/>
            </a:pPr>
            <a:r>
              <a:rPr lang="he-IL" sz="2800" b="1">
                <a:solidFill>
                  <a:srgbClr val="242E41">
                    <a:alpha val="77000"/>
                  </a:srgbClr>
                </a:solidFill>
                <a:ea typeface="Microsoft Sans Serif"/>
                <a:cs typeface="Microsoft Sans Serif"/>
              </a:rPr>
              <a:t>גישה ב</a:t>
            </a:r>
            <a:endParaRPr lang="he-IL">
              <a:solidFill>
                <a:srgbClr val="242E41">
                  <a:alpha val="77000"/>
                </a:srgbClr>
              </a:solidFill>
            </a:endParaRPr>
          </a:p>
          <a:p>
            <a:pPr marL="0" indent="0" algn="r" rtl="1">
              <a:buNone/>
            </a:pPr>
            <a:r>
              <a:rPr lang="he-IL">
                <a:solidFill>
                  <a:srgbClr val="242E41">
                    <a:alpha val="77000"/>
                  </a:srgbClr>
                </a:solidFill>
                <a:ea typeface="Microsoft Sans Serif"/>
                <a:cs typeface="Microsoft Sans Serif"/>
              </a:rPr>
              <a:t>- בתהליך הראשי נמתין ללקוחות חדשים שירצו להתחבר לשרת</a:t>
            </a:r>
          </a:p>
          <a:p>
            <a:pPr marL="0" indent="0" algn="r" rtl="1">
              <a:buNone/>
            </a:pPr>
            <a:r>
              <a:rPr lang="he-IL">
                <a:solidFill>
                  <a:srgbClr val="242E41">
                    <a:alpha val="77000"/>
                  </a:srgbClr>
                </a:solidFill>
                <a:ea typeface="Microsoft Sans Serif"/>
                <a:cs typeface="Microsoft Sans Serif"/>
              </a:rPr>
              <a:t>- נפתח תהליכון שיהיה אחראי לטיפול באירועים נכנסים מלקוחות</a:t>
            </a:r>
            <a:endParaRPr lang="he-IL">
              <a:solidFill>
                <a:srgbClr val="242E41">
                  <a:alpha val="77000"/>
                </a:srgbClr>
              </a:solidFill>
            </a:endParaRPr>
          </a:p>
          <a:p>
            <a:pPr marL="0" indent="0" algn="r" rtl="1">
              <a:buNone/>
            </a:pPr>
            <a:r>
              <a:rPr lang="he-IL">
                <a:solidFill>
                  <a:srgbClr val="242E41">
                    <a:alpha val="77000"/>
                  </a:srgbClr>
                </a:solidFill>
                <a:ea typeface="Microsoft Sans Serif"/>
                <a:cs typeface="Microsoft Sans Serif"/>
              </a:rPr>
              <a:t>- נפתח תהליכון שיהיה אחראי לטיפול באירועים יוצאים מתוך השרת אל הלקוחות</a:t>
            </a:r>
            <a:endParaRPr lang="he-IL">
              <a:solidFill>
                <a:srgbClr val="242E41">
                  <a:alpha val="77000"/>
                </a:srgbClr>
              </a:solidFill>
            </a:endParaRPr>
          </a:p>
          <a:p>
            <a:pPr marL="0" indent="0" algn="r" rtl="1">
              <a:buNone/>
            </a:pPr>
            <a:r>
              <a:rPr lang="he-IL">
                <a:solidFill>
                  <a:srgbClr val="242E41">
                    <a:alpha val="77000"/>
                  </a:srgbClr>
                </a:solidFill>
                <a:ea typeface="Microsoft Sans Serif"/>
                <a:cs typeface="Microsoft Sans Serif"/>
              </a:rPr>
              <a:t>- גישה זו תאפשר לנו (במקרה של הדוגמה) לשלוח הודעות במקביל לכך שאנחנו מקבלים הודעות, מה שלא התאפשר בדוגמא הקודמת.</a:t>
            </a:r>
            <a:endParaRPr lang="he-IL">
              <a:solidFill>
                <a:srgbClr val="242E41">
                  <a:alpha val="77000"/>
                </a:srgbClr>
              </a:solidFill>
            </a:endParaRPr>
          </a:p>
          <a:p>
            <a:pPr marL="0" indent="0" algn="r" rtl="1">
              <a:buNone/>
            </a:pPr>
            <a:endParaRPr lang="he-IL">
              <a:solidFill>
                <a:srgbClr val="242E41">
                  <a:alpha val="77000"/>
                </a:srgbClr>
              </a:solidFill>
            </a:endParaRPr>
          </a:p>
          <a:p>
            <a:pPr marL="0" indent="0" algn="r" rtl="1">
              <a:buNone/>
            </a:pPr>
            <a:endParaRPr lang="he-IL">
              <a:solidFill>
                <a:srgbClr val="242E41">
                  <a:alpha val="77000"/>
                </a:srgbClr>
              </a:solidFill>
            </a:endParaRPr>
          </a:p>
        </p:txBody>
      </p:sp>
      <p:sp>
        <p:nvSpPr>
          <p:cNvPr id="7" name="Rectangle 6">
            <a:extLst>
              <a:ext uri="{FF2B5EF4-FFF2-40B4-BE49-F238E27FC236}">
                <a16:creationId xmlns:a16="http://schemas.microsoft.com/office/drawing/2014/main" id="{5E1934E8-BF3C-F7B6-BD72-9B331B0C6F39}"/>
              </a:ext>
            </a:extLst>
          </p:cNvPr>
          <p:cNvSpPr/>
          <p:nvPr/>
        </p:nvSpPr>
        <p:spPr>
          <a:xfrm>
            <a:off x="2064658" y="4414157"/>
            <a:ext cx="2594427" cy="19049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Main Thread</a:t>
            </a:r>
          </a:p>
        </p:txBody>
      </p:sp>
      <p:sp>
        <p:nvSpPr>
          <p:cNvPr id="11" name="Rectangle 10">
            <a:extLst>
              <a:ext uri="{FF2B5EF4-FFF2-40B4-BE49-F238E27FC236}">
                <a16:creationId xmlns:a16="http://schemas.microsoft.com/office/drawing/2014/main" id="{435C00C3-C2C4-90BB-2AE5-5D3951558063}"/>
              </a:ext>
            </a:extLst>
          </p:cNvPr>
          <p:cNvSpPr/>
          <p:nvPr/>
        </p:nvSpPr>
        <p:spPr>
          <a:xfrm>
            <a:off x="4867728" y="3888015"/>
            <a:ext cx="1351641" cy="12064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Thread #1</a:t>
            </a:r>
          </a:p>
          <a:p>
            <a:pPr algn="ctr"/>
            <a:r>
              <a:rPr lang="en-US"/>
              <a:t>Sending</a:t>
            </a:r>
          </a:p>
        </p:txBody>
      </p:sp>
      <p:sp>
        <p:nvSpPr>
          <p:cNvPr id="8" name="Rectangle 7">
            <a:extLst>
              <a:ext uri="{FF2B5EF4-FFF2-40B4-BE49-F238E27FC236}">
                <a16:creationId xmlns:a16="http://schemas.microsoft.com/office/drawing/2014/main" id="{F02463B1-2AB5-2BF2-65EE-F8588744325F}"/>
              </a:ext>
            </a:extLst>
          </p:cNvPr>
          <p:cNvSpPr/>
          <p:nvPr/>
        </p:nvSpPr>
        <p:spPr>
          <a:xfrm>
            <a:off x="7970158" y="3815443"/>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#1</a:t>
            </a:r>
          </a:p>
        </p:txBody>
      </p:sp>
      <p:sp>
        <p:nvSpPr>
          <p:cNvPr id="13" name="Rectangle 12">
            <a:extLst>
              <a:ext uri="{FF2B5EF4-FFF2-40B4-BE49-F238E27FC236}">
                <a16:creationId xmlns:a16="http://schemas.microsoft.com/office/drawing/2014/main" id="{633AEF95-5362-AFDA-5C92-1F485D143A63}"/>
              </a:ext>
            </a:extLst>
          </p:cNvPr>
          <p:cNvSpPr/>
          <p:nvPr/>
        </p:nvSpPr>
        <p:spPr>
          <a:xfrm>
            <a:off x="7970157" y="4731657"/>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#2</a:t>
            </a:r>
          </a:p>
        </p:txBody>
      </p:sp>
      <p:sp>
        <p:nvSpPr>
          <p:cNvPr id="16" name="Rectangle 15">
            <a:extLst>
              <a:ext uri="{FF2B5EF4-FFF2-40B4-BE49-F238E27FC236}">
                <a16:creationId xmlns:a16="http://schemas.microsoft.com/office/drawing/2014/main" id="{9663468C-C5FB-AF3D-CBEB-BE1AFCB9E6F0}"/>
              </a:ext>
            </a:extLst>
          </p:cNvPr>
          <p:cNvSpPr/>
          <p:nvPr/>
        </p:nvSpPr>
        <p:spPr>
          <a:xfrm>
            <a:off x="2327729" y="4913085"/>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Server</a:t>
            </a:r>
          </a:p>
        </p:txBody>
      </p:sp>
      <p:sp>
        <p:nvSpPr>
          <p:cNvPr id="17" name="Arrow: Down 16">
            <a:extLst>
              <a:ext uri="{FF2B5EF4-FFF2-40B4-BE49-F238E27FC236}">
                <a16:creationId xmlns:a16="http://schemas.microsoft.com/office/drawing/2014/main" id="{954241BA-A639-842B-1583-B2214B75EE80}"/>
              </a:ext>
            </a:extLst>
          </p:cNvPr>
          <p:cNvSpPr/>
          <p:nvPr/>
        </p:nvSpPr>
        <p:spPr>
          <a:xfrm>
            <a:off x="2730844" y="3626956"/>
            <a:ext cx="299357" cy="716643"/>
          </a:xfrm>
          <a:prstGeom prst="down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ED9CFA-0361-CD18-C139-E89C5746B60F}"/>
              </a:ext>
            </a:extLst>
          </p:cNvPr>
          <p:cNvSpPr txBox="1"/>
          <p:nvPr/>
        </p:nvSpPr>
        <p:spPr>
          <a:xfrm>
            <a:off x="3057072" y="3628570"/>
            <a:ext cx="1632856"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Accepting New Clients</a:t>
            </a:r>
          </a:p>
        </p:txBody>
      </p:sp>
      <p:sp>
        <p:nvSpPr>
          <p:cNvPr id="2" name="Rectangle 1">
            <a:extLst>
              <a:ext uri="{FF2B5EF4-FFF2-40B4-BE49-F238E27FC236}">
                <a16:creationId xmlns:a16="http://schemas.microsoft.com/office/drawing/2014/main" id="{2C37C20D-D3C9-92C2-DF4F-B40246795134}"/>
              </a:ext>
            </a:extLst>
          </p:cNvPr>
          <p:cNvSpPr/>
          <p:nvPr/>
        </p:nvSpPr>
        <p:spPr>
          <a:xfrm>
            <a:off x="4867728" y="5312229"/>
            <a:ext cx="1351641" cy="12064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Thread #1</a:t>
            </a:r>
          </a:p>
          <a:p>
            <a:pPr algn="ctr"/>
            <a:r>
              <a:rPr lang="en-US"/>
              <a:t>Receiving</a:t>
            </a:r>
          </a:p>
        </p:txBody>
      </p:sp>
      <p:sp>
        <p:nvSpPr>
          <p:cNvPr id="3" name="Rectangle 2">
            <a:extLst>
              <a:ext uri="{FF2B5EF4-FFF2-40B4-BE49-F238E27FC236}">
                <a16:creationId xmlns:a16="http://schemas.microsoft.com/office/drawing/2014/main" id="{9A217DF9-1A62-74B3-3017-35A12B3448EC}"/>
              </a:ext>
            </a:extLst>
          </p:cNvPr>
          <p:cNvSpPr/>
          <p:nvPr/>
        </p:nvSpPr>
        <p:spPr>
          <a:xfrm>
            <a:off x="7970156" y="5647870"/>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#3</a:t>
            </a:r>
          </a:p>
        </p:txBody>
      </p:sp>
      <p:sp>
        <p:nvSpPr>
          <p:cNvPr id="4" name="Arrow: Right 3">
            <a:extLst>
              <a:ext uri="{FF2B5EF4-FFF2-40B4-BE49-F238E27FC236}">
                <a16:creationId xmlns:a16="http://schemas.microsoft.com/office/drawing/2014/main" id="{4C3A0E1E-254B-66EC-074A-8E502D2C9E8C}"/>
              </a:ext>
            </a:extLst>
          </p:cNvPr>
          <p:cNvSpPr/>
          <p:nvPr/>
        </p:nvSpPr>
        <p:spPr>
          <a:xfrm>
            <a:off x="6595582" y="4302469"/>
            <a:ext cx="979714" cy="480785"/>
          </a:xfrm>
          <a:prstGeom prst="right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89A213A1-8864-CCD2-A28D-D94FF410BB53}"/>
              </a:ext>
            </a:extLst>
          </p:cNvPr>
          <p:cNvSpPr/>
          <p:nvPr/>
        </p:nvSpPr>
        <p:spPr>
          <a:xfrm flipH="1">
            <a:off x="6595582" y="5690396"/>
            <a:ext cx="979713" cy="444501"/>
          </a:xfrm>
          <a:prstGeom prst="right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4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8735-B0F7-642C-93D5-74C32D942D70}"/>
              </a:ext>
            </a:extLst>
          </p:cNvPr>
          <p:cNvSpPr>
            <a:spLocks noGrp="1"/>
          </p:cNvSpPr>
          <p:nvPr>
            <p:ph type="title"/>
          </p:nvPr>
        </p:nvSpPr>
        <p:spPr/>
        <p:txBody>
          <a:bodyPr/>
          <a:lstStyle/>
          <a:p>
            <a:pPr algn="ctr"/>
            <a:r>
              <a:rPr lang="en-US"/>
              <a:t>Select and Poll</a:t>
            </a:r>
          </a:p>
        </p:txBody>
      </p:sp>
      <p:sp>
        <p:nvSpPr>
          <p:cNvPr id="6" name="Content Placeholder 5">
            <a:extLst>
              <a:ext uri="{FF2B5EF4-FFF2-40B4-BE49-F238E27FC236}">
                <a16:creationId xmlns:a16="http://schemas.microsoft.com/office/drawing/2014/main" id="{3264ADBF-F228-7C59-1B94-558E31103CE0}"/>
              </a:ext>
            </a:extLst>
          </p:cNvPr>
          <p:cNvSpPr>
            <a:spLocks noGrp="1"/>
          </p:cNvSpPr>
          <p:nvPr>
            <p:ph idx="1"/>
          </p:nvPr>
        </p:nvSpPr>
        <p:spPr>
          <a:xfrm>
            <a:off x="1497240" y="1353004"/>
            <a:ext cx="10406063" cy="4356100"/>
          </a:xfrm>
        </p:spPr>
        <p:txBody>
          <a:bodyPr vert="horz" lIns="0" tIns="0" rIns="0" bIns="0" rtlCol="0" anchor="t">
            <a:noAutofit/>
          </a:bodyPr>
          <a:lstStyle/>
          <a:p>
            <a:pPr marL="719455" lvl="1" indent="-359410" algn="r" rtl="1"/>
            <a:r>
              <a:rPr lang="he-IL" sz="1800">
                <a:solidFill>
                  <a:srgbClr val="242E41">
                    <a:alpha val="77000"/>
                  </a:srgbClr>
                </a:solidFill>
                <a:ea typeface="Microsoft Sans Serif"/>
                <a:cs typeface="Microsoft Sans Serif"/>
              </a:rPr>
              <a:t>במקרים מסוימים, (לדוגמא בכתיבת שרת) נרצה להיות מסוגלים לתת מענה להמון סוגים שונים של אירועים במערכת, אבל לא נרצה להקדיש תהליך או </a:t>
            </a:r>
            <a:r>
              <a:rPr lang="he-IL" sz="1800" err="1">
                <a:solidFill>
                  <a:srgbClr val="242E41">
                    <a:alpha val="77000"/>
                  </a:srgbClr>
                </a:solidFill>
                <a:ea typeface="Microsoft Sans Serif"/>
                <a:cs typeface="Microsoft Sans Serif"/>
              </a:rPr>
              <a:t>תהליכון</a:t>
            </a:r>
            <a:r>
              <a:rPr lang="he-IL" sz="1800">
                <a:solidFill>
                  <a:srgbClr val="242E41">
                    <a:alpha val="77000"/>
                  </a:srgbClr>
                </a:solidFill>
                <a:ea typeface="Microsoft Sans Serif"/>
                <a:cs typeface="Microsoft Sans Serif"/>
              </a:rPr>
              <a:t> שימתין לכל אחד מהאירועים הללו בזמן שהוא יכול לבצע פעולות חשובות. </a:t>
            </a:r>
            <a:endParaRPr lang="en-US" sz="1800">
              <a:solidFill>
                <a:srgbClr val="242E41">
                  <a:alpha val="77000"/>
                </a:srgbClr>
              </a:solidFill>
              <a:ea typeface="Microsoft Sans Serif"/>
              <a:cs typeface="Microsoft Sans Serif"/>
            </a:endParaRPr>
          </a:p>
          <a:p>
            <a:pPr marL="719455" lvl="1" indent="-359410" algn="r" rtl="1"/>
            <a:r>
              <a:rPr lang="he-IL" sz="1800">
                <a:solidFill>
                  <a:srgbClr val="242E41">
                    <a:alpha val="77000"/>
                  </a:srgbClr>
                </a:solidFill>
                <a:ea typeface="Microsoft Sans Serif"/>
                <a:cs typeface="Microsoft Sans Serif"/>
              </a:rPr>
              <a:t>שתי הפעולות </a:t>
            </a:r>
            <a:r>
              <a:rPr lang="he-IL" sz="1800" err="1">
                <a:solidFill>
                  <a:srgbClr val="242E41">
                    <a:alpha val="77000"/>
                  </a:srgbClr>
                </a:solidFill>
                <a:ea typeface="Microsoft Sans Serif"/>
                <a:cs typeface="Microsoft Sans Serif"/>
              </a:rPr>
              <a:t>select</a:t>
            </a:r>
            <a:r>
              <a:rPr lang="he-IL" sz="1800">
                <a:solidFill>
                  <a:srgbClr val="242E41">
                    <a:alpha val="77000"/>
                  </a:srgbClr>
                </a:solidFill>
                <a:ea typeface="Microsoft Sans Serif"/>
                <a:cs typeface="Microsoft Sans Serif"/>
              </a:rPr>
              <a:t> </a:t>
            </a:r>
            <a:r>
              <a:rPr lang="he-IL" sz="1800" err="1">
                <a:solidFill>
                  <a:srgbClr val="242E41">
                    <a:alpha val="77000"/>
                  </a:srgbClr>
                </a:solidFill>
                <a:ea typeface="Microsoft Sans Serif"/>
                <a:cs typeface="Microsoft Sans Serif"/>
              </a:rPr>
              <a:t>וpoll</a:t>
            </a:r>
            <a:r>
              <a:rPr lang="he-IL" sz="1800">
                <a:solidFill>
                  <a:srgbClr val="242E41">
                    <a:alpha val="77000"/>
                  </a:srgbClr>
                </a:solidFill>
                <a:ea typeface="Microsoft Sans Serif"/>
                <a:cs typeface="Microsoft Sans Serif"/>
              </a:rPr>
              <a:t> הן צורות שונות לניהול אסינכרוני של </a:t>
            </a:r>
            <a:r>
              <a:rPr lang="he-IL" sz="1800" err="1">
                <a:solidFill>
                  <a:srgbClr val="242E41">
                    <a:alpha val="77000"/>
                  </a:srgbClr>
                </a:solidFill>
                <a:ea typeface="Microsoft Sans Serif"/>
                <a:cs typeface="Microsoft Sans Serif"/>
              </a:rPr>
              <a:t>eventים</a:t>
            </a:r>
            <a:r>
              <a:rPr lang="he-IL" sz="1800">
                <a:solidFill>
                  <a:srgbClr val="242E41">
                    <a:alpha val="77000"/>
                  </a:srgbClr>
                </a:solidFill>
                <a:ea typeface="Microsoft Sans Serif"/>
                <a:cs typeface="Microsoft Sans Serif"/>
              </a:rPr>
              <a:t> בעזרת </a:t>
            </a:r>
            <a:r>
              <a:rPr lang="he-IL" sz="1800" err="1">
                <a:solidFill>
                  <a:srgbClr val="242E41">
                    <a:alpha val="77000"/>
                  </a:srgbClr>
                </a:solidFill>
                <a:ea typeface="Microsoft Sans Serif"/>
                <a:cs typeface="Microsoft Sans Serif"/>
              </a:rPr>
              <a:t>file</a:t>
            </a:r>
            <a:r>
              <a:rPr lang="he-IL" sz="1800">
                <a:solidFill>
                  <a:srgbClr val="242E41">
                    <a:alpha val="77000"/>
                  </a:srgbClr>
                </a:solidFill>
                <a:ea typeface="Microsoft Sans Serif"/>
                <a:cs typeface="Microsoft Sans Serif"/>
              </a:rPr>
              <a:t> </a:t>
            </a:r>
            <a:r>
              <a:rPr lang="he-IL" sz="1800" err="1">
                <a:solidFill>
                  <a:srgbClr val="242E41">
                    <a:alpha val="77000"/>
                  </a:srgbClr>
                </a:solidFill>
                <a:ea typeface="Microsoft Sans Serif"/>
                <a:cs typeface="Microsoft Sans Serif"/>
              </a:rPr>
              <a:t>descriptors</a:t>
            </a:r>
            <a:r>
              <a:rPr lang="he-IL" sz="1800">
                <a:solidFill>
                  <a:srgbClr val="242E41">
                    <a:alpha val="77000"/>
                  </a:srgbClr>
                </a:solidFill>
                <a:ea typeface="Microsoft Sans Serif"/>
                <a:cs typeface="Microsoft Sans Serif"/>
              </a:rPr>
              <a:t> (בקיצור </a:t>
            </a:r>
            <a:r>
              <a:rPr lang="he-IL" sz="1800" err="1">
                <a:solidFill>
                  <a:srgbClr val="242E41">
                    <a:alpha val="77000"/>
                  </a:srgbClr>
                </a:solidFill>
                <a:ea typeface="Microsoft Sans Serif"/>
                <a:cs typeface="Microsoft Sans Serif"/>
              </a:rPr>
              <a:t>fd</a:t>
            </a:r>
            <a:r>
              <a:rPr lang="he-IL" sz="1800">
                <a:solidFill>
                  <a:srgbClr val="242E41">
                    <a:alpha val="77000"/>
                  </a:srgbClr>
                </a:solidFill>
                <a:ea typeface="Microsoft Sans Serif"/>
                <a:cs typeface="Microsoft Sans Serif"/>
              </a:rPr>
              <a:t>)  שהם ייצוג של "קובץ" - במקרה הזה הקובץ יהיה צינור המידע אליו ייכתבו אירועים ואליו אנחנו נאזין (כתלות במערכת ההפעלה הם יכולים לרוץ על כל </a:t>
            </a:r>
            <a:r>
              <a:rPr lang="he-IL" sz="1800" err="1">
                <a:solidFill>
                  <a:srgbClr val="242E41">
                    <a:alpha val="77000"/>
                  </a:srgbClr>
                </a:solidFill>
                <a:ea typeface="Microsoft Sans Serif"/>
                <a:cs typeface="Microsoft Sans Serif"/>
              </a:rPr>
              <a:t>fd</a:t>
            </a:r>
            <a:r>
              <a:rPr lang="he-IL" sz="1800">
                <a:solidFill>
                  <a:srgbClr val="242E41">
                    <a:alpha val="77000"/>
                  </a:srgbClr>
                </a:solidFill>
                <a:ea typeface="Microsoft Sans Serif"/>
                <a:cs typeface="Microsoft Sans Serif"/>
              </a:rPr>
              <a:t> או רק על </a:t>
            </a:r>
            <a:r>
              <a:rPr lang="he-IL" sz="1800" err="1">
                <a:solidFill>
                  <a:srgbClr val="242E41">
                    <a:alpha val="77000"/>
                  </a:srgbClr>
                </a:solidFill>
                <a:ea typeface="Microsoft Sans Serif"/>
                <a:cs typeface="Microsoft Sans Serif"/>
              </a:rPr>
              <a:t>socketים</a:t>
            </a:r>
            <a:r>
              <a:rPr lang="he-IL" sz="1800">
                <a:solidFill>
                  <a:srgbClr val="242E41">
                    <a:alpha val="77000"/>
                  </a:srgbClr>
                </a:solidFill>
                <a:ea typeface="Microsoft Sans Serif"/>
                <a:cs typeface="Microsoft Sans Serif"/>
              </a:rPr>
              <a:t>). </a:t>
            </a:r>
            <a:endParaRPr lang="en-US" sz="1800">
              <a:solidFill>
                <a:srgbClr val="242E41">
                  <a:alpha val="77000"/>
                </a:srgbClr>
              </a:solidFill>
              <a:ea typeface="Microsoft Sans Serif"/>
              <a:cs typeface="Microsoft Sans Serif"/>
            </a:endParaRPr>
          </a:p>
          <a:p>
            <a:pPr marL="719455" lvl="1" indent="-359410" algn="r" rtl="1"/>
            <a:r>
              <a:rPr lang="he-IL" sz="1800">
                <a:solidFill>
                  <a:srgbClr val="242E41">
                    <a:alpha val="77000"/>
                  </a:srgbClr>
                </a:solidFill>
                <a:ea typeface="Microsoft Sans Serif"/>
                <a:cs typeface="Microsoft Sans Serif"/>
              </a:rPr>
              <a:t>נשים לב כי יש שוני בין 2 הפונקציות בצורת העבודה מולן, </a:t>
            </a:r>
            <a:br>
              <a:rPr lang="he-IL" sz="1800">
                <a:solidFill>
                  <a:srgbClr val="242E41">
                    <a:alpha val="77000"/>
                  </a:srgbClr>
                </a:solidFill>
                <a:ea typeface="Microsoft Sans Serif"/>
                <a:cs typeface="Microsoft Sans Serif"/>
              </a:rPr>
            </a:br>
            <a:r>
              <a:rPr lang="he-IL" sz="1800">
                <a:solidFill>
                  <a:srgbClr val="242E41">
                    <a:alpha val="77000"/>
                  </a:srgbClr>
                </a:solidFill>
                <a:ea typeface="Microsoft Sans Serif"/>
                <a:cs typeface="Microsoft Sans Serif"/>
              </a:rPr>
              <a:t>אותו נפרט בדוגמות הקוד ובשקופיות הבאות, אבל המשותף </a:t>
            </a:r>
            <a:br>
              <a:rPr lang="he-IL" sz="1800">
                <a:solidFill>
                  <a:srgbClr val="242E41">
                    <a:alpha val="77000"/>
                  </a:srgbClr>
                </a:solidFill>
                <a:ea typeface="Microsoft Sans Serif"/>
                <a:cs typeface="Microsoft Sans Serif"/>
              </a:rPr>
            </a:br>
            <a:r>
              <a:rPr lang="he-IL" sz="1800">
                <a:solidFill>
                  <a:srgbClr val="242E41">
                    <a:alpha val="77000"/>
                  </a:srgbClr>
                </a:solidFill>
                <a:ea typeface="Microsoft Sans Serif"/>
                <a:cs typeface="Microsoft Sans Serif"/>
              </a:rPr>
              <a:t>הוא שכל אחת מהן מקבלת בצורה </a:t>
            </a:r>
            <a:r>
              <a:rPr lang="he-IL" sz="1800" err="1">
                <a:solidFill>
                  <a:srgbClr val="242E41">
                    <a:alpha val="77000"/>
                  </a:srgbClr>
                </a:solidFill>
                <a:ea typeface="Microsoft Sans Serif"/>
                <a:cs typeface="Microsoft Sans Serif"/>
              </a:rPr>
              <a:t>מסויימת</a:t>
            </a:r>
            <a:r>
              <a:rPr lang="he-IL" sz="1800">
                <a:solidFill>
                  <a:srgbClr val="242E41">
                    <a:alpha val="77000"/>
                  </a:srgbClr>
                </a:solidFill>
                <a:ea typeface="Microsoft Sans Serif"/>
                <a:cs typeface="Microsoft Sans Serif"/>
              </a:rPr>
              <a:t> את אוסף ה</a:t>
            </a:r>
            <a:r>
              <a:rPr lang="en-US" sz="1800" err="1">
                <a:solidFill>
                  <a:srgbClr val="242E41">
                    <a:alpha val="77000"/>
                  </a:srgbClr>
                </a:solidFill>
                <a:ea typeface="Microsoft Sans Serif"/>
                <a:cs typeface="Microsoft Sans Serif"/>
              </a:rPr>
              <a:t>fd</a:t>
            </a:r>
            <a:r>
              <a:rPr lang="he-IL" sz="1800">
                <a:solidFill>
                  <a:srgbClr val="242E41">
                    <a:alpha val="77000"/>
                  </a:srgbClr>
                </a:solidFill>
                <a:ea typeface="Microsoft Sans Serif"/>
                <a:cs typeface="Microsoft Sans Serif"/>
              </a:rPr>
              <a:t> עליהם </a:t>
            </a:r>
            <a:br>
              <a:rPr lang="he-IL" sz="1800">
                <a:solidFill>
                  <a:srgbClr val="242E41">
                    <a:alpha val="77000"/>
                  </a:srgbClr>
                </a:solidFill>
                <a:ea typeface="Microsoft Sans Serif"/>
                <a:cs typeface="Microsoft Sans Serif"/>
              </a:rPr>
            </a:br>
            <a:r>
              <a:rPr lang="he-IL" sz="1800">
                <a:solidFill>
                  <a:srgbClr val="242E41">
                    <a:alpha val="77000"/>
                  </a:srgbClr>
                </a:solidFill>
                <a:ea typeface="Microsoft Sans Serif"/>
                <a:cs typeface="Microsoft Sans Serif"/>
              </a:rPr>
              <a:t>הוא מאזינה, וכשיש אירוע באחת מהם היא יודעת להחזיר אותו חזרה </a:t>
            </a:r>
            <a:br>
              <a:rPr lang="he-IL" sz="1800">
                <a:solidFill>
                  <a:srgbClr val="242E41">
                    <a:alpha val="77000"/>
                  </a:srgbClr>
                </a:solidFill>
                <a:ea typeface="Microsoft Sans Serif"/>
                <a:cs typeface="Microsoft Sans Serif"/>
              </a:rPr>
            </a:br>
            <a:r>
              <a:rPr lang="he-IL" sz="1800">
                <a:solidFill>
                  <a:srgbClr val="242E41">
                    <a:alpha val="77000"/>
                  </a:srgbClr>
                </a:solidFill>
                <a:ea typeface="Microsoft Sans Serif"/>
                <a:cs typeface="Microsoft Sans Serif"/>
              </a:rPr>
              <a:t>לתהליך הראשי עם סימון על איזה אירוע קרה. בצורה זו ניתן על </a:t>
            </a:r>
            <a:br>
              <a:rPr lang="he-IL" sz="1800">
                <a:solidFill>
                  <a:srgbClr val="242E41">
                    <a:alpha val="77000"/>
                  </a:srgbClr>
                </a:solidFill>
                <a:ea typeface="Microsoft Sans Serif"/>
                <a:cs typeface="Microsoft Sans Serif"/>
              </a:rPr>
            </a:br>
            <a:r>
              <a:rPr lang="he-IL" sz="1800">
                <a:solidFill>
                  <a:srgbClr val="242E41">
                    <a:alpha val="77000"/>
                  </a:srgbClr>
                </a:solidFill>
                <a:ea typeface="Microsoft Sans Serif"/>
                <a:cs typeface="Microsoft Sans Serif"/>
              </a:rPr>
              <a:t>ידי </a:t>
            </a:r>
            <a:r>
              <a:rPr lang="en-US" sz="1800">
                <a:solidFill>
                  <a:srgbClr val="242E41">
                    <a:alpha val="77000"/>
                  </a:srgbClr>
                </a:solidFill>
                <a:ea typeface="Microsoft Sans Serif"/>
                <a:cs typeface="Microsoft Sans Serif"/>
              </a:rPr>
              <a:t>thread</a:t>
            </a:r>
            <a:r>
              <a:rPr lang="he-IL" sz="1800">
                <a:solidFill>
                  <a:srgbClr val="242E41">
                    <a:alpha val="77000"/>
                  </a:srgbClr>
                </a:solidFill>
                <a:ea typeface="Microsoft Sans Serif"/>
                <a:cs typeface="Microsoft Sans Serif"/>
              </a:rPr>
              <a:t> אחד לנהל מספר רב של ערוצי תקשורת. </a:t>
            </a:r>
          </a:p>
          <a:p>
            <a:pPr marL="360045" lvl="1" indent="0" algn="r" rtl="1">
              <a:buNone/>
            </a:pPr>
            <a:endParaRPr lang="he-IL" sz="1800">
              <a:solidFill>
                <a:srgbClr val="242E41">
                  <a:alpha val="77000"/>
                </a:srgbClr>
              </a:solidFill>
              <a:ea typeface="Microsoft Sans Serif"/>
              <a:cs typeface="Microsoft Sans Serif"/>
            </a:endParaRPr>
          </a:p>
          <a:p>
            <a:pPr marL="1079500" lvl="2" indent="-287655" algn="r" rtl="1"/>
            <a:endParaRPr lang="en-IL" sz="1400">
              <a:solidFill>
                <a:srgbClr val="242E41">
                  <a:alpha val="77000"/>
                </a:srgbClr>
              </a:solidFill>
            </a:endParaRPr>
          </a:p>
        </p:txBody>
      </p:sp>
      <p:pic>
        <p:nvPicPr>
          <p:cNvPr id="4" name="Picture 4" descr="A picture containing text&#10;&#10;Description automatically generated">
            <a:extLst>
              <a:ext uri="{FF2B5EF4-FFF2-40B4-BE49-F238E27FC236}">
                <a16:creationId xmlns:a16="http://schemas.microsoft.com/office/drawing/2014/main" id="{E83D7CC9-F7AA-1A01-190D-F74AF3DD693A}"/>
              </a:ext>
            </a:extLst>
          </p:cNvPr>
          <p:cNvPicPr>
            <a:picLocks noChangeAspect="1"/>
          </p:cNvPicPr>
          <p:nvPr/>
        </p:nvPicPr>
        <p:blipFill>
          <a:blip r:embed="rId2"/>
          <a:stretch>
            <a:fillRect/>
          </a:stretch>
        </p:blipFill>
        <p:spPr>
          <a:xfrm>
            <a:off x="1156485" y="3689231"/>
            <a:ext cx="3788507" cy="2546124"/>
          </a:xfrm>
          <a:prstGeom prst="rect">
            <a:avLst/>
          </a:prstGeom>
        </p:spPr>
      </p:pic>
    </p:spTree>
    <p:extLst>
      <p:ext uri="{BB962C8B-B14F-4D97-AF65-F5344CB8AC3E}">
        <p14:creationId xmlns:p14="http://schemas.microsoft.com/office/powerpoint/2010/main" val="3410722937"/>
      </p:ext>
    </p:extLst>
  </p:cSld>
  <p:clrMapOvr>
    <a:masterClrMapping/>
  </p:clrMapOvr>
</p:sld>
</file>

<file path=ppt/theme/theme1.xml><?xml version="1.0" encoding="utf-8"?>
<a:theme xmlns:a="http://schemas.openxmlformats.org/drawingml/2006/main" name="LinesVTI">
  <a:themeElements>
    <a:clrScheme name="AnalogousFromLightSeedLeftStep">
      <a:dk1>
        <a:srgbClr val="000000"/>
      </a:dk1>
      <a:lt1>
        <a:srgbClr val="FFFFFF"/>
      </a:lt1>
      <a:dk2>
        <a:srgbClr val="242E41"/>
      </a:dk2>
      <a:lt2>
        <a:srgbClr val="E2E8E2"/>
      </a:lt2>
      <a:accent1>
        <a:srgbClr val="E374E9"/>
      </a:accent1>
      <a:accent2>
        <a:srgbClr val="A155E4"/>
      </a:accent2>
      <a:accent3>
        <a:srgbClr val="8174E9"/>
      </a:accent3>
      <a:accent4>
        <a:srgbClr val="557FE4"/>
      </a:accent4>
      <a:accent5>
        <a:srgbClr val="36AFDF"/>
      </a:accent5>
      <a:accent6>
        <a:srgbClr val="43B4A5"/>
      </a:accent6>
      <a:hlink>
        <a:srgbClr val="598E56"/>
      </a:hlink>
      <a:folHlink>
        <a:srgbClr val="7F7F7F"/>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EA9449A418944F93560125608DD57D" ma:contentTypeVersion="7" ma:contentTypeDescription="Create a new document." ma:contentTypeScope="" ma:versionID="f643e377aa9788a8ff5675fbdb292855">
  <xsd:schema xmlns:xsd="http://www.w3.org/2001/XMLSchema" xmlns:xs="http://www.w3.org/2001/XMLSchema" xmlns:p="http://schemas.microsoft.com/office/2006/metadata/properties" xmlns:ns3="05dc61c3-a155-4049-aa90-c374737a5a20" targetNamespace="http://schemas.microsoft.com/office/2006/metadata/properties" ma:root="true" ma:fieldsID="c3a34e18da65d47a211e43ee6a350413" ns3:_="">
    <xsd:import namespace="05dc61c3-a155-4049-aa90-c374737a5a2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c61c3-a155-4049-aa90-c374737a5a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4C867F-F6F9-4B94-830E-F6ECD38055D9}">
  <ds:schemaRefs>
    <ds:schemaRef ds:uri="05dc61c3-a155-4049-aa90-c374737a5a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4DAC5A-E451-47BA-9A92-A1BF0D488CFB}">
  <ds:schemaRefs>
    <ds:schemaRef ds:uri="05dc61c3-a155-4049-aa90-c374737a5a2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551FBC5-52EB-4FF0-BFAC-34C404C7C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TotalTime>
  <Words>1327</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Neue Haas Grotesk Text Pro</vt:lpstr>
      <vt:lpstr>Wingdings 2</vt:lpstr>
      <vt:lpstr>LinesVTI</vt:lpstr>
      <vt:lpstr>Multithreaded Servers</vt:lpstr>
      <vt:lpstr>קצת מושגים לפני שנתחיל</vt:lpstr>
      <vt:lpstr>אז מה בעצם ההבדל בין תהליך (Process) , לתהליכון (Thread) ?</vt:lpstr>
      <vt:lpstr>מדהים! נרצה לכתוב תוכנה המשתמשת בתהליכונים בשפת C</vt:lpstr>
      <vt:lpstr>סנכרון תהליכונים</vt:lpstr>
      <vt:lpstr>Multithreaded Servers</vt:lpstr>
      <vt:lpstr>PowerPoint Presentation</vt:lpstr>
      <vt:lpstr>PowerPoint Presentation</vt:lpstr>
      <vt:lpstr>Select and Poll</vt:lpstr>
      <vt:lpstr>Select</vt:lpstr>
      <vt:lpstr>Poll</vt:lpstr>
      <vt:lpstr>נעבור בקצרה על איזה ארועים נוכל לקבל מpoll</vt:lpstr>
      <vt:lpstr>חידושים ואלטרנטיבות נוספות</vt:lpstr>
      <vt:lpstr>Broadcast</vt:lpstr>
      <vt:lpstr>DHCP Broadcast Example</vt:lpstr>
      <vt:lpstr>ולסיכום..</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מה זה thread?</dc:title>
  <dc:creator>רז</dc:creator>
  <cp:lastModifiedBy>רז</cp:lastModifiedBy>
  <cp:revision>10</cp:revision>
  <dcterms:created xsi:type="dcterms:W3CDTF">2022-07-26T10:27:10Z</dcterms:created>
  <dcterms:modified xsi:type="dcterms:W3CDTF">2022-07-31T12:47:54Z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0x010100C2EA9449A418944F93560125608DD57D</vt:lpwstr>
  </property>
</Properties>
</file>