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75" r:id="rId2"/>
    <p:sldId id="729" r:id="rId3"/>
    <p:sldId id="725" r:id="rId4"/>
    <p:sldId id="730" r:id="rId5"/>
    <p:sldId id="727" r:id="rId6"/>
    <p:sldId id="724" r:id="rId7"/>
    <p:sldId id="726" r:id="rId8"/>
    <p:sldId id="728" r:id="rId9"/>
    <p:sldId id="731" r:id="rId10"/>
  </p:sldIdLst>
  <p:sldSz cx="6858000" cy="9144000" type="screen4x3"/>
  <p:notesSz cx="9601200" cy="7315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7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7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7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7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CC"/>
    <a:srgbClr val="FFFF00"/>
    <a:srgbClr val="0033CC"/>
    <a:srgbClr val="0066FF"/>
    <a:srgbClr val="6600CC"/>
    <a:srgbClr val="66FF33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87" autoAdjust="0"/>
    <p:restoredTop sz="94660" autoAdjust="0"/>
  </p:normalViewPr>
  <p:slideViewPr>
    <p:cSldViewPr>
      <p:cViewPr varScale="1">
        <p:scale>
          <a:sx n="98" d="100"/>
          <a:sy n="98" d="100"/>
        </p:scale>
        <p:origin x="3896" y="20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100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Relationship Id="rId2" Type="http://schemas.openxmlformats.org/officeDocument/2006/relationships/slide" Target="slides/slide4.xml"/><Relationship Id="rId3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16" tIns="47956" rIns="95916" bIns="47956" numCol="1" anchor="t" anchorCtr="0" compatLnSpc="1">
            <a:prstTxWarp prst="textNoShape">
              <a:avLst/>
            </a:prstTxWarp>
          </a:bodyPr>
          <a:lstStyle>
            <a:lvl1pPr algn="l" defTabSz="960438">
              <a:defRPr sz="120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363" y="0"/>
            <a:ext cx="41608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16" tIns="47956" rIns="95916" bIns="47956" numCol="1" anchor="t" anchorCtr="0" compatLnSpc="1">
            <a:prstTxWarp prst="textNoShape">
              <a:avLst/>
            </a:prstTxWarp>
          </a:bodyPr>
          <a:lstStyle>
            <a:lvl1pPr algn="r" defTabSz="960438">
              <a:defRPr sz="120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16" tIns="47956" rIns="95916" bIns="47956" numCol="1" anchor="b" anchorCtr="0" compatLnSpc="1">
            <a:prstTxWarp prst="textNoShape">
              <a:avLst/>
            </a:prstTxWarp>
          </a:bodyPr>
          <a:lstStyle>
            <a:lvl1pPr algn="l" defTabSz="960438">
              <a:defRPr sz="120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363" y="6948488"/>
            <a:ext cx="4160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16" tIns="47956" rIns="95916" bIns="47956" numCol="1" anchor="b" anchorCtr="0" compatLnSpc="1">
            <a:prstTxWarp prst="textNoShape">
              <a:avLst/>
            </a:prstTxWarp>
          </a:bodyPr>
          <a:lstStyle>
            <a:lvl1pPr algn="r" defTabSz="960438">
              <a:defRPr sz="1200">
                <a:latin typeface="Times" pitchFamily="18" charset="0"/>
              </a:defRPr>
            </a:lvl1pPr>
          </a:lstStyle>
          <a:p>
            <a:fld id="{C121159C-C278-4B7B-B729-47D74BE2C15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735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01" tIns="47102" rIns="94201" bIns="47102" numCol="1" anchor="t" anchorCtr="0" compatLnSpc="1">
            <a:prstTxWarp prst="textNoShape">
              <a:avLst/>
            </a:prstTxWarp>
          </a:bodyPr>
          <a:lstStyle>
            <a:lvl1pPr algn="l" defTabSz="941388">
              <a:defRPr sz="120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27663" y="0"/>
            <a:ext cx="41735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01" tIns="47102" rIns="94201" bIns="47102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65550" y="541338"/>
            <a:ext cx="2071688" cy="276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52538" y="3481388"/>
            <a:ext cx="7096125" cy="330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01" tIns="47102" rIns="94201" bIns="471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64363"/>
            <a:ext cx="41735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01" tIns="47102" rIns="94201" bIns="47102" numCol="1" anchor="b" anchorCtr="0" compatLnSpc="1">
            <a:prstTxWarp prst="textNoShape">
              <a:avLst/>
            </a:prstTxWarp>
          </a:bodyPr>
          <a:lstStyle>
            <a:lvl1pPr algn="l" defTabSz="941388">
              <a:defRPr sz="1200">
                <a:latin typeface="Times" pitchFamily="18" charset="0"/>
              </a:defRPr>
            </a:lvl1pPr>
          </a:lstStyle>
          <a:p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27663" y="6964363"/>
            <a:ext cx="417353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01" tIns="47102" rIns="94201" bIns="47102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latin typeface="Times" pitchFamily="18" charset="0"/>
              </a:defRPr>
            </a:lvl1pPr>
          </a:lstStyle>
          <a:p>
            <a:fld id="{A0A3F513-8D6D-4FB1-8E32-8D134D72564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28850" y="2235200"/>
            <a:ext cx="4286250" cy="2336800"/>
          </a:xfrm>
        </p:spPr>
        <p:txBody>
          <a:bodyPr/>
          <a:lstStyle>
            <a:lvl1pPr>
              <a:lnSpc>
                <a:spcPct val="100000"/>
              </a:lnSpc>
              <a:defRPr sz="4400">
                <a:solidFill>
                  <a:srgbClr val="003399"/>
                </a:solidFill>
              </a:defRPr>
            </a:lvl1pPr>
          </a:lstStyle>
          <a:p>
            <a:r>
              <a:rPr lang="en-US"/>
              <a:t>Click to Edit Master Title Click to Edit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28850" y="4775200"/>
            <a:ext cx="4286250" cy="19304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folHlink"/>
                </a:solidFill>
              </a:defRPr>
            </a:lvl1pPr>
          </a:lstStyle>
          <a:p>
            <a:r>
              <a:rPr lang="en-US"/>
              <a:t>Click to Edit Master Subtitle Click to Edit Master Subtitle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0" y="1727200"/>
            <a:ext cx="6858000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3" name="Rectangle 37"/>
          <p:cNvSpPr>
            <a:spLocks noChangeArrowheads="1"/>
          </p:cNvSpPr>
          <p:nvPr/>
        </p:nvSpPr>
        <p:spPr bwMode="auto">
          <a:xfrm>
            <a:off x="0" y="0"/>
            <a:ext cx="6934200" cy="2057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8" name="Text Box 42"/>
          <p:cNvSpPr txBox="1">
            <a:spLocks noChangeArrowheads="1"/>
          </p:cNvSpPr>
          <p:nvPr userDrawn="1"/>
        </p:nvSpPr>
        <p:spPr bwMode="auto">
          <a:xfrm>
            <a:off x="0" y="228600"/>
            <a:ext cx="68580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i="1">
                <a:solidFill>
                  <a:schemeClr val="bg1"/>
                </a:solidFill>
              </a:rPr>
              <a:t>2009 Tactical Update:</a:t>
            </a:r>
          </a:p>
          <a:p>
            <a:pPr>
              <a:spcBef>
                <a:spcPct val="50000"/>
              </a:spcBef>
            </a:pPr>
            <a:r>
              <a:rPr lang="en-US" sz="4000" b="1" i="1">
                <a:solidFill>
                  <a:schemeClr val="bg1"/>
                </a:solidFill>
              </a:rPr>
              <a:t>Line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43488" y="203200"/>
            <a:ext cx="1585912" cy="812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0" y="203200"/>
            <a:ext cx="4605338" cy="812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50" y="1422400"/>
            <a:ext cx="3095625" cy="690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3775" y="1422400"/>
            <a:ext cx="3095625" cy="690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ect">
            <a:avLst/>
          </a:prstGeom>
          <a:solidFill>
            <a:srgbClr val="00247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422400"/>
            <a:ext cx="6343650" cy="690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203200"/>
            <a:ext cx="634365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0" y="990600"/>
            <a:ext cx="68580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mic Sans MS" pitchFamily="66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mic Sans MS" pitchFamily="66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mic Sans MS" pitchFamily="66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mic Sans MS" pitchFamily="66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mic Sans MS" pitchFamily="66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mic Sans MS" pitchFamily="66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mic Sans MS" pitchFamily="66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lr>
          <a:srgbClr val="FFFF00"/>
        </a:buClr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20000"/>
        </a:spcAft>
        <a:buClr>
          <a:srgbClr val="FFFF00"/>
        </a:buClr>
        <a:buChar char="•"/>
        <a:defRPr sz="2800">
          <a:solidFill>
            <a:schemeClr val="bg1"/>
          </a:solidFill>
          <a:latin typeface="+mn-lt"/>
        </a:defRPr>
      </a:lvl2pPr>
      <a:lvl3pPr marL="1085850" indent="-228600" algn="l" rtl="0" eaLnBrk="0" fontAlgn="base" hangingPunct="0">
        <a:spcBef>
          <a:spcPct val="0"/>
        </a:spcBef>
        <a:spcAft>
          <a:spcPct val="20000"/>
        </a:spcAft>
        <a:buClr>
          <a:srgbClr val="FFFF00"/>
        </a:buClr>
        <a:buChar char="•"/>
        <a:defRPr sz="2400">
          <a:solidFill>
            <a:schemeClr val="bg1"/>
          </a:solidFill>
          <a:latin typeface="+mn-lt"/>
        </a:defRPr>
      </a:lvl3pPr>
      <a:lvl4pPr marL="1428750" indent="-228600" algn="l" rtl="0" eaLnBrk="0" fontAlgn="base" hangingPunct="0">
        <a:spcBef>
          <a:spcPct val="0"/>
        </a:spcBef>
        <a:spcAft>
          <a:spcPct val="20000"/>
        </a:spcAft>
        <a:buClr>
          <a:srgbClr val="FFFF00"/>
        </a:buClr>
        <a:buChar char="–"/>
        <a:defRPr>
          <a:solidFill>
            <a:schemeClr val="bg1"/>
          </a:solidFill>
          <a:latin typeface="+mn-lt"/>
        </a:defRPr>
      </a:lvl4pPr>
      <a:lvl5pPr marL="1771650" indent="-228600" algn="l" rtl="0" eaLnBrk="0" fontAlgn="base" hangingPunct="0">
        <a:spcBef>
          <a:spcPct val="0"/>
        </a:spcBef>
        <a:spcAft>
          <a:spcPct val="20000"/>
        </a:spcAft>
        <a:buClr>
          <a:srgbClr val="FFFF00"/>
        </a:buClr>
        <a:buChar char="–"/>
        <a:defRPr>
          <a:solidFill>
            <a:schemeClr val="bg1"/>
          </a:solidFill>
          <a:latin typeface="+mn-lt"/>
        </a:defRPr>
      </a:lvl5pPr>
      <a:lvl6pPr marL="2228850" indent="-228600" algn="l" rtl="0" eaLnBrk="0" fontAlgn="base" hangingPunct="0">
        <a:spcBef>
          <a:spcPct val="0"/>
        </a:spcBef>
        <a:spcAft>
          <a:spcPct val="20000"/>
        </a:spcAft>
        <a:buClr>
          <a:srgbClr val="FFFF00"/>
        </a:buClr>
        <a:buChar char="–"/>
        <a:defRPr>
          <a:solidFill>
            <a:schemeClr val="bg1"/>
          </a:solidFill>
          <a:latin typeface="+mn-lt"/>
        </a:defRPr>
      </a:lvl6pPr>
      <a:lvl7pPr marL="2686050" indent="-228600" algn="l" rtl="0" eaLnBrk="0" fontAlgn="base" hangingPunct="0">
        <a:spcBef>
          <a:spcPct val="0"/>
        </a:spcBef>
        <a:spcAft>
          <a:spcPct val="20000"/>
        </a:spcAft>
        <a:buClr>
          <a:srgbClr val="FFFF00"/>
        </a:buClr>
        <a:buChar char="–"/>
        <a:defRPr>
          <a:solidFill>
            <a:schemeClr val="bg1"/>
          </a:solidFill>
          <a:latin typeface="+mn-lt"/>
        </a:defRPr>
      </a:lvl7pPr>
      <a:lvl8pPr marL="3143250" indent="-228600" algn="l" rtl="0" eaLnBrk="0" fontAlgn="base" hangingPunct="0">
        <a:spcBef>
          <a:spcPct val="0"/>
        </a:spcBef>
        <a:spcAft>
          <a:spcPct val="20000"/>
        </a:spcAft>
        <a:buClr>
          <a:srgbClr val="FFFF00"/>
        </a:buClr>
        <a:buChar char="–"/>
        <a:defRPr>
          <a:solidFill>
            <a:schemeClr val="bg1"/>
          </a:solidFill>
          <a:latin typeface="+mn-lt"/>
        </a:defRPr>
      </a:lvl8pPr>
      <a:lvl9pPr marL="3600450" indent="-228600" algn="l" rtl="0" eaLnBrk="0" fontAlgn="base" hangingPunct="0">
        <a:spcBef>
          <a:spcPct val="0"/>
        </a:spcBef>
        <a:spcAft>
          <a:spcPct val="20000"/>
        </a:spcAft>
        <a:buClr>
          <a:srgbClr val="FFFF00"/>
        </a:buClr>
        <a:buChar char="–"/>
        <a:defRPr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87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57400"/>
            <a:ext cx="6858000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2872" name="Text Box 8"/>
          <p:cNvSpPr txBox="1">
            <a:spLocks noChangeArrowheads="1"/>
          </p:cNvSpPr>
          <p:nvPr/>
        </p:nvSpPr>
        <p:spPr bwMode="auto">
          <a:xfrm>
            <a:off x="533400" y="6781800"/>
            <a:ext cx="5562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/>
              <a:t>How much time are you leaving on the table?</a:t>
            </a:r>
          </a:p>
        </p:txBody>
      </p:sp>
      <p:sp>
        <p:nvSpPr>
          <p:cNvPr id="292873" name="Text Box 9"/>
          <p:cNvSpPr txBox="1">
            <a:spLocks noChangeArrowheads="1"/>
          </p:cNvSpPr>
          <p:nvPr/>
        </p:nvSpPr>
        <p:spPr bwMode="auto">
          <a:xfrm>
            <a:off x="2057400" y="8335963"/>
            <a:ext cx="2662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Mark Holman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5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Leaving it on the Table </a:t>
            </a:r>
          </a:p>
        </p:txBody>
      </p:sp>
      <p:sp>
        <p:nvSpPr>
          <p:cNvPr id="825373" name="Rectangle 29"/>
          <p:cNvSpPr>
            <a:spLocks noChangeArrowheads="1"/>
          </p:cNvSpPr>
          <p:nvPr/>
        </p:nvSpPr>
        <p:spPr bwMode="auto">
          <a:xfrm>
            <a:off x="1244600" y="4329113"/>
            <a:ext cx="379413" cy="40005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5374" name="Line 30"/>
          <p:cNvSpPr>
            <a:spLocks noChangeShapeType="1"/>
          </p:cNvSpPr>
          <p:nvPr/>
        </p:nvSpPr>
        <p:spPr bwMode="auto">
          <a:xfrm>
            <a:off x="1244600" y="4329113"/>
            <a:ext cx="1588" cy="901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5375" name="Line 31"/>
          <p:cNvSpPr>
            <a:spLocks noChangeShapeType="1"/>
          </p:cNvSpPr>
          <p:nvPr/>
        </p:nvSpPr>
        <p:spPr bwMode="auto">
          <a:xfrm>
            <a:off x="1625600" y="4329113"/>
            <a:ext cx="1588" cy="901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5376" name="Freeform 32"/>
          <p:cNvSpPr>
            <a:spLocks/>
          </p:cNvSpPr>
          <p:nvPr/>
        </p:nvSpPr>
        <p:spPr bwMode="auto">
          <a:xfrm>
            <a:off x="152400" y="2133600"/>
            <a:ext cx="4894263" cy="5943600"/>
          </a:xfrm>
          <a:custGeom>
            <a:avLst/>
            <a:gdLst/>
            <a:ahLst/>
            <a:cxnLst>
              <a:cxn ang="0">
                <a:pos x="2768" y="0"/>
              </a:cxn>
              <a:cxn ang="0">
                <a:pos x="32" y="1344"/>
              </a:cxn>
              <a:cxn ang="0">
                <a:pos x="2960" y="3168"/>
              </a:cxn>
            </a:cxnLst>
            <a:rect l="0" t="0" r="r" b="b"/>
            <a:pathLst>
              <a:path w="2960" h="3168">
                <a:moveTo>
                  <a:pt x="2768" y="0"/>
                </a:moveTo>
                <a:cubicBezTo>
                  <a:pt x="1384" y="408"/>
                  <a:pt x="0" y="816"/>
                  <a:pt x="32" y="1344"/>
                </a:cubicBezTo>
                <a:cubicBezTo>
                  <a:pt x="64" y="1872"/>
                  <a:pt x="2472" y="2864"/>
                  <a:pt x="2960" y="3168"/>
                </a:cubicBezTo>
              </a:path>
            </a:pathLst>
          </a:custGeom>
          <a:noFill/>
          <a:ln w="28575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5377" name="Freeform 33"/>
          <p:cNvSpPr>
            <a:spLocks/>
          </p:cNvSpPr>
          <p:nvPr/>
        </p:nvSpPr>
        <p:spPr bwMode="auto">
          <a:xfrm>
            <a:off x="444500" y="2224088"/>
            <a:ext cx="4894263" cy="5762625"/>
          </a:xfrm>
          <a:custGeom>
            <a:avLst/>
            <a:gdLst/>
            <a:ahLst/>
            <a:cxnLst>
              <a:cxn ang="0">
                <a:pos x="2768" y="0"/>
              </a:cxn>
              <a:cxn ang="0">
                <a:pos x="32" y="1344"/>
              </a:cxn>
              <a:cxn ang="0">
                <a:pos x="2960" y="3168"/>
              </a:cxn>
            </a:cxnLst>
            <a:rect l="0" t="0" r="r" b="b"/>
            <a:pathLst>
              <a:path w="2960" h="3168">
                <a:moveTo>
                  <a:pt x="2768" y="0"/>
                </a:moveTo>
                <a:cubicBezTo>
                  <a:pt x="1384" y="408"/>
                  <a:pt x="0" y="816"/>
                  <a:pt x="32" y="1344"/>
                </a:cubicBezTo>
                <a:cubicBezTo>
                  <a:pt x="64" y="1872"/>
                  <a:pt x="2472" y="2864"/>
                  <a:pt x="2960" y="3168"/>
                </a:cubicBezTo>
              </a:path>
            </a:pathLst>
          </a:custGeom>
          <a:noFill/>
          <a:ln w="28575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5378" name="Line 34"/>
          <p:cNvSpPr>
            <a:spLocks noChangeShapeType="1"/>
          </p:cNvSpPr>
          <p:nvPr/>
        </p:nvSpPr>
        <p:spPr bwMode="auto">
          <a:xfrm flipH="1">
            <a:off x="1431925" y="5410200"/>
            <a:ext cx="3175" cy="19050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5379" name="Line 35"/>
          <p:cNvSpPr>
            <a:spLocks noChangeShapeType="1"/>
          </p:cNvSpPr>
          <p:nvPr/>
        </p:nvSpPr>
        <p:spPr bwMode="auto">
          <a:xfrm flipV="1">
            <a:off x="1431925" y="2819400"/>
            <a:ext cx="3175" cy="1420813"/>
          </a:xfrm>
          <a:prstGeom prst="line">
            <a:avLst/>
          </a:prstGeom>
          <a:noFill/>
          <a:ln w="38100">
            <a:solidFill>
              <a:srgbClr val="66FF33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5380" name="Text Box 36"/>
          <p:cNvSpPr txBox="1">
            <a:spLocks noChangeArrowheads="1"/>
          </p:cNvSpPr>
          <p:nvPr/>
        </p:nvSpPr>
        <p:spPr bwMode="auto">
          <a:xfrm>
            <a:off x="768350" y="7315200"/>
            <a:ext cx="136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Fall Line</a:t>
            </a:r>
          </a:p>
        </p:txBody>
      </p:sp>
      <p:sp>
        <p:nvSpPr>
          <p:cNvPr id="825381" name="Text Box 37"/>
          <p:cNvSpPr txBox="1">
            <a:spLocks noChangeArrowheads="1"/>
          </p:cNvSpPr>
          <p:nvPr/>
        </p:nvSpPr>
        <p:spPr bwMode="auto">
          <a:xfrm>
            <a:off x="685800" y="23622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Rise Line</a:t>
            </a:r>
          </a:p>
        </p:txBody>
      </p:sp>
      <p:sp>
        <p:nvSpPr>
          <p:cNvPr id="825384" name="Text Box 40"/>
          <p:cNvSpPr txBox="1">
            <a:spLocks noChangeArrowheads="1"/>
          </p:cNvSpPr>
          <p:nvPr/>
        </p:nvSpPr>
        <p:spPr bwMode="auto">
          <a:xfrm>
            <a:off x="533400" y="1295400"/>
            <a:ext cx="284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Simple definitions: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2" name="Freeform 4"/>
          <p:cNvSpPr>
            <a:spLocks/>
          </p:cNvSpPr>
          <p:nvPr/>
        </p:nvSpPr>
        <p:spPr bwMode="auto">
          <a:xfrm>
            <a:off x="3733800" y="6705600"/>
            <a:ext cx="114300" cy="128588"/>
          </a:xfrm>
          <a:custGeom>
            <a:avLst/>
            <a:gdLst/>
            <a:ahLst/>
            <a:cxnLst>
              <a:cxn ang="0">
                <a:pos x="4" y="5"/>
              </a:cxn>
              <a:cxn ang="0">
                <a:pos x="31" y="81"/>
              </a:cxn>
              <a:cxn ang="0">
                <a:pos x="72" y="43"/>
              </a:cxn>
              <a:cxn ang="0">
                <a:pos x="38" y="12"/>
              </a:cxn>
              <a:cxn ang="0">
                <a:pos x="4" y="5"/>
              </a:cxn>
            </a:cxnLst>
            <a:rect l="0" t="0" r="r" b="b"/>
            <a:pathLst>
              <a:path w="72" h="81">
                <a:moveTo>
                  <a:pt x="4" y="5"/>
                </a:moveTo>
                <a:cubicBezTo>
                  <a:pt x="7" y="34"/>
                  <a:pt x="0" y="69"/>
                  <a:pt x="31" y="81"/>
                </a:cubicBezTo>
                <a:cubicBezTo>
                  <a:pt x="71" y="73"/>
                  <a:pt x="49" y="66"/>
                  <a:pt x="72" y="43"/>
                </a:cubicBezTo>
                <a:cubicBezTo>
                  <a:pt x="68" y="12"/>
                  <a:pt x="68" y="16"/>
                  <a:pt x="38" y="12"/>
                </a:cubicBezTo>
                <a:cubicBezTo>
                  <a:pt x="21" y="0"/>
                  <a:pt x="32" y="5"/>
                  <a:pt x="4" y="5"/>
                </a:cubicBez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256" name="Rectangle 8"/>
          <p:cNvSpPr>
            <a:spLocks noGrp="1" noChangeArrowheads="1"/>
          </p:cNvSpPr>
          <p:nvPr>
            <p:ph type="title"/>
          </p:nvPr>
        </p:nvSpPr>
        <p:spPr>
          <a:xfrm>
            <a:off x="285750" y="152400"/>
            <a:ext cx="6343650" cy="762000"/>
          </a:xfrm>
        </p:spPr>
        <p:txBody>
          <a:bodyPr/>
          <a:lstStyle/>
          <a:p>
            <a:r>
              <a:rPr lang="en-US" sz="3600"/>
              <a:t>High Line</a:t>
            </a:r>
          </a:p>
        </p:txBody>
      </p:sp>
      <p:grpSp>
        <p:nvGrpSpPr>
          <p:cNvPr id="821259" name="Group 11"/>
          <p:cNvGrpSpPr>
            <a:grpSpLocks/>
          </p:cNvGrpSpPr>
          <p:nvPr/>
        </p:nvGrpSpPr>
        <p:grpSpPr bwMode="auto">
          <a:xfrm>
            <a:off x="2133600" y="4581525"/>
            <a:ext cx="381000" cy="984250"/>
            <a:chOff x="2208" y="2640"/>
            <a:chExt cx="192" cy="432"/>
          </a:xfrm>
        </p:grpSpPr>
        <p:sp>
          <p:nvSpPr>
            <p:cNvPr id="821260" name="Rectangle 12"/>
            <p:cNvSpPr>
              <a:spLocks noChangeArrowheads="1"/>
            </p:cNvSpPr>
            <p:nvPr/>
          </p:nvSpPr>
          <p:spPr bwMode="auto">
            <a:xfrm>
              <a:off x="2208" y="2640"/>
              <a:ext cx="192" cy="192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66FF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61" name="Line 13"/>
            <p:cNvSpPr>
              <a:spLocks noChangeShapeType="1"/>
            </p:cNvSpPr>
            <p:nvPr/>
          </p:nvSpPr>
          <p:spPr bwMode="auto">
            <a:xfrm>
              <a:off x="2208" y="2640"/>
              <a:ext cx="0" cy="432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1262" name="Line 14"/>
            <p:cNvSpPr>
              <a:spLocks noChangeShapeType="1"/>
            </p:cNvSpPr>
            <p:nvPr/>
          </p:nvSpPr>
          <p:spPr bwMode="auto">
            <a:xfrm>
              <a:off x="2400" y="2640"/>
              <a:ext cx="0" cy="432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1263" name="Freeform 15"/>
          <p:cNvSpPr>
            <a:spLocks/>
          </p:cNvSpPr>
          <p:nvPr/>
        </p:nvSpPr>
        <p:spPr bwMode="auto">
          <a:xfrm rot="-345274">
            <a:off x="1304925" y="2768600"/>
            <a:ext cx="5867400" cy="5383213"/>
          </a:xfrm>
          <a:custGeom>
            <a:avLst/>
            <a:gdLst/>
            <a:ahLst/>
            <a:cxnLst>
              <a:cxn ang="0">
                <a:pos x="3928" y="0"/>
              </a:cxn>
              <a:cxn ang="0">
                <a:pos x="952" y="528"/>
              </a:cxn>
              <a:cxn ang="0">
                <a:pos x="568" y="1872"/>
              </a:cxn>
              <a:cxn ang="0">
                <a:pos x="4360" y="3312"/>
              </a:cxn>
            </a:cxnLst>
            <a:rect l="0" t="0" r="r" b="b"/>
            <a:pathLst>
              <a:path w="4360" h="3312">
                <a:moveTo>
                  <a:pt x="3928" y="0"/>
                </a:moveTo>
                <a:cubicBezTo>
                  <a:pt x="2720" y="108"/>
                  <a:pt x="1512" y="216"/>
                  <a:pt x="952" y="528"/>
                </a:cubicBezTo>
                <a:cubicBezTo>
                  <a:pt x="392" y="840"/>
                  <a:pt x="0" y="1408"/>
                  <a:pt x="568" y="1872"/>
                </a:cubicBezTo>
                <a:cubicBezTo>
                  <a:pt x="1136" y="2336"/>
                  <a:pt x="2748" y="2824"/>
                  <a:pt x="4360" y="3312"/>
                </a:cubicBezTo>
              </a:path>
            </a:pathLst>
          </a:custGeom>
          <a:noFill/>
          <a:ln w="57150" cmpd="sng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264" name="Freeform 16"/>
          <p:cNvSpPr>
            <a:spLocks/>
          </p:cNvSpPr>
          <p:nvPr/>
        </p:nvSpPr>
        <p:spPr bwMode="auto">
          <a:xfrm>
            <a:off x="2416175" y="6496050"/>
            <a:ext cx="114300" cy="128588"/>
          </a:xfrm>
          <a:custGeom>
            <a:avLst/>
            <a:gdLst/>
            <a:ahLst/>
            <a:cxnLst>
              <a:cxn ang="0">
                <a:pos x="4" y="5"/>
              </a:cxn>
              <a:cxn ang="0">
                <a:pos x="31" y="81"/>
              </a:cxn>
              <a:cxn ang="0">
                <a:pos x="72" y="43"/>
              </a:cxn>
              <a:cxn ang="0">
                <a:pos x="38" y="12"/>
              </a:cxn>
              <a:cxn ang="0">
                <a:pos x="4" y="5"/>
              </a:cxn>
            </a:cxnLst>
            <a:rect l="0" t="0" r="r" b="b"/>
            <a:pathLst>
              <a:path w="72" h="81">
                <a:moveTo>
                  <a:pt x="4" y="5"/>
                </a:moveTo>
                <a:cubicBezTo>
                  <a:pt x="7" y="34"/>
                  <a:pt x="0" y="69"/>
                  <a:pt x="31" y="81"/>
                </a:cubicBezTo>
                <a:cubicBezTo>
                  <a:pt x="71" y="73"/>
                  <a:pt x="49" y="66"/>
                  <a:pt x="72" y="43"/>
                </a:cubicBezTo>
                <a:cubicBezTo>
                  <a:pt x="68" y="12"/>
                  <a:pt x="68" y="16"/>
                  <a:pt x="38" y="12"/>
                </a:cubicBezTo>
                <a:cubicBezTo>
                  <a:pt x="21" y="0"/>
                  <a:pt x="32" y="5"/>
                  <a:pt x="4" y="5"/>
                </a:cubicBez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265" name="Freeform 17"/>
          <p:cNvSpPr>
            <a:spLocks/>
          </p:cNvSpPr>
          <p:nvPr/>
        </p:nvSpPr>
        <p:spPr bwMode="auto">
          <a:xfrm>
            <a:off x="5638800" y="7662863"/>
            <a:ext cx="114300" cy="85725"/>
          </a:xfrm>
          <a:custGeom>
            <a:avLst/>
            <a:gdLst/>
            <a:ahLst/>
            <a:cxnLst>
              <a:cxn ang="0">
                <a:pos x="4" y="5"/>
              </a:cxn>
              <a:cxn ang="0">
                <a:pos x="31" y="81"/>
              </a:cxn>
              <a:cxn ang="0">
                <a:pos x="72" y="43"/>
              </a:cxn>
              <a:cxn ang="0">
                <a:pos x="38" y="12"/>
              </a:cxn>
              <a:cxn ang="0">
                <a:pos x="4" y="5"/>
              </a:cxn>
            </a:cxnLst>
            <a:rect l="0" t="0" r="r" b="b"/>
            <a:pathLst>
              <a:path w="72" h="81">
                <a:moveTo>
                  <a:pt x="4" y="5"/>
                </a:moveTo>
                <a:cubicBezTo>
                  <a:pt x="7" y="34"/>
                  <a:pt x="0" y="69"/>
                  <a:pt x="31" y="81"/>
                </a:cubicBezTo>
                <a:cubicBezTo>
                  <a:pt x="71" y="73"/>
                  <a:pt x="49" y="66"/>
                  <a:pt x="72" y="43"/>
                </a:cubicBezTo>
                <a:cubicBezTo>
                  <a:pt x="68" y="12"/>
                  <a:pt x="68" y="16"/>
                  <a:pt x="38" y="12"/>
                </a:cubicBezTo>
                <a:cubicBezTo>
                  <a:pt x="21" y="0"/>
                  <a:pt x="32" y="5"/>
                  <a:pt x="4" y="5"/>
                </a:cubicBez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266" name="Freeform 18"/>
          <p:cNvSpPr>
            <a:spLocks/>
          </p:cNvSpPr>
          <p:nvPr/>
        </p:nvSpPr>
        <p:spPr bwMode="auto">
          <a:xfrm rot="-345274">
            <a:off x="920750" y="2586038"/>
            <a:ext cx="5943600" cy="5872162"/>
          </a:xfrm>
          <a:custGeom>
            <a:avLst/>
            <a:gdLst/>
            <a:ahLst/>
            <a:cxnLst>
              <a:cxn ang="0">
                <a:pos x="3928" y="0"/>
              </a:cxn>
              <a:cxn ang="0">
                <a:pos x="952" y="528"/>
              </a:cxn>
              <a:cxn ang="0">
                <a:pos x="568" y="1872"/>
              </a:cxn>
              <a:cxn ang="0">
                <a:pos x="4360" y="3312"/>
              </a:cxn>
            </a:cxnLst>
            <a:rect l="0" t="0" r="r" b="b"/>
            <a:pathLst>
              <a:path w="4360" h="3312">
                <a:moveTo>
                  <a:pt x="3928" y="0"/>
                </a:moveTo>
                <a:cubicBezTo>
                  <a:pt x="2720" y="108"/>
                  <a:pt x="1512" y="216"/>
                  <a:pt x="952" y="528"/>
                </a:cubicBezTo>
                <a:cubicBezTo>
                  <a:pt x="392" y="840"/>
                  <a:pt x="0" y="1408"/>
                  <a:pt x="568" y="1872"/>
                </a:cubicBezTo>
                <a:cubicBezTo>
                  <a:pt x="1136" y="2336"/>
                  <a:pt x="2748" y="2824"/>
                  <a:pt x="4360" y="3312"/>
                </a:cubicBezTo>
              </a:path>
            </a:pathLst>
          </a:custGeom>
          <a:noFill/>
          <a:ln w="57150" cmpd="sng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267" name="Text Box 19"/>
          <p:cNvSpPr txBox="1">
            <a:spLocks noChangeArrowheads="1"/>
          </p:cNvSpPr>
          <p:nvPr/>
        </p:nvSpPr>
        <p:spPr bwMode="auto">
          <a:xfrm>
            <a:off x="2971800" y="4419600"/>
            <a:ext cx="3810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</a:rPr>
              <a:t>Skis cross Rise Line high above gate</a:t>
            </a:r>
          </a:p>
        </p:txBody>
      </p:sp>
      <p:sp>
        <p:nvSpPr>
          <p:cNvPr id="821269" name="Line 21"/>
          <p:cNvSpPr>
            <a:spLocks noChangeShapeType="1"/>
          </p:cNvSpPr>
          <p:nvPr/>
        </p:nvSpPr>
        <p:spPr bwMode="auto">
          <a:xfrm flipH="1">
            <a:off x="2819400" y="3657600"/>
            <a:ext cx="0" cy="1905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270" name="Line 22"/>
          <p:cNvSpPr>
            <a:spLocks noChangeShapeType="1"/>
          </p:cNvSpPr>
          <p:nvPr/>
        </p:nvSpPr>
        <p:spPr bwMode="auto">
          <a:xfrm flipH="1">
            <a:off x="2286000" y="2209800"/>
            <a:ext cx="3429000" cy="838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271" name="Text Box 23"/>
          <p:cNvSpPr txBox="1">
            <a:spLocks noChangeArrowheads="1"/>
          </p:cNvSpPr>
          <p:nvPr/>
        </p:nvSpPr>
        <p:spPr bwMode="auto">
          <a:xfrm>
            <a:off x="381000" y="7940675"/>
            <a:ext cx="52165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Result: Clean carved turn, but slow due to skiing across fall line</a:t>
            </a:r>
          </a:p>
        </p:txBody>
      </p:sp>
      <p:sp>
        <p:nvSpPr>
          <p:cNvPr id="821272" name="Text Box 24"/>
          <p:cNvSpPr txBox="1">
            <a:spLocks noChangeArrowheads="1"/>
          </p:cNvSpPr>
          <p:nvPr/>
        </p:nvSpPr>
        <p:spPr bwMode="auto">
          <a:xfrm>
            <a:off x="228600" y="1447800"/>
            <a:ext cx="52165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skis point a long distance out from gate</a:t>
            </a:r>
          </a:p>
          <a:p>
            <a:r>
              <a:rPr lang="en-US" sz="240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412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Turning Early = Slow</a:t>
            </a:r>
          </a:p>
        </p:txBody>
      </p:sp>
      <p:sp>
        <p:nvSpPr>
          <p:cNvPr id="826413" name="Freeform 45"/>
          <p:cNvSpPr>
            <a:spLocks/>
          </p:cNvSpPr>
          <p:nvPr/>
        </p:nvSpPr>
        <p:spPr bwMode="auto">
          <a:xfrm>
            <a:off x="1409700" y="1835150"/>
            <a:ext cx="4914900" cy="6546850"/>
          </a:xfrm>
          <a:custGeom>
            <a:avLst/>
            <a:gdLst/>
            <a:ahLst/>
            <a:cxnLst>
              <a:cxn ang="0">
                <a:pos x="2768" y="0"/>
              </a:cxn>
              <a:cxn ang="0">
                <a:pos x="32" y="1344"/>
              </a:cxn>
              <a:cxn ang="0">
                <a:pos x="2960" y="3168"/>
              </a:cxn>
            </a:cxnLst>
            <a:rect l="0" t="0" r="r" b="b"/>
            <a:pathLst>
              <a:path w="2960" h="3168">
                <a:moveTo>
                  <a:pt x="2768" y="0"/>
                </a:moveTo>
                <a:cubicBezTo>
                  <a:pt x="1384" y="408"/>
                  <a:pt x="0" y="816"/>
                  <a:pt x="32" y="1344"/>
                </a:cubicBezTo>
                <a:cubicBezTo>
                  <a:pt x="64" y="1872"/>
                  <a:pt x="2472" y="2864"/>
                  <a:pt x="2960" y="3168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6414" name="Rectangle 46"/>
          <p:cNvSpPr>
            <a:spLocks noChangeArrowheads="1"/>
          </p:cNvSpPr>
          <p:nvPr/>
        </p:nvSpPr>
        <p:spPr bwMode="auto">
          <a:xfrm>
            <a:off x="1143000" y="4786313"/>
            <a:ext cx="381000" cy="400050"/>
          </a:xfrm>
          <a:prstGeom prst="rect">
            <a:avLst/>
          </a:prstGeom>
          <a:solidFill>
            <a:srgbClr val="FFFF00"/>
          </a:solidFill>
          <a:ln w="9525">
            <a:solidFill>
              <a:srgbClr val="331B8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15" name="Line 47"/>
          <p:cNvSpPr>
            <a:spLocks noChangeShapeType="1"/>
          </p:cNvSpPr>
          <p:nvPr/>
        </p:nvSpPr>
        <p:spPr bwMode="auto">
          <a:xfrm>
            <a:off x="1143000" y="4786313"/>
            <a:ext cx="0" cy="9017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6416" name="Line 48"/>
          <p:cNvSpPr>
            <a:spLocks noChangeShapeType="1"/>
          </p:cNvSpPr>
          <p:nvPr/>
        </p:nvSpPr>
        <p:spPr bwMode="auto">
          <a:xfrm>
            <a:off x="1524000" y="4786313"/>
            <a:ext cx="0" cy="9017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26419" name="Group 51"/>
          <p:cNvGrpSpPr>
            <a:grpSpLocks/>
          </p:cNvGrpSpPr>
          <p:nvPr/>
        </p:nvGrpSpPr>
        <p:grpSpPr bwMode="auto">
          <a:xfrm>
            <a:off x="2895600" y="2819400"/>
            <a:ext cx="685800" cy="457200"/>
            <a:chOff x="2448" y="1680"/>
            <a:chExt cx="432" cy="288"/>
          </a:xfrm>
        </p:grpSpPr>
        <p:sp>
          <p:nvSpPr>
            <p:cNvPr id="826420" name="Freeform 52"/>
            <p:cNvSpPr>
              <a:spLocks/>
            </p:cNvSpPr>
            <p:nvPr/>
          </p:nvSpPr>
          <p:spPr bwMode="auto">
            <a:xfrm>
              <a:off x="2448" y="1680"/>
              <a:ext cx="384" cy="192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240" y="96"/>
                </a:cxn>
                <a:cxn ang="0">
                  <a:pos x="528" y="0"/>
                </a:cxn>
              </a:cxnLst>
              <a:rect l="0" t="0" r="r" b="b"/>
              <a:pathLst>
                <a:path w="528" h="240">
                  <a:moveTo>
                    <a:pt x="0" y="240"/>
                  </a:moveTo>
                  <a:cubicBezTo>
                    <a:pt x="76" y="188"/>
                    <a:pt x="152" y="136"/>
                    <a:pt x="240" y="96"/>
                  </a:cubicBezTo>
                  <a:cubicBezTo>
                    <a:pt x="328" y="56"/>
                    <a:pt x="428" y="28"/>
                    <a:pt x="528" y="0"/>
                  </a:cubicBez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6421" name="Freeform 53"/>
            <p:cNvSpPr>
              <a:spLocks/>
            </p:cNvSpPr>
            <p:nvPr/>
          </p:nvSpPr>
          <p:spPr bwMode="auto">
            <a:xfrm>
              <a:off x="2496" y="1776"/>
              <a:ext cx="384" cy="192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240" y="96"/>
                </a:cxn>
                <a:cxn ang="0">
                  <a:pos x="528" y="0"/>
                </a:cxn>
              </a:cxnLst>
              <a:rect l="0" t="0" r="r" b="b"/>
              <a:pathLst>
                <a:path w="528" h="240">
                  <a:moveTo>
                    <a:pt x="0" y="240"/>
                  </a:moveTo>
                  <a:cubicBezTo>
                    <a:pt x="76" y="188"/>
                    <a:pt x="152" y="136"/>
                    <a:pt x="240" y="96"/>
                  </a:cubicBezTo>
                  <a:cubicBezTo>
                    <a:pt x="328" y="56"/>
                    <a:pt x="428" y="28"/>
                    <a:pt x="528" y="0"/>
                  </a:cubicBez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6422" name="Group 54"/>
          <p:cNvGrpSpPr>
            <a:grpSpLocks/>
          </p:cNvGrpSpPr>
          <p:nvPr/>
        </p:nvGrpSpPr>
        <p:grpSpPr bwMode="auto">
          <a:xfrm rot="-1705276">
            <a:off x="1524000" y="3429000"/>
            <a:ext cx="685800" cy="457200"/>
            <a:chOff x="2448" y="1680"/>
            <a:chExt cx="432" cy="288"/>
          </a:xfrm>
        </p:grpSpPr>
        <p:sp>
          <p:nvSpPr>
            <p:cNvPr id="826423" name="Freeform 55"/>
            <p:cNvSpPr>
              <a:spLocks/>
            </p:cNvSpPr>
            <p:nvPr/>
          </p:nvSpPr>
          <p:spPr bwMode="auto">
            <a:xfrm>
              <a:off x="2448" y="1680"/>
              <a:ext cx="384" cy="192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240" y="96"/>
                </a:cxn>
                <a:cxn ang="0">
                  <a:pos x="528" y="0"/>
                </a:cxn>
              </a:cxnLst>
              <a:rect l="0" t="0" r="r" b="b"/>
              <a:pathLst>
                <a:path w="528" h="240">
                  <a:moveTo>
                    <a:pt x="0" y="240"/>
                  </a:moveTo>
                  <a:cubicBezTo>
                    <a:pt x="76" y="188"/>
                    <a:pt x="152" y="136"/>
                    <a:pt x="240" y="96"/>
                  </a:cubicBezTo>
                  <a:cubicBezTo>
                    <a:pt x="328" y="56"/>
                    <a:pt x="428" y="28"/>
                    <a:pt x="528" y="0"/>
                  </a:cubicBez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6424" name="Freeform 56"/>
            <p:cNvSpPr>
              <a:spLocks/>
            </p:cNvSpPr>
            <p:nvPr/>
          </p:nvSpPr>
          <p:spPr bwMode="auto">
            <a:xfrm>
              <a:off x="2496" y="1776"/>
              <a:ext cx="384" cy="192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240" y="96"/>
                </a:cxn>
                <a:cxn ang="0">
                  <a:pos x="528" y="0"/>
                </a:cxn>
              </a:cxnLst>
              <a:rect l="0" t="0" r="r" b="b"/>
              <a:pathLst>
                <a:path w="528" h="240">
                  <a:moveTo>
                    <a:pt x="0" y="240"/>
                  </a:moveTo>
                  <a:cubicBezTo>
                    <a:pt x="76" y="188"/>
                    <a:pt x="152" y="136"/>
                    <a:pt x="240" y="96"/>
                  </a:cubicBezTo>
                  <a:cubicBezTo>
                    <a:pt x="328" y="56"/>
                    <a:pt x="428" y="28"/>
                    <a:pt x="528" y="0"/>
                  </a:cubicBez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6425" name="Group 57"/>
          <p:cNvGrpSpPr>
            <a:grpSpLocks/>
          </p:cNvGrpSpPr>
          <p:nvPr/>
        </p:nvGrpSpPr>
        <p:grpSpPr bwMode="auto">
          <a:xfrm rot="-2021405">
            <a:off x="914400" y="3733800"/>
            <a:ext cx="685800" cy="457200"/>
            <a:chOff x="2448" y="1680"/>
            <a:chExt cx="432" cy="288"/>
          </a:xfrm>
        </p:grpSpPr>
        <p:sp>
          <p:nvSpPr>
            <p:cNvPr id="826426" name="Freeform 58"/>
            <p:cNvSpPr>
              <a:spLocks/>
            </p:cNvSpPr>
            <p:nvPr/>
          </p:nvSpPr>
          <p:spPr bwMode="auto">
            <a:xfrm>
              <a:off x="2448" y="1680"/>
              <a:ext cx="384" cy="192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240" y="96"/>
                </a:cxn>
                <a:cxn ang="0">
                  <a:pos x="528" y="0"/>
                </a:cxn>
              </a:cxnLst>
              <a:rect l="0" t="0" r="r" b="b"/>
              <a:pathLst>
                <a:path w="528" h="240">
                  <a:moveTo>
                    <a:pt x="0" y="240"/>
                  </a:moveTo>
                  <a:cubicBezTo>
                    <a:pt x="76" y="188"/>
                    <a:pt x="152" y="136"/>
                    <a:pt x="240" y="96"/>
                  </a:cubicBezTo>
                  <a:cubicBezTo>
                    <a:pt x="328" y="56"/>
                    <a:pt x="428" y="28"/>
                    <a:pt x="528" y="0"/>
                  </a:cubicBez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6427" name="Freeform 59"/>
            <p:cNvSpPr>
              <a:spLocks/>
            </p:cNvSpPr>
            <p:nvPr/>
          </p:nvSpPr>
          <p:spPr bwMode="auto">
            <a:xfrm>
              <a:off x="2496" y="1776"/>
              <a:ext cx="384" cy="192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240" y="96"/>
                </a:cxn>
                <a:cxn ang="0">
                  <a:pos x="528" y="0"/>
                </a:cxn>
              </a:cxnLst>
              <a:rect l="0" t="0" r="r" b="b"/>
              <a:pathLst>
                <a:path w="528" h="240">
                  <a:moveTo>
                    <a:pt x="0" y="240"/>
                  </a:moveTo>
                  <a:cubicBezTo>
                    <a:pt x="76" y="188"/>
                    <a:pt x="152" y="136"/>
                    <a:pt x="240" y="96"/>
                  </a:cubicBezTo>
                  <a:cubicBezTo>
                    <a:pt x="328" y="56"/>
                    <a:pt x="428" y="28"/>
                    <a:pt x="528" y="0"/>
                  </a:cubicBez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6428" name="Group 60"/>
          <p:cNvGrpSpPr>
            <a:grpSpLocks/>
          </p:cNvGrpSpPr>
          <p:nvPr/>
        </p:nvGrpSpPr>
        <p:grpSpPr bwMode="auto">
          <a:xfrm rot="-3185954">
            <a:off x="647700" y="4533900"/>
            <a:ext cx="685800" cy="457200"/>
            <a:chOff x="2448" y="1680"/>
            <a:chExt cx="432" cy="288"/>
          </a:xfrm>
        </p:grpSpPr>
        <p:sp>
          <p:nvSpPr>
            <p:cNvPr id="826429" name="Freeform 61"/>
            <p:cNvSpPr>
              <a:spLocks/>
            </p:cNvSpPr>
            <p:nvPr/>
          </p:nvSpPr>
          <p:spPr bwMode="auto">
            <a:xfrm>
              <a:off x="2448" y="1680"/>
              <a:ext cx="384" cy="192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240" y="96"/>
                </a:cxn>
                <a:cxn ang="0">
                  <a:pos x="528" y="0"/>
                </a:cxn>
              </a:cxnLst>
              <a:rect l="0" t="0" r="r" b="b"/>
              <a:pathLst>
                <a:path w="528" h="240">
                  <a:moveTo>
                    <a:pt x="0" y="240"/>
                  </a:moveTo>
                  <a:cubicBezTo>
                    <a:pt x="76" y="188"/>
                    <a:pt x="152" y="136"/>
                    <a:pt x="240" y="96"/>
                  </a:cubicBezTo>
                  <a:cubicBezTo>
                    <a:pt x="328" y="56"/>
                    <a:pt x="428" y="28"/>
                    <a:pt x="528" y="0"/>
                  </a:cubicBez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6430" name="Freeform 62"/>
            <p:cNvSpPr>
              <a:spLocks/>
            </p:cNvSpPr>
            <p:nvPr/>
          </p:nvSpPr>
          <p:spPr bwMode="auto">
            <a:xfrm>
              <a:off x="2496" y="1776"/>
              <a:ext cx="384" cy="192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240" y="96"/>
                </a:cxn>
                <a:cxn ang="0">
                  <a:pos x="528" y="0"/>
                </a:cxn>
              </a:cxnLst>
              <a:rect l="0" t="0" r="r" b="b"/>
              <a:pathLst>
                <a:path w="528" h="240">
                  <a:moveTo>
                    <a:pt x="0" y="240"/>
                  </a:moveTo>
                  <a:cubicBezTo>
                    <a:pt x="76" y="188"/>
                    <a:pt x="152" y="136"/>
                    <a:pt x="240" y="96"/>
                  </a:cubicBezTo>
                  <a:cubicBezTo>
                    <a:pt x="328" y="56"/>
                    <a:pt x="428" y="28"/>
                    <a:pt x="528" y="0"/>
                  </a:cubicBez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6431" name="Group 63"/>
          <p:cNvGrpSpPr>
            <a:grpSpLocks/>
          </p:cNvGrpSpPr>
          <p:nvPr/>
        </p:nvGrpSpPr>
        <p:grpSpPr bwMode="auto">
          <a:xfrm rot="-4059920">
            <a:off x="571500" y="5372100"/>
            <a:ext cx="685800" cy="457200"/>
            <a:chOff x="2448" y="1680"/>
            <a:chExt cx="432" cy="288"/>
          </a:xfrm>
        </p:grpSpPr>
        <p:sp>
          <p:nvSpPr>
            <p:cNvPr id="826432" name="Freeform 64"/>
            <p:cNvSpPr>
              <a:spLocks/>
            </p:cNvSpPr>
            <p:nvPr/>
          </p:nvSpPr>
          <p:spPr bwMode="auto">
            <a:xfrm>
              <a:off x="2448" y="1680"/>
              <a:ext cx="384" cy="192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240" y="96"/>
                </a:cxn>
                <a:cxn ang="0">
                  <a:pos x="528" y="0"/>
                </a:cxn>
              </a:cxnLst>
              <a:rect l="0" t="0" r="r" b="b"/>
              <a:pathLst>
                <a:path w="528" h="240">
                  <a:moveTo>
                    <a:pt x="0" y="240"/>
                  </a:moveTo>
                  <a:cubicBezTo>
                    <a:pt x="76" y="188"/>
                    <a:pt x="152" y="136"/>
                    <a:pt x="240" y="96"/>
                  </a:cubicBezTo>
                  <a:cubicBezTo>
                    <a:pt x="328" y="56"/>
                    <a:pt x="428" y="28"/>
                    <a:pt x="528" y="0"/>
                  </a:cubicBez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6433" name="Freeform 65"/>
            <p:cNvSpPr>
              <a:spLocks/>
            </p:cNvSpPr>
            <p:nvPr/>
          </p:nvSpPr>
          <p:spPr bwMode="auto">
            <a:xfrm>
              <a:off x="2496" y="1776"/>
              <a:ext cx="384" cy="192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240" y="96"/>
                </a:cxn>
                <a:cxn ang="0">
                  <a:pos x="528" y="0"/>
                </a:cxn>
              </a:cxnLst>
              <a:rect l="0" t="0" r="r" b="b"/>
              <a:pathLst>
                <a:path w="528" h="240">
                  <a:moveTo>
                    <a:pt x="0" y="240"/>
                  </a:moveTo>
                  <a:cubicBezTo>
                    <a:pt x="76" y="188"/>
                    <a:pt x="152" y="136"/>
                    <a:pt x="240" y="96"/>
                  </a:cubicBezTo>
                  <a:cubicBezTo>
                    <a:pt x="328" y="56"/>
                    <a:pt x="428" y="28"/>
                    <a:pt x="528" y="0"/>
                  </a:cubicBez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6434" name="Group 66"/>
          <p:cNvGrpSpPr>
            <a:grpSpLocks/>
          </p:cNvGrpSpPr>
          <p:nvPr/>
        </p:nvGrpSpPr>
        <p:grpSpPr bwMode="auto">
          <a:xfrm rot="-5242669">
            <a:off x="800100" y="6172200"/>
            <a:ext cx="685800" cy="457200"/>
            <a:chOff x="2448" y="1680"/>
            <a:chExt cx="432" cy="288"/>
          </a:xfrm>
        </p:grpSpPr>
        <p:sp>
          <p:nvSpPr>
            <p:cNvPr id="826435" name="Freeform 67"/>
            <p:cNvSpPr>
              <a:spLocks/>
            </p:cNvSpPr>
            <p:nvPr/>
          </p:nvSpPr>
          <p:spPr bwMode="auto">
            <a:xfrm>
              <a:off x="2448" y="1680"/>
              <a:ext cx="384" cy="192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240" y="96"/>
                </a:cxn>
                <a:cxn ang="0">
                  <a:pos x="528" y="0"/>
                </a:cxn>
              </a:cxnLst>
              <a:rect l="0" t="0" r="r" b="b"/>
              <a:pathLst>
                <a:path w="528" h="240">
                  <a:moveTo>
                    <a:pt x="0" y="240"/>
                  </a:moveTo>
                  <a:cubicBezTo>
                    <a:pt x="76" y="188"/>
                    <a:pt x="152" y="136"/>
                    <a:pt x="240" y="96"/>
                  </a:cubicBezTo>
                  <a:cubicBezTo>
                    <a:pt x="328" y="56"/>
                    <a:pt x="428" y="28"/>
                    <a:pt x="528" y="0"/>
                  </a:cubicBez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6436" name="Freeform 68"/>
            <p:cNvSpPr>
              <a:spLocks/>
            </p:cNvSpPr>
            <p:nvPr/>
          </p:nvSpPr>
          <p:spPr bwMode="auto">
            <a:xfrm>
              <a:off x="2496" y="1776"/>
              <a:ext cx="384" cy="192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240" y="96"/>
                </a:cxn>
                <a:cxn ang="0">
                  <a:pos x="528" y="0"/>
                </a:cxn>
              </a:cxnLst>
              <a:rect l="0" t="0" r="r" b="b"/>
              <a:pathLst>
                <a:path w="528" h="240">
                  <a:moveTo>
                    <a:pt x="0" y="240"/>
                  </a:moveTo>
                  <a:cubicBezTo>
                    <a:pt x="76" y="188"/>
                    <a:pt x="152" y="136"/>
                    <a:pt x="240" y="96"/>
                  </a:cubicBezTo>
                  <a:cubicBezTo>
                    <a:pt x="328" y="56"/>
                    <a:pt x="428" y="28"/>
                    <a:pt x="528" y="0"/>
                  </a:cubicBez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6437" name="Group 69"/>
          <p:cNvGrpSpPr>
            <a:grpSpLocks/>
          </p:cNvGrpSpPr>
          <p:nvPr/>
        </p:nvGrpSpPr>
        <p:grpSpPr bwMode="auto">
          <a:xfrm rot="-7875677">
            <a:off x="1409700" y="6781800"/>
            <a:ext cx="685800" cy="457200"/>
            <a:chOff x="2448" y="1680"/>
            <a:chExt cx="432" cy="288"/>
          </a:xfrm>
        </p:grpSpPr>
        <p:sp>
          <p:nvSpPr>
            <p:cNvPr id="826438" name="Freeform 70"/>
            <p:cNvSpPr>
              <a:spLocks/>
            </p:cNvSpPr>
            <p:nvPr/>
          </p:nvSpPr>
          <p:spPr bwMode="auto">
            <a:xfrm>
              <a:off x="2448" y="1680"/>
              <a:ext cx="384" cy="192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240" y="96"/>
                </a:cxn>
                <a:cxn ang="0">
                  <a:pos x="528" y="0"/>
                </a:cxn>
              </a:cxnLst>
              <a:rect l="0" t="0" r="r" b="b"/>
              <a:pathLst>
                <a:path w="528" h="240">
                  <a:moveTo>
                    <a:pt x="0" y="240"/>
                  </a:moveTo>
                  <a:cubicBezTo>
                    <a:pt x="76" y="188"/>
                    <a:pt x="152" y="136"/>
                    <a:pt x="240" y="96"/>
                  </a:cubicBezTo>
                  <a:cubicBezTo>
                    <a:pt x="328" y="56"/>
                    <a:pt x="428" y="28"/>
                    <a:pt x="528" y="0"/>
                  </a:cubicBez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6439" name="Freeform 71"/>
            <p:cNvSpPr>
              <a:spLocks/>
            </p:cNvSpPr>
            <p:nvPr/>
          </p:nvSpPr>
          <p:spPr bwMode="auto">
            <a:xfrm>
              <a:off x="2496" y="1776"/>
              <a:ext cx="384" cy="192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240" y="96"/>
                </a:cxn>
                <a:cxn ang="0">
                  <a:pos x="528" y="0"/>
                </a:cxn>
              </a:cxnLst>
              <a:rect l="0" t="0" r="r" b="b"/>
              <a:pathLst>
                <a:path w="528" h="240">
                  <a:moveTo>
                    <a:pt x="0" y="240"/>
                  </a:moveTo>
                  <a:cubicBezTo>
                    <a:pt x="76" y="188"/>
                    <a:pt x="152" y="136"/>
                    <a:pt x="240" y="96"/>
                  </a:cubicBezTo>
                  <a:cubicBezTo>
                    <a:pt x="328" y="56"/>
                    <a:pt x="428" y="28"/>
                    <a:pt x="528" y="0"/>
                  </a:cubicBez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6440" name="Freeform 72"/>
          <p:cNvSpPr>
            <a:spLocks/>
          </p:cNvSpPr>
          <p:nvPr/>
        </p:nvSpPr>
        <p:spPr bwMode="auto">
          <a:xfrm>
            <a:off x="1638300" y="1981200"/>
            <a:ext cx="4914900" cy="6248400"/>
          </a:xfrm>
          <a:custGeom>
            <a:avLst/>
            <a:gdLst/>
            <a:ahLst/>
            <a:cxnLst>
              <a:cxn ang="0">
                <a:pos x="2768" y="0"/>
              </a:cxn>
              <a:cxn ang="0">
                <a:pos x="32" y="1344"/>
              </a:cxn>
              <a:cxn ang="0">
                <a:pos x="2960" y="3168"/>
              </a:cxn>
            </a:cxnLst>
            <a:rect l="0" t="0" r="r" b="b"/>
            <a:pathLst>
              <a:path w="2960" h="3168">
                <a:moveTo>
                  <a:pt x="2768" y="0"/>
                </a:moveTo>
                <a:cubicBezTo>
                  <a:pt x="1384" y="408"/>
                  <a:pt x="0" y="816"/>
                  <a:pt x="32" y="1344"/>
                </a:cubicBezTo>
                <a:cubicBezTo>
                  <a:pt x="64" y="1872"/>
                  <a:pt x="2472" y="2864"/>
                  <a:pt x="2960" y="3168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6441" name="Text Box 73"/>
          <p:cNvSpPr txBox="1">
            <a:spLocks noChangeArrowheads="1"/>
          </p:cNvSpPr>
          <p:nvPr/>
        </p:nvSpPr>
        <p:spPr bwMode="auto">
          <a:xfrm>
            <a:off x="152400" y="1219200"/>
            <a:ext cx="3733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</a:rPr>
              <a:t>1. Path if edges engaged </a:t>
            </a:r>
          </a:p>
          <a:p>
            <a:pPr algn="l"/>
            <a:r>
              <a:rPr lang="en-US" sz="2400">
                <a:solidFill>
                  <a:schemeClr val="bg1"/>
                </a:solidFill>
              </a:rPr>
              <a:t>and pressured early</a:t>
            </a:r>
          </a:p>
        </p:txBody>
      </p:sp>
      <p:sp>
        <p:nvSpPr>
          <p:cNvPr id="826442" name="Line 74"/>
          <p:cNvSpPr>
            <a:spLocks noChangeShapeType="1"/>
          </p:cNvSpPr>
          <p:nvPr/>
        </p:nvSpPr>
        <p:spPr bwMode="auto">
          <a:xfrm>
            <a:off x="3429000" y="1905000"/>
            <a:ext cx="685800" cy="46355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6443" name="Text Box 75"/>
          <p:cNvSpPr txBox="1">
            <a:spLocks noChangeArrowheads="1"/>
          </p:cNvSpPr>
          <p:nvPr/>
        </p:nvSpPr>
        <p:spPr bwMode="auto">
          <a:xfrm>
            <a:off x="3967163" y="3276600"/>
            <a:ext cx="2128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2. Actual Line</a:t>
            </a:r>
          </a:p>
        </p:txBody>
      </p:sp>
      <p:sp>
        <p:nvSpPr>
          <p:cNvPr id="826444" name="Line 76"/>
          <p:cNvSpPr>
            <a:spLocks noChangeShapeType="1"/>
          </p:cNvSpPr>
          <p:nvPr/>
        </p:nvSpPr>
        <p:spPr bwMode="auto">
          <a:xfrm flipH="1" flipV="1">
            <a:off x="3314700" y="3200400"/>
            <a:ext cx="609600" cy="304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26445" name="Group 77"/>
          <p:cNvGrpSpPr>
            <a:grpSpLocks/>
          </p:cNvGrpSpPr>
          <p:nvPr/>
        </p:nvGrpSpPr>
        <p:grpSpPr bwMode="auto">
          <a:xfrm rot="-959750">
            <a:off x="2209800" y="3124200"/>
            <a:ext cx="685800" cy="457200"/>
            <a:chOff x="2448" y="1680"/>
            <a:chExt cx="432" cy="288"/>
          </a:xfrm>
        </p:grpSpPr>
        <p:sp>
          <p:nvSpPr>
            <p:cNvPr id="826446" name="Freeform 78"/>
            <p:cNvSpPr>
              <a:spLocks/>
            </p:cNvSpPr>
            <p:nvPr/>
          </p:nvSpPr>
          <p:spPr bwMode="auto">
            <a:xfrm>
              <a:off x="2448" y="1680"/>
              <a:ext cx="384" cy="192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240" y="96"/>
                </a:cxn>
                <a:cxn ang="0">
                  <a:pos x="528" y="0"/>
                </a:cxn>
              </a:cxnLst>
              <a:rect l="0" t="0" r="r" b="b"/>
              <a:pathLst>
                <a:path w="528" h="240">
                  <a:moveTo>
                    <a:pt x="0" y="240"/>
                  </a:moveTo>
                  <a:cubicBezTo>
                    <a:pt x="76" y="188"/>
                    <a:pt x="152" y="136"/>
                    <a:pt x="240" y="96"/>
                  </a:cubicBezTo>
                  <a:cubicBezTo>
                    <a:pt x="328" y="56"/>
                    <a:pt x="428" y="28"/>
                    <a:pt x="528" y="0"/>
                  </a:cubicBez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6447" name="Freeform 79"/>
            <p:cNvSpPr>
              <a:spLocks/>
            </p:cNvSpPr>
            <p:nvPr/>
          </p:nvSpPr>
          <p:spPr bwMode="auto">
            <a:xfrm>
              <a:off x="2496" y="1776"/>
              <a:ext cx="384" cy="192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240" y="96"/>
                </a:cxn>
                <a:cxn ang="0">
                  <a:pos x="528" y="0"/>
                </a:cxn>
              </a:cxnLst>
              <a:rect l="0" t="0" r="r" b="b"/>
              <a:pathLst>
                <a:path w="528" h="240">
                  <a:moveTo>
                    <a:pt x="0" y="240"/>
                  </a:moveTo>
                  <a:cubicBezTo>
                    <a:pt x="76" y="188"/>
                    <a:pt x="152" y="136"/>
                    <a:pt x="240" y="96"/>
                  </a:cubicBezTo>
                  <a:cubicBezTo>
                    <a:pt x="328" y="56"/>
                    <a:pt x="428" y="28"/>
                    <a:pt x="528" y="0"/>
                  </a:cubicBez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6448" name="Text Box 80"/>
          <p:cNvSpPr txBox="1">
            <a:spLocks noChangeArrowheads="1"/>
          </p:cNvSpPr>
          <p:nvPr/>
        </p:nvSpPr>
        <p:spPr bwMode="auto">
          <a:xfrm>
            <a:off x="3209925" y="4038600"/>
            <a:ext cx="3190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3. Skis pivot and skid</a:t>
            </a:r>
          </a:p>
        </p:txBody>
      </p:sp>
      <p:sp>
        <p:nvSpPr>
          <p:cNvPr id="826449" name="Line 81"/>
          <p:cNvSpPr>
            <a:spLocks noChangeShapeType="1"/>
          </p:cNvSpPr>
          <p:nvPr/>
        </p:nvSpPr>
        <p:spPr bwMode="auto">
          <a:xfrm flipH="1" flipV="1">
            <a:off x="2590800" y="3505200"/>
            <a:ext cx="571500" cy="762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6450" name="Line 82"/>
          <p:cNvSpPr>
            <a:spLocks noChangeShapeType="1"/>
          </p:cNvSpPr>
          <p:nvPr/>
        </p:nvSpPr>
        <p:spPr bwMode="auto">
          <a:xfrm flipH="1" flipV="1">
            <a:off x="2019300" y="3810000"/>
            <a:ext cx="114300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6451" name="Line 83"/>
          <p:cNvSpPr>
            <a:spLocks noChangeShapeType="1"/>
          </p:cNvSpPr>
          <p:nvPr/>
        </p:nvSpPr>
        <p:spPr bwMode="auto">
          <a:xfrm flipH="1" flipV="1">
            <a:off x="1409700" y="4114800"/>
            <a:ext cx="17526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6452" name="Text Box 84"/>
          <p:cNvSpPr txBox="1">
            <a:spLocks noChangeArrowheads="1"/>
          </p:cNvSpPr>
          <p:nvPr/>
        </p:nvSpPr>
        <p:spPr bwMode="auto">
          <a:xfrm>
            <a:off x="2174875" y="4572000"/>
            <a:ext cx="262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4. Edges engaged</a:t>
            </a:r>
          </a:p>
        </p:txBody>
      </p:sp>
      <p:sp>
        <p:nvSpPr>
          <p:cNvPr id="826453" name="Line 85"/>
          <p:cNvSpPr>
            <a:spLocks noChangeShapeType="1"/>
          </p:cNvSpPr>
          <p:nvPr/>
        </p:nvSpPr>
        <p:spPr bwMode="auto">
          <a:xfrm flipH="1" flipV="1">
            <a:off x="1104900" y="4648200"/>
            <a:ext cx="10668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6454" name="Text Box 86"/>
          <p:cNvSpPr txBox="1">
            <a:spLocks noChangeArrowheads="1"/>
          </p:cNvSpPr>
          <p:nvPr/>
        </p:nvSpPr>
        <p:spPr bwMode="auto">
          <a:xfrm>
            <a:off x="2708275" y="5486400"/>
            <a:ext cx="2701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5. Pressure builds</a:t>
            </a:r>
          </a:p>
        </p:txBody>
      </p:sp>
      <p:sp>
        <p:nvSpPr>
          <p:cNvPr id="826455" name="Text Box 87"/>
          <p:cNvSpPr txBox="1">
            <a:spLocks noChangeArrowheads="1"/>
          </p:cNvSpPr>
          <p:nvPr/>
        </p:nvSpPr>
        <p:spPr bwMode="auto">
          <a:xfrm>
            <a:off x="3746500" y="6096000"/>
            <a:ext cx="2578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6. Turn complete</a:t>
            </a:r>
          </a:p>
        </p:txBody>
      </p:sp>
      <p:sp>
        <p:nvSpPr>
          <p:cNvPr id="826456" name="Line 88"/>
          <p:cNvSpPr>
            <a:spLocks noChangeShapeType="1"/>
          </p:cNvSpPr>
          <p:nvPr/>
        </p:nvSpPr>
        <p:spPr bwMode="auto">
          <a:xfrm flipH="1">
            <a:off x="1409700" y="5715000"/>
            <a:ext cx="1295400" cy="533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6457" name="Line 89"/>
          <p:cNvSpPr>
            <a:spLocks noChangeShapeType="1"/>
          </p:cNvSpPr>
          <p:nvPr/>
        </p:nvSpPr>
        <p:spPr bwMode="auto">
          <a:xfrm flipH="1">
            <a:off x="2743200" y="6330950"/>
            <a:ext cx="990600" cy="762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26458" name="Group 90"/>
          <p:cNvGrpSpPr>
            <a:grpSpLocks/>
          </p:cNvGrpSpPr>
          <p:nvPr/>
        </p:nvGrpSpPr>
        <p:grpSpPr bwMode="auto">
          <a:xfrm rot="-8967888">
            <a:off x="2362200" y="7016750"/>
            <a:ext cx="685800" cy="457200"/>
            <a:chOff x="2448" y="1680"/>
            <a:chExt cx="432" cy="288"/>
          </a:xfrm>
        </p:grpSpPr>
        <p:sp>
          <p:nvSpPr>
            <p:cNvPr id="826459" name="Freeform 91"/>
            <p:cNvSpPr>
              <a:spLocks/>
            </p:cNvSpPr>
            <p:nvPr/>
          </p:nvSpPr>
          <p:spPr bwMode="auto">
            <a:xfrm>
              <a:off x="2448" y="1680"/>
              <a:ext cx="384" cy="192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240" y="96"/>
                </a:cxn>
                <a:cxn ang="0">
                  <a:pos x="528" y="0"/>
                </a:cxn>
              </a:cxnLst>
              <a:rect l="0" t="0" r="r" b="b"/>
              <a:pathLst>
                <a:path w="528" h="240">
                  <a:moveTo>
                    <a:pt x="0" y="240"/>
                  </a:moveTo>
                  <a:cubicBezTo>
                    <a:pt x="76" y="188"/>
                    <a:pt x="152" y="136"/>
                    <a:pt x="240" y="96"/>
                  </a:cubicBezTo>
                  <a:cubicBezTo>
                    <a:pt x="328" y="56"/>
                    <a:pt x="428" y="28"/>
                    <a:pt x="528" y="0"/>
                  </a:cubicBez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6460" name="Freeform 92"/>
            <p:cNvSpPr>
              <a:spLocks/>
            </p:cNvSpPr>
            <p:nvPr/>
          </p:nvSpPr>
          <p:spPr bwMode="auto">
            <a:xfrm>
              <a:off x="2496" y="1776"/>
              <a:ext cx="384" cy="192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240" y="96"/>
                </a:cxn>
                <a:cxn ang="0">
                  <a:pos x="528" y="0"/>
                </a:cxn>
              </a:cxnLst>
              <a:rect l="0" t="0" r="r" b="b"/>
              <a:pathLst>
                <a:path w="528" h="240">
                  <a:moveTo>
                    <a:pt x="0" y="240"/>
                  </a:moveTo>
                  <a:cubicBezTo>
                    <a:pt x="76" y="188"/>
                    <a:pt x="152" y="136"/>
                    <a:pt x="240" y="96"/>
                  </a:cubicBezTo>
                  <a:cubicBezTo>
                    <a:pt x="328" y="56"/>
                    <a:pt x="428" y="28"/>
                    <a:pt x="528" y="0"/>
                  </a:cubicBez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30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it right: Direct Line</a:t>
            </a:r>
          </a:p>
        </p:txBody>
      </p:sp>
      <p:sp>
        <p:nvSpPr>
          <p:cNvPr id="823315" name="Rectangle 19"/>
          <p:cNvSpPr>
            <a:spLocks noChangeArrowheads="1"/>
          </p:cNvSpPr>
          <p:nvPr/>
        </p:nvSpPr>
        <p:spPr bwMode="auto">
          <a:xfrm>
            <a:off x="1511300" y="4481513"/>
            <a:ext cx="381000" cy="400050"/>
          </a:xfrm>
          <a:prstGeom prst="rect">
            <a:avLst/>
          </a:prstGeom>
          <a:solidFill>
            <a:srgbClr val="FFFF00"/>
          </a:solidFill>
          <a:ln w="9525">
            <a:solidFill>
              <a:srgbClr val="331B8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3316" name="Line 20"/>
          <p:cNvSpPr>
            <a:spLocks noChangeShapeType="1"/>
          </p:cNvSpPr>
          <p:nvPr/>
        </p:nvSpPr>
        <p:spPr bwMode="auto">
          <a:xfrm>
            <a:off x="1511300" y="4481513"/>
            <a:ext cx="0" cy="9017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3317" name="Line 21"/>
          <p:cNvSpPr>
            <a:spLocks noChangeShapeType="1"/>
          </p:cNvSpPr>
          <p:nvPr/>
        </p:nvSpPr>
        <p:spPr bwMode="auto">
          <a:xfrm>
            <a:off x="1892300" y="4481513"/>
            <a:ext cx="0" cy="9017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3318" name="Freeform 22"/>
          <p:cNvSpPr>
            <a:spLocks/>
          </p:cNvSpPr>
          <p:nvPr/>
        </p:nvSpPr>
        <p:spPr bwMode="auto">
          <a:xfrm>
            <a:off x="304800" y="2514600"/>
            <a:ext cx="4914900" cy="5943600"/>
          </a:xfrm>
          <a:custGeom>
            <a:avLst/>
            <a:gdLst/>
            <a:ahLst/>
            <a:cxnLst>
              <a:cxn ang="0">
                <a:pos x="2768" y="0"/>
              </a:cxn>
              <a:cxn ang="0">
                <a:pos x="32" y="1344"/>
              </a:cxn>
              <a:cxn ang="0">
                <a:pos x="2960" y="3168"/>
              </a:cxn>
            </a:cxnLst>
            <a:rect l="0" t="0" r="r" b="b"/>
            <a:pathLst>
              <a:path w="2960" h="3168">
                <a:moveTo>
                  <a:pt x="2768" y="0"/>
                </a:moveTo>
                <a:cubicBezTo>
                  <a:pt x="1384" y="408"/>
                  <a:pt x="0" y="816"/>
                  <a:pt x="32" y="1344"/>
                </a:cubicBezTo>
                <a:cubicBezTo>
                  <a:pt x="64" y="1872"/>
                  <a:pt x="2472" y="2864"/>
                  <a:pt x="2960" y="3168"/>
                </a:cubicBezTo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3319" name="Freeform 23"/>
          <p:cNvSpPr>
            <a:spLocks/>
          </p:cNvSpPr>
          <p:nvPr/>
        </p:nvSpPr>
        <p:spPr bwMode="auto">
          <a:xfrm>
            <a:off x="711200" y="2619375"/>
            <a:ext cx="4914900" cy="5762625"/>
          </a:xfrm>
          <a:custGeom>
            <a:avLst/>
            <a:gdLst/>
            <a:ahLst/>
            <a:cxnLst>
              <a:cxn ang="0">
                <a:pos x="2768" y="0"/>
              </a:cxn>
              <a:cxn ang="0">
                <a:pos x="32" y="1344"/>
              </a:cxn>
              <a:cxn ang="0">
                <a:pos x="2960" y="3168"/>
              </a:cxn>
            </a:cxnLst>
            <a:rect l="0" t="0" r="r" b="b"/>
            <a:pathLst>
              <a:path w="2960" h="3168">
                <a:moveTo>
                  <a:pt x="2768" y="0"/>
                </a:moveTo>
                <a:cubicBezTo>
                  <a:pt x="1384" y="408"/>
                  <a:pt x="0" y="816"/>
                  <a:pt x="32" y="1344"/>
                </a:cubicBezTo>
                <a:cubicBezTo>
                  <a:pt x="64" y="1872"/>
                  <a:pt x="2472" y="2864"/>
                  <a:pt x="2960" y="3168"/>
                </a:cubicBezTo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3320" name="Line 24"/>
          <p:cNvSpPr>
            <a:spLocks noChangeShapeType="1"/>
          </p:cNvSpPr>
          <p:nvPr/>
        </p:nvSpPr>
        <p:spPr bwMode="auto">
          <a:xfrm flipV="1">
            <a:off x="1676400" y="2819400"/>
            <a:ext cx="3175" cy="1573213"/>
          </a:xfrm>
          <a:prstGeom prst="line">
            <a:avLst/>
          </a:prstGeom>
          <a:noFill/>
          <a:ln w="38100">
            <a:solidFill>
              <a:srgbClr val="66FF33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3321" name="Text Box 25"/>
          <p:cNvSpPr txBox="1">
            <a:spLocks noChangeArrowheads="1"/>
          </p:cNvSpPr>
          <p:nvPr/>
        </p:nvSpPr>
        <p:spPr bwMode="auto">
          <a:xfrm>
            <a:off x="1039813" y="2346325"/>
            <a:ext cx="1239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FF33"/>
                </a:solidFill>
              </a:rPr>
              <a:t>Rise Line</a:t>
            </a:r>
          </a:p>
        </p:txBody>
      </p:sp>
      <p:sp>
        <p:nvSpPr>
          <p:cNvPr id="823322" name="Line 26"/>
          <p:cNvSpPr>
            <a:spLocks noChangeShapeType="1"/>
          </p:cNvSpPr>
          <p:nvPr/>
        </p:nvSpPr>
        <p:spPr bwMode="auto">
          <a:xfrm flipH="1">
            <a:off x="1752600" y="2057400"/>
            <a:ext cx="3276600" cy="11430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3323" name="Text Box 27"/>
          <p:cNvSpPr txBox="1">
            <a:spLocks noChangeArrowheads="1"/>
          </p:cNvSpPr>
          <p:nvPr/>
        </p:nvSpPr>
        <p:spPr bwMode="auto">
          <a:xfrm>
            <a:off x="304800" y="1143000"/>
            <a:ext cx="50022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1. Skis pointed more down fall line (~6 ft. off turning gate)</a:t>
            </a:r>
          </a:p>
        </p:txBody>
      </p:sp>
      <p:sp>
        <p:nvSpPr>
          <p:cNvPr id="823324" name="Text Box 28"/>
          <p:cNvSpPr txBox="1">
            <a:spLocks noChangeArrowheads="1"/>
          </p:cNvSpPr>
          <p:nvPr/>
        </p:nvSpPr>
        <p:spPr bwMode="auto">
          <a:xfrm>
            <a:off x="2743200" y="3657600"/>
            <a:ext cx="4114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2. Skis have been tipped to new edges early but are </a:t>
            </a:r>
            <a:r>
              <a:rPr lang="en-US" sz="2400" dirty="0" smtClean="0">
                <a:solidFill>
                  <a:schemeClr val="bg1"/>
                </a:solidFill>
              </a:rPr>
              <a:t>not actively </a:t>
            </a:r>
            <a:r>
              <a:rPr lang="en-US" sz="2400" dirty="0">
                <a:solidFill>
                  <a:schemeClr val="bg1"/>
                </a:solidFill>
              </a:rPr>
              <a:t>pressured to initiate turn </a:t>
            </a:r>
            <a:r>
              <a:rPr lang="en-US" sz="2400" dirty="0" smtClean="0">
                <a:solidFill>
                  <a:schemeClr val="bg1"/>
                </a:solidFill>
              </a:rPr>
              <a:t>until </a:t>
            </a:r>
            <a:r>
              <a:rPr lang="en-US" sz="2400" dirty="0">
                <a:solidFill>
                  <a:schemeClr val="bg1"/>
                </a:solidFill>
              </a:rPr>
              <a:t>rise line</a:t>
            </a:r>
          </a:p>
        </p:txBody>
      </p:sp>
      <p:sp>
        <p:nvSpPr>
          <p:cNvPr id="823326" name="Text Box 30"/>
          <p:cNvSpPr txBox="1">
            <a:spLocks noChangeArrowheads="1"/>
          </p:cNvSpPr>
          <p:nvPr/>
        </p:nvSpPr>
        <p:spPr bwMode="auto">
          <a:xfrm>
            <a:off x="2286000" y="5334000"/>
            <a:ext cx="4572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</a:rPr>
              <a:t>3. Maximum edge angle and pressure achieved in fall line</a:t>
            </a:r>
          </a:p>
        </p:txBody>
      </p:sp>
      <p:sp>
        <p:nvSpPr>
          <p:cNvPr id="823327" name="Text Box 31"/>
          <p:cNvSpPr txBox="1">
            <a:spLocks noChangeArrowheads="1"/>
          </p:cNvSpPr>
          <p:nvPr/>
        </p:nvSpPr>
        <p:spPr bwMode="auto">
          <a:xfrm>
            <a:off x="2819400" y="6172200"/>
            <a:ext cx="44418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4. Turn completed, skis release and accelerate downhill</a:t>
            </a:r>
          </a:p>
        </p:txBody>
      </p:sp>
      <p:sp>
        <p:nvSpPr>
          <p:cNvPr id="823328" name="Line 32"/>
          <p:cNvSpPr>
            <a:spLocks noChangeShapeType="1"/>
          </p:cNvSpPr>
          <p:nvPr/>
        </p:nvSpPr>
        <p:spPr bwMode="auto">
          <a:xfrm flipH="1">
            <a:off x="1752600" y="3886200"/>
            <a:ext cx="1066800" cy="152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3330" name="Line 34"/>
          <p:cNvSpPr>
            <a:spLocks noChangeShapeType="1"/>
          </p:cNvSpPr>
          <p:nvPr/>
        </p:nvSpPr>
        <p:spPr bwMode="auto">
          <a:xfrm flipH="1" flipV="1">
            <a:off x="838200" y="5029200"/>
            <a:ext cx="1371600" cy="4572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3331" name="Line 35"/>
          <p:cNvSpPr>
            <a:spLocks noChangeShapeType="1"/>
          </p:cNvSpPr>
          <p:nvPr/>
        </p:nvSpPr>
        <p:spPr bwMode="auto">
          <a:xfrm flipH="1">
            <a:off x="2362200" y="6400800"/>
            <a:ext cx="838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3332" name="Line 36"/>
          <p:cNvSpPr>
            <a:spLocks noChangeShapeType="1"/>
          </p:cNvSpPr>
          <p:nvPr/>
        </p:nvSpPr>
        <p:spPr bwMode="auto">
          <a:xfrm flipH="1">
            <a:off x="1708150" y="5486400"/>
            <a:ext cx="3175" cy="19050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3333" name="Text Box 37"/>
          <p:cNvSpPr txBox="1">
            <a:spLocks noChangeArrowheads="1"/>
          </p:cNvSpPr>
          <p:nvPr/>
        </p:nvSpPr>
        <p:spPr bwMode="auto">
          <a:xfrm>
            <a:off x="1143000" y="7439025"/>
            <a:ext cx="116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1"/>
                </a:solidFill>
              </a:rPr>
              <a:t>Fall Line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Freeform 2"/>
          <p:cNvSpPr>
            <a:spLocks/>
          </p:cNvSpPr>
          <p:nvPr/>
        </p:nvSpPr>
        <p:spPr bwMode="auto">
          <a:xfrm>
            <a:off x="1425575" y="6232525"/>
            <a:ext cx="163513" cy="187325"/>
          </a:xfrm>
          <a:custGeom>
            <a:avLst/>
            <a:gdLst/>
            <a:ahLst/>
            <a:cxnLst>
              <a:cxn ang="0">
                <a:pos x="0" y="13"/>
              </a:cxn>
              <a:cxn ang="0">
                <a:pos x="38" y="0"/>
              </a:cxn>
              <a:cxn ang="0">
                <a:pos x="83" y="48"/>
              </a:cxn>
              <a:cxn ang="0">
                <a:pos x="103" y="89"/>
              </a:cxn>
              <a:cxn ang="0">
                <a:pos x="65" y="92"/>
              </a:cxn>
              <a:cxn ang="0">
                <a:pos x="35" y="82"/>
              </a:cxn>
              <a:cxn ang="0">
                <a:pos x="24" y="44"/>
              </a:cxn>
              <a:cxn ang="0">
                <a:pos x="0" y="13"/>
              </a:cxn>
            </a:cxnLst>
            <a:rect l="0" t="0" r="r" b="b"/>
            <a:pathLst>
              <a:path w="103" h="118">
                <a:moveTo>
                  <a:pt x="0" y="13"/>
                </a:moveTo>
                <a:cubicBezTo>
                  <a:pt x="15" y="10"/>
                  <a:pt x="23" y="3"/>
                  <a:pt x="38" y="0"/>
                </a:cubicBezTo>
                <a:cubicBezTo>
                  <a:pt x="69" y="7"/>
                  <a:pt x="60" y="34"/>
                  <a:pt x="83" y="48"/>
                </a:cubicBezTo>
                <a:cubicBezTo>
                  <a:pt x="87" y="64"/>
                  <a:pt x="96" y="74"/>
                  <a:pt x="103" y="89"/>
                </a:cubicBezTo>
                <a:cubicBezTo>
                  <a:pt x="83" y="118"/>
                  <a:pt x="85" y="106"/>
                  <a:pt x="65" y="92"/>
                </a:cubicBezTo>
                <a:cubicBezTo>
                  <a:pt x="56" y="86"/>
                  <a:pt x="45" y="84"/>
                  <a:pt x="35" y="82"/>
                </a:cubicBezTo>
                <a:cubicBezTo>
                  <a:pt x="30" y="70"/>
                  <a:pt x="30" y="55"/>
                  <a:pt x="24" y="44"/>
                </a:cubicBezTo>
                <a:cubicBezTo>
                  <a:pt x="15" y="28"/>
                  <a:pt x="5" y="32"/>
                  <a:pt x="0" y="13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3059" name="Freeform 3"/>
          <p:cNvSpPr>
            <a:spLocks/>
          </p:cNvSpPr>
          <p:nvPr/>
        </p:nvSpPr>
        <p:spPr bwMode="auto">
          <a:xfrm>
            <a:off x="730250" y="5632450"/>
            <a:ext cx="4848225" cy="2184400"/>
          </a:xfrm>
          <a:custGeom>
            <a:avLst/>
            <a:gdLst/>
            <a:ahLst/>
            <a:cxnLst>
              <a:cxn ang="0">
                <a:pos x="58" y="31"/>
              </a:cxn>
              <a:cxn ang="0">
                <a:pos x="174" y="107"/>
              </a:cxn>
              <a:cxn ang="0">
                <a:pos x="212" y="141"/>
              </a:cxn>
              <a:cxn ang="0">
                <a:pos x="329" y="206"/>
              </a:cxn>
              <a:cxn ang="0">
                <a:pos x="390" y="237"/>
              </a:cxn>
              <a:cxn ang="0">
                <a:pos x="473" y="282"/>
              </a:cxn>
              <a:cxn ang="0">
                <a:pos x="503" y="306"/>
              </a:cxn>
              <a:cxn ang="0">
                <a:pos x="589" y="354"/>
              </a:cxn>
              <a:cxn ang="0">
                <a:pos x="654" y="374"/>
              </a:cxn>
              <a:cxn ang="0">
                <a:pos x="682" y="388"/>
              </a:cxn>
              <a:cxn ang="0">
                <a:pos x="788" y="453"/>
              </a:cxn>
              <a:cxn ang="0">
                <a:pos x="853" y="484"/>
              </a:cxn>
              <a:cxn ang="0">
                <a:pos x="1025" y="566"/>
              </a:cxn>
              <a:cxn ang="0">
                <a:pos x="1127" y="614"/>
              </a:cxn>
              <a:cxn ang="0">
                <a:pos x="1299" y="690"/>
              </a:cxn>
              <a:cxn ang="0">
                <a:pos x="1374" y="714"/>
              </a:cxn>
              <a:cxn ang="0">
                <a:pos x="1515" y="738"/>
              </a:cxn>
              <a:cxn ang="0">
                <a:pos x="1625" y="786"/>
              </a:cxn>
              <a:cxn ang="0">
                <a:pos x="1765" y="861"/>
              </a:cxn>
              <a:cxn ang="0">
                <a:pos x="1995" y="937"/>
              </a:cxn>
              <a:cxn ang="0">
                <a:pos x="2135" y="1005"/>
              </a:cxn>
              <a:cxn ang="0">
                <a:pos x="2283" y="1053"/>
              </a:cxn>
              <a:cxn ang="0">
                <a:pos x="2540" y="1170"/>
              </a:cxn>
              <a:cxn ang="0">
                <a:pos x="2629" y="1207"/>
              </a:cxn>
              <a:cxn ang="0">
                <a:pos x="2794" y="1255"/>
              </a:cxn>
              <a:cxn ang="0">
                <a:pos x="2927" y="1303"/>
              </a:cxn>
              <a:cxn ang="0">
                <a:pos x="3023" y="1348"/>
              </a:cxn>
              <a:cxn ang="0">
                <a:pos x="3010" y="1369"/>
              </a:cxn>
              <a:cxn ang="0">
                <a:pos x="2890" y="1317"/>
              </a:cxn>
              <a:cxn ang="0">
                <a:pos x="2694" y="1293"/>
              </a:cxn>
              <a:cxn ang="0">
                <a:pos x="2526" y="1228"/>
              </a:cxn>
              <a:cxn ang="0">
                <a:pos x="2307" y="1159"/>
              </a:cxn>
              <a:cxn ang="0">
                <a:pos x="2142" y="1108"/>
              </a:cxn>
              <a:cxn ang="0">
                <a:pos x="2012" y="1060"/>
              </a:cxn>
              <a:cxn ang="0">
                <a:pos x="1758" y="985"/>
              </a:cxn>
              <a:cxn ang="0">
                <a:pos x="1635" y="950"/>
              </a:cxn>
              <a:cxn ang="0">
                <a:pos x="1539" y="919"/>
              </a:cxn>
              <a:cxn ang="0">
                <a:pos x="1433" y="875"/>
              </a:cxn>
              <a:cxn ang="0">
                <a:pos x="1306" y="823"/>
              </a:cxn>
              <a:cxn ang="0">
                <a:pos x="1206" y="789"/>
              </a:cxn>
              <a:cxn ang="0">
                <a:pos x="1083" y="745"/>
              </a:cxn>
              <a:cxn ang="0">
                <a:pos x="898" y="669"/>
              </a:cxn>
              <a:cxn ang="0">
                <a:pos x="706" y="587"/>
              </a:cxn>
              <a:cxn ang="0">
                <a:pos x="661" y="570"/>
              </a:cxn>
              <a:cxn ang="0">
                <a:pos x="617" y="529"/>
              </a:cxn>
              <a:cxn ang="0">
                <a:pos x="507" y="436"/>
              </a:cxn>
              <a:cxn ang="0">
                <a:pos x="373" y="381"/>
              </a:cxn>
              <a:cxn ang="0">
                <a:pos x="335" y="343"/>
              </a:cxn>
              <a:cxn ang="0">
                <a:pos x="294" y="326"/>
              </a:cxn>
              <a:cxn ang="0">
                <a:pos x="209" y="265"/>
              </a:cxn>
              <a:cxn ang="0">
                <a:pos x="147" y="210"/>
              </a:cxn>
              <a:cxn ang="0">
                <a:pos x="92" y="162"/>
              </a:cxn>
              <a:cxn ang="0">
                <a:pos x="37" y="90"/>
              </a:cxn>
              <a:cxn ang="0">
                <a:pos x="6" y="14"/>
              </a:cxn>
            </a:cxnLst>
            <a:rect l="0" t="0" r="r" b="b"/>
            <a:pathLst>
              <a:path w="3054" h="1376">
                <a:moveTo>
                  <a:pt x="17" y="1"/>
                </a:moveTo>
                <a:cubicBezTo>
                  <a:pt x="32" y="10"/>
                  <a:pt x="42" y="27"/>
                  <a:pt x="58" y="31"/>
                </a:cubicBezTo>
                <a:cubicBezTo>
                  <a:pt x="73" y="54"/>
                  <a:pt x="90" y="58"/>
                  <a:pt x="113" y="66"/>
                </a:cubicBezTo>
                <a:cubicBezTo>
                  <a:pt x="126" y="87"/>
                  <a:pt x="151" y="100"/>
                  <a:pt x="174" y="107"/>
                </a:cubicBezTo>
                <a:cubicBezTo>
                  <a:pt x="178" y="113"/>
                  <a:pt x="179" y="122"/>
                  <a:pt x="185" y="127"/>
                </a:cubicBezTo>
                <a:cubicBezTo>
                  <a:pt x="193" y="133"/>
                  <a:pt x="212" y="141"/>
                  <a:pt x="212" y="141"/>
                </a:cubicBezTo>
                <a:cubicBezTo>
                  <a:pt x="222" y="173"/>
                  <a:pt x="238" y="172"/>
                  <a:pt x="267" y="175"/>
                </a:cubicBezTo>
                <a:cubicBezTo>
                  <a:pt x="288" y="189"/>
                  <a:pt x="304" y="202"/>
                  <a:pt x="329" y="206"/>
                </a:cubicBezTo>
                <a:cubicBezTo>
                  <a:pt x="335" y="213"/>
                  <a:pt x="351" y="227"/>
                  <a:pt x="359" y="230"/>
                </a:cubicBezTo>
                <a:cubicBezTo>
                  <a:pt x="369" y="234"/>
                  <a:pt x="390" y="237"/>
                  <a:pt x="390" y="237"/>
                </a:cubicBezTo>
                <a:cubicBezTo>
                  <a:pt x="397" y="243"/>
                  <a:pt x="400" y="252"/>
                  <a:pt x="407" y="258"/>
                </a:cubicBezTo>
                <a:cubicBezTo>
                  <a:pt x="420" y="269"/>
                  <a:pt x="457" y="277"/>
                  <a:pt x="473" y="282"/>
                </a:cubicBezTo>
                <a:cubicBezTo>
                  <a:pt x="482" y="287"/>
                  <a:pt x="493" y="288"/>
                  <a:pt x="500" y="295"/>
                </a:cubicBezTo>
                <a:cubicBezTo>
                  <a:pt x="503" y="298"/>
                  <a:pt x="500" y="304"/>
                  <a:pt x="503" y="306"/>
                </a:cubicBezTo>
                <a:cubicBezTo>
                  <a:pt x="506" y="309"/>
                  <a:pt x="524" y="314"/>
                  <a:pt x="531" y="316"/>
                </a:cubicBezTo>
                <a:cubicBezTo>
                  <a:pt x="547" y="327"/>
                  <a:pt x="575" y="340"/>
                  <a:pt x="589" y="354"/>
                </a:cubicBezTo>
                <a:cubicBezTo>
                  <a:pt x="593" y="358"/>
                  <a:pt x="594" y="365"/>
                  <a:pt x="599" y="367"/>
                </a:cubicBezTo>
                <a:cubicBezTo>
                  <a:pt x="617" y="372"/>
                  <a:pt x="636" y="372"/>
                  <a:pt x="654" y="374"/>
                </a:cubicBezTo>
                <a:cubicBezTo>
                  <a:pt x="660" y="378"/>
                  <a:pt x="665" y="382"/>
                  <a:pt x="671" y="385"/>
                </a:cubicBezTo>
                <a:cubicBezTo>
                  <a:pt x="674" y="387"/>
                  <a:pt x="681" y="384"/>
                  <a:pt x="682" y="388"/>
                </a:cubicBezTo>
                <a:cubicBezTo>
                  <a:pt x="697" y="443"/>
                  <a:pt x="667" y="431"/>
                  <a:pt x="695" y="439"/>
                </a:cubicBezTo>
                <a:cubicBezTo>
                  <a:pt x="722" y="456"/>
                  <a:pt x="757" y="449"/>
                  <a:pt x="788" y="453"/>
                </a:cubicBezTo>
                <a:cubicBezTo>
                  <a:pt x="800" y="465"/>
                  <a:pt x="814" y="471"/>
                  <a:pt x="829" y="477"/>
                </a:cubicBezTo>
                <a:cubicBezTo>
                  <a:pt x="837" y="480"/>
                  <a:pt x="853" y="484"/>
                  <a:pt x="853" y="484"/>
                </a:cubicBezTo>
                <a:cubicBezTo>
                  <a:pt x="882" y="505"/>
                  <a:pt x="915" y="526"/>
                  <a:pt x="949" y="535"/>
                </a:cubicBezTo>
                <a:cubicBezTo>
                  <a:pt x="968" y="550"/>
                  <a:pt x="1001" y="561"/>
                  <a:pt x="1025" y="566"/>
                </a:cubicBezTo>
                <a:cubicBezTo>
                  <a:pt x="1079" y="601"/>
                  <a:pt x="1004" y="556"/>
                  <a:pt x="1062" y="580"/>
                </a:cubicBezTo>
                <a:cubicBezTo>
                  <a:pt x="1084" y="589"/>
                  <a:pt x="1102" y="607"/>
                  <a:pt x="1127" y="614"/>
                </a:cubicBezTo>
                <a:cubicBezTo>
                  <a:pt x="1152" y="634"/>
                  <a:pt x="1170" y="650"/>
                  <a:pt x="1203" y="655"/>
                </a:cubicBezTo>
                <a:cubicBezTo>
                  <a:pt x="1232" y="674"/>
                  <a:pt x="1266" y="681"/>
                  <a:pt x="1299" y="690"/>
                </a:cubicBezTo>
                <a:cubicBezTo>
                  <a:pt x="1329" y="711"/>
                  <a:pt x="1284" y="682"/>
                  <a:pt x="1364" y="703"/>
                </a:cubicBezTo>
                <a:cubicBezTo>
                  <a:pt x="1369" y="704"/>
                  <a:pt x="1370" y="712"/>
                  <a:pt x="1374" y="714"/>
                </a:cubicBezTo>
                <a:cubicBezTo>
                  <a:pt x="1394" y="726"/>
                  <a:pt x="1420" y="719"/>
                  <a:pt x="1443" y="721"/>
                </a:cubicBezTo>
                <a:cubicBezTo>
                  <a:pt x="1467" y="725"/>
                  <a:pt x="1496" y="722"/>
                  <a:pt x="1515" y="738"/>
                </a:cubicBezTo>
                <a:cubicBezTo>
                  <a:pt x="1537" y="756"/>
                  <a:pt x="1495" y="742"/>
                  <a:pt x="1529" y="751"/>
                </a:cubicBezTo>
                <a:cubicBezTo>
                  <a:pt x="1545" y="781"/>
                  <a:pt x="1596" y="782"/>
                  <a:pt x="1625" y="786"/>
                </a:cubicBezTo>
                <a:cubicBezTo>
                  <a:pt x="1654" y="803"/>
                  <a:pt x="1685" y="821"/>
                  <a:pt x="1717" y="834"/>
                </a:cubicBezTo>
                <a:cubicBezTo>
                  <a:pt x="1732" y="856"/>
                  <a:pt x="1735" y="854"/>
                  <a:pt x="1765" y="861"/>
                </a:cubicBezTo>
                <a:cubicBezTo>
                  <a:pt x="1771" y="862"/>
                  <a:pt x="1782" y="865"/>
                  <a:pt x="1782" y="865"/>
                </a:cubicBezTo>
                <a:cubicBezTo>
                  <a:pt x="1848" y="901"/>
                  <a:pt x="1927" y="906"/>
                  <a:pt x="1995" y="937"/>
                </a:cubicBezTo>
                <a:cubicBezTo>
                  <a:pt x="2014" y="973"/>
                  <a:pt x="2039" y="965"/>
                  <a:pt x="2070" y="981"/>
                </a:cubicBezTo>
                <a:cubicBezTo>
                  <a:pt x="2098" y="995"/>
                  <a:pt x="2103" y="996"/>
                  <a:pt x="2135" y="1005"/>
                </a:cubicBezTo>
                <a:cubicBezTo>
                  <a:pt x="2161" y="1023"/>
                  <a:pt x="2207" y="1028"/>
                  <a:pt x="2235" y="1036"/>
                </a:cubicBezTo>
                <a:cubicBezTo>
                  <a:pt x="2250" y="1046"/>
                  <a:pt x="2266" y="1048"/>
                  <a:pt x="2283" y="1053"/>
                </a:cubicBezTo>
                <a:cubicBezTo>
                  <a:pt x="2314" y="1098"/>
                  <a:pt x="2414" y="1128"/>
                  <a:pt x="2468" y="1142"/>
                </a:cubicBezTo>
                <a:cubicBezTo>
                  <a:pt x="2493" y="1148"/>
                  <a:pt x="2516" y="1160"/>
                  <a:pt x="2540" y="1170"/>
                </a:cubicBezTo>
                <a:cubicBezTo>
                  <a:pt x="2548" y="1173"/>
                  <a:pt x="2564" y="1177"/>
                  <a:pt x="2564" y="1177"/>
                </a:cubicBezTo>
                <a:cubicBezTo>
                  <a:pt x="2585" y="1193"/>
                  <a:pt x="2604" y="1200"/>
                  <a:pt x="2629" y="1207"/>
                </a:cubicBezTo>
                <a:cubicBezTo>
                  <a:pt x="2658" y="1230"/>
                  <a:pt x="2625" y="1208"/>
                  <a:pt x="2667" y="1221"/>
                </a:cubicBezTo>
                <a:cubicBezTo>
                  <a:pt x="2708" y="1234"/>
                  <a:pt x="2750" y="1249"/>
                  <a:pt x="2794" y="1255"/>
                </a:cubicBezTo>
                <a:cubicBezTo>
                  <a:pt x="2825" y="1277"/>
                  <a:pt x="2853" y="1279"/>
                  <a:pt x="2890" y="1286"/>
                </a:cubicBezTo>
                <a:cubicBezTo>
                  <a:pt x="2904" y="1298"/>
                  <a:pt x="2910" y="1299"/>
                  <a:pt x="2927" y="1303"/>
                </a:cubicBezTo>
                <a:cubicBezTo>
                  <a:pt x="2940" y="1311"/>
                  <a:pt x="2950" y="1314"/>
                  <a:pt x="2965" y="1317"/>
                </a:cubicBezTo>
                <a:cubicBezTo>
                  <a:pt x="2984" y="1328"/>
                  <a:pt x="3004" y="1338"/>
                  <a:pt x="3023" y="1348"/>
                </a:cubicBezTo>
                <a:cubicBezTo>
                  <a:pt x="3032" y="1360"/>
                  <a:pt x="3042" y="1364"/>
                  <a:pt x="3054" y="1372"/>
                </a:cubicBezTo>
                <a:cubicBezTo>
                  <a:pt x="3038" y="1376"/>
                  <a:pt x="3025" y="1374"/>
                  <a:pt x="3010" y="1369"/>
                </a:cubicBezTo>
                <a:cubicBezTo>
                  <a:pt x="2982" y="1350"/>
                  <a:pt x="2984" y="1349"/>
                  <a:pt x="2951" y="1345"/>
                </a:cubicBezTo>
                <a:cubicBezTo>
                  <a:pt x="2931" y="1340"/>
                  <a:pt x="2909" y="1319"/>
                  <a:pt x="2890" y="1317"/>
                </a:cubicBezTo>
                <a:cubicBezTo>
                  <a:pt x="2866" y="1314"/>
                  <a:pt x="2842" y="1315"/>
                  <a:pt x="2818" y="1314"/>
                </a:cubicBezTo>
                <a:cubicBezTo>
                  <a:pt x="2775" y="1307"/>
                  <a:pt x="2737" y="1299"/>
                  <a:pt x="2694" y="1293"/>
                </a:cubicBezTo>
                <a:cubicBezTo>
                  <a:pt x="2651" y="1275"/>
                  <a:pt x="2605" y="1263"/>
                  <a:pt x="2561" y="1245"/>
                </a:cubicBezTo>
                <a:cubicBezTo>
                  <a:pt x="2548" y="1234"/>
                  <a:pt x="2542" y="1232"/>
                  <a:pt x="2526" y="1228"/>
                </a:cubicBezTo>
                <a:cubicBezTo>
                  <a:pt x="2480" y="1203"/>
                  <a:pt x="2403" y="1192"/>
                  <a:pt x="2351" y="1177"/>
                </a:cubicBezTo>
                <a:cubicBezTo>
                  <a:pt x="2336" y="1173"/>
                  <a:pt x="2322" y="1164"/>
                  <a:pt x="2307" y="1159"/>
                </a:cubicBezTo>
                <a:cubicBezTo>
                  <a:pt x="2275" y="1149"/>
                  <a:pt x="2239" y="1147"/>
                  <a:pt x="2207" y="1135"/>
                </a:cubicBezTo>
                <a:cubicBezTo>
                  <a:pt x="2185" y="1127"/>
                  <a:pt x="2164" y="1114"/>
                  <a:pt x="2142" y="1108"/>
                </a:cubicBezTo>
                <a:cubicBezTo>
                  <a:pt x="2127" y="1097"/>
                  <a:pt x="2091" y="1087"/>
                  <a:pt x="2091" y="1087"/>
                </a:cubicBezTo>
                <a:cubicBezTo>
                  <a:pt x="2067" y="1073"/>
                  <a:pt x="2040" y="1064"/>
                  <a:pt x="2012" y="1060"/>
                </a:cubicBezTo>
                <a:cubicBezTo>
                  <a:pt x="1959" y="1035"/>
                  <a:pt x="1895" y="1021"/>
                  <a:pt x="1837" y="1009"/>
                </a:cubicBezTo>
                <a:cubicBezTo>
                  <a:pt x="1810" y="992"/>
                  <a:pt x="1790" y="988"/>
                  <a:pt x="1758" y="985"/>
                </a:cubicBezTo>
                <a:cubicBezTo>
                  <a:pt x="1728" y="976"/>
                  <a:pt x="1697" y="966"/>
                  <a:pt x="1666" y="957"/>
                </a:cubicBezTo>
                <a:cubicBezTo>
                  <a:pt x="1656" y="954"/>
                  <a:pt x="1645" y="952"/>
                  <a:pt x="1635" y="950"/>
                </a:cubicBezTo>
                <a:cubicBezTo>
                  <a:pt x="1630" y="949"/>
                  <a:pt x="1621" y="947"/>
                  <a:pt x="1621" y="947"/>
                </a:cubicBezTo>
                <a:cubicBezTo>
                  <a:pt x="1595" y="934"/>
                  <a:pt x="1567" y="926"/>
                  <a:pt x="1539" y="919"/>
                </a:cubicBezTo>
                <a:cubicBezTo>
                  <a:pt x="1520" y="908"/>
                  <a:pt x="1505" y="905"/>
                  <a:pt x="1484" y="899"/>
                </a:cubicBezTo>
                <a:cubicBezTo>
                  <a:pt x="1466" y="894"/>
                  <a:pt x="1451" y="880"/>
                  <a:pt x="1433" y="875"/>
                </a:cubicBezTo>
                <a:cubicBezTo>
                  <a:pt x="1416" y="853"/>
                  <a:pt x="1377" y="843"/>
                  <a:pt x="1350" y="837"/>
                </a:cubicBezTo>
                <a:cubicBezTo>
                  <a:pt x="1336" y="829"/>
                  <a:pt x="1322" y="828"/>
                  <a:pt x="1306" y="823"/>
                </a:cubicBezTo>
                <a:cubicBezTo>
                  <a:pt x="1291" y="812"/>
                  <a:pt x="1254" y="806"/>
                  <a:pt x="1254" y="806"/>
                </a:cubicBezTo>
                <a:cubicBezTo>
                  <a:pt x="1239" y="796"/>
                  <a:pt x="1223" y="793"/>
                  <a:pt x="1206" y="789"/>
                </a:cubicBezTo>
                <a:cubicBezTo>
                  <a:pt x="1191" y="781"/>
                  <a:pt x="1179" y="778"/>
                  <a:pt x="1162" y="775"/>
                </a:cubicBezTo>
                <a:cubicBezTo>
                  <a:pt x="1137" y="764"/>
                  <a:pt x="1109" y="753"/>
                  <a:pt x="1083" y="745"/>
                </a:cubicBezTo>
                <a:cubicBezTo>
                  <a:pt x="1062" y="729"/>
                  <a:pt x="1039" y="721"/>
                  <a:pt x="1014" y="714"/>
                </a:cubicBezTo>
                <a:cubicBezTo>
                  <a:pt x="994" y="693"/>
                  <a:pt x="926" y="680"/>
                  <a:pt x="898" y="669"/>
                </a:cubicBezTo>
                <a:cubicBezTo>
                  <a:pt x="889" y="656"/>
                  <a:pt x="883" y="655"/>
                  <a:pt x="867" y="652"/>
                </a:cubicBezTo>
                <a:cubicBezTo>
                  <a:pt x="816" y="623"/>
                  <a:pt x="764" y="600"/>
                  <a:pt x="706" y="587"/>
                </a:cubicBezTo>
                <a:cubicBezTo>
                  <a:pt x="688" y="575"/>
                  <a:pt x="699" y="581"/>
                  <a:pt x="671" y="573"/>
                </a:cubicBezTo>
                <a:cubicBezTo>
                  <a:pt x="668" y="572"/>
                  <a:pt x="661" y="570"/>
                  <a:pt x="661" y="570"/>
                </a:cubicBezTo>
                <a:cubicBezTo>
                  <a:pt x="654" y="560"/>
                  <a:pt x="654" y="557"/>
                  <a:pt x="644" y="549"/>
                </a:cubicBezTo>
                <a:cubicBezTo>
                  <a:pt x="635" y="542"/>
                  <a:pt x="617" y="529"/>
                  <a:pt x="617" y="529"/>
                </a:cubicBezTo>
                <a:cubicBezTo>
                  <a:pt x="606" y="512"/>
                  <a:pt x="583" y="505"/>
                  <a:pt x="565" y="494"/>
                </a:cubicBezTo>
                <a:cubicBezTo>
                  <a:pt x="541" y="479"/>
                  <a:pt x="528" y="453"/>
                  <a:pt x="507" y="436"/>
                </a:cubicBezTo>
                <a:cubicBezTo>
                  <a:pt x="497" y="428"/>
                  <a:pt x="471" y="422"/>
                  <a:pt x="459" y="419"/>
                </a:cubicBezTo>
                <a:cubicBezTo>
                  <a:pt x="432" y="403"/>
                  <a:pt x="402" y="393"/>
                  <a:pt x="373" y="381"/>
                </a:cubicBezTo>
                <a:cubicBezTo>
                  <a:pt x="365" y="373"/>
                  <a:pt x="357" y="365"/>
                  <a:pt x="349" y="357"/>
                </a:cubicBezTo>
                <a:cubicBezTo>
                  <a:pt x="344" y="352"/>
                  <a:pt x="341" y="345"/>
                  <a:pt x="335" y="343"/>
                </a:cubicBezTo>
                <a:cubicBezTo>
                  <a:pt x="328" y="341"/>
                  <a:pt x="315" y="337"/>
                  <a:pt x="315" y="337"/>
                </a:cubicBezTo>
                <a:cubicBezTo>
                  <a:pt x="304" y="329"/>
                  <a:pt x="307" y="330"/>
                  <a:pt x="294" y="326"/>
                </a:cubicBezTo>
                <a:cubicBezTo>
                  <a:pt x="286" y="324"/>
                  <a:pt x="270" y="319"/>
                  <a:pt x="270" y="319"/>
                </a:cubicBezTo>
                <a:cubicBezTo>
                  <a:pt x="251" y="304"/>
                  <a:pt x="228" y="275"/>
                  <a:pt x="209" y="265"/>
                </a:cubicBezTo>
                <a:cubicBezTo>
                  <a:pt x="197" y="259"/>
                  <a:pt x="174" y="247"/>
                  <a:pt x="174" y="247"/>
                </a:cubicBezTo>
                <a:cubicBezTo>
                  <a:pt x="166" y="228"/>
                  <a:pt x="164" y="222"/>
                  <a:pt x="147" y="210"/>
                </a:cubicBezTo>
                <a:cubicBezTo>
                  <a:pt x="138" y="196"/>
                  <a:pt x="122" y="188"/>
                  <a:pt x="106" y="182"/>
                </a:cubicBezTo>
                <a:cubicBezTo>
                  <a:pt x="101" y="175"/>
                  <a:pt x="97" y="169"/>
                  <a:pt x="92" y="162"/>
                </a:cubicBezTo>
                <a:cubicBezTo>
                  <a:pt x="90" y="158"/>
                  <a:pt x="85" y="151"/>
                  <a:pt x="85" y="151"/>
                </a:cubicBezTo>
                <a:cubicBezTo>
                  <a:pt x="79" y="125"/>
                  <a:pt x="65" y="98"/>
                  <a:pt x="37" y="90"/>
                </a:cubicBezTo>
                <a:cubicBezTo>
                  <a:pt x="32" y="73"/>
                  <a:pt x="21" y="47"/>
                  <a:pt x="6" y="38"/>
                </a:cubicBezTo>
                <a:cubicBezTo>
                  <a:pt x="5" y="32"/>
                  <a:pt x="0" y="20"/>
                  <a:pt x="6" y="14"/>
                </a:cubicBezTo>
                <a:cubicBezTo>
                  <a:pt x="20" y="0"/>
                  <a:pt x="17" y="24"/>
                  <a:pt x="17" y="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3060" name="Freeform 4"/>
          <p:cNvSpPr>
            <a:spLocks/>
          </p:cNvSpPr>
          <p:nvPr/>
        </p:nvSpPr>
        <p:spPr bwMode="auto">
          <a:xfrm>
            <a:off x="3048000" y="6705600"/>
            <a:ext cx="114300" cy="128588"/>
          </a:xfrm>
          <a:custGeom>
            <a:avLst/>
            <a:gdLst/>
            <a:ahLst/>
            <a:cxnLst>
              <a:cxn ang="0">
                <a:pos x="4" y="5"/>
              </a:cxn>
              <a:cxn ang="0">
                <a:pos x="31" y="81"/>
              </a:cxn>
              <a:cxn ang="0">
                <a:pos x="72" y="43"/>
              </a:cxn>
              <a:cxn ang="0">
                <a:pos x="38" y="12"/>
              </a:cxn>
              <a:cxn ang="0">
                <a:pos x="4" y="5"/>
              </a:cxn>
            </a:cxnLst>
            <a:rect l="0" t="0" r="r" b="b"/>
            <a:pathLst>
              <a:path w="72" h="81">
                <a:moveTo>
                  <a:pt x="4" y="5"/>
                </a:moveTo>
                <a:cubicBezTo>
                  <a:pt x="7" y="34"/>
                  <a:pt x="0" y="69"/>
                  <a:pt x="31" y="81"/>
                </a:cubicBezTo>
                <a:cubicBezTo>
                  <a:pt x="71" y="73"/>
                  <a:pt x="49" y="66"/>
                  <a:pt x="72" y="43"/>
                </a:cubicBezTo>
                <a:cubicBezTo>
                  <a:pt x="68" y="12"/>
                  <a:pt x="68" y="16"/>
                  <a:pt x="38" y="12"/>
                </a:cubicBezTo>
                <a:cubicBezTo>
                  <a:pt x="21" y="0"/>
                  <a:pt x="32" y="5"/>
                  <a:pt x="4" y="5"/>
                </a:cubicBez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3061" name="Freeform 5"/>
          <p:cNvSpPr>
            <a:spLocks/>
          </p:cNvSpPr>
          <p:nvPr/>
        </p:nvSpPr>
        <p:spPr bwMode="auto">
          <a:xfrm>
            <a:off x="760413" y="4110038"/>
            <a:ext cx="215900" cy="314325"/>
          </a:xfrm>
          <a:custGeom>
            <a:avLst/>
            <a:gdLst/>
            <a:ahLst/>
            <a:cxnLst>
              <a:cxn ang="0">
                <a:pos x="136" y="0"/>
              </a:cxn>
              <a:cxn ang="0">
                <a:pos x="115" y="12"/>
              </a:cxn>
              <a:cxn ang="0">
                <a:pos x="103" y="24"/>
              </a:cxn>
              <a:cxn ang="0">
                <a:pos x="61" y="57"/>
              </a:cxn>
              <a:cxn ang="0">
                <a:pos x="43" y="81"/>
              </a:cxn>
              <a:cxn ang="0">
                <a:pos x="16" y="135"/>
              </a:cxn>
              <a:cxn ang="0">
                <a:pos x="4" y="162"/>
              </a:cxn>
              <a:cxn ang="0">
                <a:pos x="46" y="183"/>
              </a:cxn>
              <a:cxn ang="0">
                <a:pos x="79" y="156"/>
              </a:cxn>
              <a:cxn ang="0">
                <a:pos x="97" y="129"/>
              </a:cxn>
              <a:cxn ang="0">
                <a:pos x="112" y="96"/>
              </a:cxn>
              <a:cxn ang="0">
                <a:pos x="115" y="21"/>
              </a:cxn>
              <a:cxn ang="0">
                <a:pos x="97" y="3"/>
              </a:cxn>
            </a:cxnLst>
            <a:rect l="0" t="0" r="r" b="b"/>
            <a:pathLst>
              <a:path w="136" h="198">
                <a:moveTo>
                  <a:pt x="136" y="0"/>
                </a:moveTo>
                <a:cubicBezTo>
                  <a:pt x="129" y="4"/>
                  <a:pt x="121" y="6"/>
                  <a:pt x="115" y="12"/>
                </a:cubicBezTo>
                <a:cubicBezTo>
                  <a:pt x="99" y="28"/>
                  <a:pt x="127" y="16"/>
                  <a:pt x="103" y="24"/>
                </a:cubicBezTo>
                <a:cubicBezTo>
                  <a:pt x="94" y="38"/>
                  <a:pt x="74" y="44"/>
                  <a:pt x="61" y="57"/>
                </a:cubicBezTo>
                <a:cubicBezTo>
                  <a:pt x="52" y="66"/>
                  <a:pt x="55" y="73"/>
                  <a:pt x="43" y="81"/>
                </a:cubicBezTo>
                <a:cubicBezTo>
                  <a:pt x="37" y="100"/>
                  <a:pt x="32" y="124"/>
                  <a:pt x="16" y="135"/>
                </a:cubicBezTo>
                <a:cubicBezTo>
                  <a:pt x="13" y="145"/>
                  <a:pt x="7" y="152"/>
                  <a:pt x="4" y="162"/>
                </a:cubicBezTo>
                <a:cubicBezTo>
                  <a:pt x="8" y="192"/>
                  <a:pt x="0" y="198"/>
                  <a:pt x="46" y="183"/>
                </a:cubicBezTo>
                <a:cubicBezTo>
                  <a:pt x="50" y="182"/>
                  <a:pt x="73" y="164"/>
                  <a:pt x="79" y="156"/>
                </a:cubicBezTo>
                <a:cubicBezTo>
                  <a:pt x="86" y="147"/>
                  <a:pt x="97" y="129"/>
                  <a:pt x="97" y="129"/>
                </a:cubicBezTo>
                <a:cubicBezTo>
                  <a:pt x="100" y="116"/>
                  <a:pt x="105" y="107"/>
                  <a:pt x="112" y="96"/>
                </a:cubicBezTo>
                <a:cubicBezTo>
                  <a:pt x="115" y="27"/>
                  <a:pt x="115" y="52"/>
                  <a:pt x="115" y="21"/>
                </a:cubicBezTo>
                <a:lnTo>
                  <a:pt x="97" y="3"/>
                </a:lnTo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3062" name="Freeform 6"/>
          <p:cNvSpPr>
            <a:spLocks/>
          </p:cNvSpPr>
          <p:nvPr/>
        </p:nvSpPr>
        <p:spPr bwMode="auto">
          <a:xfrm rot="261260">
            <a:off x="914400" y="2139950"/>
            <a:ext cx="4344988" cy="2508250"/>
          </a:xfrm>
          <a:custGeom>
            <a:avLst/>
            <a:gdLst/>
            <a:ahLst/>
            <a:cxnLst>
              <a:cxn ang="0">
                <a:pos x="32" y="984"/>
              </a:cxn>
              <a:cxn ang="0">
                <a:pos x="224" y="792"/>
              </a:cxn>
              <a:cxn ang="0">
                <a:pos x="704" y="504"/>
              </a:cxn>
              <a:cxn ang="0">
                <a:pos x="1232" y="264"/>
              </a:cxn>
              <a:cxn ang="0">
                <a:pos x="1664" y="72"/>
              </a:cxn>
              <a:cxn ang="0">
                <a:pos x="1712" y="24"/>
              </a:cxn>
              <a:cxn ang="0">
                <a:pos x="1088" y="216"/>
              </a:cxn>
              <a:cxn ang="0">
                <a:pos x="656" y="360"/>
              </a:cxn>
              <a:cxn ang="0">
                <a:pos x="368" y="504"/>
              </a:cxn>
              <a:cxn ang="0">
                <a:pos x="176" y="648"/>
              </a:cxn>
              <a:cxn ang="0">
                <a:pos x="128" y="696"/>
              </a:cxn>
              <a:cxn ang="0">
                <a:pos x="80" y="744"/>
              </a:cxn>
              <a:cxn ang="0">
                <a:pos x="32" y="840"/>
              </a:cxn>
              <a:cxn ang="0">
                <a:pos x="32" y="984"/>
              </a:cxn>
            </a:cxnLst>
            <a:rect l="0" t="0" r="r" b="b"/>
            <a:pathLst>
              <a:path w="1808" h="992">
                <a:moveTo>
                  <a:pt x="32" y="984"/>
                </a:moveTo>
                <a:cubicBezTo>
                  <a:pt x="64" y="976"/>
                  <a:pt x="112" y="872"/>
                  <a:pt x="224" y="792"/>
                </a:cubicBezTo>
                <a:cubicBezTo>
                  <a:pt x="336" y="712"/>
                  <a:pt x="536" y="592"/>
                  <a:pt x="704" y="504"/>
                </a:cubicBezTo>
                <a:cubicBezTo>
                  <a:pt x="872" y="416"/>
                  <a:pt x="1072" y="336"/>
                  <a:pt x="1232" y="264"/>
                </a:cubicBezTo>
                <a:cubicBezTo>
                  <a:pt x="1392" y="192"/>
                  <a:pt x="1584" y="112"/>
                  <a:pt x="1664" y="72"/>
                </a:cubicBezTo>
                <a:cubicBezTo>
                  <a:pt x="1744" y="32"/>
                  <a:pt x="1808" y="0"/>
                  <a:pt x="1712" y="24"/>
                </a:cubicBezTo>
                <a:cubicBezTo>
                  <a:pt x="1616" y="48"/>
                  <a:pt x="1264" y="160"/>
                  <a:pt x="1088" y="216"/>
                </a:cubicBezTo>
                <a:cubicBezTo>
                  <a:pt x="912" y="272"/>
                  <a:pt x="776" y="312"/>
                  <a:pt x="656" y="360"/>
                </a:cubicBezTo>
                <a:cubicBezTo>
                  <a:pt x="536" y="408"/>
                  <a:pt x="448" y="456"/>
                  <a:pt x="368" y="504"/>
                </a:cubicBezTo>
                <a:cubicBezTo>
                  <a:pt x="288" y="552"/>
                  <a:pt x="216" y="616"/>
                  <a:pt x="176" y="648"/>
                </a:cubicBezTo>
                <a:cubicBezTo>
                  <a:pt x="136" y="680"/>
                  <a:pt x="144" y="680"/>
                  <a:pt x="128" y="696"/>
                </a:cubicBezTo>
                <a:cubicBezTo>
                  <a:pt x="112" y="712"/>
                  <a:pt x="96" y="720"/>
                  <a:pt x="80" y="744"/>
                </a:cubicBezTo>
                <a:cubicBezTo>
                  <a:pt x="64" y="768"/>
                  <a:pt x="40" y="800"/>
                  <a:pt x="32" y="840"/>
                </a:cubicBezTo>
                <a:cubicBezTo>
                  <a:pt x="24" y="880"/>
                  <a:pt x="0" y="992"/>
                  <a:pt x="32" y="984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3063" name="Freeform 7"/>
          <p:cNvSpPr>
            <a:spLocks/>
          </p:cNvSpPr>
          <p:nvPr/>
        </p:nvSpPr>
        <p:spPr bwMode="auto">
          <a:xfrm>
            <a:off x="823913" y="4089400"/>
            <a:ext cx="466725" cy="411163"/>
          </a:xfrm>
          <a:custGeom>
            <a:avLst/>
            <a:gdLst/>
            <a:ahLst/>
            <a:cxnLst>
              <a:cxn ang="0">
                <a:pos x="3" y="199"/>
              </a:cxn>
              <a:cxn ang="0">
                <a:pos x="15" y="217"/>
              </a:cxn>
              <a:cxn ang="0">
                <a:pos x="42" y="259"/>
              </a:cxn>
              <a:cxn ang="0">
                <a:pos x="99" y="244"/>
              </a:cxn>
              <a:cxn ang="0">
                <a:pos x="135" y="205"/>
              </a:cxn>
              <a:cxn ang="0">
                <a:pos x="168" y="160"/>
              </a:cxn>
              <a:cxn ang="0">
                <a:pos x="204" y="124"/>
              </a:cxn>
              <a:cxn ang="0">
                <a:pos x="234" y="88"/>
              </a:cxn>
              <a:cxn ang="0">
                <a:pos x="261" y="55"/>
              </a:cxn>
              <a:cxn ang="0">
                <a:pos x="294" y="10"/>
              </a:cxn>
              <a:cxn ang="0">
                <a:pos x="246" y="10"/>
              </a:cxn>
              <a:cxn ang="0">
                <a:pos x="132" y="88"/>
              </a:cxn>
              <a:cxn ang="0">
                <a:pos x="105" y="106"/>
              </a:cxn>
              <a:cxn ang="0">
                <a:pos x="75" y="130"/>
              </a:cxn>
              <a:cxn ang="0">
                <a:pos x="33" y="181"/>
              </a:cxn>
              <a:cxn ang="0">
                <a:pos x="12" y="190"/>
              </a:cxn>
              <a:cxn ang="0">
                <a:pos x="3" y="199"/>
              </a:cxn>
            </a:cxnLst>
            <a:rect l="0" t="0" r="r" b="b"/>
            <a:pathLst>
              <a:path w="294" h="259">
                <a:moveTo>
                  <a:pt x="3" y="199"/>
                </a:moveTo>
                <a:cubicBezTo>
                  <a:pt x="10" y="227"/>
                  <a:pt x="0" y="198"/>
                  <a:pt x="15" y="217"/>
                </a:cubicBezTo>
                <a:cubicBezTo>
                  <a:pt x="26" y="231"/>
                  <a:pt x="20" y="252"/>
                  <a:pt x="42" y="259"/>
                </a:cubicBezTo>
                <a:cubicBezTo>
                  <a:pt x="122" y="253"/>
                  <a:pt x="55" y="259"/>
                  <a:pt x="99" y="244"/>
                </a:cubicBezTo>
                <a:cubicBezTo>
                  <a:pt x="113" y="230"/>
                  <a:pt x="116" y="214"/>
                  <a:pt x="135" y="205"/>
                </a:cubicBezTo>
                <a:cubicBezTo>
                  <a:pt x="141" y="187"/>
                  <a:pt x="155" y="173"/>
                  <a:pt x="168" y="160"/>
                </a:cubicBezTo>
                <a:cubicBezTo>
                  <a:pt x="174" y="143"/>
                  <a:pt x="192" y="136"/>
                  <a:pt x="204" y="124"/>
                </a:cubicBezTo>
                <a:cubicBezTo>
                  <a:pt x="207" y="115"/>
                  <a:pt x="226" y="99"/>
                  <a:pt x="234" y="88"/>
                </a:cubicBezTo>
                <a:cubicBezTo>
                  <a:pt x="238" y="76"/>
                  <a:pt x="251" y="65"/>
                  <a:pt x="261" y="55"/>
                </a:cubicBezTo>
                <a:cubicBezTo>
                  <a:pt x="269" y="32"/>
                  <a:pt x="281" y="29"/>
                  <a:pt x="294" y="10"/>
                </a:cubicBezTo>
                <a:cubicBezTo>
                  <a:pt x="279" y="0"/>
                  <a:pt x="263" y="4"/>
                  <a:pt x="246" y="10"/>
                </a:cubicBezTo>
                <a:cubicBezTo>
                  <a:pt x="225" y="41"/>
                  <a:pt x="167" y="70"/>
                  <a:pt x="132" y="88"/>
                </a:cubicBezTo>
                <a:cubicBezTo>
                  <a:pt x="121" y="93"/>
                  <a:pt x="117" y="102"/>
                  <a:pt x="105" y="106"/>
                </a:cubicBezTo>
                <a:cubicBezTo>
                  <a:pt x="96" y="115"/>
                  <a:pt x="84" y="121"/>
                  <a:pt x="75" y="130"/>
                </a:cubicBezTo>
                <a:cubicBezTo>
                  <a:pt x="60" y="145"/>
                  <a:pt x="49" y="168"/>
                  <a:pt x="33" y="181"/>
                </a:cubicBezTo>
                <a:cubicBezTo>
                  <a:pt x="27" y="186"/>
                  <a:pt x="19" y="187"/>
                  <a:pt x="12" y="190"/>
                </a:cubicBezTo>
                <a:cubicBezTo>
                  <a:pt x="5" y="200"/>
                  <a:pt x="10" y="199"/>
                  <a:pt x="3" y="199"/>
                </a:cubicBez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306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Leaving it on the Table </a:t>
            </a:r>
          </a:p>
        </p:txBody>
      </p:sp>
      <p:sp>
        <p:nvSpPr>
          <p:cNvPr id="813065" name="Freeform 9"/>
          <p:cNvSpPr>
            <a:spLocks/>
          </p:cNvSpPr>
          <p:nvPr/>
        </p:nvSpPr>
        <p:spPr bwMode="auto">
          <a:xfrm rot="-262983">
            <a:off x="379413" y="2438400"/>
            <a:ext cx="5789612" cy="5892800"/>
          </a:xfrm>
          <a:custGeom>
            <a:avLst/>
            <a:gdLst/>
            <a:ahLst/>
            <a:cxnLst>
              <a:cxn ang="0">
                <a:pos x="2768" y="0"/>
              </a:cxn>
              <a:cxn ang="0">
                <a:pos x="32" y="1344"/>
              </a:cxn>
              <a:cxn ang="0">
                <a:pos x="2960" y="3168"/>
              </a:cxn>
            </a:cxnLst>
            <a:rect l="0" t="0" r="r" b="b"/>
            <a:pathLst>
              <a:path w="2960" h="3168">
                <a:moveTo>
                  <a:pt x="2768" y="0"/>
                </a:moveTo>
                <a:cubicBezTo>
                  <a:pt x="1384" y="408"/>
                  <a:pt x="0" y="816"/>
                  <a:pt x="32" y="1344"/>
                </a:cubicBezTo>
                <a:cubicBezTo>
                  <a:pt x="64" y="1872"/>
                  <a:pt x="2472" y="2864"/>
                  <a:pt x="2960" y="3168"/>
                </a:cubicBezTo>
              </a:path>
            </a:pathLst>
          </a:custGeom>
          <a:noFill/>
          <a:ln w="57150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3066" name="Freeform 10"/>
          <p:cNvSpPr>
            <a:spLocks/>
          </p:cNvSpPr>
          <p:nvPr/>
        </p:nvSpPr>
        <p:spPr bwMode="auto">
          <a:xfrm rot="-262983">
            <a:off x="728663" y="2667000"/>
            <a:ext cx="5599112" cy="5340350"/>
          </a:xfrm>
          <a:custGeom>
            <a:avLst/>
            <a:gdLst/>
            <a:ahLst/>
            <a:cxnLst>
              <a:cxn ang="0">
                <a:pos x="2768" y="0"/>
              </a:cxn>
              <a:cxn ang="0">
                <a:pos x="32" y="1344"/>
              </a:cxn>
              <a:cxn ang="0">
                <a:pos x="2960" y="3168"/>
              </a:cxn>
            </a:cxnLst>
            <a:rect l="0" t="0" r="r" b="b"/>
            <a:pathLst>
              <a:path w="2960" h="3168">
                <a:moveTo>
                  <a:pt x="2768" y="0"/>
                </a:moveTo>
                <a:cubicBezTo>
                  <a:pt x="1384" y="408"/>
                  <a:pt x="0" y="816"/>
                  <a:pt x="32" y="1344"/>
                </a:cubicBezTo>
                <a:cubicBezTo>
                  <a:pt x="64" y="1872"/>
                  <a:pt x="2472" y="2864"/>
                  <a:pt x="2960" y="3168"/>
                </a:cubicBezTo>
              </a:path>
            </a:pathLst>
          </a:custGeom>
          <a:noFill/>
          <a:ln w="57150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13067" name="Group 11"/>
          <p:cNvGrpSpPr>
            <a:grpSpLocks/>
          </p:cNvGrpSpPr>
          <p:nvPr/>
        </p:nvGrpSpPr>
        <p:grpSpPr bwMode="auto">
          <a:xfrm>
            <a:off x="1447800" y="4581525"/>
            <a:ext cx="381000" cy="984250"/>
            <a:chOff x="2208" y="2640"/>
            <a:chExt cx="192" cy="432"/>
          </a:xfrm>
        </p:grpSpPr>
        <p:sp>
          <p:nvSpPr>
            <p:cNvPr id="813068" name="Rectangle 12"/>
            <p:cNvSpPr>
              <a:spLocks noChangeArrowheads="1"/>
            </p:cNvSpPr>
            <p:nvPr/>
          </p:nvSpPr>
          <p:spPr bwMode="auto">
            <a:xfrm>
              <a:off x="2208" y="2640"/>
              <a:ext cx="192" cy="192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66FF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69" name="Line 13"/>
            <p:cNvSpPr>
              <a:spLocks noChangeShapeType="1"/>
            </p:cNvSpPr>
            <p:nvPr/>
          </p:nvSpPr>
          <p:spPr bwMode="auto">
            <a:xfrm>
              <a:off x="2208" y="2640"/>
              <a:ext cx="0" cy="432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3070" name="Line 14"/>
            <p:cNvSpPr>
              <a:spLocks noChangeShapeType="1"/>
            </p:cNvSpPr>
            <p:nvPr/>
          </p:nvSpPr>
          <p:spPr bwMode="auto">
            <a:xfrm>
              <a:off x="2400" y="2640"/>
              <a:ext cx="0" cy="432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3071" name="Freeform 15"/>
          <p:cNvSpPr>
            <a:spLocks/>
          </p:cNvSpPr>
          <p:nvPr/>
        </p:nvSpPr>
        <p:spPr bwMode="auto">
          <a:xfrm rot="-345274">
            <a:off x="619125" y="2768600"/>
            <a:ext cx="5867400" cy="5383213"/>
          </a:xfrm>
          <a:custGeom>
            <a:avLst/>
            <a:gdLst/>
            <a:ahLst/>
            <a:cxnLst>
              <a:cxn ang="0">
                <a:pos x="3928" y="0"/>
              </a:cxn>
              <a:cxn ang="0">
                <a:pos x="952" y="528"/>
              </a:cxn>
              <a:cxn ang="0">
                <a:pos x="568" y="1872"/>
              </a:cxn>
              <a:cxn ang="0">
                <a:pos x="4360" y="3312"/>
              </a:cxn>
            </a:cxnLst>
            <a:rect l="0" t="0" r="r" b="b"/>
            <a:pathLst>
              <a:path w="4360" h="3312">
                <a:moveTo>
                  <a:pt x="3928" y="0"/>
                </a:moveTo>
                <a:cubicBezTo>
                  <a:pt x="2720" y="108"/>
                  <a:pt x="1512" y="216"/>
                  <a:pt x="952" y="528"/>
                </a:cubicBezTo>
                <a:cubicBezTo>
                  <a:pt x="392" y="840"/>
                  <a:pt x="0" y="1408"/>
                  <a:pt x="568" y="1872"/>
                </a:cubicBezTo>
                <a:cubicBezTo>
                  <a:pt x="1136" y="2336"/>
                  <a:pt x="2748" y="2824"/>
                  <a:pt x="4360" y="3312"/>
                </a:cubicBezTo>
              </a:path>
            </a:pathLst>
          </a:custGeom>
          <a:noFill/>
          <a:ln w="57150" cmpd="sng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3072" name="Freeform 16"/>
          <p:cNvSpPr>
            <a:spLocks/>
          </p:cNvSpPr>
          <p:nvPr/>
        </p:nvSpPr>
        <p:spPr bwMode="auto">
          <a:xfrm>
            <a:off x="1730375" y="6496050"/>
            <a:ext cx="114300" cy="128588"/>
          </a:xfrm>
          <a:custGeom>
            <a:avLst/>
            <a:gdLst/>
            <a:ahLst/>
            <a:cxnLst>
              <a:cxn ang="0">
                <a:pos x="4" y="5"/>
              </a:cxn>
              <a:cxn ang="0">
                <a:pos x="31" y="81"/>
              </a:cxn>
              <a:cxn ang="0">
                <a:pos x="72" y="43"/>
              </a:cxn>
              <a:cxn ang="0">
                <a:pos x="38" y="12"/>
              </a:cxn>
              <a:cxn ang="0">
                <a:pos x="4" y="5"/>
              </a:cxn>
            </a:cxnLst>
            <a:rect l="0" t="0" r="r" b="b"/>
            <a:pathLst>
              <a:path w="72" h="81">
                <a:moveTo>
                  <a:pt x="4" y="5"/>
                </a:moveTo>
                <a:cubicBezTo>
                  <a:pt x="7" y="34"/>
                  <a:pt x="0" y="69"/>
                  <a:pt x="31" y="81"/>
                </a:cubicBezTo>
                <a:cubicBezTo>
                  <a:pt x="71" y="73"/>
                  <a:pt x="49" y="66"/>
                  <a:pt x="72" y="43"/>
                </a:cubicBezTo>
                <a:cubicBezTo>
                  <a:pt x="68" y="12"/>
                  <a:pt x="68" y="16"/>
                  <a:pt x="38" y="12"/>
                </a:cubicBezTo>
                <a:cubicBezTo>
                  <a:pt x="21" y="0"/>
                  <a:pt x="32" y="5"/>
                  <a:pt x="4" y="5"/>
                </a:cubicBez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3073" name="Freeform 17"/>
          <p:cNvSpPr>
            <a:spLocks/>
          </p:cNvSpPr>
          <p:nvPr/>
        </p:nvSpPr>
        <p:spPr bwMode="auto">
          <a:xfrm>
            <a:off x="4953000" y="7662863"/>
            <a:ext cx="114300" cy="85725"/>
          </a:xfrm>
          <a:custGeom>
            <a:avLst/>
            <a:gdLst/>
            <a:ahLst/>
            <a:cxnLst>
              <a:cxn ang="0">
                <a:pos x="4" y="5"/>
              </a:cxn>
              <a:cxn ang="0">
                <a:pos x="31" y="81"/>
              </a:cxn>
              <a:cxn ang="0">
                <a:pos x="72" y="43"/>
              </a:cxn>
              <a:cxn ang="0">
                <a:pos x="38" y="12"/>
              </a:cxn>
              <a:cxn ang="0">
                <a:pos x="4" y="5"/>
              </a:cxn>
            </a:cxnLst>
            <a:rect l="0" t="0" r="r" b="b"/>
            <a:pathLst>
              <a:path w="72" h="81">
                <a:moveTo>
                  <a:pt x="4" y="5"/>
                </a:moveTo>
                <a:cubicBezTo>
                  <a:pt x="7" y="34"/>
                  <a:pt x="0" y="69"/>
                  <a:pt x="31" y="81"/>
                </a:cubicBezTo>
                <a:cubicBezTo>
                  <a:pt x="71" y="73"/>
                  <a:pt x="49" y="66"/>
                  <a:pt x="72" y="43"/>
                </a:cubicBezTo>
                <a:cubicBezTo>
                  <a:pt x="68" y="12"/>
                  <a:pt x="68" y="16"/>
                  <a:pt x="38" y="12"/>
                </a:cubicBezTo>
                <a:cubicBezTo>
                  <a:pt x="21" y="0"/>
                  <a:pt x="32" y="5"/>
                  <a:pt x="4" y="5"/>
                </a:cubicBez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3074" name="Freeform 18"/>
          <p:cNvSpPr>
            <a:spLocks/>
          </p:cNvSpPr>
          <p:nvPr/>
        </p:nvSpPr>
        <p:spPr bwMode="auto">
          <a:xfrm rot="-345274">
            <a:off x="234950" y="2509838"/>
            <a:ext cx="5943600" cy="5872162"/>
          </a:xfrm>
          <a:custGeom>
            <a:avLst/>
            <a:gdLst/>
            <a:ahLst/>
            <a:cxnLst>
              <a:cxn ang="0">
                <a:pos x="3928" y="0"/>
              </a:cxn>
              <a:cxn ang="0">
                <a:pos x="952" y="528"/>
              </a:cxn>
              <a:cxn ang="0">
                <a:pos x="568" y="1872"/>
              </a:cxn>
              <a:cxn ang="0">
                <a:pos x="4360" y="3312"/>
              </a:cxn>
            </a:cxnLst>
            <a:rect l="0" t="0" r="r" b="b"/>
            <a:pathLst>
              <a:path w="4360" h="3312">
                <a:moveTo>
                  <a:pt x="3928" y="0"/>
                </a:moveTo>
                <a:cubicBezTo>
                  <a:pt x="2720" y="108"/>
                  <a:pt x="1512" y="216"/>
                  <a:pt x="952" y="528"/>
                </a:cubicBezTo>
                <a:cubicBezTo>
                  <a:pt x="392" y="840"/>
                  <a:pt x="0" y="1408"/>
                  <a:pt x="568" y="1872"/>
                </a:cubicBezTo>
                <a:cubicBezTo>
                  <a:pt x="1136" y="2336"/>
                  <a:pt x="2748" y="2824"/>
                  <a:pt x="4360" y="3312"/>
                </a:cubicBezTo>
              </a:path>
            </a:pathLst>
          </a:custGeom>
          <a:noFill/>
          <a:ln w="57150" cmpd="sng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3075" name="Text Box 19"/>
          <p:cNvSpPr txBox="1">
            <a:spLocks noChangeArrowheads="1"/>
          </p:cNvSpPr>
          <p:nvPr/>
        </p:nvSpPr>
        <p:spPr bwMode="auto">
          <a:xfrm>
            <a:off x="381000" y="1219200"/>
            <a:ext cx="365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High Line vs. Direct Line</a:t>
            </a:r>
          </a:p>
        </p:txBody>
      </p:sp>
      <p:sp>
        <p:nvSpPr>
          <p:cNvPr id="813076" name="Text Box 20"/>
          <p:cNvSpPr txBox="1">
            <a:spLocks noChangeArrowheads="1"/>
          </p:cNvSpPr>
          <p:nvPr/>
        </p:nvSpPr>
        <p:spPr bwMode="auto">
          <a:xfrm>
            <a:off x="2209800" y="4162425"/>
            <a:ext cx="44196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How far can you push it?</a:t>
            </a:r>
          </a:p>
          <a:p>
            <a:r>
              <a:rPr lang="en-US" sz="2400">
                <a:solidFill>
                  <a:schemeClr val="bg1"/>
                </a:solidFill>
              </a:rPr>
              <a:t>The more direct the line, the longer you must delay initiation, and the tighter you must turn</a:t>
            </a:r>
          </a:p>
        </p:txBody>
      </p:sp>
      <p:sp>
        <p:nvSpPr>
          <p:cNvPr id="813077" name="Text Box 21"/>
          <p:cNvSpPr txBox="1">
            <a:spLocks noChangeArrowheads="1"/>
          </p:cNvSpPr>
          <p:nvPr/>
        </p:nvSpPr>
        <p:spPr bwMode="auto">
          <a:xfrm>
            <a:off x="228600" y="7816850"/>
            <a:ext cx="5334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solidFill>
                  <a:srgbClr val="66FF33"/>
                </a:solidFill>
              </a:rPr>
              <a:t>How much time are you leaving on the table???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Freeform 2"/>
          <p:cNvSpPr>
            <a:spLocks/>
          </p:cNvSpPr>
          <p:nvPr/>
        </p:nvSpPr>
        <p:spPr bwMode="auto">
          <a:xfrm>
            <a:off x="1425575" y="6232525"/>
            <a:ext cx="163513" cy="187325"/>
          </a:xfrm>
          <a:custGeom>
            <a:avLst/>
            <a:gdLst/>
            <a:ahLst/>
            <a:cxnLst>
              <a:cxn ang="0">
                <a:pos x="0" y="13"/>
              </a:cxn>
              <a:cxn ang="0">
                <a:pos x="38" y="0"/>
              </a:cxn>
              <a:cxn ang="0">
                <a:pos x="83" y="48"/>
              </a:cxn>
              <a:cxn ang="0">
                <a:pos x="103" y="89"/>
              </a:cxn>
              <a:cxn ang="0">
                <a:pos x="65" y="92"/>
              </a:cxn>
              <a:cxn ang="0">
                <a:pos x="35" y="82"/>
              </a:cxn>
              <a:cxn ang="0">
                <a:pos x="24" y="44"/>
              </a:cxn>
              <a:cxn ang="0">
                <a:pos x="0" y="13"/>
              </a:cxn>
            </a:cxnLst>
            <a:rect l="0" t="0" r="r" b="b"/>
            <a:pathLst>
              <a:path w="103" h="118">
                <a:moveTo>
                  <a:pt x="0" y="13"/>
                </a:moveTo>
                <a:cubicBezTo>
                  <a:pt x="15" y="10"/>
                  <a:pt x="23" y="3"/>
                  <a:pt x="38" y="0"/>
                </a:cubicBezTo>
                <a:cubicBezTo>
                  <a:pt x="69" y="7"/>
                  <a:pt x="60" y="34"/>
                  <a:pt x="83" y="48"/>
                </a:cubicBezTo>
                <a:cubicBezTo>
                  <a:pt x="87" y="64"/>
                  <a:pt x="96" y="74"/>
                  <a:pt x="103" y="89"/>
                </a:cubicBezTo>
                <a:cubicBezTo>
                  <a:pt x="83" y="118"/>
                  <a:pt x="85" y="106"/>
                  <a:pt x="65" y="92"/>
                </a:cubicBezTo>
                <a:cubicBezTo>
                  <a:pt x="56" y="86"/>
                  <a:pt x="45" y="84"/>
                  <a:pt x="35" y="82"/>
                </a:cubicBezTo>
                <a:cubicBezTo>
                  <a:pt x="30" y="70"/>
                  <a:pt x="30" y="55"/>
                  <a:pt x="24" y="44"/>
                </a:cubicBezTo>
                <a:cubicBezTo>
                  <a:pt x="15" y="28"/>
                  <a:pt x="5" y="32"/>
                  <a:pt x="0" y="13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2275" name="Freeform 3"/>
          <p:cNvSpPr>
            <a:spLocks/>
          </p:cNvSpPr>
          <p:nvPr/>
        </p:nvSpPr>
        <p:spPr bwMode="auto">
          <a:xfrm>
            <a:off x="730250" y="5632450"/>
            <a:ext cx="4848225" cy="2184400"/>
          </a:xfrm>
          <a:custGeom>
            <a:avLst/>
            <a:gdLst/>
            <a:ahLst/>
            <a:cxnLst>
              <a:cxn ang="0">
                <a:pos x="58" y="31"/>
              </a:cxn>
              <a:cxn ang="0">
                <a:pos x="174" y="107"/>
              </a:cxn>
              <a:cxn ang="0">
                <a:pos x="212" y="141"/>
              </a:cxn>
              <a:cxn ang="0">
                <a:pos x="329" y="206"/>
              </a:cxn>
              <a:cxn ang="0">
                <a:pos x="390" y="237"/>
              </a:cxn>
              <a:cxn ang="0">
                <a:pos x="473" y="282"/>
              </a:cxn>
              <a:cxn ang="0">
                <a:pos x="503" y="306"/>
              </a:cxn>
              <a:cxn ang="0">
                <a:pos x="589" y="354"/>
              </a:cxn>
              <a:cxn ang="0">
                <a:pos x="654" y="374"/>
              </a:cxn>
              <a:cxn ang="0">
                <a:pos x="682" y="388"/>
              </a:cxn>
              <a:cxn ang="0">
                <a:pos x="788" y="453"/>
              </a:cxn>
              <a:cxn ang="0">
                <a:pos x="853" y="484"/>
              </a:cxn>
              <a:cxn ang="0">
                <a:pos x="1025" y="566"/>
              </a:cxn>
              <a:cxn ang="0">
                <a:pos x="1127" y="614"/>
              </a:cxn>
              <a:cxn ang="0">
                <a:pos x="1299" y="690"/>
              </a:cxn>
              <a:cxn ang="0">
                <a:pos x="1374" y="714"/>
              </a:cxn>
              <a:cxn ang="0">
                <a:pos x="1515" y="738"/>
              </a:cxn>
              <a:cxn ang="0">
                <a:pos x="1625" y="786"/>
              </a:cxn>
              <a:cxn ang="0">
                <a:pos x="1765" y="861"/>
              </a:cxn>
              <a:cxn ang="0">
                <a:pos x="1995" y="937"/>
              </a:cxn>
              <a:cxn ang="0">
                <a:pos x="2135" y="1005"/>
              </a:cxn>
              <a:cxn ang="0">
                <a:pos x="2283" y="1053"/>
              </a:cxn>
              <a:cxn ang="0">
                <a:pos x="2540" y="1170"/>
              </a:cxn>
              <a:cxn ang="0">
                <a:pos x="2629" y="1207"/>
              </a:cxn>
              <a:cxn ang="0">
                <a:pos x="2794" y="1255"/>
              </a:cxn>
              <a:cxn ang="0">
                <a:pos x="2927" y="1303"/>
              </a:cxn>
              <a:cxn ang="0">
                <a:pos x="3023" y="1348"/>
              </a:cxn>
              <a:cxn ang="0">
                <a:pos x="3010" y="1369"/>
              </a:cxn>
              <a:cxn ang="0">
                <a:pos x="2890" y="1317"/>
              </a:cxn>
              <a:cxn ang="0">
                <a:pos x="2694" y="1293"/>
              </a:cxn>
              <a:cxn ang="0">
                <a:pos x="2526" y="1228"/>
              </a:cxn>
              <a:cxn ang="0">
                <a:pos x="2307" y="1159"/>
              </a:cxn>
              <a:cxn ang="0">
                <a:pos x="2142" y="1108"/>
              </a:cxn>
              <a:cxn ang="0">
                <a:pos x="2012" y="1060"/>
              </a:cxn>
              <a:cxn ang="0">
                <a:pos x="1758" y="985"/>
              </a:cxn>
              <a:cxn ang="0">
                <a:pos x="1635" y="950"/>
              </a:cxn>
              <a:cxn ang="0">
                <a:pos x="1539" y="919"/>
              </a:cxn>
              <a:cxn ang="0">
                <a:pos x="1433" y="875"/>
              </a:cxn>
              <a:cxn ang="0">
                <a:pos x="1306" y="823"/>
              </a:cxn>
              <a:cxn ang="0">
                <a:pos x="1206" y="789"/>
              </a:cxn>
              <a:cxn ang="0">
                <a:pos x="1083" y="745"/>
              </a:cxn>
              <a:cxn ang="0">
                <a:pos x="898" y="669"/>
              </a:cxn>
              <a:cxn ang="0">
                <a:pos x="706" y="587"/>
              </a:cxn>
              <a:cxn ang="0">
                <a:pos x="661" y="570"/>
              </a:cxn>
              <a:cxn ang="0">
                <a:pos x="617" y="529"/>
              </a:cxn>
              <a:cxn ang="0">
                <a:pos x="507" y="436"/>
              </a:cxn>
              <a:cxn ang="0">
                <a:pos x="373" y="381"/>
              </a:cxn>
              <a:cxn ang="0">
                <a:pos x="335" y="343"/>
              </a:cxn>
              <a:cxn ang="0">
                <a:pos x="294" y="326"/>
              </a:cxn>
              <a:cxn ang="0">
                <a:pos x="209" y="265"/>
              </a:cxn>
              <a:cxn ang="0">
                <a:pos x="147" y="210"/>
              </a:cxn>
              <a:cxn ang="0">
                <a:pos x="92" y="162"/>
              </a:cxn>
              <a:cxn ang="0">
                <a:pos x="37" y="90"/>
              </a:cxn>
              <a:cxn ang="0">
                <a:pos x="6" y="14"/>
              </a:cxn>
            </a:cxnLst>
            <a:rect l="0" t="0" r="r" b="b"/>
            <a:pathLst>
              <a:path w="3054" h="1376">
                <a:moveTo>
                  <a:pt x="17" y="1"/>
                </a:moveTo>
                <a:cubicBezTo>
                  <a:pt x="32" y="10"/>
                  <a:pt x="42" y="27"/>
                  <a:pt x="58" y="31"/>
                </a:cubicBezTo>
                <a:cubicBezTo>
                  <a:pt x="73" y="54"/>
                  <a:pt x="90" y="58"/>
                  <a:pt x="113" y="66"/>
                </a:cubicBezTo>
                <a:cubicBezTo>
                  <a:pt x="126" y="87"/>
                  <a:pt x="151" y="100"/>
                  <a:pt x="174" y="107"/>
                </a:cubicBezTo>
                <a:cubicBezTo>
                  <a:pt x="178" y="113"/>
                  <a:pt x="179" y="122"/>
                  <a:pt x="185" y="127"/>
                </a:cubicBezTo>
                <a:cubicBezTo>
                  <a:pt x="193" y="133"/>
                  <a:pt x="212" y="141"/>
                  <a:pt x="212" y="141"/>
                </a:cubicBezTo>
                <a:cubicBezTo>
                  <a:pt x="222" y="173"/>
                  <a:pt x="238" y="172"/>
                  <a:pt x="267" y="175"/>
                </a:cubicBezTo>
                <a:cubicBezTo>
                  <a:pt x="288" y="189"/>
                  <a:pt x="304" y="202"/>
                  <a:pt x="329" y="206"/>
                </a:cubicBezTo>
                <a:cubicBezTo>
                  <a:pt x="335" y="213"/>
                  <a:pt x="351" y="227"/>
                  <a:pt x="359" y="230"/>
                </a:cubicBezTo>
                <a:cubicBezTo>
                  <a:pt x="369" y="234"/>
                  <a:pt x="390" y="237"/>
                  <a:pt x="390" y="237"/>
                </a:cubicBezTo>
                <a:cubicBezTo>
                  <a:pt x="397" y="243"/>
                  <a:pt x="400" y="252"/>
                  <a:pt x="407" y="258"/>
                </a:cubicBezTo>
                <a:cubicBezTo>
                  <a:pt x="420" y="269"/>
                  <a:pt x="457" y="277"/>
                  <a:pt x="473" y="282"/>
                </a:cubicBezTo>
                <a:cubicBezTo>
                  <a:pt x="482" y="287"/>
                  <a:pt x="493" y="288"/>
                  <a:pt x="500" y="295"/>
                </a:cubicBezTo>
                <a:cubicBezTo>
                  <a:pt x="503" y="298"/>
                  <a:pt x="500" y="304"/>
                  <a:pt x="503" y="306"/>
                </a:cubicBezTo>
                <a:cubicBezTo>
                  <a:pt x="506" y="309"/>
                  <a:pt x="524" y="314"/>
                  <a:pt x="531" y="316"/>
                </a:cubicBezTo>
                <a:cubicBezTo>
                  <a:pt x="547" y="327"/>
                  <a:pt x="575" y="340"/>
                  <a:pt x="589" y="354"/>
                </a:cubicBezTo>
                <a:cubicBezTo>
                  <a:pt x="593" y="358"/>
                  <a:pt x="594" y="365"/>
                  <a:pt x="599" y="367"/>
                </a:cubicBezTo>
                <a:cubicBezTo>
                  <a:pt x="617" y="372"/>
                  <a:pt x="636" y="372"/>
                  <a:pt x="654" y="374"/>
                </a:cubicBezTo>
                <a:cubicBezTo>
                  <a:pt x="660" y="378"/>
                  <a:pt x="665" y="382"/>
                  <a:pt x="671" y="385"/>
                </a:cubicBezTo>
                <a:cubicBezTo>
                  <a:pt x="674" y="387"/>
                  <a:pt x="681" y="384"/>
                  <a:pt x="682" y="388"/>
                </a:cubicBezTo>
                <a:cubicBezTo>
                  <a:pt x="697" y="443"/>
                  <a:pt x="667" y="431"/>
                  <a:pt x="695" y="439"/>
                </a:cubicBezTo>
                <a:cubicBezTo>
                  <a:pt x="722" y="456"/>
                  <a:pt x="757" y="449"/>
                  <a:pt x="788" y="453"/>
                </a:cubicBezTo>
                <a:cubicBezTo>
                  <a:pt x="800" y="465"/>
                  <a:pt x="814" y="471"/>
                  <a:pt x="829" y="477"/>
                </a:cubicBezTo>
                <a:cubicBezTo>
                  <a:pt x="837" y="480"/>
                  <a:pt x="853" y="484"/>
                  <a:pt x="853" y="484"/>
                </a:cubicBezTo>
                <a:cubicBezTo>
                  <a:pt x="882" y="505"/>
                  <a:pt x="915" y="526"/>
                  <a:pt x="949" y="535"/>
                </a:cubicBezTo>
                <a:cubicBezTo>
                  <a:pt x="968" y="550"/>
                  <a:pt x="1001" y="561"/>
                  <a:pt x="1025" y="566"/>
                </a:cubicBezTo>
                <a:cubicBezTo>
                  <a:pt x="1079" y="601"/>
                  <a:pt x="1004" y="556"/>
                  <a:pt x="1062" y="580"/>
                </a:cubicBezTo>
                <a:cubicBezTo>
                  <a:pt x="1084" y="589"/>
                  <a:pt x="1102" y="607"/>
                  <a:pt x="1127" y="614"/>
                </a:cubicBezTo>
                <a:cubicBezTo>
                  <a:pt x="1152" y="634"/>
                  <a:pt x="1170" y="650"/>
                  <a:pt x="1203" y="655"/>
                </a:cubicBezTo>
                <a:cubicBezTo>
                  <a:pt x="1232" y="674"/>
                  <a:pt x="1266" y="681"/>
                  <a:pt x="1299" y="690"/>
                </a:cubicBezTo>
                <a:cubicBezTo>
                  <a:pt x="1329" y="711"/>
                  <a:pt x="1284" y="682"/>
                  <a:pt x="1364" y="703"/>
                </a:cubicBezTo>
                <a:cubicBezTo>
                  <a:pt x="1369" y="704"/>
                  <a:pt x="1370" y="712"/>
                  <a:pt x="1374" y="714"/>
                </a:cubicBezTo>
                <a:cubicBezTo>
                  <a:pt x="1394" y="726"/>
                  <a:pt x="1420" y="719"/>
                  <a:pt x="1443" y="721"/>
                </a:cubicBezTo>
                <a:cubicBezTo>
                  <a:pt x="1467" y="725"/>
                  <a:pt x="1496" y="722"/>
                  <a:pt x="1515" y="738"/>
                </a:cubicBezTo>
                <a:cubicBezTo>
                  <a:pt x="1537" y="756"/>
                  <a:pt x="1495" y="742"/>
                  <a:pt x="1529" y="751"/>
                </a:cubicBezTo>
                <a:cubicBezTo>
                  <a:pt x="1545" y="781"/>
                  <a:pt x="1596" y="782"/>
                  <a:pt x="1625" y="786"/>
                </a:cubicBezTo>
                <a:cubicBezTo>
                  <a:pt x="1654" y="803"/>
                  <a:pt x="1685" y="821"/>
                  <a:pt x="1717" y="834"/>
                </a:cubicBezTo>
                <a:cubicBezTo>
                  <a:pt x="1732" y="856"/>
                  <a:pt x="1735" y="854"/>
                  <a:pt x="1765" y="861"/>
                </a:cubicBezTo>
                <a:cubicBezTo>
                  <a:pt x="1771" y="862"/>
                  <a:pt x="1782" y="865"/>
                  <a:pt x="1782" y="865"/>
                </a:cubicBezTo>
                <a:cubicBezTo>
                  <a:pt x="1848" y="901"/>
                  <a:pt x="1927" y="906"/>
                  <a:pt x="1995" y="937"/>
                </a:cubicBezTo>
                <a:cubicBezTo>
                  <a:pt x="2014" y="973"/>
                  <a:pt x="2039" y="965"/>
                  <a:pt x="2070" y="981"/>
                </a:cubicBezTo>
                <a:cubicBezTo>
                  <a:pt x="2098" y="995"/>
                  <a:pt x="2103" y="996"/>
                  <a:pt x="2135" y="1005"/>
                </a:cubicBezTo>
                <a:cubicBezTo>
                  <a:pt x="2161" y="1023"/>
                  <a:pt x="2207" y="1028"/>
                  <a:pt x="2235" y="1036"/>
                </a:cubicBezTo>
                <a:cubicBezTo>
                  <a:pt x="2250" y="1046"/>
                  <a:pt x="2266" y="1048"/>
                  <a:pt x="2283" y="1053"/>
                </a:cubicBezTo>
                <a:cubicBezTo>
                  <a:pt x="2314" y="1098"/>
                  <a:pt x="2414" y="1128"/>
                  <a:pt x="2468" y="1142"/>
                </a:cubicBezTo>
                <a:cubicBezTo>
                  <a:pt x="2493" y="1148"/>
                  <a:pt x="2516" y="1160"/>
                  <a:pt x="2540" y="1170"/>
                </a:cubicBezTo>
                <a:cubicBezTo>
                  <a:pt x="2548" y="1173"/>
                  <a:pt x="2564" y="1177"/>
                  <a:pt x="2564" y="1177"/>
                </a:cubicBezTo>
                <a:cubicBezTo>
                  <a:pt x="2585" y="1193"/>
                  <a:pt x="2604" y="1200"/>
                  <a:pt x="2629" y="1207"/>
                </a:cubicBezTo>
                <a:cubicBezTo>
                  <a:pt x="2658" y="1230"/>
                  <a:pt x="2625" y="1208"/>
                  <a:pt x="2667" y="1221"/>
                </a:cubicBezTo>
                <a:cubicBezTo>
                  <a:pt x="2708" y="1234"/>
                  <a:pt x="2750" y="1249"/>
                  <a:pt x="2794" y="1255"/>
                </a:cubicBezTo>
                <a:cubicBezTo>
                  <a:pt x="2825" y="1277"/>
                  <a:pt x="2853" y="1279"/>
                  <a:pt x="2890" y="1286"/>
                </a:cubicBezTo>
                <a:cubicBezTo>
                  <a:pt x="2904" y="1298"/>
                  <a:pt x="2910" y="1299"/>
                  <a:pt x="2927" y="1303"/>
                </a:cubicBezTo>
                <a:cubicBezTo>
                  <a:pt x="2940" y="1311"/>
                  <a:pt x="2950" y="1314"/>
                  <a:pt x="2965" y="1317"/>
                </a:cubicBezTo>
                <a:cubicBezTo>
                  <a:pt x="2984" y="1328"/>
                  <a:pt x="3004" y="1338"/>
                  <a:pt x="3023" y="1348"/>
                </a:cubicBezTo>
                <a:cubicBezTo>
                  <a:pt x="3032" y="1360"/>
                  <a:pt x="3042" y="1364"/>
                  <a:pt x="3054" y="1372"/>
                </a:cubicBezTo>
                <a:cubicBezTo>
                  <a:pt x="3038" y="1376"/>
                  <a:pt x="3025" y="1374"/>
                  <a:pt x="3010" y="1369"/>
                </a:cubicBezTo>
                <a:cubicBezTo>
                  <a:pt x="2982" y="1350"/>
                  <a:pt x="2984" y="1349"/>
                  <a:pt x="2951" y="1345"/>
                </a:cubicBezTo>
                <a:cubicBezTo>
                  <a:pt x="2931" y="1340"/>
                  <a:pt x="2909" y="1319"/>
                  <a:pt x="2890" y="1317"/>
                </a:cubicBezTo>
                <a:cubicBezTo>
                  <a:pt x="2866" y="1314"/>
                  <a:pt x="2842" y="1315"/>
                  <a:pt x="2818" y="1314"/>
                </a:cubicBezTo>
                <a:cubicBezTo>
                  <a:pt x="2775" y="1307"/>
                  <a:pt x="2737" y="1299"/>
                  <a:pt x="2694" y="1293"/>
                </a:cubicBezTo>
                <a:cubicBezTo>
                  <a:pt x="2651" y="1275"/>
                  <a:pt x="2605" y="1263"/>
                  <a:pt x="2561" y="1245"/>
                </a:cubicBezTo>
                <a:cubicBezTo>
                  <a:pt x="2548" y="1234"/>
                  <a:pt x="2542" y="1232"/>
                  <a:pt x="2526" y="1228"/>
                </a:cubicBezTo>
                <a:cubicBezTo>
                  <a:pt x="2480" y="1203"/>
                  <a:pt x="2403" y="1192"/>
                  <a:pt x="2351" y="1177"/>
                </a:cubicBezTo>
                <a:cubicBezTo>
                  <a:pt x="2336" y="1173"/>
                  <a:pt x="2322" y="1164"/>
                  <a:pt x="2307" y="1159"/>
                </a:cubicBezTo>
                <a:cubicBezTo>
                  <a:pt x="2275" y="1149"/>
                  <a:pt x="2239" y="1147"/>
                  <a:pt x="2207" y="1135"/>
                </a:cubicBezTo>
                <a:cubicBezTo>
                  <a:pt x="2185" y="1127"/>
                  <a:pt x="2164" y="1114"/>
                  <a:pt x="2142" y="1108"/>
                </a:cubicBezTo>
                <a:cubicBezTo>
                  <a:pt x="2127" y="1097"/>
                  <a:pt x="2091" y="1087"/>
                  <a:pt x="2091" y="1087"/>
                </a:cubicBezTo>
                <a:cubicBezTo>
                  <a:pt x="2067" y="1073"/>
                  <a:pt x="2040" y="1064"/>
                  <a:pt x="2012" y="1060"/>
                </a:cubicBezTo>
                <a:cubicBezTo>
                  <a:pt x="1959" y="1035"/>
                  <a:pt x="1895" y="1021"/>
                  <a:pt x="1837" y="1009"/>
                </a:cubicBezTo>
                <a:cubicBezTo>
                  <a:pt x="1810" y="992"/>
                  <a:pt x="1790" y="988"/>
                  <a:pt x="1758" y="985"/>
                </a:cubicBezTo>
                <a:cubicBezTo>
                  <a:pt x="1728" y="976"/>
                  <a:pt x="1697" y="966"/>
                  <a:pt x="1666" y="957"/>
                </a:cubicBezTo>
                <a:cubicBezTo>
                  <a:pt x="1656" y="954"/>
                  <a:pt x="1645" y="952"/>
                  <a:pt x="1635" y="950"/>
                </a:cubicBezTo>
                <a:cubicBezTo>
                  <a:pt x="1630" y="949"/>
                  <a:pt x="1621" y="947"/>
                  <a:pt x="1621" y="947"/>
                </a:cubicBezTo>
                <a:cubicBezTo>
                  <a:pt x="1595" y="934"/>
                  <a:pt x="1567" y="926"/>
                  <a:pt x="1539" y="919"/>
                </a:cubicBezTo>
                <a:cubicBezTo>
                  <a:pt x="1520" y="908"/>
                  <a:pt x="1505" y="905"/>
                  <a:pt x="1484" y="899"/>
                </a:cubicBezTo>
                <a:cubicBezTo>
                  <a:pt x="1466" y="894"/>
                  <a:pt x="1451" y="880"/>
                  <a:pt x="1433" y="875"/>
                </a:cubicBezTo>
                <a:cubicBezTo>
                  <a:pt x="1416" y="853"/>
                  <a:pt x="1377" y="843"/>
                  <a:pt x="1350" y="837"/>
                </a:cubicBezTo>
                <a:cubicBezTo>
                  <a:pt x="1336" y="829"/>
                  <a:pt x="1322" y="828"/>
                  <a:pt x="1306" y="823"/>
                </a:cubicBezTo>
                <a:cubicBezTo>
                  <a:pt x="1291" y="812"/>
                  <a:pt x="1254" y="806"/>
                  <a:pt x="1254" y="806"/>
                </a:cubicBezTo>
                <a:cubicBezTo>
                  <a:pt x="1239" y="796"/>
                  <a:pt x="1223" y="793"/>
                  <a:pt x="1206" y="789"/>
                </a:cubicBezTo>
                <a:cubicBezTo>
                  <a:pt x="1191" y="781"/>
                  <a:pt x="1179" y="778"/>
                  <a:pt x="1162" y="775"/>
                </a:cubicBezTo>
                <a:cubicBezTo>
                  <a:pt x="1137" y="764"/>
                  <a:pt x="1109" y="753"/>
                  <a:pt x="1083" y="745"/>
                </a:cubicBezTo>
                <a:cubicBezTo>
                  <a:pt x="1062" y="729"/>
                  <a:pt x="1039" y="721"/>
                  <a:pt x="1014" y="714"/>
                </a:cubicBezTo>
                <a:cubicBezTo>
                  <a:pt x="994" y="693"/>
                  <a:pt x="926" y="680"/>
                  <a:pt x="898" y="669"/>
                </a:cubicBezTo>
                <a:cubicBezTo>
                  <a:pt x="889" y="656"/>
                  <a:pt x="883" y="655"/>
                  <a:pt x="867" y="652"/>
                </a:cubicBezTo>
                <a:cubicBezTo>
                  <a:pt x="816" y="623"/>
                  <a:pt x="764" y="600"/>
                  <a:pt x="706" y="587"/>
                </a:cubicBezTo>
                <a:cubicBezTo>
                  <a:pt x="688" y="575"/>
                  <a:pt x="699" y="581"/>
                  <a:pt x="671" y="573"/>
                </a:cubicBezTo>
                <a:cubicBezTo>
                  <a:pt x="668" y="572"/>
                  <a:pt x="661" y="570"/>
                  <a:pt x="661" y="570"/>
                </a:cubicBezTo>
                <a:cubicBezTo>
                  <a:pt x="654" y="560"/>
                  <a:pt x="654" y="557"/>
                  <a:pt x="644" y="549"/>
                </a:cubicBezTo>
                <a:cubicBezTo>
                  <a:pt x="635" y="542"/>
                  <a:pt x="617" y="529"/>
                  <a:pt x="617" y="529"/>
                </a:cubicBezTo>
                <a:cubicBezTo>
                  <a:pt x="606" y="512"/>
                  <a:pt x="583" y="505"/>
                  <a:pt x="565" y="494"/>
                </a:cubicBezTo>
                <a:cubicBezTo>
                  <a:pt x="541" y="479"/>
                  <a:pt x="528" y="453"/>
                  <a:pt x="507" y="436"/>
                </a:cubicBezTo>
                <a:cubicBezTo>
                  <a:pt x="497" y="428"/>
                  <a:pt x="471" y="422"/>
                  <a:pt x="459" y="419"/>
                </a:cubicBezTo>
                <a:cubicBezTo>
                  <a:pt x="432" y="403"/>
                  <a:pt x="402" y="393"/>
                  <a:pt x="373" y="381"/>
                </a:cubicBezTo>
                <a:cubicBezTo>
                  <a:pt x="365" y="373"/>
                  <a:pt x="357" y="365"/>
                  <a:pt x="349" y="357"/>
                </a:cubicBezTo>
                <a:cubicBezTo>
                  <a:pt x="344" y="352"/>
                  <a:pt x="341" y="345"/>
                  <a:pt x="335" y="343"/>
                </a:cubicBezTo>
                <a:cubicBezTo>
                  <a:pt x="328" y="341"/>
                  <a:pt x="315" y="337"/>
                  <a:pt x="315" y="337"/>
                </a:cubicBezTo>
                <a:cubicBezTo>
                  <a:pt x="304" y="329"/>
                  <a:pt x="307" y="330"/>
                  <a:pt x="294" y="326"/>
                </a:cubicBezTo>
                <a:cubicBezTo>
                  <a:pt x="286" y="324"/>
                  <a:pt x="270" y="319"/>
                  <a:pt x="270" y="319"/>
                </a:cubicBezTo>
                <a:cubicBezTo>
                  <a:pt x="251" y="304"/>
                  <a:pt x="228" y="275"/>
                  <a:pt x="209" y="265"/>
                </a:cubicBezTo>
                <a:cubicBezTo>
                  <a:pt x="197" y="259"/>
                  <a:pt x="174" y="247"/>
                  <a:pt x="174" y="247"/>
                </a:cubicBezTo>
                <a:cubicBezTo>
                  <a:pt x="166" y="228"/>
                  <a:pt x="164" y="222"/>
                  <a:pt x="147" y="210"/>
                </a:cubicBezTo>
                <a:cubicBezTo>
                  <a:pt x="138" y="196"/>
                  <a:pt x="122" y="188"/>
                  <a:pt x="106" y="182"/>
                </a:cubicBezTo>
                <a:cubicBezTo>
                  <a:pt x="101" y="175"/>
                  <a:pt x="97" y="169"/>
                  <a:pt x="92" y="162"/>
                </a:cubicBezTo>
                <a:cubicBezTo>
                  <a:pt x="90" y="158"/>
                  <a:pt x="85" y="151"/>
                  <a:pt x="85" y="151"/>
                </a:cubicBezTo>
                <a:cubicBezTo>
                  <a:pt x="79" y="125"/>
                  <a:pt x="65" y="98"/>
                  <a:pt x="37" y="90"/>
                </a:cubicBezTo>
                <a:cubicBezTo>
                  <a:pt x="32" y="73"/>
                  <a:pt x="21" y="47"/>
                  <a:pt x="6" y="38"/>
                </a:cubicBezTo>
                <a:cubicBezTo>
                  <a:pt x="5" y="32"/>
                  <a:pt x="0" y="20"/>
                  <a:pt x="6" y="14"/>
                </a:cubicBezTo>
                <a:cubicBezTo>
                  <a:pt x="20" y="0"/>
                  <a:pt x="17" y="24"/>
                  <a:pt x="17" y="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2276" name="Freeform 4"/>
          <p:cNvSpPr>
            <a:spLocks/>
          </p:cNvSpPr>
          <p:nvPr/>
        </p:nvSpPr>
        <p:spPr bwMode="auto">
          <a:xfrm>
            <a:off x="3048000" y="6705600"/>
            <a:ext cx="114300" cy="128588"/>
          </a:xfrm>
          <a:custGeom>
            <a:avLst/>
            <a:gdLst/>
            <a:ahLst/>
            <a:cxnLst>
              <a:cxn ang="0">
                <a:pos x="4" y="5"/>
              </a:cxn>
              <a:cxn ang="0">
                <a:pos x="31" y="81"/>
              </a:cxn>
              <a:cxn ang="0">
                <a:pos x="72" y="43"/>
              </a:cxn>
              <a:cxn ang="0">
                <a:pos x="38" y="12"/>
              </a:cxn>
              <a:cxn ang="0">
                <a:pos x="4" y="5"/>
              </a:cxn>
            </a:cxnLst>
            <a:rect l="0" t="0" r="r" b="b"/>
            <a:pathLst>
              <a:path w="72" h="81">
                <a:moveTo>
                  <a:pt x="4" y="5"/>
                </a:moveTo>
                <a:cubicBezTo>
                  <a:pt x="7" y="34"/>
                  <a:pt x="0" y="69"/>
                  <a:pt x="31" y="81"/>
                </a:cubicBezTo>
                <a:cubicBezTo>
                  <a:pt x="71" y="73"/>
                  <a:pt x="49" y="66"/>
                  <a:pt x="72" y="43"/>
                </a:cubicBezTo>
                <a:cubicBezTo>
                  <a:pt x="68" y="12"/>
                  <a:pt x="68" y="16"/>
                  <a:pt x="38" y="12"/>
                </a:cubicBezTo>
                <a:cubicBezTo>
                  <a:pt x="21" y="0"/>
                  <a:pt x="32" y="5"/>
                  <a:pt x="4" y="5"/>
                </a:cubicBez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2277" name="Freeform 5"/>
          <p:cNvSpPr>
            <a:spLocks/>
          </p:cNvSpPr>
          <p:nvPr/>
        </p:nvSpPr>
        <p:spPr bwMode="auto">
          <a:xfrm>
            <a:off x="760413" y="4110038"/>
            <a:ext cx="215900" cy="314325"/>
          </a:xfrm>
          <a:custGeom>
            <a:avLst/>
            <a:gdLst/>
            <a:ahLst/>
            <a:cxnLst>
              <a:cxn ang="0">
                <a:pos x="136" y="0"/>
              </a:cxn>
              <a:cxn ang="0">
                <a:pos x="115" y="12"/>
              </a:cxn>
              <a:cxn ang="0">
                <a:pos x="103" y="24"/>
              </a:cxn>
              <a:cxn ang="0">
                <a:pos x="61" y="57"/>
              </a:cxn>
              <a:cxn ang="0">
                <a:pos x="43" y="81"/>
              </a:cxn>
              <a:cxn ang="0">
                <a:pos x="16" y="135"/>
              </a:cxn>
              <a:cxn ang="0">
                <a:pos x="4" y="162"/>
              </a:cxn>
              <a:cxn ang="0">
                <a:pos x="46" y="183"/>
              </a:cxn>
              <a:cxn ang="0">
                <a:pos x="79" y="156"/>
              </a:cxn>
              <a:cxn ang="0">
                <a:pos x="97" y="129"/>
              </a:cxn>
              <a:cxn ang="0">
                <a:pos x="112" y="96"/>
              </a:cxn>
              <a:cxn ang="0">
                <a:pos x="115" y="21"/>
              </a:cxn>
              <a:cxn ang="0">
                <a:pos x="97" y="3"/>
              </a:cxn>
            </a:cxnLst>
            <a:rect l="0" t="0" r="r" b="b"/>
            <a:pathLst>
              <a:path w="136" h="198">
                <a:moveTo>
                  <a:pt x="136" y="0"/>
                </a:moveTo>
                <a:cubicBezTo>
                  <a:pt x="129" y="4"/>
                  <a:pt x="121" y="6"/>
                  <a:pt x="115" y="12"/>
                </a:cubicBezTo>
                <a:cubicBezTo>
                  <a:pt x="99" y="28"/>
                  <a:pt x="127" y="16"/>
                  <a:pt x="103" y="24"/>
                </a:cubicBezTo>
                <a:cubicBezTo>
                  <a:pt x="94" y="38"/>
                  <a:pt x="74" y="44"/>
                  <a:pt x="61" y="57"/>
                </a:cubicBezTo>
                <a:cubicBezTo>
                  <a:pt x="52" y="66"/>
                  <a:pt x="55" y="73"/>
                  <a:pt x="43" y="81"/>
                </a:cubicBezTo>
                <a:cubicBezTo>
                  <a:pt x="37" y="100"/>
                  <a:pt x="32" y="124"/>
                  <a:pt x="16" y="135"/>
                </a:cubicBezTo>
                <a:cubicBezTo>
                  <a:pt x="13" y="145"/>
                  <a:pt x="7" y="152"/>
                  <a:pt x="4" y="162"/>
                </a:cubicBezTo>
                <a:cubicBezTo>
                  <a:pt x="8" y="192"/>
                  <a:pt x="0" y="198"/>
                  <a:pt x="46" y="183"/>
                </a:cubicBezTo>
                <a:cubicBezTo>
                  <a:pt x="50" y="182"/>
                  <a:pt x="73" y="164"/>
                  <a:pt x="79" y="156"/>
                </a:cubicBezTo>
                <a:cubicBezTo>
                  <a:pt x="86" y="147"/>
                  <a:pt x="97" y="129"/>
                  <a:pt x="97" y="129"/>
                </a:cubicBezTo>
                <a:cubicBezTo>
                  <a:pt x="100" y="116"/>
                  <a:pt x="105" y="107"/>
                  <a:pt x="112" y="96"/>
                </a:cubicBezTo>
                <a:cubicBezTo>
                  <a:pt x="115" y="27"/>
                  <a:pt x="115" y="52"/>
                  <a:pt x="115" y="21"/>
                </a:cubicBezTo>
                <a:lnTo>
                  <a:pt x="97" y="3"/>
                </a:lnTo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2278" name="Freeform 6"/>
          <p:cNvSpPr>
            <a:spLocks/>
          </p:cNvSpPr>
          <p:nvPr/>
        </p:nvSpPr>
        <p:spPr bwMode="auto">
          <a:xfrm rot="261260">
            <a:off x="914400" y="2139950"/>
            <a:ext cx="4344988" cy="2508250"/>
          </a:xfrm>
          <a:custGeom>
            <a:avLst/>
            <a:gdLst/>
            <a:ahLst/>
            <a:cxnLst>
              <a:cxn ang="0">
                <a:pos x="32" y="984"/>
              </a:cxn>
              <a:cxn ang="0">
                <a:pos x="224" y="792"/>
              </a:cxn>
              <a:cxn ang="0">
                <a:pos x="704" y="504"/>
              </a:cxn>
              <a:cxn ang="0">
                <a:pos x="1232" y="264"/>
              </a:cxn>
              <a:cxn ang="0">
                <a:pos x="1664" y="72"/>
              </a:cxn>
              <a:cxn ang="0">
                <a:pos x="1712" y="24"/>
              </a:cxn>
              <a:cxn ang="0">
                <a:pos x="1088" y="216"/>
              </a:cxn>
              <a:cxn ang="0">
                <a:pos x="656" y="360"/>
              </a:cxn>
              <a:cxn ang="0">
                <a:pos x="368" y="504"/>
              </a:cxn>
              <a:cxn ang="0">
                <a:pos x="176" y="648"/>
              </a:cxn>
              <a:cxn ang="0">
                <a:pos x="128" y="696"/>
              </a:cxn>
              <a:cxn ang="0">
                <a:pos x="80" y="744"/>
              </a:cxn>
              <a:cxn ang="0">
                <a:pos x="32" y="840"/>
              </a:cxn>
              <a:cxn ang="0">
                <a:pos x="32" y="984"/>
              </a:cxn>
            </a:cxnLst>
            <a:rect l="0" t="0" r="r" b="b"/>
            <a:pathLst>
              <a:path w="1808" h="992">
                <a:moveTo>
                  <a:pt x="32" y="984"/>
                </a:moveTo>
                <a:cubicBezTo>
                  <a:pt x="64" y="976"/>
                  <a:pt x="112" y="872"/>
                  <a:pt x="224" y="792"/>
                </a:cubicBezTo>
                <a:cubicBezTo>
                  <a:pt x="336" y="712"/>
                  <a:pt x="536" y="592"/>
                  <a:pt x="704" y="504"/>
                </a:cubicBezTo>
                <a:cubicBezTo>
                  <a:pt x="872" y="416"/>
                  <a:pt x="1072" y="336"/>
                  <a:pt x="1232" y="264"/>
                </a:cubicBezTo>
                <a:cubicBezTo>
                  <a:pt x="1392" y="192"/>
                  <a:pt x="1584" y="112"/>
                  <a:pt x="1664" y="72"/>
                </a:cubicBezTo>
                <a:cubicBezTo>
                  <a:pt x="1744" y="32"/>
                  <a:pt x="1808" y="0"/>
                  <a:pt x="1712" y="24"/>
                </a:cubicBezTo>
                <a:cubicBezTo>
                  <a:pt x="1616" y="48"/>
                  <a:pt x="1264" y="160"/>
                  <a:pt x="1088" y="216"/>
                </a:cubicBezTo>
                <a:cubicBezTo>
                  <a:pt x="912" y="272"/>
                  <a:pt x="776" y="312"/>
                  <a:pt x="656" y="360"/>
                </a:cubicBezTo>
                <a:cubicBezTo>
                  <a:pt x="536" y="408"/>
                  <a:pt x="448" y="456"/>
                  <a:pt x="368" y="504"/>
                </a:cubicBezTo>
                <a:cubicBezTo>
                  <a:pt x="288" y="552"/>
                  <a:pt x="216" y="616"/>
                  <a:pt x="176" y="648"/>
                </a:cubicBezTo>
                <a:cubicBezTo>
                  <a:pt x="136" y="680"/>
                  <a:pt x="144" y="680"/>
                  <a:pt x="128" y="696"/>
                </a:cubicBezTo>
                <a:cubicBezTo>
                  <a:pt x="112" y="712"/>
                  <a:pt x="96" y="720"/>
                  <a:pt x="80" y="744"/>
                </a:cubicBezTo>
                <a:cubicBezTo>
                  <a:pt x="64" y="768"/>
                  <a:pt x="40" y="800"/>
                  <a:pt x="32" y="840"/>
                </a:cubicBezTo>
                <a:cubicBezTo>
                  <a:pt x="24" y="880"/>
                  <a:pt x="0" y="992"/>
                  <a:pt x="32" y="984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2279" name="Freeform 7"/>
          <p:cNvSpPr>
            <a:spLocks/>
          </p:cNvSpPr>
          <p:nvPr/>
        </p:nvSpPr>
        <p:spPr bwMode="auto">
          <a:xfrm>
            <a:off x="823913" y="4089400"/>
            <a:ext cx="466725" cy="411163"/>
          </a:xfrm>
          <a:custGeom>
            <a:avLst/>
            <a:gdLst/>
            <a:ahLst/>
            <a:cxnLst>
              <a:cxn ang="0">
                <a:pos x="3" y="199"/>
              </a:cxn>
              <a:cxn ang="0">
                <a:pos x="15" y="217"/>
              </a:cxn>
              <a:cxn ang="0">
                <a:pos x="42" y="259"/>
              </a:cxn>
              <a:cxn ang="0">
                <a:pos x="99" y="244"/>
              </a:cxn>
              <a:cxn ang="0">
                <a:pos x="135" y="205"/>
              </a:cxn>
              <a:cxn ang="0">
                <a:pos x="168" y="160"/>
              </a:cxn>
              <a:cxn ang="0">
                <a:pos x="204" y="124"/>
              </a:cxn>
              <a:cxn ang="0">
                <a:pos x="234" y="88"/>
              </a:cxn>
              <a:cxn ang="0">
                <a:pos x="261" y="55"/>
              </a:cxn>
              <a:cxn ang="0">
                <a:pos x="294" y="10"/>
              </a:cxn>
              <a:cxn ang="0">
                <a:pos x="246" y="10"/>
              </a:cxn>
              <a:cxn ang="0">
                <a:pos x="132" y="88"/>
              </a:cxn>
              <a:cxn ang="0">
                <a:pos x="105" y="106"/>
              </a:cxn>
              <a:cxn ang="0">
                <a:pos x="75" y="130"/>
              </a:cxn>
              <a:cxn ang="0">
                <a:pos x="33" y="181"/>
              </a:cxn>
              <a:cxn ang="0">
                <a:pos x="12" y="190"/>
              </a:cxn>
              <a:cxn ang="0">
                <a:pos x="3" y="199"/>
              </a:cxn>
            </a:cxnLst>
            <a:rect l="0" t="0" r="r" b="b"/>
            <a:pathLst>
              <a:path w="294" h="259">
                <a:moveTo>
                  <a:pt x="3" y="199"/>
                </a:moveTo>
                <a:cubicBezTo>
                  <a:pt x="10" y="227"/>
                  <a:pt x="0" y="198"/>
                  <a:pt x="15" y="217"/>
                </a:cubicBezTo>
                <a:cubicBezTo>
                  <a:pt x="26" y="231"/>
                  <a:pt x="20" y="252"/>
                  <a:pt x="42" y="259"/>
                </a:cubicBezTo>
                <a:cubicBezTo>
                  <a:pt x="122" y="253"/>
                  <a:pt x="55" y="259"/>
                  <a:pt x="99" y="244"/>
                </a:cubicBezTo>
                <a:cubicBezTo>
                  <a:pt x="113" y="230"/>
                  <a:pt x="116" y="214"/>
                  <a:pt x="135" y="205"/>
                </a:cubicBezTo>
                <a:cubicBezTo>
                  <a:pt x="141" y="187"/>
                  <a:pt x="155" y="173"/>
                  <a:pt x="168" y="160"/>
                </a:cubicBezTo>
                <a:cubicBezTo>
                  <a:pt x="174" y="143"/>
                  <a:pt x="192" y="136"/>
                  <a:pt x="204" y="124"/>
                </a:cubicBezTo>
                <a:cubicBezTo>
                  <a:pt x="207" y="115"/>
                  <a:pt x="226" y="99"/>
                  <a:pt x="234" y="88"/>
                </a:cubicBezTo>
                <a:cubicBezTo>
                  <a:pt x="238" y="76"/>
                  <a:pt x="251" y="65"/>
                  <a:pt x="261" y="55"/>
                </a:cubicBezTo>
                <a:cubicBezTo>
                  <a:pt x="269" y="32"/>
                  <a:pt x="281" y="29"/>
                  <a:pt x="294" y="10"/>
                </a:cubicBezTo>
                <a:cubicBezTo>
                  <a:pt x="279" y="0"/>
                  <a:pt x="263" y="4"/>
                  <a:pt x="246" y="10"/>
                </a:cubicBezTo>
                <a:cubicBezTo>
                  <a:pt x="225" y="41"/>
                  <a:pt x="167" y="70"/>
                  <a:pt x="132" y="88"/>
                </a:cubicBezTo>
                <a:cubicBezTo>
                  <a:pt x="121" y="93"/>
                  <a:pt x="117" y="102"/>
                  <a:pt x="105" y="106"/>
                </a:cubicBezTo>
                <a:cubicBezTo>
                  <a:pt x="96" y="115"/>
                  <a:pt x="84" y="121"/>
                  <a:pt x="75" y="130"/>
                </a:cubicBezTo>
                <a:cubicBezTo>
                  <a:pt x="60" y="145"/>
                  <a:pt x="49" y="168"/>
                  <a:pt x="33" y="181"/>
                </a:cubicBezTo>
                <a:cubicBezTo>
                  <a:pt x="27" y="186"/>
                  <a:pt x="19" y="187"/>
                  <a:pt x="12" y="190"/>
                </a:cubicBezTo>
                <a:cubicBezTo>
                  <a:pt x="5" y="200"/>
                  <a:pt x="10" y="199"/>
                  <a:pt x="3" y="199"/>
                </a:cubicBez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228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Leaving it on the Table </a:t>
            </a:r>
          </a:p>
        </p:txBody>
      </p:sp>
      <p:sp>
        <p:nvSpPr>
          <p:cNvPr id="822281" name="Freeform 9"/>
          <p:cNvSpPr>
            <a:spLocks/>
          </p:cNvSpPr>
          <p:nvPr/>
        </p:nvSpPr>
        <p:spPr bwMode="auto">
          <a:xfrm rot="-262983">
            <a:off x="379413" y="2438400"/>
            <a:ext cx="5789612" cy="5892800"/>
          </a:xfrm>
          <a:custGeom>
            <a:avLst/>
            <a:gdLst/>
            <a:ahLst/>
            <a:cxnLst>
              <a:cxn ang="0">
                <a:pos x="2768" y="0"/>
              </a:cxn>
              <a:cxn ang="0">
                <a:pos x="32" y="1344"/>
              </a:cxn>
              <a:cxn ang="0">
                <a:pos x="2960" y="3168"/>
              </a:cxn>
            </a:cxnLst>
            <a:rect l="0" t="0" r="r" b="b"/>
            <a:pathLst>
              <a:path w="2960" h="3168">
                <a:moveTo>
                  <a:pt x="2768" y="0"/>
                </a:moveTo>
                <a:cubicBezTo>
                  <a:pt x="1384" y="408"/>
                  <a:pt x="0" y="816"/>
                  <a:pt x="32" y="1344"/>
                </a:cubicBezTo>
                <a:cubicBezTo>
                  <a:pt x="64" y="1872"/>
                  <a:pt x="2472" y="2864"/>
                  <a:pt x="2960" y="3168"/>
                </a:cubicBezTo>
              </a:path>
            </a:pathLst>
          </a:custGeom>
          <a:noFill/>
          <a:ln w="57150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2282" name="Freeform 10"/>
          <p:cNvSpPr>
            <a:spLocks/>
          </p:cNvSpPr>
          <p:nvPr/>
        </p:nvSpPr>
        <p:spPr bwMode="auto">
          <a:xfrm rot="-262983">
            <a:off x="728663" y="2667000"/>
            <a:ext cx="5599112" cy="5340350"/>
          </a:xfrm>
          <a:custGeom>
            <a:avLst/>
            <a:gdLst/>
            <a:ahLst/>
            <a:cxnLst>
              <a:cxn ang="0">
                <a:pos x="2768" y="0"/>
              </a:cxn>
              <a:cxn ang="0">
                <a:pos x="32" y="1344"/>
              </a:cxn>
              <a:cxn ang="0">
                <a:pos x="2960" y="3168"/>
              </a:cxn>
            </a:cxnLst>
            <a:rect l="0" t="0" r="r" b="b"/>
            <a:pathLst>
              <a:path w="2960" h="3168">
                <a:moveTo>
                  <a:pt x="2768" y="0"/>
                </a:moveTo>
                <a:cubicBezTo>
                  <a:pt x="1384" y="408"/>
                  <a:pt x="0" y="816"/>
                  <a:pt x="32" y="1344"/>
                </a:cubicBezTo>
                <a:cubicBezTo>
                  <a:pt x="64" y="1872"/>
                  <a:pt x="2472" y="2864"/>
                  <a:pt x="2960" y="3168"/>
                </a:cubicBezTo>
              </a:path>
            </a:pathLst>
          </a:custGeom>
          <a:noFill/>
          <a:ln w="57150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22283" name="Group 11"/>
          <p:cNvGrpSpPr>
            <a:grpSpLocks/>
          </p:cNvGrpSpPr>
          <p:nvPr/>
        </p:nvGrpSpPr>
        <p:grpSpPr bwMode="auto">
          <a:xfrm>
            <a:off x="1447800" y="4581525"/>
            <a:ext cx="381000" cy="984250"/>
            <a:chOff x="2208" y="2640"/>
            <a:chExt cx="192" cy="432"/>
          </a:xfrm>
        </p:grpSpPr>
        <p:sp>
          <p:nvSpPr>
            <p:cNvPr id="822284" name="Rectangle 12"/>
            <p:cNvSpPr>
              <a:spLocks noChangeArrowheads="1"/>
            </p:cNvSpPr>
            <p:nvPr/>
          </p:nvSpPr>
          <p:spPr bwMode="auto">
            <a:xfrm>
              <a:off x="2208" y="2640"/>
              <a:ext cx="192" cy="192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66FF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285" name="Line 13"/>
            <p:cNvSpPr>
              <a:spLocks noChangeShapeType="1"/>
            </p:cNvSpPr>
            <p:nvPr/>
          </p:nvSpPr>
          <p:spPr bwMode="auto">
            <a:xfrm>
              <a:off x="2208" y="2640"/>
              <a:ext cx="0" cy="432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2286" name="Line 14"/>
            <p:cNvSpPr>
              <a:spLocks noChangeShapeType="1"/>
            </p:cNvSpPr>
            <p:nvPr/>
          </p:nvSpPr>
          <p:spPr bwMode="auto">
            <a:xfrm>
              <a:off x="2400" y="2640"/>
              <a:ext cx="0" cy="432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2287" name="Freeform 15"/>
          <p:cNvSpPr>
            <a:spLocks/>
          </p:cNvSpPr>
          <p:nvPr/>
        </p:nvSpPr>
        <p:spPr bwMode="auto">
          <a:xfrm rot="-345274">
            <a:off x="619125" y="2768600"/>
            <a:ext cx="5867400" cy="5383213"/>
          </a:xfrm>
          <a:custGeom>
            <a:avLst/>
            <a:gdLst/>
            <a:ahLst/>
            <a:cxnLst>
              <a:cxn ang="0">
                <a:pos x="3928" y="0"/>
              </a:cxn>
              <a:cxn ang="0">
                <a:pos x="952" y="528"/>
              </a:cxn>
              <a:cxn ang="0">
                <a:pos x="568" y="1872"/>
              </a:cxn>
              <a:cxn ang="0">
                <a:pos x="4360" y="3312"/>
              </a:cxn>
            </a:cxnLst>
            <a:rect l="0" t="0" r="r" b="b"/>
            <a:pathLst>
              <a:path w="4360" h="3312">
                <a:moveTo>
                  <a:pt x="3928" y="0"/>
                </a:moveTo>
                <a:cubicBezTo>
                  <a:pt x="2720" y="108"/>
                  <a:pt x="1512" y="216"/>
                  <a:pt x="952" y="528"/>
                </a:cubicBezTo>
                <a:cubicBezTo>
                  <a:pt x="392" y="840"/>
                  <a:pt x="0" y="1408"/>
                  <a:pt x="568" y="1872"/>
                </a:cubicBezTo>
                <a:cubicBezTo>
                  <a:pt x="1136" y="2336"/>
                  <a:pt x="2748" y="2824"/>
                  <a:pt x="4360" y="3312"/>
                </a:cubicBezTo>
              </a:path>
            </a:pathLst>
          </a:custGeom>
          <a:noFill/>
          <a:ln w="57150" cmpd="sng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2288" name="Freeform 16"/>
          <p:cNvSpPr>
            <a:spLocks/>
          </p:cNvSpPr>
          <p:nvPr/>
        </p:nvSpPr>
        <p:spPr bwMode="auto">
          <a:xfrm>
            <a:off x="1730375" y="6496050"/>
            <a:ext cx="114300" cy="128588"/>
          </a:xfrm>
          <a:custGeom>
            <a:avLst/>
            <a:gdLst/>
            <a:ahLst/>
            <a:cxnLst>
              <a:cxn ang="0">
                <a:pos x="4" y="5"/>
              </a:cxn>
              <a:cxn ang="0">
                <a:pos x="31" y="81"/>
              </a:cxn>
              <a:cxn ang="0">
                <a:pos x="72" y="43"/>
              </a:cxn>
              <a:cxn ang="0">
                <a:pos x="38" y="12"/>
              </a:cxn>
              <a:cxn ang="0">
                <a:pos x="4" y="5"/>
              </a:cxn>
            </a:cxnLst>
            <a:rect l="0" t="0" r="r" b="b"/>
            <a:pathLst>
              <a:path w="72" h="81">
                <a:moveTo>
                  <a:pt x="4" y="5"/>
                </a:moveTo>
                <a:cubicBezTo>
                  <a:pt x="7" y="34"/>
                  <a:pt x="0" y="69"/>
                  <a:pt x="31" y="81"/>
                </a:cubicBezTo>
                <a:cubicBezTo>
                  <a:pt x="71" y="73"/>
                  <a:pt x="49" y="66"/>
                  <a:pt x="72" y="43"/>
                </a:cubicBezTo>
                <a:cubicBezTo>
                  <a:pt x="68" y="12"/>
                  <a:pt x="68" y="16"/>
                  <a:pt x="38" y="12"/>
                </a:cubicBezTo>
                <a:cubicBezTo>
                  <a:pt x="21" y="0"/>
                  <a:pt x="32" y="5"/>
                  <a:pt x="4" y="5"/>
                </a:cubicBez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2289" name="Freeform 17"/>
          <p:cNvSpPr>
            <a:spLocks/>
          </p:cNvSpPr>
          <p:nvPr/>
        </p:nvSpPr>
        <p:spPr bwMode="auto">
          <a:xfrm>
            <a:off x="4953000" y="7662863"/>
            <a:ext cx="114300" cy="85725"/>
          </a:xfrm>
          <a:custGeom>
            <a:avLst/>
            <a:gdLst/>
            <a:ahLst/>
            <a:cxnLst>
              <a:cxn ang="0">
                <a:pos x="4" y="5"/>
              </a:cxn>
              <a:cxn ang="0">
                <a:pos x="31" y="81"/>
              </a:cxn>
              <a:cxn ang="0">
                <a:pos x="72" y="43"/>
              </a:cxn>
              <a:cxn ang="0">
                <a:pos x="38" y="12"/>
              </a:cxn>
              <a:cxn ang="0">
                <a:pos x="4" y="5"/>
              </a:cxn>
            </a:cxnLst>
            <a:rect l="0" t="0" r="r" b="b"/>
            <a:pathLst>
              <a:path w="72" h="81">
                <a:moveTo>
                  <a:pt x="4" y="5"/>
                </a:moveTo>
                <a:cubicBezTo>
                  <a:pt x="7" y="34"/>
                  <a:pt x="0" y="69"/>
                  <a:pt x="31" y="81"/>
                </a:cubicBezTo>
                <a:cubicBezTo>
                  <a:pt x="71" y="73"/>
                  <a:pt x="49" y="66"/>
                  <a:pt x="72" y="43"/>
                </a:cubicBezTo>
                <a:cubicBezTo>
                  <a:pt x="68" y="12"/>
                  <a:pt x="68" y="16"/>
                  <a:pt x="38" y="12"/>
                </a:cubicBezTo>
                <a:cubicBezTo>
                  <a:pt x="21" y="0"/>
                  <a:pt x="32" y="5"/>
                  <a:pt x="4" y="5"/>
                </a:cubicBez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2290" name="Freeform 18"/>
          <p:cNvSpPr>
            <a:spLocks/>
          </p:cNvSpPr>
          <p:nvPr/>
        </p:nvSpPr>
        <p:spPr bwMode="auto">
          <a:xfrm rot="-345274">
            <a:off x="234950" y="2509838"/>
            <a:ext cx="5943600" cy="5872162"/>
          </a:xfrm>
          <a:custGeom>
            <a:avLst/>
            <a:gdLst/>
            <a:ahLst/>
            <a:cxnLst>
              <a:cxn ang="0">
                <a:pos x="3928" y="0"/>
              </a:cxn>
              <a:cxn ang="0">
                <a:pos x="952" y="528"/>
              </a:cxn>
              <a:cxn ang="0">
                <a:pos x="568" y="1872"/>
              </a:cxn>
              <a:cxn ang="0">
                <a:pos x="4360" y="3312"/>
              </a:cxn>
            </a:cxnLst>
            <a:rect l="0" t="0" r="r" b="b"/>
            <a:pathLst>
              <a:path w="4360" h="3312">
                <a:moveTo>
                  <a:pt x="3928" y="0"/>
                </a:moveTo>
                <a:cubicBezTo>
                  <a:pt x="2720" y="108"/>
                  <a:pt x="1512" y="216"/>
                  <a:pt x="952" y="528"/>
                </a:cubicBezTo>
                <a:cubicBezTo>
                  <a:pt x="392" y="840"/>
                  <a:pt x="0" y="1408"/>
                  <a:pt x="568" y="1872"/>
                </a:cubicBezTo>
                <a:cubicBezTo>
                  <a:pt x="1136" y="2336"/>
                  <a:pt x="2748" y="2824"/>
                  <a:pt x="4360" y="3312"/>
                </a:cubicBezTo>
              </a:path>
            </a:pathLst>
          </a:custGeom>
          <a:noFill/>
          <a:ln w="57150" cmpd="sng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4" name="Freeform 4"/>
          <p:cNvSpPr>
            <a:spLocks/>
          </p:cNvSpPr>
          <p:nvPr/>
        </p:nvSpPr>
        <p:spPr bwMode="auto">
          <a:xfrm>
            <a:off x="3048000" y="6705600"/>
            <a:ext cx="114300" cy="128588"/>
          </a:xfrm>
          <a:custGeom>
            <a:avLst/>
            <a:gdLst/>
            <a:ahLst/>
            <a:cxnLst>
              <a:cxn ang="0">
                <a:pos x="4" y="5"/>
              </a:cxn>
              <a:cxn ang="0">
                <a:pos x="31" y="81"/>
              </a:cxn>
              <a:cxn ang="0">
                <a:pos x="72" y="43"/>
              </a:cxn>
              <a:cxn ang="0">
                <a:pos x="38" y="12"/>
              </a:cxn>
              <a:cxn ang="0">
                <a:pos x="4" y="5"/>
              </a:cxn>
            </a:cxnLst>
            <a:rect l="0" t="0" r="r" b="b"/>
            <a:pathLst>
              <a:path w="72" h="81">
                <a:moveTo>
                  <a:pt x="4" y="5"/>
                </a:moveTo>
                <a:cubicBezTo>
                  <a:pt x="7" y="34"/>
                  <a:pt x="0" y="69"/>
                  <a:pt x="31" y="81"/>
                </a:cubicBezTo>
                <a:cubicBezTo>
                  <a:pt x="71" y="73"/>
                  <a:pt x="49" y="66"/>
                  <a:pt x="72" y="43"/>
                </a:cubicBezTo>
                <a:cubicBezTo>
                  <a:pt x="68" y="12"/>
                  <a:pt x="68" y="16"/>
                  <a:pt x="38" y="12"/>
                </a:cubicBezTo>
                <a:cubicBezTo>
                  <a:pt x="21" y="0"/>
                  <a:pt x="32" y="5"/>
                  <a:pt x="4" y="5"/>
                </a:cubicBez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4327" name="Freeform 7"/>
          <p:cNvSpPr>
            <a:spLocks/>
          </p:cNvSpPr>
          <p:nvPr/>
        </p:nvSpPr>
        <p:spPr bwMode="auto">
          <a:xfrm>
            <a:off x="823913" y="4089400"/>
            <a:ext cx="466725" cy="411163"/>
          </a:xfrm>
          <a:custGeom>
            <a:avLst/>
            <a:gdLst/>
            <a:ahLst/>
            <a:cxnLst>
              <a:cxn ang="0">
                <a:pos x="3" y="199"/>
              </a:cxn>
              <a:cxn ang="0">
                <a:pos x="15" y="217"/>
              </a:cxn>
              <a:cxn ang="0">
                <a:pos x="42" y="259"/>
              </a:cxn>
              <a:cxn ang="0">
                <a:pos x="99" y="244"/>
              </a:cxn>
              <a:cxn ang="0">
                <a:pos x="135" y="205"/>
              </a:cxn>
              <a:cxn ang="0">
                <a:pos x="168" y="160"/>
              </a:cxn>
              <a:cxn ang="0">
                <a:pos x="204" y="124"/>
              </a:cxn>
              <a:cxn ang="0">
                <a:pos x="234" y="88"/>
              </a:cxn>
              <a:cxn ang="0">
                <a:pos x="261" y="55"/>
              </a:cxn>
              <a:cxn ang="0">
                <a:pos x="294" y="10"/>
              </a:cxn>
              <a:cxn ang="0">
                <a:pos x="246" y="10"/>
              </a:cxn>
              <a:cxn ang="0">
                <a:pos x="132" y="88"/>
              </a:cxn>
              <a:cxn ang="0">
                <a:pos x="105" y="106"/>
              </a:cxn>
              <a:cxn ang="0">
                <a:pos x="75" y="130"/>
              </a:cxn>
              <a:cxn ang="0">
                <a:pos x="33" y="181"/>
              </a:cxn>
              <a:cxn ang="0">
                <a:pos x="12" y="190"/>
              </a:cxn>
              <a:cxn ang="0">
                <a:pos x="3" y="199"/>
              </a:cxn>
            </a:cxnLst>
            <a:rect l="0" t="0" r="r" b="b"/>
            <a:pathLst>
              <a:path w="294" h="259">
                <a:moveTo>
                  <a:pt x="3" y="199"/>
                </a:moveTo>
                <a:cubicBezTo>
                  <a:pt x="10" y="227"/>
                  <a:pt x="0" y="198"/>
                  <a:pt x="15" y="217"/>
                </a:cubicBezTo>
                <a:cubicBezTo>
                  <a:pt x="26" y="231"/>
                  <a:pt x="20" y="252"/>
                  <a:pt x="42" y="259"/>
                </a:cubicBezTo>
                <a:cubicBezTo>
                  <a:pt x="122" y="253"/>
                  <a:pt x="55" y="259"/>
                  <a:pt x="99" y="244"/>
                </a:cubicBezTo>
                <a:cubicBezTo>
                  <a:pt x="113" y="230"/>
                  <a:pt x="116" y="214"/>
                  <a:pt x="135" y="205"/>
                </a:cubicBezTo>
                <a:cubicBezTo>
                  <a:pt x="141" y="187"/>
                  <a:pt x="155" y="173"/>
                  <a:pt x="168" y="160"/>
                </a:cubicBezTo>
                <a:cubicBezTo>
                  <a:pt x="174" y="143"/>
                  <a:pt x="192" y="136"/>
                  <a:pt x="204" y="124"/>
                </a:cubicBezTo>
                <a:cubicBezTo>
                  <a:pt x="207" y="115"/>
                  <a:pt x="226" y="99"/>
                  <a:pt x="234" y="88"/>
                </a:cubicBezTo>
                <a:cubicBezTo>
                  <a:pt x="238" y="76"/>
                  <a:pt x="251" y="65"/>
                  <a:pt x="261" y="55"/>
                </a:cubicBezTo>
                <a:cubicBezTo>
                  <a:pt x="269" y="32"/>
                  <a:pt x="281" y="29"/>
                  <a:pt x="294" y="10"/>
                </a:cubicBezTo>
                <a:cubicBezTo>
                  <a:pt x="279" y="0"/>
                  <a:pt x="263" y="4"/>
                  <a:pt x="246" y="10"/>
                </a:cubicBezTo>
                <a:cubicBezTo>
                  <a:pt x="225" y="41"/>
                  <a:pt x="167" y="70"/>
                  <a:pt x="132" y="88"/>
                </a:cubicBezTo>
                <a:cubicBezTo>
                  <a:pt x="121" y="93"/>
                  <a:pt x="117" y="102"/>
                  <a:pt x="105" y="106"/>
                </a:cubicBezTo>
                <a:cubicBezTo>
                  <a:pt x="96" y="115"/>
                  <a:pt x="84" y="121"/>
                  <a:pt x="75" y="130"/>
                </a:cubicBezTo>
                <a:cubicBezTo>
                  <a:pt x="60" y="145"/>
                  <a:pt x="49" y="168"/>
                  <a:pt x="33" y="181"/>
                </a:cubicBezTo>
                <a:cubicBezTo>
                  <a:pt x="27" y="186"/>
                  <a:pt x="19" y="187"/>
                  <a:pt x="12" y="190"/>
                </a:cubicBezTo>
                <a:cubicBezTo>
                  <a:pt x="5" y="200"/>
                  <a:pt x="10" y="199"/>
                  <a:pt x="3" y="199"/>
                </a:cubicBez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432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Leaving it on the Table </a:t>
            </a:r>
          </a:p>
        </p:txBody>
      </p:sp>
      <p:sp>
        <p:nvSpPr>
          <p:cNvPr id="824329" name="Freeform 9"/>
          <p:cNvSpPr>
            <a:spLocks/>
          </p:cNvSpPr>
          <p:nvPr/>
        </p:nvSpPr>
        <p:spPr bwMode="auto">
          <a:xfrm rot="-262983">
            <a:off x="379413" y="2438400"/>
            <a:ext cx="5789612" cy="5892800"/>
          </a:xfrm>
          <a:custGeom>
            <a:avLst/>
            <a:gdLst/>
            <a:ahLst/>
            <a:cxnLst>
              <a:cxn ang="0">
                <a:pos x="2768" y="0"/>
              </a:cxn>
              <a:cxn ang="0">
                <a:pos x="32" y="1344"/>
              </a:cxn>
              <a:cxn ang="0">
                <a:pos x="2960" y="3168"/>
              </a:cxn>
            </a:cxnLst>
            <a:rect l="0" t="0" r="r" b="b"/>
            <a:pathLst>
              <a:path w="2960" h="3168">
                <a:moveTo>
                  <a:pt x="2768" y="0"/>
                </a:moveTo>
                <a:cubicBezTo>
                  <a:pt x="1384" y="408"/>
                  <a:pt x="0" y="816"/>
                  <a:pt x="32" y="1344"/>
                </a:cubicBezTo>
                <a:cubicBezTo>
                  <a:pt x="64" y="1872"/>
                  <a:pt x="2472" y="2864"/>
                  <a:pt x="2960" y="3168"/>
                </a:cubicBezTo>
              </a:path>
            </a:pathLst>
          </a:custGeom>
          <a:noFill/>
          <a:ln w="57150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4330" name="Freeform 10"/>
          <p:cNvSpPr>
            <a:spLocks/>
          </p:cNvSpPr>
          <p:nvPr/>
        </p:nvSpPr>
        <p:spPr bwMode="auto">
          <a:xfrm rot="-262983">
            <a:off x="728663" y="2667000"/>
            <a:ext cx="5599112" cy="5340350"/>
          </a:xfrm>
          <a:custGeom>
            <a:avLst/>
            <a:gdLst/>
            <a:ahLst/>
            <a:cxnLst>
              <a:cxn ang="0">
                <a:pos x="2768" y="0"/>
              </a:cxn>
              <a:cxn ang="0">
                <a:pos x="32" y="1344"/>
              </a:cxn>
              <a:cxn ang="0">
                <a:pos x="2960" y="3168"/>
              </a:cxn>
            </a:cxnLst>
            <a:rect l="0" t="0" r="r" b="b"/>
            <a:pathLst>
              <a:path w="2960" h="3168">
                <a:moveTo>
                  <a:pt x="2768" y="0"/>
                </a:moveTo>
                <a:cubicBezTo>
                  <a:pt x="1384" y="408"/>
                  <a:pt x="0" y="816"/>
                  <a:pt x="32" y="1344"/>
                </a:cubicBezTo>
                <a:cubicBezTo>
                  <a:pt x="64" y="1872"/>
                  <a:pt x="2472" y="2864"/>
                  <a:pt x="2960" y="3168"/>
                </a:cubicBezTo>
              </a:path>
            </a:pathLst>
          </a:custGeom>
          <a:noFill/>
          <a:ln w="57150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24331" name="Group 11"/>
          <p:cNvGrpSpPr>
            <a:grpSpLocks/>
          </p:cNvGrpSpPr>
          <p:nvPr/>
        </p:nvGrpSpPr>
        <p:grpSpPr bwMode="auto">
          <a:xfrm>
            <a:off x="1447800" y="4581525"/>
            <a:ext cx="381000" cy="984250"/>
            <a:chOff x="2208" y="2640"/>
            <a:chExt cx="192" cy="432"/>
          </a:xfrm>
        </p:grpSpPr>
        <p:sp>
          <p:nvSpPr>
            <p:cNvPr id="824332" name="Rectangle 12"/>
            <p:cNvSpPr>
              <a:spLocks noChangeArrowheads="1"/>
            </p:cNvSpPr>
            <p:nvPr/>
          </p:nvSpPr>
          <p:spPr bwMode="auto">
            <a:xfrm>
              <a:off x="2208" y="2640"/>
              <a:ext cx="192" cy="192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66FF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333" name="Line 13"/>
            <p:cNvSpPr>
              <a:spLocks noChangeShapeType="1"/>
            </p:cNvSpPr>
            <p:nvPr/>
          </p:nvSpPr>
          <p:spPr bwMode="auto">
            <a:xfrm>
              <a:off x="2208" y="2640"/>
              <a:ext cx="0" cy="432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4334" name="Line 14"/>
            <p:cNvSpPr>
              <a:spLocks noChangeShapeType="1"/>
            </p:cNvSpPr>
            <p:nvPr/>
          </p:nvSpPr>
          <p:spPr bwMode="auto">
            <a:xfrm>
              <a:off x="2400" y="2640"/>
              <a:ext cx="0" cy="432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4336" name="Freeform 16"/>
          <p:cNvSpPr>
            <a:spLocks/>
          </p:cNvSpPr>
          <p:nvPr/>
        </p:nvSpPr>
        <p:spPr bwMode="auto">
          <a:xfrm>
            <a:off x="1730375" y="6496050"/>
            <a:ext cx="114300" cy="128588"/>
          </a:xfrm>
          <a:custGeom>
            <a:avLst/>
            <a:gdLst/>
            <a:ahLst/>
            <a:cxnLst>
              <a:cxn ang="0">
                <a:pos x="4" y="5"/>
              </a:cxn>
              <a:cxn ang="0">
                <a:pos x="31" y="81"/>
              </a:cxn>
              <a:cxn ang="0">
                <a:pos x="72" y="43"/>
              </a:cxn>
              <a:cxn ang="0">
                <a:pos x="38" y="12"/>
              </a:cxn>
              <a:cxn ang="0">
                <a:pos x="4" y="5"/>
              </a:cxn>
            </a:cxnLst>
            <a:rect l="0" t="0" r="r" b="b"/>
            <a:pathLst>
              <a:path w="72" h="81">
                <a:moveTo>
                  <a:pt x="4" y="5"/>
                </a:moveTo>
                <a:cubicBezTo>
                  <a:pt x="7" y="34"/>
                  <a:pt x="0" y="69"/>
                  <a:pt x="31" y="81"/>
                </a:cubicBezTo>
                <a:cubicBezTo>
                  <a:pt x="71" y="73"/>
                  <a:pt x="49" y="66"/>
                  <a:pt x="72" y="43"/>
                </a:cubicBezTo>
                <a:cubicBezTo>
                  <a:pt x="68" y="12"/>
                  <a:pt x="68" y="16"/>
                  <a:pt x="38" y="12"/>
                </a:cubicBezTo>
                <a:cubicBezTo>
                  <a:pt x="21" y="0"/>
                  <a:pt x="32" y="5"/>
                  <a:pt x="4" y="5"/>
                </a:cubicBez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4337" name="Freeform 17"/>
          <p:cNvSpPr>
            <a:spLocks/>
          </p:cNvSpPr>
          <p:nvPr/>
        </p:nvSpPr>
        <p:spPr bwMode="auto">
          <a:xfrm>
            <a:off x="4953000" y="7662863"/>
            <a:ext cx="114300" cy="85725"/>
          </a:xfrm>
          <a:custGeom>
            <a:avLst/>
            <a:gdLst/>
            <a:ahLst/>
            <a:cxnLst>
              <a:cxn ang="0">
                <a:pos x="4" y="5"/>
              </a:cxn>
              <a:cxn ang="0">
                <a:pos x="31" y="81"/>
              </a:cxn>
              <a:cxn ang="0">
                <a:pos x="72" y="43"/>
              </a:cxn>
              <a:cxn ang="0">
                <a:pos x="38" y="12"/>
              </a:cxn>
              <a:cxn ang="0">
                <a:pos x="4" y="5"/>
              </a:cxn>
            </a:cxnLst>
            <a:rect l="0" t="0" r="r" b="b"/>
            <a:pathLst>
              <a:path w="72" h="81">
                <a:moveTo>
                  <a:pt x="4" y="5"/>
                </a:moveTo>
                <a:cubicBezTo>
                  <a:pt x="7" y="34"/>
                  <a:pt x="0" y="69"/>
                  <a:pt x="31" y="81"/>
                </a:cubicBezTo>
                <a:cubicBezTo>
                  <a:pt x="71" y="73"/>
                  <a:pt x="49" y="66"/>
                  <a:pt x="72" y="43"/>
                </a:cubicBezTo>
                <a:cubicBezTo>
                  <a:pt x="68" y="12"/>
                  <a:pt x="68" y="16"/>
                  <a:pt x="38" y="12"/>
                </a:cubicBezTo>
                <a:cubicBezTo>
                  <a:pt x="21" y="0"/>
                  <a:pt x="32" y="5"/>
                  <a:pt x="4" y="5"/>
                </a:cubicBez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2" name="Freeform 4"/>
          <p:cNvSpPr>
            <a:spLocks/>
          </p:cNvSpPr>
          <p:nvPr/>
        </p:nvSpPr>
        <p:spPr bwMode="auto">
          <a:xfrm>
            <a:off x="3733800" y="6705600"/>
            <a:ext cx="114300" cy="128588"/>
          </a:xfrm>
          <a:custGeom>
            <a:avLst/>
            <a:gdLst/>
            <a:ahLst/>
            <a:cxnLst>
              <a:cxn ang="0">
                <a:pos x="4" y="5"/>
              </a:cxn>
              <a:cxn ang="0">
                <a:pos x="31" y="81"/>
              </a:cxn>
              <a:cxn ang="0">
                <a:pos x="72" y="43"/>
              </a:cxn>
              <a:cxn ang="0">
                <a:pos x="38" y="12"/>
              </a:cxn>
              <a:cxn ang="0">
                <a:pos x="4" y="5"/>
              </a:cxn>
            </a:cxnLst>
            <a:rect l="0" t="0" r="r" b="b"/>
            <a:pathLst>
              <a:path w="72" h="81">
                <a:moveTo>
                  <a:pt x="4" y="5"/>
                </a:moveTo>
                <a:cubicBezTo>
                  <a:pt x="7" y="34"/>
                  <a:pt x="0" y="69"/>
                  <a:pt x="31" y="81"/>
                </a:cubicBezTo>
                <a:cubicBezTo>
                  <a:pt x="71" y="73"/>
                  <a:pt x="49" y="66"/>
                  <a:pt x="72" y="43"/>
                </a:cubicBezTo>
                <a:cubicBezTo>
                  <a:pt x="68" y="12"/>
                  <a:pt x="68" y="16"/>
                  <a:pt x="38" y="12"/>
                </a:cubicBezTo>
                <a:cubicBezTo>
                  <a:pt x="21" y="0"/>
                  <a:pt x="32" y="5"/>
                  <a:pt x="4" y="5"/>
                </a:cubicBez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256" name="Rectangle 8"/>
          <p:cNvSpPr>
            <a:spLocks noGrp="1" noChangeArrowheads="1"/>
          </p:cNvSpPr>
          <p:nvPr>
            <p:ph type="title"/>
          </p:nvPr>
        </p:nvSpPr>
        <p:spPr>
          <a:xfrm>
            <a:off x="285750" y="152400"/>
            <a:ext cx="6343650" cy="762000"/>
          </a:xfrm>
        </p:spPr>
        <p:txBody>
          <a:bodyPr/>
          <a:lstStyle/>
          <a:p>
            <a:r>
              <a:rPr lang="en-US" sz="3600" dirty="0" smtClean="0"/>
              <a:t>Late Line</a:t>
            </a:r>
            <a:endParaRPr lang="en-US" sz="3600" dirty="0"/>
          </a:p>
        </p:txBody>
      </p:sp>
      <p:grpSp>
        <p:nvGrpSpPr>
          <p:cNvPr id="821259" name="Group 11"/>
          <p:cNvGrpSpPr>
            <a:grpSpLocks/>
          </p:cNvGrpSpPr>
          <p:nvPr/>
        </p:nvGrpSpPr>
        <p:grpSpPr bwMode="auto">
          <a:xfrm>
            <a:off x="2133600" y="4581525"/>
            <a:ext cx="381000" cy="984250"/>
            <a:chOff x="2208" y="2640"/>
            <a:chExt cx="192" cy="432"/>
          </a:xfrm>
        </p:grpSpPr>
        <p:sp>
          <p:nvSpPr>
            <p:cNvPr id="821260" name="Rectangle 12"/>
            <p:cNvSpPr>
              <a:spLocks noChangeArrowheads="1"/>
            </p:cNvSpPr>
            <p:nvPr/>
          </p:nvSpPr>
          <p:spPr bwMode="auto">
            <a:xfrm>
              <a:off x="2208" y="2640"/>
              <a:ext cx="192" cy="192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66FF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61" name="Line 13"/>
            <p:cNvSpPr>
              <a:spLocks noChangeShapeType="1"/>
            </p:cNvSpPr>
            <p:nvPr/>
          </p:nvSpPr>
          <p:spPr bwMode="auto">
            <a:xfrm>
              <a:off x="2208" y="2640"/>
              <a:ext cx="0" cy="432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1262" name="Line 14"/>
            <p:cNvSpPr>
              <a:spLocks noChangeShapeType="1"/>
            </p:cNvSpPr>
            <p:nvPr/>
          </p:nvSpPr>
          <p:spPr bwMode="auto">
            <a:xfrm>
              <a:off x="2400" y="2640"/>
              <a:ext cx="0" cy="432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1263" name="Freeform 15"/>
          <p:cNvSpPr>
            <a:spLocks/>
          </p:cNvSpPr>
          <p:nvPr/>
        </p:nvSpPr>
        <p:spPr bwMode="auto">
          <a:xfrm rot="-345274">
            <a:off x="1304925" y="3628421"/>
            <a:ext cx="5867400" cy="5383213"/>
          </a:xfrm>
          <a:custGeom>
            <a:avLst/>
            <a:gdLst/>
            <a:ahLst/>
            <a:cxnLst>
              <a:cxn ang="0">
                <a:pos x="3928" y="0"/>
              </a:cxn>
              <a:cxn ang="0">
                <a:pos x="952" y="528"/>
              </a:cxn>
              <a:cxn ang="0">
                <a:pos x="568" y="1872"/>
              </a:cxn>
              <a:cxn ang="0">
                <a:pos x="4360" y="3312"/>
              </a:cxn>
            </a:cxnLst>
            <a:rect l="0" t="0" r="r" b="b"/>
            <a:pathLst>
              <a:path w="4360" h="3312">
                <a:moveTo>
                  <a:pt x="3928" y="0"/>
                </a:moveTo>
                <a:cubicBezTo>
                  <a:pt x="2720" y="108"/>
                  <a:pt x="1512" y="216"/>
                  <a:pt x="952" y="528"/>
                </a:cubicBezTo>
                <a:cubicBezTo>
                  <a:pt x="392" y="840"/>
                  <a:pt x="0" y="1408"/>
                  <a:pt x="568" y="1872"/>
                </a:cubicBezTo>
                <a:cubicBezTo>
                  <a:pt x="1136" y="2336"/>
                  <a:pt x="2748" y="2824"/>
                  <a:pt x="4360" y="3312"/>
                </a:cubicBezTo>
              </a:path>
            </a:pathLst>
          </a:custGeom>
          <a:noFill/>
          <a:ln w="57150" cmpd="sng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264" name="Freeform 16"/>
          <p:cNvSpPr>
            <a:spLocks/>
          </p:cNvSpPr>
          <p:nvPr/>
        </p:nvSpPr>
        <p:spPr bwMode="auto">
          <a:xfrm>
            <a:off x="2416175" y="6496050"/>
            <a:ext cx="114300" cy="128588"/>
          </a:xfrm>
          <a:custGeom>
            <a:avLst/>
            <a:gdLst/>
            <a:ahLst/>
            <a:cxnLst>
              <a:cxn ang="0">
                <a:pos x="4" y="5"/>
              </a:cxn>
              <a:cxn ang="0">
                <a:pos x="31" y="81"/>
              </a:cxn>
              <a:cxn ang="0">
                <a:pos x="72" y="43"/>
              </a:cxn>
              <a:cxn ang="0">
                <a:pos x="38" y="12"/>
              </a:cxn>
              <a:cxn ang="0">
                <a:pos x="4" y="5"/>
              </a:cxn>
            </a:cxnLst>
            <a:rect l="0" t="0" r="r" b="b"/>
            <a:pathLst>
              <a:path w="72" h="81">
                <a:moveTo>
                  <a:pt x="4" y="5"/>
                </a:moveTo>
                <a:cubicBezTo>
                  <a:pt x="7" y="34"/>
                  <a:pt x="0" y="69"/>
                  <a:pt x="31" y="81"/>
                </a:cubicBezTo>
                <a:cubicBezTo>
                  <a:pt x="71" y="73"/>
                  <a:pt x="49" y="66"/>
                  <a:pt x="72" y="43"/>
                </a:cubicBezTo>
                <a:cubicBezTo>
                  <a:pt x="68" y="12"/>
                  <a:pt x="68" y="16"/>
                  <a:pt x="38" y="12"/>
                </a:cubicBezTo>
                <a:cubicBezTo>
                  <a:pt x="21" y="0"/>
                  <a:pt x="32" y="5"/>
                  <a:pt x="4" y="5"/>
                </a:cubicBez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265" name="Freeform 17"/>
          <p:cNvSpPr>
            <a:spLocks/>
          </p:cNvSpPr>
          <p:nvPr/>
        </p:nvSpPr>
        <p:spPr bwMode="auto">
          <a:xfrm>
            <a:off x="5638800" y="7662863"/>
            <a:ext cx="114300" cy="85725"/>
          </a:xfrm>
          <a:custGeom>
            <a:avLst/>
            <a:gdLst/>
            <a:ahLst/>
            <a:cxnLst>
              <a:cxn ang="0">
                <a:pos x="4" y="5"/>
              </a:cxn>
              <a:cxn ang="0">
                <a:pos x="31" y="81"/>
              </a:cxn>
              <a:cxn ang="0">
                <a:pos x="72" y="43"/>
              </a:cxn>
              <a:cxn ang="0">
                <a:pos x="38" y="12"/>
              </a:cxn>
              <a:cxn ang="0">
                <a:pos x="4" y="5"/>
              </a:cxn>
            </a:cxnLst>
            <a:rect l="0" t="0" r="r" b="b"/>
            <a:pathLst>
              <a:path w="72" h="81">
                <a:moveTo>
                  <a:pt x="4" y="5"/>
                </a:moveTo>
                <a:cubicBezTo>
                  <a:pt x="7" y="34"/>
                  <a:pt x="0" y="69"/>
                  <a:pt x="31" y="81"/>
                </a:cubicBezTo>
                <a:cubicBezTo>
                  <a:pt x="71" y="73"/>
                  <a:pt x="49" y="66"/>
                  <a:pt x="72" y="43"/>
                </a:cubicBezTo>
                <a:cubicBezTo>
                  <a:pt x="68" y="12"/>
                  <a:pt x="68" y="16"/>
                  <a:pt x="38" y="12"/>
                </a:cubicBezTo>
                <a:cubicBezTo>
                  <a:pt x="21" y="0"/>
                  <a:pt x="32" y="5"/>
                  <a:pt x="4" y="5"/>
                </a:cubicBez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266" name="Freeform 18"/>
          <p:cNvSpPr>
            <a:spLocks/>
          </p:cNvSpPr>
          <p:nvPr/>
        </p:nvSpPr>
        <p:spPr bwMode="auto">
          <a:xfrm rot="-345274">
            <a:off x="920750" y="3445859"/>
            <a:ext cx="5943600" cy="5872162"/>
          </a:xfrm>
          <a:custGeom>
            <a:avLst/>
            <a:gdLst/>
            <a:ahLst/>
            <a:cxnLst>
              <a:cxn ang="0">
                <a:pos x="3928" y="0"/>
              </a:cxn>
              <a:cxn ang="0">
                <a:pos x="952" y="528"/>
              </a:cxn>
              <a:cxn ang="0">
                <a:pos x="568" y="1872"/>
              </a:cxn>
              <a:cxn ang="0">
                <a:pos x="4360" y="3312"/>
              </a:cxn>
            </a:cxnLst>
            <a:rect l="0" t="0" r="r" b="b"/>
            <a:pathLst>
              <a:path w="4360" h="3312">
                <a:moveTo>
                  <a:pt x="3928" y="0"/>
                </a:moveTo>
                <a:cubicBezTo>
                  <a:pt x="2720" y="108"/>
                  <a:pt x="1512" y="216"/>
                  <a:pt x="952" y="528"/>
                </a:cubicBezTo>
                <a:cubicBezTo>
                  <a:pt x="392" y="840"/>
                  <a:pt x="0" y="1408"/>
                  <a:pt x="568" y="1872"/>
                </a:cubicBezTo>
                <a:cubicBezTo>
                  <a:pt x="1136" y="2336"/>
                  <a:pt x="2748" y="2824"/>
                  <a:pt x="4360" y="3312"/>
                </a:cubicBezTo>
              </a:path>
            </a:pathLst>
          </a:custGeom>
          <a:noFill/>
          <a:ln w="57150" cmpd="sng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267" name="Text Box 19"/>
          <p:cNvSpPr txBox="1">
            <a:spLocks noChangeArrowheads="1"/>
          </p:cNvSpPr>
          <p:nvPr/>
        </p:nvSpPr>
        <p:spPr bwMode="auto">
          <a:xfrm>
            <a:off x="2971800" y="4419600"/>
            <a:ext cx="3810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</a:rPr>
              <a:t>Skis cross Rise Line high above gate</a:t>
            </a:r>
          </a:p>
        </p:txBody>
      </p:sp>
      <p:sp>
        <p:nvSpPr>
          <p:cNvPr id="821269" name="Line 21"/>
          <p:cNvSpPr>
            <a:spLocks noChangeShapeType="1"/>
          </p:cNvSpPr>
          <p:nvPr/>
        </p:nvSpPr>
        <p:spPr bwMode="auto">
          <a:xfrm flipH="1">
            <a:off x="2819400" y="3657600"/>
            <a:ext cx="0" cy="1905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271" name="Text Box 23"/>
          <p:cNvSpPr txBox="1">
            <a:spLocks noChangeArrowheads="1"/>
          </p:cNvSpPr>
          <p:nvPr/>
        </p:nvSpPr>
        <p:spPr bwMode="auto">
          <a:xfrm>
            <a:off x="363537" y="1957209"/>
            <a:ext cx="52165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Result: </a:t>
            </a:r>
            <a:r>
              <a:rPr lang="en-US" sz="2400" dirty="0" smtClean="0">
                <a:solidFill>
                  <a:schemeClr val="bg1"/>
                </a:solidFill>
              </a:rPr>
              <a:t>not only slow, but also late for the next gate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21272" name="Text Box 24"/>
          <p:cNvSpPr txBox="1">
            <a:spLocks noChangeArrowheads="1"/>
          </p:cNvSpPr>
          <p:nvPr/>
        </p:nvSpPr>
        <p:spPr bwMode="auto">
          <a:xfrm>
            <a:off x="228600" y="1447800"/>
            <a:ext cx="52165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Common mistake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665728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AF00"/>
      </a:accent1>
      <a:accent2>
        <a:srgbClr val="3333CC"/>
      </a:accent2>
      <a:accent3>
        <a:srgbClr val="FFFFFF"/>
      </a:accent3>
      <a:accent4>
        <a:srgbClr val="000000"/>
      </a:accent4>
      <a:accent5>
        <a:srgbClr val="F3D4A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Futura Bk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7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7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EAAF00"/>
    </a:accent1>
    <a:accent2>
      <a:srgbClr val="3333CC"/>
    </a:accent2>
    <a:accent3>
      <a:srgbClr val="FFFFFF"/>
    </a:accent3>
    <a:accent4>
      <a:srgbClr val="000000"/>
    </a:accent4>
    <a:accent5>
      <a:srgbClr val="F3D4AA"/>
    </a:accent5>
    <a:accent6>
      <a:srgbClr val="2D2DB9"/>
    </a:accent6>
    <a:hlink>
      <a:srgbClr val="9999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3961</TotalTime>
  <Words>241</Words>
  <Application>Microsoft Macintosh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Comic Sans MS</vt:lpstr>
      <vt:lpstr>Futura Bk BT</vt:lpstr>
      <vt:lpstr>Times</vt:lpstr>
      <vt:lpstr>Default Design</vt:lpstr>
      <vt:lpstr>PowerPoint Presentation</vt:lpstr>
      <vt:lpstr>Leaving it on the Table </vt:lpstr>
      <vt:lpstr>High Line</vt:lpstr>
      <vt:lpstr>Turning Early = Slow</vt:lpstr>
      <vt:lpstr>Getting it right: Direct Line</vt:lpstr>
      <vt:lpstr>Leaving it on the Table </vt:lpstr>
      <vt:lpstr>Leaving it on the Table </vt:lpstr>
      <vt:lpstr>Leaving it on the Table </vt:lpstr>
      <vt:lpstr>Late Line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CARLOS DARQUEA</dc:creator>
  <cp:lastModifiedBy>Razvan Cojocaru</cp:lastModifiedBy>
  <cp:revision>171</cp:revision>
  <cp:lastPrinted>2001-09-12T17:43:03Z</cp:lastPrinted>
  <dcterms:created xsi:type="dcterms:W3CDTF">2001-08-30T19:04:40Z</dcterms:created>
  <dcterms:modified xsi:type="dcterms:W3CDTF">2017-11-27T04:34:26Z</dcterms:modified>
</cp:coreProperties>
</file>