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256" r:id="rId3"/>
    <p:sldId id="257" r:id="rId4"/>
    <p:sldId id="262" r:id="rId5"/>
    <p:sldId id="267" r:id="rId6"/>
    <p:sldId id="278" r:id="rId7"/>
    <p:sldId id="274" r:id="rId8"/>
    <p:sldId id="275" r:id="rId9"/>
    <p:sldId id="276" r:id="rId10"/>
    <p:sldId id="269" r:id="rId11"/>
    <p:sldId id="270" r:id="rId12"/>
    <p:sldId id="271" r:id="rId13"/>
    <p:sldId id="279" r:id="rId14"/>
    <p:sldId id="280" r:id="rId15"/>
    <p:sldId id="281" r:id="rId16"/>
    <p:sldId id="282" r:id="rId17"/>
    <p:sldId id="272" r:id="rId18"/>
    <p:sldId id="284" r:id="rId19"/>
    <p:sldId id="283" r:id="rId20"/>
    <p:sldId id="285" r:id="rId21"/>
    <p:sldId id="273" r:id="rId22"/>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ziel" initials="R" lastIdx="13" clrIdx="0"/>
  <p:cmAuthor id="1" name="Ines B" initials="IB"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99622402" val="1046" revOS="4"/>
      <pr:smFileRevision xmlns:mc="http://schemas.openxmlformats.org/markup-compatibility/2006" xmlns:p14="http://schemas.microsoft.com/office/powerpoint/2010/main" xmlns:p15="http://schemas.microsoft.com/office/powerpoint/2012/main" xmlns:pr="smNativeData" xmlns="smNativeData" dt="1699622402" val="101"/>
      <pr:guideOptions xmlns:mc="http://schemas.openxmlformats.org/markup-compatibility/2006" xmlns:p14="http://schemas.microsoft.com/office/powerpoint/2010/main" xmlns:p15="http://schemas.microsoft.com/office/powerpoint/2012/main" xmlns:pr="smNativeData" xmlns="smNativeData" dt="169962240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70445" autoAdjust="0"/>
  </p:normalViewPr>
  <p:slideViewPr>
    <p:cSldViewPr snapToObjects="1" showGuides="1">
      <p:cViewPr varScale="1">
        <p:scale>
          <a:sx n="47" d="100"/>
          <a:sy n="47" d="100"/>
        </p:scale>
        <p:origin x="1724"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 d="100"/>
        <a:sy n="13" d="100"/>
      </p:scale>
      <p:origin x="0" y="0"/>
    </p:cViewPr>
  </p:sorterViewPr>
  <p:notesViewPr>
    <p:cSldViewPr snapToObjects="1" showGuides="1">
      <p:cViewPr>
        <p:scale>
          <a:sx n="59" d="100"/>
          <a:sy n="59" d="100"/>
        </p:scale>
        <p:origin x="1376" y="217"/>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wwMAABAAAAAmAAAACAAAAD+PAAAAAAAA"/>
              </a:ext>
            </a:extLst>
          </p:cNvSpPr>
          <p:nvPr>
            <p:ph type="hdr" sz="quarter"/>
          </p:nvPr>
        </p:nvSpPr>
        <p:spPr>
          <a:xfrm>
            <a:off x="0" y="0"/>
            <a:ext cx="2971800" cy="611505"/>
          </a:xfrm>
          <a:prstGeom prst="rect">
            <a:avLst/>
          </a:prstGeom>
        </p:spPr>
        <p:txBody>
          <a:bodyPr vert="horz" wrap="square" lIns="91440" tIns="45720" rIns="91440" bIns="45720" numCol="1" spcCol="215900" anchor="t">
            <a:prstTxWarp prst="textNoShape">
              <a:avLst/>
            </a:prstTxWarp>
          </a:bodyPr>
          <a:lstStyle>
            <a:lvl1pPr algn="l">
              <a:defRPr sz="1200" cap="none"/>
            </a:lvl1pPr>
          </a:lstStyle>
          <a:p>
            <a:endParaRPr/>
          </a:p>
        </p:txBody>
      </p:sp>
      <p:sp>
        <p:nvSpPr>
          <p:cNvPr id="3" name="Datum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wwMAABAAAAAmAAAACAAAAD+PAAAAAAAA"/>
              </a:ext>
            </a:extLst>
          </p:cNvSpPr>
          <p:nvPr>
            <p:ph type="dt" idx="1"/>
          </p:nvPr>
        </p:nvSpPr>
        <p:spPr>
          <a:xfrm>
            <a:off x="3884930" y="0"/>
            <a:ext cx="2971800" cy="611505"/>
          </a:xfrm>
          <a:prstGeom prst="rect">
            <a:avLst/>
          </a:prstGeom>
        </p:spPr>
        <p:txBody>
          <a:bodyPr vert="horz" wrap="square" lIns="91440" tIns="45720" rIns="91440" bIns="45720" numCol="1" spcCol="215900" anchor="t">
            <a:prstTxWarp prst="textNoShape">
              <a:avLst/>
            </a:prstTxWarp>
          </a:bodyPr>
          <a:lstStyle>
            <a:lvl1pPr algn="r">
              <a:defRPr sz="1200" cap="none"/>
            </a:lvl1pPr>
          </a:lstStyle>
          <a:p>
            <a:fld id="{54E839BB-F5B9-BDCF-F750-039A771E0156}" type="datetime1">
              <a:t>07/12/2023</a:t>
            </a:fld>
            <a:endParaRPr/>
          </a:p>
        </p:txBody>
      </p:sp>
      <p:sp>
        <p:nvSpPr>
          <p:cNvPr id="4" name="Folienbildplatzhalter 3"/>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mP7//2AJAACYKwAAsCIAABAAAAAmAAAACAAAAL8PAAD/HwAA"/>
              </a:ext>
            </a:extLst>
          </p:cNvSpPr>
          <p:nvPr>
            <p:ph type="sldImg" idx="2"/>
          </p:nvPr>
        </p:nvSpPr>
        <p:spPr>
          <a:xfrm>
            <a:off x="-228600" y="1524000"/>
            <a:ext cx="7315200" cy="41148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endParaRPr lang="en-us" cap="none"/>
          </a:p>
        </p:txBody>
      </p:sp>
      <p:sp>
        <p:nvSpPr>
          <p:cNvPr id="5" name="Notiz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gkAAD4JQAAoEEAABAAAAAmAAAACAAAAD8PAAD/HwAA"/>
              </a:ext>
            </a:extLst>
          </p:cNvSpPr>
          <p:nvPr>
            <p:ph type="body" idx="3"/>
          </p:nvPr>
        </p:nvSpPr>
        <p:spPr>
          <a:xfrm>
            <a:off x="685800" y="5867400"/>
            <a:ext cx="5486400" cy="4800600"/>
          </a:xfrm>
          <a:prstGeom prst="rect">
            <a:avLst/>
          </a:prstGeom>
          <a:noFill/>
          <a:ln>
            <a:noFill/>
          </a:ln>
        </p:spPr>
        <p:txBody>
          <a:bodyPr vert="horz"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6" name="Fußzeile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D5HAABIEgAAAEsAABAAAAAmAAAACAAAAL+PAAD/HwAA"/>
              </a:ext>
            </a:extLst>
          </p:cNvSpPr>
          <p:nvPr>
            <p:ph type="ftr" sz="quarter" idx="4"/>
          </p:nvPr>
        </p:nvSpPr>
        <p:spPr>
          <a:xfrm>
            <a:off x="0" y="11581130"/>
            <a:ext cx="2971800" cy="610870"/>
          </a:xfrm>
          <a:prstGeom prst="rect">
            <a:avLst/>
          </a:prstGeom>
          <a:noFill/>
          <a:ln>
            <a:noFill/>
          </a:ln>
        </p:spPr>
        <p:txBody>
          <a:bodyPr vert="horz" wrap="square" lIns="91440" tIns="45720" rIns="91440" bIns="45720" numCol="1" spcCol="215900" anchor="b">
            <a:prstTxWarp prst="textNoShape">
              <a:avLst/>
            </a:prstTxWarp>
          </a:bodyPr>
          <a:lstStyle>
            <a:lvl1pPr algn="l">
              <a:defRPr sz="1200" cap="none"/>
            </a:lvl1pPr>
          </a:lstStyle>
          <a:p>
            <a:endParaRPr/>
          </a:p>
        </p:txBody>
      </p:sp>
      <p:sp>
        <p:nvSpPr>
          <p:cNvPr id="7" name="Foliennummernplatzhalt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D5HAAAuKgAAAEsAABAAAAAmAAAACAAAAL+PAAD/HwAA"/>
              </a:ext>
            </a:extLst>
          </p:cNvSpPr>
          <p:nvPr>
            <p:ph type="sldNum" sz="quarter" idx="5"/>
          </p:nvPr>
        </p:nvSpPr>
        <p:spPr>
          <a:xfrm>
            <a:off x="3884930" y="11581130"/>
            <a:ext cx="2971800" cy="610870"/>
          </a:xfrm>
          <a:prstGeom prst="rect">
            <a:avLst/>
          </a:prstGeom>
          <a:noFill/>
          <a:ln>
            <a:noFill/>
          </a:ln>
        </p:spPr>
        <p:txBody>
          <a:bodyPr vert="horz" wrap="square" lIns="91440" tIns="45720" rIns="91440" bIns="45720" numCol="1" spcCol="215900" anchor="b">
            <a:prstTxWarp prst="textNoShape">
              <a:avLst/>
            </a:prstTxWarp>
          </a:bodyPr>
          <a:lstStyle>
            <a:lvl1pPr algn="r">
              <a:defRPr sz="1200" cap="none"/>
            </a:lvl1pPr>
          </a:lstStyle>
          <a:p>
            <a:fld id="{54E84FF0-BEB9-BDB9-F750-48EC011E011D}" type="slidenum">
              <a:t>‹Nr.›</a:t>
            </a:fld>
            <a:endParaRPr/>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Folienbildplatzhalter 1"/>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mP7//2AJAACYKwAAsCIAABAAAAAmAAAACAAAAAEAAAAAAAAA"/>
              </a:ext>
            </a:extLst>
          </p:cNvSpPr>
          <p:nvPr>
            <p:ph type="sldImg"/>
          </p:nvPr>
        </p:nvSpPr>
        <p:spPr>
          <a:xfrm>
            <a:off x="-228600" y="1524000"/>
            <a:ext cx="7315200" cy="4114800"/>
          </a:xfrm>
        </p:spPr>
      </p:sp>
      <p:sp>
        <p:nvSpPr>
          <p:cNvPr id="3" name="Notizen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gkAAD4JQAAoEEAABAAAAAmAAAACAAAAAEAAAAAAAAA"/>
              </a:ext>
            </a:extLst>
          </p:cNvSpPr>
          <p:nvPr>
            <p:ph type="body" idx="1"/>
          </p:nvPr>
        </p:nvSpPr>
        <p:spPr>
          <a:xfrm>
            <a:off x="685800" y="5867400"/>
            <a:ext cx="5486400" cy="4800600"/>
          </a:xfrm>
        </p:spPr>
        <p:txBody>
          <a:bodyPr/>
          <a:lstStyle/>
          <a:p>
            <a:r>
              <a:rPr lang="de-DE" sz="1800" dirty="0">
                <a:effectLst/>
                <a:latin typeface="Segoe UI" panose="020B0502040204020203" pitchFamily="34" charset="0"/>
              </a:rPr>
              <a:t>Die Präsentation stellt die Entwicklung und den jetzigen Stand des Projektes dar. Wie bereits bekannt, befassen wir uns mit dem Thema: Schwierigkeiten in der sozialen Interaktionen zwischen Individuen mit und ohne </a:t>
            </a:r>
            <a:r>
              <a:rPr lang="de-DE" sz="1800" dirty="0" err="1">
                <a:effectLst/>
                <a:latin typeface="Segoe UI" panose="020B0502040204020203" pitchFamily="34" charset="0"/>
              </a:rPr>
              <a:t>Austimus</a:t>
            </a:r>
            <a:r>
              <a:rPr lang="de-DE" sz="1800" dirty="0">
                <a:effectLst/>
                <a:latin typeface="Segoe UI" panose="020B0502040204020203" pitchFamily="34" charset="0"/>
              </a:rPr>
              <a:t>-Spektrum-Störung (</a:t>
            </a:r>
            <a:r>
              <a:rPr lang="de-DE" sz="1800" dirty="0" err="1">
                <a:effectLst/>
                <a:latin typeface="Segoe UI" panose="020B0502040204020203" pitchFamily="34" charset="0"/>
              </a:rPr>
              <a:t>abgeküzt</a:t>
            </a:r>
            <a:r>
              <a:rPr lang="de-DE" sz="1800" dirty="0">
                <a:effectLst/>
                <a:latin typeface="Segoe UI" panose="020B0502040204020203" pitchFamily="34" charset="0"/>
              </a:rPr>
              <a:t> ASD).</a:t>
            </a:r>
            <a:endParaRPr lang="de-DE" sz="1800" dirty="0">
              <a:effectLst/>
              <a:latin typeface="Arial" panose="020B0604020202020204" pitchFamily="34" charset="0"/>
            </a:endParaRPr>
          </a:p>
          <a:p>
            <a:endParaRPr lang="en-us" cap="none" dirty="0"/>
          </a:p>
        </p:txBody>
      </p:sp>
      <p:sp>
        <p:nvSpPr>
          <p:cNvPr id="4" name="Foliennummern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D5HAAAuKgAAAEsAABAAAAAmAAAACAAAAAEAAAAAAAAA"/>
              </a:ext>
            </a:extLst>
          </p:cNvSpPr>
          <p:nvPr>
            <p:ph type="sldNum" sz="quarter" idx="5"/>
          </p:nvPr>
        </p:nvSpPr>
        <p:spPr>
          <a:xfrm>
            <a:off x="3884930" y="11581130"/>
            <a:ext cx="2971800" cy="610870"/>
          </a:xfrm>
        </p:spPr>
        <p:txBody>
          <a:bodyPr/>
          <a:lstStyle/>
          <a:p>
            <a:fld id="{54E84D38-76B9-BDBB-F750-80EE031E01D5}" type="slidenum">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Zuerst war eine Umsetzung dieser Idee durch die Verwendung der Game Engine </a:t>
            </a:r>
            <a:r>
              <a:rPr lang="de-DE" dirty="0" err="1"/>
              <a:t>Narrat</a:t>
            </a:r>
            <a:r>
              <a:rPr lang="de-DE" dirty="0"/>
              <a:t> angedacht. Dies hätte jedoch dem Entwicklungsanspruch des Projektes entsprochen, sodass eine neue technische Umsetzung der Lösungsidee ermittelt werden musste.</a:t>
            </a:r>
          </a:p>
          <a:p>
            <a:r>
              <a:rPr lang="de-DE" dirty="0"/>
              <a:t>Diese sieht nun vor unter Verwendung von HTML, CSS und JS sowie unter Umständen Angular oder </a:t>
            </a:r>
            <a:r>
              <a:rPr lang="de-DE" dirty="0" err="1"/>
              <a:t>React</a:t>
            </a:r>
            <a:r>
              <a:rPr lang="de-DE" dirty="0"/>
              <a:t> das System von Grund auf selbst zu entwickeln. Zur Speicherung von Fortschritt oder so genannten </a:t>
            </a:r>
            <a:r>
              <a:rPr lang="de-DE" dirty="0" err="1"/>
              <a:t>flavour</a:t>
            </a:r>
            <a:r>
              <a:rPr lang="de-DE" dirty="0"/>
              <a:t> </a:t>
            </a:r>
            <a:r>
              <a:rPr lang="de-DE" dirty="0" err="1"/>
              <a:t>choices</a:t>
            </a:r>
            <a:r>
              <a:rPr lang="de-DE" dirty="0"/>
              <a:t> für spätere Verarbeitung ist die Verwendung von </a:t>
            </a:r>
            <a:r>
              <a:rPr lang="de-DE" dirty="0" err="1"/>
              <a:t>localStorage</a:t>
            </a:r>
            <a:r>
              <a:rPr lang="de-DE" dirty="0"/>
              <a:t> angedacht.</a:t>
            </a:r>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15</a:t>
            </a:fld>
            <a:endParaRPr lang="de-DE"/>
          </a:p>
        </p:txBody>
      </p:sp>
    </p:spTree>
    <p:extLst>
      <p:ext uri="{BB962C8B-B14F-4D97-AF65-F5344CB8AC3E}">
        <p14:creationId xmlns:p14="http://schemas.microsoft.com/office/powerpoint/2010/main" val="2440765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16</a:t>
            </a:fld>
            <a:endParaRPr lang="de-DE"/>
          </a:p>
        </p:txBody>
      </p:sp>
    </p:spTree>
    <p:extLst>
      <p:ext uri="{BB962C8B-B14F-4D97-AF65-F5344CB8AC3E}">
        <p14:creationId xmlns:p14="http://schemas.microsoft.com/office/powerpoint/2010/main" val="135819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17</a:t>
            </a:fld>
            <a:endParaRPr lang="de-DE"/>
          </a:p>
        </p:txBody>
      </p:sp>
    </p:spTree>
    <p:extLst>
      <p:ext uri="{BB962C8B-B14F-4D97-AF65-F5344CB8AC3E}">
        <p14:creationId xmlns:p14="http://schemas.microsoft.com/office/powerpoint/2010/main" val="356495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Proof </a:t>
            </a:r>
            <a:r>
              <a:rPr lang="de-DE" dirty="0" err="1"/>
              <a:t>of</a:t>
            </a:r>
            <a:r>
              <a:rPr lang="de-DE" dirty="0"/>
              <a:t> Concept beschäftigt sich mit der Speicherung des Fortschritts des Nutzenden. Dies soll über </a:t>
            </a:r>
            <a:r>
              <a:rPr lang="de-DE" dirty="0" err="1"/>
              <a:t>localStorage</a:t>
            </a:r>
            <a:r>
              <a:rPr lang="de-DE" dirty="0"/>
              <a:t> im jeweiligen Browser geschehen. Es gibt einige Möglichkeiten, weshalb dies nicht korrekt gesehen könnte, welche hier aufgeführt werden.</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18</a:t>
            </a:fld>
            <a:endParaRPr lang="de-DE"/>
          </a:p>
        </p:txBody>
      </p:sp>
    </p:spTree>
    <p:extLst>
      <p:ext uri="{BB962C8B-B14F-4D97-AF65-F5344CB8AC3E}">
        <p14:creationId xmlns:p14="http://schemas.microsoft.com/office/powerpoint/2010/main" val="316326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diesen Fail Möglichkeiten zuvorzukommen, wird für jede von ihnen eine Strategie entwickelt, um mit ihnen umzugehen und eine verheerende Einschränkung der Funktion des Lösungssystems zu verhindern.</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19</a:t>
            </a:fld>
            <a:endParaRPr lang="de-DE"/>
          </a:p>
        </p:txBody>
      </p:sp>
    </p:spTree>
    <p:extLst>
      <p:ext uri="{BB962C8B-B14F-4D97-AF65-F5344CB8AC3E}">
        <p14:creationId xmlns:p14="http://schemas.microsoft.com/office/powerpoint/2010/main" val="2406954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Segoe UI" panose="020B0502040204020203" pitchFamily="34" charset="0"/>
              </a:rPr>
              <a:t>Nach einer tiefen Analyse des Problembereiches und einer ersten technischen Analyse, wird diese technische Analyse und Ausarbeitung im weiteren Verlauf verstärkt und der erste grobe Aufbau des Lösungssystems angestrebt. Neben den technischen Aspekten gehört hierzu auch eine detaillierte Lösungssystem Ausarbeitung in Inhalt, Struktur und Präsentation.</a:t>
            </a:r>
          </a:p>
          <a:p>
            <a:r>
              <a:rPr lang="de-DE" sz="1800" dirty="0">
                <a:effectLst/>
                <a:latin typeface="Segoe UI" panose="020B0502040204020203" pitchFamily="34" charset="0"/>
              </a:rPr>
              <a:t>Erweiterungen oder Änderungen des Plans sind möglich.</a:t>
            </a:r>
            <a:endParaRPr lang="de-DE" sz="1800" dirty="0">
              <a:effectLst/>
              <a:latin typeface="Arial" panose="020B0604020202020204" pitchFamily="34" charset="0"/>
            </a:endParaRPr>
          </a:p>
          <a:p>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20</a:t>
            </a:fld>
            <a:endParaRPr lang="de-DE"/>
          </a:p>
        </p:txBody>
      </p:sp>
    </p:spTree>
    <p:extLst>
      <p:ext uri="{BB962C8B-B14F-4D97-AF65-F5344CB8AC3E}">
        <p14:creationId xmlns:p14="http://schemas.microsoft.com/office/powerpoint/2010/main" val="260196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dem letzten Review wurde der Kontext weiter eingegrenzt, was eine Überarbeitung der bisherigen Artefakte nötig gemacht hat. Aufbauend auf diesen konnten dann Erfordernisse und Anforderungen an das Lösungssystem festgelegt werden und daraus schließlich eine Lösungsidee sowie damit einhergehende Risiken und mögliche </a:t>
            </a:r>
            <a:r>
              <a:rPr lang="de-DE" dirty="0" err="1"/>
              <a:t>Umgehensweisen</a:t>
            </a:r>
            <a:r>
              <a:rPr lang="de-DE" dirty="0"/>
              <a:t> mit diesen entwickelt werden.</a:t>
            </a:r>
          </a:p>
          <a:p>
            <a:r>
              <a:rPr lang="de-DE" dirty="0"/>
              <a:t>Auch eine ursprüngliche Lösungsidee mit den entsprechenden Risiken musste aufgrund von Anforderungen und Hinweisen der Mentoren verworfen wodurch die nun aktuelle Lösungsidee entwickelt wurde.</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2</a:t>
            </a:fld>
            <a:endParaRPr lang="de-DE"/>
          </a:p>
        </p:txBody>
      </p:sp>
    </p:spTree>
    <p:extLst>
      <p:ext uri="{BB962C8B-B14F-4D97-AF65-F5344CB8AC3E}">
        <p14:creationId xmlns:p14="http://schemas.microsoft.com/office/powerpoint/2010/main" val="386273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Anraten wurde der Kontext für den ein Lösungssystem gesucht wird eingegrenzt. Nach einiger Recherche wurde der Teilbereich des Arbeitsplatzes festgelegt, da hier nach unseren Einschätzungen am meisten Impact erreicht werden kann.</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3</a:t>
            </a:fld>
            <a:endParaRPr lang="de-DE"/>
          </a:p>
        </p:txBody>
      </p:sp>
    </p:spTree>
    <p:extLst>
      <p:ext uri="{BB962C8B-B14F-4D97-AF65-F5344CB8AC3E}">
        <p14:creationId xmlns:p14="http://schemas.microsoft.com/office/powerpoint/2010/main" val="510973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Segoe UI" panose="020B0502040204020203" pitchFamily="34" charset="0"/>
              </a:rPr>
              <a:t>Das ursprünglich identifizierte Problem von Kommunikationsschwierigkeiten zwischen NA und Menschen mit ASD und die daraus resultierende Zielsetzung wurde weiter geschärft. Die Zielsetzung ist nun die Entwicklung eines Lösungssystems, welches Kommunikation und akzeptierendes Verhalten von Nicht-Autisten gegenüber Autisten speziell am Arbeitsplatz fördert. So hoffen wir eine insgesamt positivere Arbeitsatmosphäre und soziale Atmosphäre im Arbeitsbereich zu erreichen.  Dies könnte auch positive Auswirkungen außerhalb des Arbeitslebens haben, negative Vorurteile verringern und Menschen gegenüber "seltsamen" Personen offener zu machen.</a:t>
            </a:r>
            <a:endParaRPr lang="de-DE" sz="1800" dirty="0">
              <a:effectLst/>
              <a:latin typeface="Arial" panose="020B0604020202020204" pitchFamily="34" charset="0"/>
            </a:endParaRPr>
          </a:p>
          <a:p>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4</a:t>
            </a:fld>
            <a:endParaRPr lang="de-DE"/>
          </a:p>
        </p:txBody>
      </p:sp>
    </p:spTree>
    <p:extLst>
      <p:ext uri="{BB962C8B-B14F-4D97-AF65-F5344CB8AC3E}">
        <p14:creationId xmlns:p14="http://schemas.microsoft.com/office/powerpoint/2010/main" val="4872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überarbeitete Domänenmodell stellt die Interaktionen und Wechselwirkungen in Bezug auf Menschen mit ASD am Arbeitsplatz dar. Der Fokus liegt hierbei vor allem auf den möglichen negativen Auswirkungen, die eine mitarbeitende Person aufgrund einer ASD-Diagnose erfahren kann.</a:t>
            </a:r>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5</a:t>
            </a:fld>
            <a:endParaRPr lang="de-DE"/>
          </a:p>
        </p:txBody>
      </p:sp>
    </p:spTree>
    <p:extLst>
      <p:ext uri="{BB962C8B-B14F-4D97-AF65-F5344CB8AC3E}">
        <p14:creationId xmlns:p14="http://schemas.microsoft.com/office/powerpoint/2010/main" val="296451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de-DE" sz="1800" dirty="0">
                <a:effectLst/>
                <a:latin typeface="Segoe UI" panose="020B0502040204020203" pitchFamily="34" charset="0"/>
              </a:rPr>
              <a:t>Die erste Stakeholdergruppe sind Menschen mit ASD. Zwar sind diese nicht die direkte Nutzergruppe unseres Systems, doch werden sie (in)direkt durch unser System beeinflusst. </a:t>
            </a:r>
            <a:endParaRPr lang="de-DE" sz="1800" dirty="0">
              <a:effectLst/>
              <a:latin typeface="Arial" panose="020B0604020202020204" pitchFamily="34" charset="0"/>
            </a:endParaRPr>
          </a:p>
          <a:p>
            <a:r>
              <a:rPr lang="de-DE" dirty="0"/>
              <a:t>Menschen mit ASD am Arbeitsplatz haben neben einem Interesse an sozialer Einbindung und einem Anspruch an ein möglichst reibungsloses Arbeitsleben auch einige gesetzlich festgelegten Rechte, welche ihnen einen Schutz vor systemischer Diskriminierung und einen Anspruch auf Unterstützung bei der Integration in die Arbeitswelt bietet.</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6</a:t>
            </a:fld>
            <a:endParaRPr lang="de-DE"/>
          </a:p>
        </p:txBody>
      </p:sp>
    </p:spTree>
    <p:extLst>
      <p:ext uri="{BB962C8B-B14F-4D97-AF65-F5344CB8AC3E}">
        <p14:creationId xmlns:p14="http://schemas.microsoft.com/office/powerpoint/2010/main" val="429337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Menschen am Arbeitsplatz ohne ASD sind die primäre Zielgruppe des zu entwickelnden Lösungssystems. Diese lassen sich grob in die Gruppen der </a:t>
            </a:r>
            <a:r>
              <a:rPr lang="de-DE" dirty="0" err="1"/>
              <a:t>Kolleg:innen</a:t>
            </a:r>
            <a:r>
              <a:rPr lang="de-DE" dirty="0"/>
              <a:t>, Vorgesetzten und </a:t>
            </a:r>
            <a:r>
              <a:rPr lang="de-DE" dirty="0" err="1"/>
              <a:t>Kund:innen</a:t>
            </a:r>
            <a:r>
              <a:rPr lang="de-DE" dirty="0"/>
              <a:t> einteilen. Auch diese Personen haben ein Interesse an einem positiven sozialen Miteinander und an einen Anspruch an einen möglichst reibungsfreien Arbeitsverlauf. Vorgesetzte haben zudem noch den Anspruch nicht mit juristischen Problemen aufgrund von Diskriminierung konfrontiert zu werden.</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7</a:t>
            </a:fld>
            <a:endParaRPr lang="de-DE"/>
          </a:p>
        </p:txBody>
      </p:sp>
    </p:spTree>
    <p:extLst>
      <p:ext uri="{BB962C8B-B14F-4D97-AF65-F5344CB8AC3E}">
        <p14:creationId xmlns:p14="http://schemas.microsoft.com/office/powerpoint/2010/main" val="208815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 Organisationen, die an  der Thematik von Menschen mit ASD am Arbeitsplatz beteiligt sind gehören auf Firmen Seite der Betriebsrat und die Firma bzw. der Arbeitgeber selbst. Auf staatlicher Seite sind das Integrationsamt und die Antidiskriminierungsstelle Stakeholder in der Domäne.</a:t>
            </a:r>
          </a:p>
          <a:p>
            <a:r>
              <a:rPr lang="de-DE" dirty="0"/>
              <a:t>Während der Betriebsrat unter anderem als interner Schutz von Mitarbeitenden in einer Firma dient und hierfür auch z.B. die Vermittlungsrolle einnimmt, übernehmen diese Aufgaben außerhalb der Firma die Antidiskriminierungsstelle und das Integrationsamt. Erstere tut dies auf allgemeiner Ebene, während letzteres auch in den direkten Kontakt mit Firmen tritt. </a:t>
            </a:r>
          </a:p>
          <a:p>
            <a:r>
              <a:rPr lang="de-DE" dirty="0"/>
              <a:t>Firmen hingegen haben in Fällen auch ein Anrecht auf staatliche Unterstützung und sind an einem gut funktionierendem Arbeitsablauf und gutem social </a:t>
            </a:r>
            <a:r>
              <a:rPr lang="de-DE" dirty="0" err="1"/>
              <a:t>standing</a:t>
            </a:r>
            <a:r>
              <a:rPr lang="de-DE" dirty="0"/>
              <a:t> interessiert um als Firma erfolgreich zu sein bzw. bleiben.</a:t>
            </a:r>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8</a:t>
            </a:fld>
            <a:endParaRPr lang="de-DE"/>
          </a:p>
        </p:txBody>
      </p:sp>
    </p:spTree>
    <p:extLst>
      <p:ext uri="{BB962C8B-B14F-4D97-AF65-F5344CB8AC3E}">
        <p14:creationId xmlns:p14="http://schemas.microsoft.com/office/powerpoint/2010/main" val="154839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Segoe UI" panose="020B0502040204020203" pitchFamily="34" charset="0"/>
              </a:rPr>
              <a:t>Verwendete Schablone für alle Erfordernisse: Als spezifischer Benutzer muss man X [wissen/verfügbar haben], um Y [entschieden/tun] zu können.</a:t>
            </a:r>
          </a:p>
          <a:p>
            <a:r>
              <a:rPr lang="de-DE" sz="1800" dirty="0">
                <a:effectLst/>
                <a:latin typeface="Segoe UI" panose="020B0502040204020203" pitchFamily="34" charset="0"/>
              </a:rPr>
              <a:t>……..</a:t>
            </a:r>
            <a:endParaRPr lang="de-DE" sz="1800" dirty="0">
              <a:effectLst/>
              <a:latin typeface="Arial" panose="020B0604020202020204" pitchFamily="34" charset="0"/>
            </a:endParaRPr>
          </a:p>
          <a:p>
            <a:endParaRPr lang="en-DE" dirty="0"/>
          </a:p>
        </p:txBody>
      </p:sp>
      <p:sp>
        <p:nvSpPr>
          <p:cNvPr id="4" name="Datumsplatzhalter 3"/>
          <p:cNvSpPr>
            <a:spLocks noGrp="1"/>
          </p:cNvSpPr>
          <p:nvPr>
            <p:ph type="dt" idx="1"/>
          </p:nvPr>
        </p:nvSpPr>
        <p:spPr/>
        <p:txBody>
          <a:bodyPr/>
          <a:lstStyle/>
          <a:p>
            <a:fld id="{54E839BB-F5B9-BDCF-F750-039A771E0156}" type="datetime1">
              <a:rPr lang="en-DE" smtClean="0"/>
              <a:t>07/12/2023</a:t>
            </a:fld>
            <a:endParaRPr lang="en-DE"/>
          </a:p>
        </p:txBody>
      </p:sp>
      <p:sp>
        <p:nvSpPr>
          <p:cNvPr id="5" name="Foliennummernplatzhalter 4"/>
          <p:cNvSpPr>
            <a:spLocks noGrp="1"/>
          </p:cNvSpPr>
          <p:nvPr>
            <p:ph type="sldNum" sz="quarter" idx="5"/>
          </p:nvPr>
        </p:nvSpPr>
        <p:spPr/>
        <p:txBody>
          <a:bodyPr/>
          <a:lstStyle/>
          <a:p>
            <a:fld id="{54E84FF0-BEB9-BDB9-F750-48EC011E011D}" type="slidenum">
              <a:rPr lang="de-DE" smtClean="0"/>
              <a:t>9</a:t>
            </a:fld>
            <a:endParaRPr lang="de-DE"/>
          </a:p>
        </p:txBody>
      </p:sp>
    </p:spTree>
    <p:extLst>
      <p:ext uri="{BB962C8B-B14F-4D97-AF65-F5344CB8AC3E}">
        <p14:creationId xmlns:p14="http://schemas.microsoft.com/office/powerpoint/2010/main" val="239461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r>
              <a:t>Click to edit Master title style</a:t>
            </a:r>
          </a:p>
        </p:txBody>
      </p:sp>
      <p:sp>
        <p:nvSpPr>
          <p:cNvPr id="3" name="SlideSub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45AC-E2B9-BDB3-F750-14E60B1E0141}" type="datetime1">
              <a:t>07/12/2023</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D84-CAB9-BD9B-F750-3CCE231E0169}" type="slidenum">
              <a:t>‹Nr.›</a:t>
            </a:fld>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Inhalt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116-58B9-BDC7-F750-AE927F1E01FB}" type="datetime1">
              <a:t>07/12/2023</a:t>
            </a:fld>
            <a:endParaRPr/>
          </a:p>
        </p:txBody>
      </p:sp>
      <p:sp>
        <p:nvSpPr>
          <p:cNvPr id="5" name="Fußzeil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7B27-69B9-BD8D-F750-9FD8351E01CA}" type="slidenum">
              <a:t>‹Nr.›</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sz="6000" cap="none"/>
            </a:lvl1pPr>
          </a:lstStyle>
          <a:p>
            <a:r>
              <a:rPr lang="de-de" cap="none"/>
              <a:t>Mastertitelformat bearbeiten</a:t>
            </a:r>
            <a:endParaRPr lang="en-us" cap="none"/>
          </a:p>
        </p:txBody>
      </p:sp>
      <p:sp>
        <p:nvSpPr>
          <p:cNvPr id="3" name="Text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sz="2400" cap="none">
                <a:solidFill>
                  <a:srgbClr val="8C8C8C"/>
                </a:solidFill>
              </a:defRPr>
            </a:lvl1pPr>
            <a:lvl2pPr marL="457200" indent="0">
              <a:buNone/>
              <a:defRPr sz="2000" cap="none">
                <a:solidFill>
                  <a:srgbClr val="8C8C8C"/>
                </a:solidFill>
              </a:defRPr>
            </a:lvl2pPr>
            <a:lvl3pPr marL="914400" indent="0">
              <a:buNone/>
              <a:defRPr sz="1800" cap="none">
                <a:solidFill>
                  <a:srgbClr val="8C8C8C"/>
                </a:solidFill>
              </a:defRPr>
            </a:lvl3pPr>
            <a:lvl4pPr marL="1371600" indent="0">
              <a:buNone/>
              <a:defRPr sz="1600" cap="none">
                <a:solidFill>
                  <a:srgbClr val="8C8C8C"/>
                </a:solidFill>
              </a:defRPr>
            </a:lvl4pPr>
            <a:lvl5pPr marL="1828800" indent="0">
              <a:buNone/>
              <a:defRPr sz="1600" cap="none">
                <a:solidFill>
                  <a:srgbClr val="8C8C8C"/>
                </a:solidFill>
              </a:defRPr>
            </a:lvl5pPr>
            <a:lvl6pPr marL="2286000" indent="0">
              <a:buNone/>
              <a:defRPr sz="1600" cap="none">
                <a:solidFill>
                  <a:srgbClr val="8C8C8C"/>
                </a:solidFill>
              </a:defRPr>
            </a:lvl6pPr>
            <a:lvl7pPr marL="2743200" indent="0">
              <a:buNone/>
              <a:defRPr sz="1600" cap="none">
                <a:solidFill>
                  <a:srgbClr val="8C8C8C"/>
                </a:solidFill>
              </a:defRPr>
            </a:lvl7pPr>
            <a:lvl8pPr marL="3200400" indent="0">
              <a:buNone/>
              <a:defRPr sz="1600" cap="none">
                <a:solidFill>
                  <a:srgbClr val="8C8C8C"/>
                </a:solidFill>
              </a:defRPr>
            </a:lvl8pPr>
            <a:lvl9pPr marL="3657600" indent="0">
              <a:buNone/>
              <a:defRPr sz="1600" cap="none">
                <a:solidFill>
                  <a:srgbClr val="8C8C8C"/>
                </a:solidFill>
              </a:defRPr>
            </a:lvl9pPr>
          </a:lstStyle>
          <a:p>
            <a:r>
              <a:rPr lang="de-de" cap="none"/>
              <a:t>Mastertextformat bearbeiten</a:t>
            </a:r>
          </a:p>
        </p:txBody>
      </p:sp>
      <p:sp>
        <p:nvSpPr>
          <p:cNvPr id="4" name="Datum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0FC8-86B9-BDF9-F750-70AC411E0125}" type="datetime1">
              <a:t>07/12/2023</a:t>
            </a:fld>
            <a:endParaRPr/>
          </a:p>
        </p:txBody>
      </p:sp>
      <p:sp>
        <p:nvSpPr>
          <p:cNvPr id="5" name="Fußzeil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5591-DFB9-BDA3-F750-29F61B1E017C}" type="slidenum">
              <a:t>‹Nr.›</a:t>
            </a:fld>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Inhalt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Inhalt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5" name="Datums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2ABE-F0B9-BDDC-F750-0689641E0153}" type="datetime1">
              <a:t>07/12/2023</a:t>
            </a:fld>
            <a:endParaRPr/>
          </a:p>
        </p:txBody>
      </p:sp>
      <p:sp>
        <p:nvSpPr>
          <p:cNvPr id="6" name="Fußzeile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Foliennummernplatzhalt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65A4-EAB9-BD93-F750-1CC62B1E0149}" type="slidenum">
              <a:t>‹Nr.›</a:t>
            </a:fld>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r>
              <a:rPr lang="de-de" cap="none"/>
              <a:t>Mastertitelformat bearbeiten</a:t>
            </a:r>
            <a:endParaRPr lang="en-us" cap="none"/>
          </a:p>
        </p:txBody>
      </p:sp>
      <p:sp>
        <p:nvSpPr>
          <p:cNvPr id="3" name="Text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rPr lang="de-de" cap="none"/>
              <a:t>Mastertextformat bearbeiten</a:t>
            </a:r>
          </a:p>
        </p:txBody>
      </p:sp>
      <p:sp>
        <p:nvSpPr>
          <p:cNvPr id="4" name="Inhalt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5" name="Text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rPr lang="de-de" cap="none"/>
              <a:t>Mastertextformat bearbeiten</a:t>
            </a:r>
          </a:p>
        </p:txBody>
      </p:sp>
      <p:sp>
        <p:nvSpPr>
          <p:cNvPr id="6" name="Inhalts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7" name="Datumsplatzhalt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129-67B9-BDC7-F750-91927F1E01C4}" type="datetime1">
              <a:t>07/12/2023</a:t>
            </a:fld>
            <a:endParaRPr/>
          </a:p>
        </p:txBody>
      </p:sp>
      <p:sp>
        <p:nvSpPr>
          <p:cNvPr id="8" name="Fußzeilenplatzhalt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9" name="Foliennummernplatzhalter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1483-CDB9-BDE2-F750-3BB75A1E016E}" type="slidenum">
              <a:t>‹Nr.›</a:t>
            </a:fld>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Datum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253E-70B9-BDD3-F750-86866B1E01D3}" type="datetime1">
              <a:t>07/12/2023</a:t>
            </a:fld>
            <a:endParaRPr/>
          </a:p>
        </p:txBody>
      </p:sp>
      <p:sp>
        <p:nvSpPr>
          <p:cNvPr id="4" name="Fußzeilen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5" name="Foliennummer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5E46-08B9-BDA8-F750-FEFD101E01AB}" type="slidenum">
              <a:t>‹Nr.›</a:t>
            </a:fld>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65A7-E9B9-BD93-F750-1FC62B1E014A}" type="datetime1">
              <a:t>07/12/2023</a:t>
            </a:fld>
            <a:endParaRPr/>
          </a:p>
        </p:txBody>
      </p:sp>
      <p:sp>
        <p:nvSpPr>
          <p:cNvPr id="3" name="Fußzeilen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4" name="Foliennummern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25F3-BDB9-BDD3-F750-4B866B1E011E}" type="slidenum">
              <a:t>‹Nr.›</a:t>
            </a:fld>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sz="3200" cap="none"/>
            </a:lvl1pPr>
          </a:lstStyle>
          <a:p>
            <a:r>
              <a:rPr lang="de-de" cap="none"/>
              <a:t>Mastertitelformat bearbeiten</a:t>
            </a:r>
            <a:endParaRPr lang="en-us" cap="none"/>
          </a:p>
        </p:txBody>
      </p:sp>
      <p:sp>
        <p:nvSpPr>
          <p:cNvPr id="3" name="Inhalt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Text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sz="1600" cap="none"/>
            </a:lvl1pPr>
            <a:lvl2pPr marL="457200" indent="0">
              <a:buNone/>
              <a:defRPr sz="1400" cap="none"/>
            </a:lvl2pPr>
            <a:lvl3pPr marL="914400" indent="0">
              <a:buNone/>
              <a:defRPr sz="1200" cap="none"/>
            </a:lvl3pPr>
            <a:lvl4pPr marL="1371600" indent="0">
              <a:buNone/>
              <a:defRPr sz="1000" cap="none"/>
            </a:lvl4pPr>
            <a:lvl5pPr marL="1828800" indent="0">
              <a:buNone/>
              <a:defRPr sz="1000" cap="none"/>
            </a:lvl5pPr>
            <a:lvl6pPr marL="2286000" indent="0">
              <a:buNone/>
              <a:defRPr sz="1000" cap="none"/>
            </a:lvl6pPr>
            <a:lvl7pPr marL="2743200" indent="0">
              <a:buNone/>
              <a:defRPr sz="1000" cap="none"/>
            </a:lvl7pPr>
            <a:lvl8pPr marL="3200400" indent="0">
              <a:buNone/>
              <a:defRPr sz="1000" cap="none"/>
            </a:lvl8pPr>
            <a:lvl9pPr marL="3657600" indent="0">
              <a:buNone/>
              <a:defRPr sz="1000" cap="none"/>
            </a:lvl9pPr>
          </a:lstStyle>
          <a:p>
            <a:r>
              <a:rPr lang="de-de" cap="none"/>
              <a:t>Mastertextformat bearbeiten</a:t>
            </a:r>
          </a:p>
        </p:txBody>
      </p:sp>
      <p:sp>
        <p:nvSpPr>
          <p:cNvPr id="5" name="Datums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5A71-3FB9-BDAC-F750-C9F9141E019C}" type="datetime1">
              <a:t>07/12/2023</a:t>
            </a:fld>
            <a:endParaRPr/>
          </a:p>
        </p:txBody>
      </p:sp>
      <p:sp>
        <p:nvSpPr>
          <p:cNvPr id="6" name="Fußzeile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Foliennummernplatzhalt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3570-3EB9-BDC3-F750-C8967B1E019D}" type="slidenum">
              <a:t>‹Nr.›</a:t>
            </a:fld>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sz="3200" cap="none"/>
            </a:lvl1pPr>
          </a:lstStyle>
          <a:p>
            <a:r>
              <a:rPr lang="de-de" cap="none"/>
              <a:t>Mastertitelformat bearbeiten</a:t>
            </a:r>
            <a:endParaRPr lang="en-us" cap="none"/>
          </a:p>
        </p:txBody>
      </p:sp>
      <p:sp>
        <p:nvSpPr>
          <p:cNvPr id="3" name="Bild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endParaRPr lang="en-us" cap="none"/>
          </a:p>
        </p:txBody>
      </p:sp>
      <p:sp>
        <p:nvSpPr>
          <p:cNvPr id="4" name="Text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sz="1600" cap="none"/>
            </a:lvl1pPr>
            <a:lvl2pPr marL="457200" indent="0">
              <a:buNone/>
              <a:defRPr sz="1400" cap="none"/>
            </a:lvl2pPr>
            <a:lvl3pPr marL="914400" indent="0">
              <a:buNone/>
              <a:defRPr sz="1200" cap="none"/>
            </a:lvl3pPr>
            <a:lvl4pPr marL="1371600" indent="0">
              <a:buNone/>
              <a:defRPr sz="1000" cap="none"/>
            </a:lvl4pPr>
            <a:lvl5pPr marL="1828800" indent="0">
              <a:buNone/>
              <a:defRPr sz="1000" cap="none"/>
            </a:lvl5pPr>
            <a:lvl6pPr marL="2286000" indent="0">
              <a:buNone/>
              <a:defRPr sz="1000" cap="none"/>
            </a:lvl6pPr>
            <a:lvl7pPr marL="2743200" indent="0">
              <a:buNone/>
              <a:defRPr sz="1000" cap="none"/>
            </a:lvl7pPr>
            <a:lvl8pPr marL="3200400" indent="0">
              <a:buNone/>
              <a:defRPr sz="1000" cap="none"/>
            </a:lvl8pPr>
            <a:lvl9pPr marL="3657600" indent="0">
              <a:buNone/>
              <a:defRPr sz="1000" cap="none"/>
            </a:lvl9pPr>
          </a:lstStyle>
          <a:p>
            <a:r>
              <a:rPr lang="de-de" cap="none"/>
              <a:t>Mastertextformat bearbeiten</a:t>
            </a:r>
          </a:p>
        </p:txBody>
      </p:sp>
      <p:sp>
        <p:nvSpPr>
          <p:cNvPr id="5" name="Datums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0096-D8B9-BDF6-F750-2EA34E1E017B}" type="datetime1">
              <a:t>07/12/2023</a:t>
            </a:fld>
            <a:endParaRPr/>
          </a:p>
        </p:txBody>
      </p:sp>
      <p:sp>
        <p:nvSpPr>
          <p:cNvPr id="6" name="Fußzeile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7" name="Foliennummernplatzhalt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7583-CDB9-BD83-F750-3BD63B1E016E}" type="slidenum">
              <a:t>‹Nr.›</a:t>
            </a:fld>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r>
              <a:rPr lang="de-de" cap="none"/>
              <a:t>Mastertitelformat bearbeiten</a:t>
            </a:r>
            <a:endParaRPr lang="en-us" cap="none"/>
          </a:p>
        </p:txBody>
      </p:sp>
      <p:sp>
        <p:nvSpPr>
          <p:cNvPr id="3" name="Vertikaler Text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0532-7CB9-BDF3-F750-8AA64B1E01DF}" type="datetime1">
              <a:t>07/12/2023</a:t>
            </a:fld>
            <a:endParaRPr/>
          </a:p>
        </p:txBody>
      </p:sp>
      <p:sp>
        <p:nvSpPr>
          <p:cNvPr id="5" name="Fußzeil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6600-4EB9-BD90-F750-B8C5281E01ED}" type="slidenum">
              <a:t>‹Nr.›</a:t>
            </a:fld>
            <a:endParaRPr/>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r>
              <a:rPr lang="de-de" cap="none"/>
              <a:t>Mastertitelformat bearbeiten</a:t>
            </a:r>
            <a:endParaRPr lang="en-us" cap="none"/>
          </a:p>
        </p:txBody>
      </p:sp>
      <p:sp>
        <p:nvSpPr>
          <p:cNvPr id="3" name="Vertikaler Text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E88-C6B9-BDC8-F750-309D701E0165}" type="datetime1">
              <a:t>07/12/2023</a:t>
            </a:fld>
            <a:endParaRPr/>
          </a:p>
        </p:txBody>
      </p:sp>
      <p:sp>
        <p:nvSpPr>
          <p:cNvPr id="5" name="Fußzeil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0404-4AB9-BDF2-F750-BCA74A1E01E9}" type="slidenum">
              <a:t>‹Nr.›</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QS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149F-D1B9-BDE2-F750-27B75A1E0172}" type="datetime1">
              <a:t>07/12/2023</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775-3BB9-BD91-F750-CDC4291E0198}" type="slidenum">
              <a:t>‹Nr.›</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Q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lvl1pPr algn="l">
              <a:defRPr sz="4000" b="1" cap="all"/>
            </a:lvl1p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QAAAAAAAA"/>
              </a:ext>
            </a:extLst>
          </p:cNvSpPr>
          <p:nvPr>
            <p:ph idx="1"/>
          </p:nvPr>
        </p:nvSpPr>
        <p:spPr>
          <a:xfrm>
            <a:off x="963295" y="2906395"/>
            <a:ext cx="10363200" cy="1500505"/>
          </a:xfrm>
        </p:spPr>
        <p:txBody>
          <a:bodyPr vert="horz" wrap="square" lIns="91440" tIns="45720" rIns="91440" bIns="45720"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r>
              <a:t>Click to edit Master text styles</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6D4F-01B9-BD9B-F750-F7CE231E01A2}" type="datetime1">
              <a:t>07/12/2023</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301A-54B9-BDC6-F750-A2937E1E01F7}" type="slidenum">
              <a:t>‹Nr.›</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AA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McaQ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QAAAAAAAA"/>
              </a:ext>
            </a:extLst>
          </p:cNvSpPr>
          <p:nvPr>
            <p:ph idx="1"/>
          </p:nvPr>
        </p:nvSpPr>
        <p:spPr>
          <a:xfrm>
            <a:off x="609600" y="1534795"/>
            <a:ext cx="5386705" cy="640080"/>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Cl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hKH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QAAAAAAAA"/>
              </a:ext>
            </a:extLst>
          </p:cNvSpPr>
          <p:nvPr>
            <p:ph idx="3"/>
          </p:nvPr>
        </p:nvSpPr>
        <p:spPr>
          <a:xfrm>
            <a:off x="6195695" y="1534795"/>
            <a:ext cx="5386705" cy="640080"/>
          </a:xfrm>
        </p:spPr>
        <p:txBody>
          <a:bodyPr vert="horz" wrap="square" lIns="91440" tIns="45720" rIns="91440" bIns="45720"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3016-58B9-BDC6-F750-AE937E1E01FB}" type="datetime1">
              <a:t>07/12/2023</a:t>
            </a:fld>
            <a:endParaRPr/>
          </a:p>
        </p:txBody>
      </p:sp>
      <p:sp>
        <p:nvSpPr>
          <p:cNvPr id="8"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9"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zOD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6E1E-50B9-BD98-F750-A6CD201E01F3}" type="slidenum">
              <a:t>‹Nr.›</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QAAAAAAAA"/>
              </a:ext>
            </a:extLst>
          </p:cNvSpPr>
          <p:nvPr>
            <p:ph type="title"/>
          </p:nvPr>
        </p:nvSpPr>
        <p:spPr>
          <a:xfrm>
            <a:off x="609600" y="273050"/>
            <a:ext cx="4011295" cy="1162050"/>
          </a:xfrm>
        </p:spPr>
        <p:txBody>
          <a:bodyPr vert="horz" wrap="square" lIns="91440" tIns="45720" rIns="91440" bIns="45720"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5C80-CEB9-BDAA-F750-38FF121E016D}" type="datetime1">
              <a:t>07/12/2023</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3A68-26B9-BDCC-F750-D099741E0185}" type="slidenum">
              <a:t>‹Nr.›</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QAAAAAAAA"/>
              </a:ext>
            </a:extLst>
          </p:cNvSpPr>
          <p:nvPr>
            <p:ph type="title"/>
          </p:nvPr>
        </p:nvSpPr>
        <p:spPr>
          <a:xfrm>
            <a:off x="2389505" y="4800600"/>
            <a:ext cx="7315200" cy="566420"/>
          </a:xfrm>
        </p:spPr>
        <p:txBody>
          <a:bodyPr vert="horz" wrap="square" lIns="91440" tIns="45720" rIns="91440" bIns="45720"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603E-70B9-BD96-F750-86C32E1E01D3}" type="datetime1">
              <a:t>07/12/2023</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4991-DFB9-BDBF-F750-29EA071E017C}" type="slidenum">
              <a:t>‹Nr.›</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Q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71C1-8FB9-BD87-F750-79D23F1E012C}" type="datetime1">
              <a:t>07/12/2023</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25C6-88B9-BDD3-F750-7E866B1E012B}" type="slidenum">
              <a:t>‹Nr.›</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QAAAAAAAA"/>
              </a:ext>
            </a:extLst>
          </p:cNvSpPr>
          <p:nvPr>
            <p:ph type="title"/>
          </p:nvPr>
        </p:nvSpPr>
        <p:spPr>
          <a:xfrm>
            <a:off x="8839200" y="274320"/>
            <a:ext cx="27432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QAAAAAAAA"/>
              </a:ext>
            </a:extLst>
          </p:cNvSpPr>
          <p:nvPr>
            <p:ph idx="1"/>
          </p:nvPr>
        </p:nvSpPr>
        <p:spPr>
          <a:xfrm>
            <a:off x="609600" y="274320"/>
            <a:ext cx="8025765"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54E84532-7CB9-BDB3-F750-8AE60B1E01DF}" type="datetime1">
              <a:t>07/12/2023</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4E83AE0-AEB9-BDCC-F750-5899741E010D}" type="slidenum">
              <a:t>‹Nr.›</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sz="6000" cap="none"/>
            </a:lvl1pPr>
          </a:lstStyle>
          <a:p>
            <a:r>
              <a:rPr lang="de-de" cap="none"/>
              <a:t>Mastertitelformat bearbeiten</a:t>
            </a:r>
            <a:endParaRPr lang="en-us" cap="none"/>
          </a:p>
        </p:txBody>
      </p:sp>
      <p:sp>
        <p:nvSpPr>
          <p:cNvPr id="3" name="Untertitel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sz="2400" cap="none"/>
            </a:lvl1pPr>
            <a:lvl2pPr marL="457200" indent="0" algn="ctr">
              <a:buNone/>
              <a:defRPr sz="2000" cap="none"/>
            </a:lvl2pPr>
            <a:lvl3pPr marL="914400" indent="0" algn="ctr">
              <a:buNone/>
              <a:defRPr sz="1800" cap="none"/>
            </a:lvl3pPr>
            <a:lvl4pPr marL="1371600" indent="0" algn="ctr">
              <a:buNone/>
              <a:defRPr sz="1600" cap="none"/>
            </a:lvl4pPr>
            <a:lvl5pPr marL="1828800" indent="0" algn="ctr">
              <a:buNone/>
              <a:defRPr sz="1600" cap="none"/>
            </a:lvl5pPr>
            <a:lvl6pPr marL="2286000" indent="0" algn="ctr">
              <a:buNone/>
              <a:defRPr sz="1600" cap="none"/>
            </a:lvl6pPr>
            <a:lvl7pPr marL="2743200" indent="0" algn="ctr">
              <a:buNone/>
              <a:defRPr sz="1600" cap="none"/>
            </a:lvl7pPr>
            <a:lvl8pPr marL="3200400" indent="0" algn="ctr">
              <a:buNone/>
              <a:defRPr sz="1600" cap="none"/>
            </a:lvl8pPr>
            <a:lvl9pPr marL="3657600" indent="0" algn="ctr">
              <a:buNone/>
              <a:defRPr sz="1600" cap="none"/>
            </a:lvl9pPr>
          </a:lstStyle>
          <a:p>
            <a:r>
              <a:rPr lang="de-de" cap="none"/>
              <a:t>Master-Untertitelformat bearbeiten</a:t>
            </a:r>
            <a:endParaRPr lang="en-us" cap="none"/>
          </a:p>
        </p:txBody>
      </p:sp>
      <p:sp>
        <p:nvSpPr>
          <p:cNvPr id="4" name="Datum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4E830EE-A0B9-BDC6-F750-56937E1E0103}" type="datetime1">
              <a:t>07/12/2023</a:t>
            </a:fld>
            <a:endParaRPr/>
          </a:p>
        </p:txBody>
      </p:sp>
      <p:sp>
        <p:nvSpPr>
          <p:cNvPr id="5" name="Fußzeil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endParaRPr/>
          </a:p>
        </p:txBody>
      </p:sp>
      <p:sp>
        <p:nvSpPr>
          <p:cNvPr id="6" name="Foliennummer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54E849C6-88B9-BDBF-F750-7EEA071E012B}" type="slidenum">
              <a:t>‹Nr.›</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QS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IMfAAD//8EB"/>
              </a:ext>
            </a:extLst>
          </p:cNvSpPr>
          <p:nvPr>
            <p:ph type="title"/>
          </p:nvPr>
        </p:nvSpPr>
        <p:spPr>
          <a:xfrm>
            <a:off x="609600" y="274320"/>
            <a:ext cx="10972800" cy="1143000"/>
          </a:xfrm>
          <a:prstGeom prst="rect">
            <a:avLst/>
          </a:prstGeom>
          <a:noFill/>
          <a:ln>
            <a:noFill/>
          </a:ln>
          <a:effectLst/>
        </p:spPr>
        <p:txBody>
          <a:bodyPr vert="horz" wrap="square" lIns="91440" tIns="45720" rIns="91440" bIns="45720"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IMfAAD//8EB"/>
              </a:ext>
            </a:extLst>
          </p:cNvSpPr>
          <p:nvPr>
            <p:ph type="body" idx="1"/>
          </p:nvPr>
        </p:nvSpPr>
        <p:spPr>
          <a:xfrm>
            <a:off x="609600" y="1600200"/>
            <a:ext cx="10972800" cy="4526280"/>
          </a:xfrm>
          <a:prstGeom prst="rect">
            <a:avLst/>
          </a:prstGeom>
          <a:noFill/>
          <a:ln>
            <a:noFill/>
          </a:ln>
          <a:effectLst/>
        </p:spPr>
        <p:txBody>
          <a:bodyPr vert="horz"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IOfAAD//8EB"/>
              </a:ext>
            </a:extLst>
          </p:cNvSpPr>
          <p:nvPr>
            <p:ph type="dt" sz="quarter" idx="2"/>
          </p:nvPr>
        </p:nvSpPr>
        <p:spPr>
          <a:xfrm>
            <a:off x="609600" y="6356985"/>
            <a:ext cx="2844165" cy="364490"/>
          </a:xfrm>
          <a:prstGeom prst="rect">
            <a:avLst/>
          </a:prstGeom>
          <a:noFill/>
          <a:ln>
            <a:noFill/>
          </a:ln>
          <a:effectLst/>
        </p:spPr>
        <p:txBody>
          <a:bodyPr vert="horz" wrap="square" lIns="91440" tIns="45720" rIns="91440" bIns="45720" numCol="1" spcCol="215900" anchor="ctr">
            <a:prstTxWarp prst="textNoShape">
              <a:avLst/>
            </a:prstTxWarp>
          </a:bodyPr>
          <a:lstStyle>
            <a:lvl1pPr algn="l">
              <a:defRPr sz="1200" cap="none"/>
            </a:lvl1pPr>
          </a:lstStyle>
          <a:p>
            <a:fld id="{54E84464-2AB9-BDB2-F750-DCE70A1E0189}" type="datetime1">
              <a:t>07/12/2023</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IOfAAD//8EB"/>
              </a:ext>
            </a:extLst>
          </p:cNvSpPr>
          <p:nvPr>
            <p:ph type="ftr" sz="quarter" idx="3"/>
          </p:nvPr>
        </p:nvSpPr>
        <p:spPr>
          <a:xfrm>
            <a:off x="4166235" y="6356985"/>
            <a:ext cx="3859530" cy="364490"/>
          </a:xfrm>
          <a:prstGeom prst="rect">
            <a:avLst/>
          </a:prstGeom>
          <a:noFill/>
          <a:ln>
            <a:noFill/>
          </a:ln>
          <a:effectLst/>
        </p:spPr>
        <p:txBody>
          <a:bodyPr vert="horz" wrap="square" lIns="91440" tIns="45720" rIns="91440" bIns="45720"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IOfAAD//8EB"/>
              </a:ext>
            </a:extLst>
          </p:cNvSpPr>
          <p:nvPr>
            <p:ph type="sldNum" sz="quarter" idx="4"/>
          </p:nvPr>
        </p:nvSpPr>
        <p:spPr>
          <a:xfrm>
            <a:off x="8738235" y="6356985"/>
            <a:ext cx="2844165" cy="36449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sz="1200" cap="none"/>
            </a:lvl1pPr>
          </a:lstStyle>
          <a:p>
            <a:fld id="{54E8394F-01B9-BDCF-F750-F79A771E01A2}"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8" r:id="rId7"/>
    <p:sldLayoutId id="2147483659" r:id="rId8"/>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r>
              <a:rPr lang="de-de" cap="none"/>
              <a:t>Mastertitelformat bearbeiten</a:t>
            </a:r>
            <a:endParaRPr lang="en-us" cap="none"/>
          </a:p>
        </p:txBody>
      </p:sp>
      <p:sp>
        <p:nvSpPr>
          <p:cNvPr id="3" name="Text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r>
              <a:rPr lang="de-de" cap="none"/>
              <a:t>Mastertextformat bearbeiten</a:t>
            </a:r>
          </a:p>
          <a:p>
            <a:pPr lvl="1"/>
            <a:r>
              <a:rPr lang="de-de" cap="none"/>
              <a:t>Zweite Ebene</a:t>
            </a:r>
          </a:p>
          <a:p>
            <a:pPr lvl="2"/>
            <a:r>
              <a:rPr lang="de-de" cap="none"/>
              <a:t>Dritte Ebene</a:t>
            </a:r>
          </a:p>
          <a:p>
            <a:pPr lvl="3"/>
            <a:r>
              <a:rPr lang="de-de" cap="none"/>
              <a:t>Vierte Ebene</a:t>
            </a:r>
          </a:p>
          <a:p>
            <a:pPr lvl="4"/>
            <a:r>
              <a:rPr lang="de-de" cap="none"/>
              <a:t>Fünfte Ebene</a:t>
            </a:r>
            <a:endParaRPr lang="en-us" cap="none"/>
          </a:p>
        </p:txBody>
      </p:sp>
      <p:sp>
        <p:nvSpPr>
          <p:cNvPr id="4" name="Datum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5ub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4E801C3-8DB9-BDF7-F750-7BA24F1E012E}" type="datetime1">
              <a:t>07/12/2023</a:t>
            </a:fld>
            <a:endParaRPr/>
          </a:p>
        </p:txBody>
      </p:sp>
      <p:sp>
        <p:nvSpPr>
          <p:cNvPr id="5" name="Fußzeilen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6" name="Foliennummern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lJS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4E808AE-E0B9-BDFE-F750-16AB461E0143}"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90000"/>
        </a:lnSpc>
        <a:spcBef>
          <a:spcPts val="0"/>
        </a:spcBef>
        <a:spcAft>
          <a:spcPts val="0"/>
        </a:spcAft>
        <a:buNone/>
        <a:tabLst/>
        <a:defRPr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QUAAGcGAABNRQAAcw8AABAAAAAmAAAACAAAAAEAAAAAAAAA"/>
              </a:ext>
            </a:extLst>
          </p:cNvSpPr>
          <p:nvPr>
            <p:ph type="ctrTitle"/>
          </p:nvPr>
        </p:nvSpPr>
        <p:spPr>
          <a:xfrm>
            <a:off x="902335" y="1040765"/>
            <a:ext cx="10363200" cy="1470660"/>
          </a:xfrm>
        </p:spPr>
        <p:txBody>
          <a:bodyPr/>
          <a:lstStyle/>
          <a:p>
            <a:pPr>
              <a:defRPr sz="5500" b="1" cap="none">
                <a:latin typeface="Avignon Pro" charset="0"/>
                <a:ea typeface="Avignon Pro" charset="0"/>
                <a:cs typeface="Avignon Pro" charset="0"/>
              </a:defRPr>
            </a:pPr>
            <a:r>
              <a:rPr dirty="0" err="1"/>
              <a:t>Entwicklungsprojekt</a:t>
            </a:r>
            <a:r>
              <a:rPr dirty="0"/>
              <a:t> - Audit </a:t>
            </a:r>
            <a:r>
              <a:rPr lang="de-DE" dirty="0"/>
              <a:t>2</a:t>
            </a:r>
            <a:endParaRPr dirty="0"/>
          </a:p>
        </p:txBody>
      </p:sp>
      <p:sp>
        <p:nvSpPr>
          <p:cNvPr id="3" name="SlideSub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QsAAI8UAACJPwAAVx8AABAAAAAmAAAACAAAAAEAAAAAAAAA"/>
              </a:ext>
            </a:extLst>
          </p:cNvSpPr>
          <p:nvPr>
            <p:ph type="subTitle" idx="1"/>
          </p:nvPr>
        </p:nvSpPr>
        <p:spPr>
          <a:xfrm>
            <a:off x="1793875" y="3342005"/>
            <a:ext cx="8534400" cy="1752600"/>
          </a:xfrm>
        </p:spPr>
        <p:txBody>
          <a:bodyPr/>
          <a:lstStyle/>
          <a:p>
            <a:pPr>
              <a:defRPr sz="2400" i="1" cap="none">
                <a:latin typeface="Avignon Pro" charset="0"/>
                <a:ea typeface="Avignon Pro" charset="0"/>
                <a:cs typeface="Avignon Pro" charset="0"/>
              </a:defRPr>
            </a:pPr>
            <a:r>
              <a:rPr dirty="0"/>
              <a:t>“</a:t>
            </a:r>
            <a:r>
              <a:rPr dirty="0" err="1"/>
              <a:t>Schwierigkeiten</a:t>
            </a:r>
            <a:r>
              <a:rPr dirty="0"/>
              <a:t> in de</a:t>
            </a:r>
            <a:r>
              <a:rPr lang="de-DE" dirty="0"/>
              <a:t>n</a:t>
            </a:r>
            <a:r>
              <a:rPr dirty="0"/>
              <a:t> </a:t>
            </a:r>
            <a:r>
              <a:rPr lang="de-DE" dirty="0"/>
              <a:t>(</a:t>
            </a:r>
            <a:r>
              <a:rPr dirty="0" err="1"/>
              <a:t>sozialen</a:t>
            </a:r>
            <a:r>
              <a:rPr lang="de-DE" dirty="0"/>
              <a:t>)</a:t>
            </a:r>
            <a:r>
              <a:rPr dirty="0"/>
              <a:t> </a:t>
            </a:r>
            <a:r>
              <a:rPr dirty="0" err="1"/>
              <a:t>Interaktionen</a:t>
            </a:r>
            <a:r>
              <a:rPr dirty="0"/>
              <a:t> </a:t>
            </a:r>
            <a:r>
              <a:rPr dirty="0" err="1"/>
              <a:t>zwischen</a:t>
            </a:r>
            <a:r>
              <a:rPr dirty="0"/>
              <a:t> </a:t>
            </a:r>
            <a:r>
              <a:rPr dirty="0" err="1"/>
              <a:t>Individuen</a:t>
            </a:r>
            <a:r>
              <a:rPr dirty="0"/>
              <a:t> </a:t>
            </a:r>
            <a:r>
              <a:rPr dirty="0" err="1"/>
              <a:t>mit</a:t>
            </a:r>
            <a:r>
              <a:rPr dirty="0"/>
              <a:t> und </a:t>
            </a:r>
            <a:r>
              <a:rPr dirty="0" err="1"/>
              <a:t>ohne</a:t>
            </a:r>
            <a:r>
              <a:rPr dirty="0"/>
              <a:t> </a:t>
            </a:r>
            <a:r>
              <a:rPr dirty="0" err="1"/>
              <a:t>Austimus</a:t>
            </a:r>
            <a:r>
              <a:rPr dirty="0"/>
              <a:t>-Spektrum-</a:t>
            </a:r>
            <a:r>
              <a:rPr dirty="0" err="1"/>
              <a:t>Störung</a:t>
            </a:r>
            <a:r>
              <a:rPr lang="de-DE" dirty="0"/>
              <a:t> im Arbeitsbereich</a:t>
            </a:r>
            <a:r>
              <a:rPr dirty="0"/>
              <a:t>”</a:t>
            </a:r>
          </a:p>
          <a:p>
            <a:pPr>
              <a:defRPr sz="2400" i="1" cap="none">
                <a:latin typeface="Avignon Pro" charset="0"/>
                <a:ea typeface="Avignon Pro" charset="0"/>
                <a:cs typeface="Avignon Pro" charset="0"/>
              </a:defRPr>
            </a:pPr>
            <a:endParaRPr dirty="0"/>
          </a:p>
          <a:p>
            <a:pPr>
              <a:defRPr sz="2400" cap="none">
                <a:latin typeface="Avignon Pro" charset="0"/>
                <a:ea typeface="Avignon Pro" charset="0"/>
                <a:cs typeface="Avignon Pro" charset="0"/>
              </a:defRPr>
            </a:pPr>
            <a:r>
              <a:rPr dirty="0" err="1"/>
              <a:t>ein</a:t>
            </a:r>
            <a:r>
              <a:rPr dirty="0"/>
              <a:t> </a:t>
            </a:r>
            <a:r>
              <a:rPr dirty="0" err="1"/>
              <a:t>Projekt</a:t>
            </a:r>
            <a:r>
              <a:rPr dirty="0"/>
              <a:t> von Ines Breidbach, Timo Engel &amp; Raziel </a:t>
            </a:r>
            <a:r>
              <a:rPr dirty="0" err="1"/>
              <a:t>Hatzke</a:t>
            </a:r>
            <a:endParaRPr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dirty="0">
                <a:latin typeface="Avignon Pro" charset="0"/>
                <a:ea typeface="Calibri Light" pitchFamily="2" charset="0"/>
                <a:cs typeface="Calibri Light" pitchFamily="2" charset="0"/>
              </a:rPr>
              <a:t>Erfordernisse – Menschen ohne ASD</a:t>
            </a:r>
            <a:endParaRPr lang="en-us" b="1" cap="none" dirty="0">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GcKAAAIJQAAHScAABAAAAAmAAAACAAAAAEgAAAAAAAA"/>
              </a:ext>
            </a:extLst>
          </p:cNvSpPr>
          <p:nvPr>
            <p:ph type="body" idx="1"/>
          </p:nvPr>
        </p:nvSpPr>
        <p:spPr>
          <a:xfrm>
            <a:off x="838200" y="1691005"/>
            <a:ext cx="5181600" cy="4667250"/>
          </a:xfrm>
        </p:spPr>
        <p:txBody>
          <a:bodyPr vert="horz" wrap="square" lIns="91440" tIns="45720" rIns="91440" bIns="45720" numCol="1" spcCol="215900" anchor="t">
            <a:prstTxWarp prst="textNoShape">
              <a:avLst/>
            </a:prstTxWarp>
          </a:bodyPr>
          <a:lstStyle/>
          <a:p>
            <a:pPr>
              <a:lnSpc>
                <a:spcPct val="80000"/>
              </a:lnSpc>
              <a:spcBef>
                <a:spcPts val="920"/>
              </a:spcBef>
              <a:defRPr sz="2575" cap="none"/>
            </a:pPr>
            <a:r>
              <a:rPr lang="en-us" b="1" cap="none" dirty="0"/>
              <a:t>TBD</a:t>
            </a:r>
          </a:p>
        </p:txBody>
      </p:sp>
      <p:sp>
        <p:nvSpPr>
          <p:cNvPr id="4" name="Inhalt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GcKAADYRQAA8ScAABAAAAAmAAAACAAAAAEgAAAAAAAA"/>
              </a:ext>
            </a:extLst>
          </p:cNvSpPr>
          <p:nvPr>
            <p:ph type="body" idx="2"/>
          </p:nvPr>
        </p:nvSpPr>
        <p:spPr>
          <a:xfrm>
            <a:off x="6172200" y="1691005"/>
            <a:ext cx="5181600" cy="4801870"/>
          </a:xfrm>
        </p:spPr>
        <p:txBody>
          <a:bodyPr vert="horz" wrap="square" lIns="91440" tIns="45720" rIns="91440" bIns="45720" numCol="1" spcCol="215900" anchor="t">
            <a:prstTxWarp prst="textNoShape">
              <a:avLst/>
            </a:prstTxWarp>
          </a:bodyPr>
          <a:lstStyle/>
          <a:p>
            <a:pPr>
              <a:lnSpc>
                <a:spcPct val="80000"/>
              </a:lnSpc>
              <a:spcBef>
                <a:spcPts val="920"/>
              </a:spcBef>
              <a:defRPr sz="2575" cap="none"/>
            </a:pPr>
            <a:endParaRPr lang="en-us" cap="none" dirty="0"/>
          </a:p>
        </p:txBody>
      </p:sp>
    </p:spTree>
  </p:cSld>
  <p:clrMapOvr>
    <a:masterClrMapping/>
  </p:clrMapOvr>
  <mc:AlternateContent xmlns:mc="http://schemas.openxmlformats.org/markup-compatibility/2006" xmlns:p14="http://schemas.microsoft.com/office/powerpoint/2010/main">
    <mc:Choice Requires="p14">
      <p:transition spd="slow" p14:dur="1800">
        <p:wipe/>
        <p:extLst>
          <p:ext uri="smNativeData">
            <pr:smNativeData xmlns:p15="http://schemas.microsoft.com/office/powerpoint/2012/main" xmlns:pr="smNativeData" xmlns="smNativeData" val="Ai5OZQAAAAAIBwAAAAAAAAoAAAAAAAAAAAAAAAAAAAAAAAAAAQAAAAAAAAAAAAAAAAAAAAAAAAAAAAAA"/>
          </p:ext>
        </p:extLst>
      </p:transition>
    </mc:Choice>
    <mc:Fallback xmlns="">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dirty="0">
                <a:latin typeface="Avignon Pro" charset="0"/>
                <a:ea typeface="Calibri Light" pitchFamily="2" charset="0"/>
                <a:cs typeface="Calibri Light" pitchFamily="2" charset="0"/>
              </a:rPr>
              <a:t>Erfordernisse – Organisationen</a:t>
            </a:r>
            <a:endParaRPr lang="en-us" b="1" cap="none" dirty="0">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AIJQAA8ScAABAAAAAmAAAACAAAAAEgAAAAAAAA"/>
              </a:ext>
            </a:extLst>
          </p:cNvSpPr>
          <p:nvPr>
            <p:ph type="body" idx="1"/>
          </p:nvPr>
        </p:nvSpPr>
        <p:spPr>
          <a:xfrm>
            <a:off x="838200" y="1825625"/>
            <a:ext cx="5181600" cy="4667250"/>
          </a:xfrm>
        </p:spPr>
        <p:txBody>
          <a:bodyPr vert="horz" wrap="square" lIns="91440" tIns="45720" rIns="91440" bIns="45720" numCol="1" spcCol="215900" anchor="t">
            <a:prstTxWarp prst="textNoShape">
              <a:avLst/>
            </a:prstTxWarp>
          </a:bodyPr>
          <a:lstStyle/>
          <a:p>
            <a:pPr marL="0" indent="0">
              <a:spcBef>
                <a:spcPts val="920"/>
              </a:spcBef>
              <a:buNone/>
              <a:defRPr sz="2575" cap="none"/>
            </a:pPr>
            <a:r>
              <a:rPr lang="en-us" b="1" cap="none" dirty="0"/>
              <a:t>TBD</a:t>
            </a:r>
          </a:p>
        </p:txBody>
      </p:sp>
      <p:sp>
        <p:nvSpPr>
          <p:cNvPr id="4" name="Inhaltsplatzhalter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DsLAADYRQAAACYAABAAAAAmAAAACAAAAAAgAAAAAAAA"/>
              </a:ext>
            </a:extLst>
          </p:cNvSpPr>
          <p:nvPr>
            <p:ph type="body" idx="2"/>
          </p:nvPr>
        </p:nvSpPr>
        <p:spPr/>
        <p:txBody>
          <a:bodyPr vert="horz" wrap="square" lIns="91440" tIns="45720" rIns="91440" bIns="45720" numCol="1" spcCol="215900" anchor="t">
            <a:prstTxWarp prst="textNoShape">
              <a:avLst/>
            </a:prstTxWarp>
          </a:bodyPr>
          <a:lstStyle/>
          <a:p>
            <a:pPr marL="0" indent="0">
              <a:spcBef>
                <a:spcPts val="920"/>
              </a:spcBef>
              <a:buNone/>
              <a:defRPr sz="2575" cap="none"/>
            </a:pPr>
            <a:endParaRPr lang="en-us" cap="none" dirty="0"/>
          </a:p>
        </p:txBody>
      </p:sp>
    </p:spTree>
  </p:cSld>
  <p:clrMapOvr>
    <a:masterClrMapping/>
  </p:clrMapOvr>
  <mc:AlternateContent xmlns:mc="http://schemas.openxmlformats.org/markup-compatibility/2006" xmlns:p14="http://schemas.microsoft.com/office/powerpoint/2010/main">
    <mc:Choice Requires="p14">
      <p:transition spd="slow" p14:dur="1800">
        <p:wipe/>
        <p:extLst>
          <p:ext uri="smNativeData">
            <pr:smNativeData xmlns:p15="http://schemas.microsoft.com/office/powerpoint/2012/main" xmlns:pr="smNativeData" xmlns="smNativeData" val="Ai5OZQAAAAAIBwAAAAAAAAoAAAAAAAAAAAAAAAAAAAAAAAAAAQAAAAAAAAAAAAAAAAAAAAAAAAAAAAAA"/>
          </p:ext>
        </p:extLst>
      </p:transition>
    </mc:Choice>
    <mc:Fallback xmlns="">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338BD6-B410-A144-EEBE-3E6F4DB52256}"/>
              </a:ext>
            </a:extLst>
          </p:cNvPr>
          <p:cNvSpPr>
            <a:spLocks noGrp="1"/>
          </p:cNvSpPr>
          <p:nvPr>
            <p:ph type="title"/>
          </p:nvPr>
        </p:nvSpPr>
        <p:spPr/>
        <p:txBody>
          <a:bodyPr/>
          <a:lstStyle/>
          <a:p>
            <a:pPr algn="ctr"/>
            <a:r>
              <a:rPr lang="de-DE" b="1" dirty="0">
                <a:latin typeface="Avignon Pro"/>
              </a:rPr>
              <a:t>Anforderungen - Funktional</a:t>
            </a:r>
            <a:endParaRPr lang="en-DE" b="1" dirty="0">
              <a:latin typeface="Avignon Pro"/>
            </a:endParaRPr>
          </a:p>
        </p:txBody>
      </p:sp>
      <p:sp>
        <p:nvSpPr>
          <p:cNvPr id="3" name="Inhaltsplatzhalter 2">
            <a:extLst>
              <a:ext uri="{FF2B5EF4-FFF2-40B4-BE49-F238E27FC236}">
                <a16:creationId xmlns:a16="http://schemas.microsoft.com/office/drawing/2014/main" id="{C2F1C2AF-39A6-97D9-118E-E8F8D512D0CC}"/>
              </a:ext>
            </a:extLst>
          </p:cNvPr>
          <p:cNvSpPr>
            <a:spLocks noGrp="1"/>
          </p:cNvSpPr>
          <p:nvPr>
            <p:ph idx="1"/>
          </p:nvPr>
        </p:nvSpPr>
        <p:spPr/>
        <p:txBody>
          <a:bodyPr/>
          <a:lstStyle/>
          <a:p>
            <a:r>
              <a:rPr lang="de-DE" b="1" dirty="0"/>
              <a:t>TBD</a:t>
            </a:r>
            <a:endParaRPr lang="en-DE" b="1" dirty="0"/>
          </a:p>
        </p:txBody>
      </p:sp>
      <p:sp>
        <p:nvSpPr>
          <p:cNvPr id="4" name="Inhaltsplatzhalter 3">
            <a:extLst>
              <a:ext uri="{FF2B5EF4-FFF2-40B4-BE49-F238E27FC236}">
                <a16:creationId xmlns:a16="http://schemas.microsoft.com/office/drawing/2014/main" id="{65AE528A-FB4E-92F6-3E6D-F1EEE10FF850}"/>
              </a:ext>
            </a:extLst>
          </p:cNvPr>
          <p:cNvSpPr>
            <a:spLocks noGrp="1"/>
          </p:cNvSpPr>
          <p:nvPr>
            <p:ph idx="2"/>
          </p:nvPr>
        </p:nvSpPr>
        <p:spPr/>
        <p:txBody>
          <a:bodyPr/>
          <a:lstStyle/>
          <a:p>
            <a:endParaRPr lang="en-DE"/>
          </a:p>
        </p:txBody>
      </p:sp>
      <p:sp>
        <p:nvSpPr>
          <p:cNvPr id="5" name="Datumsplatzhalter 4">
            <a:extLst>
              <a:ext uri="{FF2B5EF4-FFF2-40B4-BE49-F238E27FC236}">
                <a16:creationId xmlns:a16="http://schemas.microsoft.com/office/drawing/2014/main" id="{EA6B15D5-79FB-F49D-EDD1-95941D7B5086}"/>
              </a:ext>
            </a:extLst>
          </p:cNvPr>
          <p:cNvSpPr>
            <a:spLocks noGrp="1"/>
          </p:cNvSpPr>
          <p:nvPr>
            <p:ph type="dt" sz="half" idx="10"/>
          </p:nvPr>
        </p:nvSpPr>
        <p:spPr/>
        <p:txBody>
          <a:bodyPr/>
          <a:lstStyle/>
          <a:p>
            <a:pPr>
              <a:defRPr lang="en-us"/>
            </a:pPr>
            <a:fld id="{54E82ABE-F0B9-BDDC-F750-0689641E0153}" type="datetime1">
              <a:rPr lang="en-DE" smtClean="0"/>
              <a:t>07/12/2023</a:t>
            </a:fld>
            <a:endParaRPr lang="en-DE"/>
          </a:p>
        </p:txBody>
      </p:sp>
      <p:sp>
        <p:nvSpPr>
          <p:cNvPr id="6" name="Foliennummernplatzhalter 5">
            <a:extLst>
              <a:ext uri="{FF2B5EF4-FFF2-40B4-BE49-F238E27FC236}">
                <a16:creationId xmlns:a16="http://schemas.microsoft.com/office/drawing/2014/main" id="{CBC606EF-C360-DD08-9151-F50AF1D7DEDA}"/>
              </a:ext>
            </a:extLst>
          </p:cNvPr>
          <p:cNvSpPr>
            <a:spLocks noGrp="1"/>
          </p:cNvSpPr>
          <p:nvPr>
            <p:ph type="sldNum" sz="quarter" idx="12"/>
          </p:nvPr>
        </p:nvSpPr>
        <p:spPr/>
        <p:txBody>
          <a:bodyPr/>
          <a:lstStyle/>
          <a:p>
            <a:pPr>
              <a:defRPr lang="en-us"/>
            </a:pPr>
            <a:fld id="{54E865A4-EAB9-BD93-F750-1CC62B1E0149}" type="slidenum">
              <a:rPr lang="de-DE" smtClean="0"/>
              <a:t>12</a:t>
            </a:fld>
            <a:endParaRPr lang="de-DE"/>
          </a:p>
        </p:txBody>
      </p:sp>
    </p:spTree>
    <p:extLst>
      <p:ext uri="{BB962C8B-B14F-4D97-AF65-F5344CB8AC3E}">
        <p14:creationId xmlns:p14="http://schemas.microsoft.com/office/powerpoint/2010/main" val="6657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59BBB-AE38-1A91-502A-22290B0C67D5}"/>
              </a:ext>
            </a:extLst>
          </p:cNvPr>
          <p:cNvSpPr>
            <a:spLocks noGrp="1"/>
          </p:cNvSpPr>
          <p:nvPr>
            <p:ph type="title"/>
          </p:nvPr>
        </p:nvSpPr>
        <p:spPr/>
        <p:txBody>
          <a:bodyPr/>
          <a:lstStyle/>
          <a:p>
            <a:pPr algn="ctr"/>
            <a:r>
              <a:rPr lang="de-DE" b="1" dirty="0">
                <a:latin typeface="Avignon Pro"/>
              </a:rPr>
              <a:t>Anforderungen - Qualitativ</a:t>
            </a:r>
            <a:endParaRPr lang="en-DE" b="1" dirty="0">
              <a:latin typeface="Avignon Pro"/>
            </a:endParaRPr>
          </a:p>
        </p:txBody>
      </p:sp>
      <p:sp>
        <p:nvSpPr>
          <p:cNvPr id="3" name="Inhaltsplatzhalter 2">
            <a:extLst>
              <a:ext uri="{FF2B5EF4-FFF2-40B4-BE49-F238E27FC236}">
                <a16:creationId xmlns:a16="http://schemas.microsoft.com/office/drawing/2014/main" id="{A18A0DDE-397F-BF4E-073B-76E1E72EAB5D}"/>
              </a:ext>
            </a:extLst>
          </p:cNvPr>
          <p:cNvSpPr>
            <a:spLocks noGrp="1"/>
          </p:cNvSpPr>
          <p:nvPr>
            <p:ph idx="1"/>
          </p:nvPr>
        </p:nvSpPr>
        <p:spPr/>
        <p:txBody>
          <a:bodyPr/>
          <a:lstStyle/>
          <a:p>
            <a:r>
              <a:rPr lang="de-DE" b="1" dirty="0"/>
              <a:t>TBD</a:t>
            </a:r>
            <a:endParaRPr lang="en-DE" b="1" dirty="0"/>
          </a:p>
        </p:txBody>
      </p:sp>
      <p:sp>
        <p:nvSpPr>
          <p:cNvPr id="4" name="Inhaltsplatzhalter 3">
            <a:extLst>
              <a:ext uri="{FF2B5EF4-FFF2-40B4-BE49-F238E27FC236}">
                <a16:creationId xmlns:a16="http://schemas.microsoft.com/office/drawing/2014/main" id="{752F2D40-9339-94AE-7FA1-75C2A3C760B7}"/>
              </a:ext>
            </a:extLst>
          </p:cNvPr>
          <p:cNvSpPr>
            <a:spLocks noGrp="1"/>
          </p:cNvSpPr>
          <p:nvPr>
            <p:ph idx="2"/>
          </p:nvPr>
        </p:nvSpPr>
        <p:spPr/>
        <p:txBody>
          <a:bodyPr/>
          <a:lstStyle/>
          <a:p>
            <a:endParaRPr lang="en-DE"/>
          </a:p>
        </p:txBody>
      </p:sp>
      <p:sp>
        <p:nvSpPr>
          <p:cNvPr id="5" name="Datumsplatzhalter 4">
            <a:extLst>
              <a:ext uri="{FF2B5EF4-FFF2-40B4-BE49-F238E27FC236}">
                <a16:creationId xmlns:a16="http://schemas.microsoft.com/office/drawing/2014/main" id="{1CBB3523-8B04-3022-DB8B-15AAEFCD94F4}"/>
              </a:ext>
            </a:extLst>
          </p:cNvPr>
          <p:cNvSpPr>
            <a:spLocks noGrp="1"/>
          </p:cNvSpPr>
          <p:nvPr>
            <p:ph type="dt" sz="half" idx="10"/>
          </p:nvPr>
        </p:nvSpPr>
        <p:spPr/>
        <p:txBody>
          <a:bodyPr/>
          <a:lstStyle/>
          <a:p>
            <a:pPr>
              <a:defRPr lang="en-us"/>
            </a:pPr>
            <a:fld id="{54E82ABE-F0B9-BDDC-F750-0689641E0153}" type="datetime1">
              <a:rPr lang="en-DE" smtClean="0"/>
              <a:t>07/12/2023</a:t>
            </a:fld>
            <a:endParaRPr lang="en-DE"/>
          </a:p>
        </p:txBody>
      </p:sp>
      <p:sp>
        <p:nvSpPr>
          <p:cNvPr id="6" name="Foliennummernplatzhalter 5">
            <a:extLst>
              <a:ext uri="{FF2B5EF4-FFF2-40B4-BE49-F238E27FC236}">
                <a16:creationId xmlns:a16="http://schemas.microsoft.com/office/drawing/2014/main" id="{B648E1A5-AF34-9145-6A85-7C31223C318B}"/>
              </a:ext>
            </a:extLst>
          </p:cNvPr>
          <p:cNvSpPr>
            <a:spLocks noGrp="1"/>
          </p:cNvSpPr>
          <p:nvPr>
            <p:ph type="sldNum" sz="quarter" idx="12"/>
          </p:nvPr>
        </p:nvSpPr>
        <p:spPr/>
        <p:txBody>
          <a:bodyPr/>
          <a:lstStyle/>
          <a:p>
            <a:pPr>
              <a:defRPr lang="en-us"/>
            </a:pPr>
            <a:fld id="{54E865A4-EAB9-BD93-F750-1CC62B1E0149}" type="slidenum">
              <a:rPr lang="de-DE" smtClean="0"/>
              <a:t>13</a:t>
            </a:fld>
            <a:endParaRPr lang="de-DE"/>
          </a:p>
        </p:txBody>
      </p:sp>
    </p:spTree>
    <p:extLst>
      <p:ext uri="{BB962C8B-B14F-4D97-AF65-F5344CB8AC3E}">
        <p14:creationId xmlns:p14="http://schemas.microsoft.com/office/powerpoint/2010/main" val="329695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59BBB-AE38-1A91-502A-22290B0C67D5}"/>
              </a:ext>
            </a:extLst>
          </p:cNvPr>
          <p:cNvSpPr>
            <a:spLocks noGrp="1"/>
          </p:cNvSpPr>
          <p:nvPr>
            <p:ph type="title"/>
          </p:nvPr>
        </p:nvSpPr>
        <p:spPr/>
        <p:txBody>
          <a:bodyPr/>
          <a:lstStyle/>
          <a:p>
            <a:pPr algn="ctr"/>
            <a:r>
              <a:rPr lang="de-DE" b="1" dirty="0">
                <a:latin typeface="Avignon Pro"/>
              </a:rPr>
              <a:t>Anforderungen - Organisatorisch</a:t>
            </a:r>
            <a:endParaRPr lang="en-DE" b="1" dirty="0">
              <a:latin typeface="Avignon Pro"/>
            </a:endParaRPr>
          </a:p>
        </p:txBody>
      </p:sp>
      <p:sp>
        <p:nvSpPr>
          <p:cNvPr id="3" name="Inhaltsplatzhalter 2">
            <a:extLst>
              <a:ext uri="{FF2B5EF4-FFF2-40B4-BE49-F238E27FC236}">
                <a16:creationId xmlns:a16="http://schemas.microsoft.com/office/drawing/2014/main" id="{A18A0DDE-397F-BF4E-073B-76E1E72EAB5D}"/>
              </a:ext>
            </a:extLst>
          </p:cNvPr>
          <p:cNvSpPr>
            <a:spLocks noGrp="1"/>
          </p:cNvSpPr>
          <p:nvPr>
            <p:ph idx="1"/>
          </p:nvPr>
        </p:nvSpPr>
        <p:spPr/>
        <p:txBody>
          <a:bodyPr/>
          <a:lstStyle/>
          <a:p>
            <a:r>
              <a:rPr lang="de-DE" b="1" dirty="0"/>
              <a:t>TBD</a:t>
            </a:r>
            <a:endParaRPr lang="en-DE" b="1" dirty="0"/>
          </a:p>
        </p:txBody>
      </p:sp>
      <p:sp>
        <p:nvSpPr>
          <p:cNvPr id="4" name="Inhaltsplatzhalter 3">
            <a:extLst>
              <a:ext uri="{FF2B5EF4-FFF2-40B4-BE49-F238E27FC236}">
                <a16:creationId xmlns:a16="http://schemas.microsoft.com/office/drawing/2014/main" id="{752F2D40-9339-94AE-7FA1-75C2A3C760B7}"/>
              </a:ext>
            </a:extLst>
          </p:cNvPr>
          <p:cNvSpPr>
            <a:spLocks noGrp="1"/>
          </p:cNvSpPr>
          <p:nvPr>
            <p:ph idx="2"/>
          </p:nvPr>
        </p:nvSpPr>
        <p:spPr/>
        <p:txBody>
          <a:bodyPr/>
          <a:lstStyle/>
          <a:p>
            <a:endParaRPr lang="en-DE"/>
          </a:p>
        </p:txBody>
      </p:sp>
      <p:sp>
        <p:nvSpPr>
          <p:cNvPr id="5" name="Datumsplatzhalter 4">
            <a:extLst>
              <a:ext uri="{FF2B5EF4-FFF2-40B4-BE49-F238E27FC236}">
                <a16:creationId xmlns:a16="http://schemas.microsoft.com/office/drawing/2014/main" id="{1CBB3523-8B04-3022-DB8B-15AAEFCD94F4}"/>
              </a:ext>
            </a:extLst>
          </p:cNvPr>
          <p:cNvSpPr>
            <a:spLocks noGrp="1"/>
          </p:cNvSpPr>
          <p:nvPr>
            <p:ph type="dt" sz="half" idx="10"/>
          </p:nvPr>
        </p:nvSpPr>
        <p:spPr/>
        <p:txBody>
          <a:bodyPr/>
          <a:lstStyle/>
          <a:p>
            <a:pPr>
              <a:defRPr lang="en-us"/>
            </a:pPr>
            <a:fld id="{54E82ABE-F0B9-BDDC-F750-0689641E0153}" type="datetime1">
              <a:rPr lang="en-DE" smtClean="0"/>
              <a:t>07/12/2023</a:t>
            </a:fld>
            <a:endParaRPr lang="en-DE"/>
          </a:p>
        </p:txBody>
      </p:sp>
      <p:sp>
        <p:nvSpPr>
          <p:cNvPr id="6" name="Foliennummernplatzhalter 5">
            <a:extLst>
              <a:ext uri="{FF2B5EF4-FFF2-40B4-BE49-F238E27FC236}">
                <a16:creationId xmlns:a16="http://schemas.microsoft.com/office/drawing/2014/main" id="{B648E1A5-AF34-9145-6A85-7C31223C318B}"/>
              </a:ext>
            </a:extLst>
          </p:cNvPr>
          <p:cNvSpPr>
            <a:spLocks noGrp="1"/>
          </p:cNvSpPr>
          <p:nvPr>
            <p:ph type="sldNum" sz="quarter" idx="12"/>
          </p:nvPr>
        </p:nvSpPr>
        <p:spPr/>
        <p:txBody>
          <a:bodyPr/>
          <a:lstStyle/>
          <a:p>
            <a:pPr>
              <a:defRPr lang="en-us"/>
            </a:pPr>
            <a:fld id="{54E865A4-EAB9-BD93-F750-1CC62B1E0149}" type="slidenum">
              <a:rPr lang="de-DE" smtClean="0"/>
              <a:t>14</a:t>
            </a:fld>
            <a:endParaRPr lang="de-DE"/>
          </a:p>
        </p:txBody>
      </p:sp>
    </p:spTree>
    <p:extLst>
      <p:ext uri="{BB962C8B-B14F-4D97-AF65-F5344CB8AC3E}">
        <p14:creationId xmlns:p14="http://schemas.microsoft.com/office/powerpoint/2010/main" val="247063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1C33C6-502F-0765-5581-5ACAAE8DF314}"/>
              </a:ext>
            </a:extLst>
          </p:cNvPr>
          <p:cNvSpPr>
            <a:spLocks noGrp="1"/>
          </p:cNvSpPr>
          <p:nvPr>
            <p:ph type="title"/>
          </p:nvPr>
        </p:nvSpPr>
        <p:spPr/>
        <p:txBody>
          <a:bodyPr/>
          <a:lstStyle/>
          <a:p>
            <a:pPr algn="ctr"/>
            <a:r>
              <a:rPr lang="de-DE" b="1" dirty="0">
                <a:latin typeface="Avignon Pro"/>
              </a:rPr>
              <a:t>Lösungsidee</a:t>
            </a:r>
            <a:endParaRPr lang="en-DE" b="1" dirty="0">
              <a:latin typeface="Avignon Pro"/>
            </a:endParaRPr>
          </a:p>
        </p:txBody>
      </p:sp>
      <p:pic>
        <p:nvPicPr>
          <p:cNvPr id="8" name="Inhaltsplatzhalter 7" descr="Ein Bild, das Text, Screenshot, Schrift, Informationen enthält.&#10;&#10;Automatisch generierte Beschreibung">
            <a:extLst>
              <a:ext uri="{FF2B5EF4-FFF2-40B4-BE49-F238E27FC236}">
                <a16:creationId xmlns:a16="http://schemas.microsoft.com/office/drawing/2014/main" id="{B97E49AA-6F6E-01CB-FEFD-18A0CF82B1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963" y="2065655"/>
            <a:ext cx="11636073" cy="3640348"/>
          </a:xfrm>
        </p:spPr>
      </p:pic>
      <p:sp>
        <p:nvSpPr>
          <p:cNvPr id="5" name="Datumsplatzhalter 4">
            <a:extLst>
              <a:ext uri="{FF2B5EF4-FFF2-40B4-BE49-F238E27FC236}">
                <a16:creationId xmlns:a16="http://schemas.microsoft.com/office/drawing/2014/main" id="{1930CD38-2D58-BF62-7372-22ADDA75131B}"/>
              </a:ext>
            </a:extLst>
          </p:cNvPr>
          <p:cNvSpPr>
            <a:spLocks noGrp="1"/>
          </p:cNvSpPr>
          <p:nvPr>
            <p:ph type="dt" sz="half" idx="10"/>
          </p:nvPr>
        </p:nvSpPr>
        <p:spPr/>
        <p:txBody>
          <a:bodyPr/>
          <a:lstStyle/>
          <a:p>
            <a:pPr>
              <a:defRPr lang="en-us"/>
            </a:pPr>
            <a:fld id="{54E82ABE-F0B9-BDDC-F750-0689641E0153}" type="datetime1">
              <a:rPr lang="en-DE" smtClean="0"/>
              <a:t>07/12/2023</a:t>
            </a:fld>
            <a:endParaRPr lang="en-DE"/>
          </a:p>
        </p:txBody>
      </p:sp>
      <p:sp>
        <p:nvSpPr>
          <p:cNvPr id="6" name="Foliennummernplatzhalter 5">
            <a:extLst>
              <a:ext uri="{FF2B5EF4-FFF2-40B4-BE49-F238E27FC236}">
                <a16:creationId xmlns:a16="http://schemas.microsoft.com/office/drawing/2014/main" id="{CF629990-41B7-83A2-DE0B-827598CB5E5C}"/>
              </a:ext>
            </a:extLst>
          </p:cNvPr>
          <p:cNvSpPr>
            <a:spLocks noGrp="1"/>
          </p:cNvSpPr>
          <p:nvPr>
            <p:ph type="sldNum" sz="quarter" idx="12"/>
          </p:nvPr>
        </p:nvSpPr>
        <p:spPr/>
        <p:txBody>
          <a:bodyPr/>
          <a:lstStyle/>
          <a:p>
            <a:pPr>
              <a:defRPr lang="en-us"/>
            </a:pPr>
            <a:fld id="{54E865A4-EAB9-BD93-F750-1CC62B1E0149}" type="slidenum">
              <a:rPr lang="de-DE" smtClean="0"/>
              <a:t>15</a:t>
            </a:fld>
            <a:endParaRPr lang="de-DE"/>
          </a:p>
        </p:txBody>
      </p:sp>
    </p:spTree>
    <p:extLst>
      <p:ext uri="{BB962C8B-B14F-4D97-AF65-F5344CB8AC3E}">
        <p14:creationId xmlns:p14="http://schemas.microsoft.com/office/powerpoint/2010/main" val="210136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dirty="0">
                <a:latin typeface="Avignon Pro" charset="0"/>
                <a:ea typeface="Calibri Light" pitchFamily="2" charset="0"/>
                <a:cs typeface="Calibri Light" pitchFamily="2" charset="0"/>
              </a:rPr>
              <a:t>Projektrisiken </a:t>
            </a:r>
            <a:r>
              <a:rPr lang="de-DE" b="1" cap="none" dirty="0">
                <a:latin typeface="Avignon Pro" charset="0"/>
                <a:ea typeface="Calibri Light" pitchFamily="2" charset="0"/>
                <a:cs typeface="Calibri Light" pitchFamily="2" charset="0"/>
              </a:rPr>
              <a:t>–</a:t>
            </a:r>
            <a:r>
              <a:rPr lang="de-de" b="1" cap="none" dirty="0">
                <a:latin typeface="Avignon Pro" charset="0"/>
                <a:ea typeface="Calibri Light" pitchFamily="2" charset="0"/>
                <a:cs typeface="Calibri Light" pitchFamily="2" charset="0"/>
              </a:rPr>
              <a:t> technisch/architekturell</a:t>
            </a:r>
            <a:endParaRPr lang="en-us" b="1" cap="none" dirty="0">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GiQAABAAAAAmAAAACAAAAAEgAAAAAAAA"/>
              </a:ext>
            </a:extLst>
          </p:cNvSpPr>
          <p:nvPr>
            <p:ph type="body" idx="1"/>
          </p:nvPr>
        </p:nvSpPr>
        <p:spPr>
          <a:xfrm>
            <a:off x="838200" y="1825625"/>
            <a:ext cx="10515600" cy="4043045"/>
          </a:xfrm>
        </p:spPr>
        <p:txBody>
          <a:bodyPr vert="horz" wrap="square" lIns="91440" tIns="45720" rIns="91440" bIns="45720" numCol="1" spcCol="215900" anchor="t">
            <a:prstTxWarp prst="textNoShape">
              <a:avLst/>
            </a:prstTxWarp>
          </a:bodyPr>
          <a:lstStyle/>
          <a:p>
            <a:pPr marL="0" indent="0">
              <a:buNone/>
            </a:pPr>
            <a:r>
              <a:rPr lang="en-us" b="1" cap="none" dirty="0"/>
              <a:t>TBD</a:t>
            </a:r>
          </a:p>
        </p:txBody>
      </p:sp>
    </p:spTree>
  </p:cSld>
  <p:clrMapOvr>
    <a:masterClrMapping/>
  </p:clrMapOvr>
  <mc:AlternateContent xmlns:mc="http://schemas.openxmlformats.org/markup-compatibility/2006" xmlns:p14="http://schemas.microsoft.com/office/powerpoint/2010/main">
    <mc:Choice Requires="p14">
      <p:transition spd="slow" p14:dur="1800">
        <p:wipe/>
        <p:extLst>
          <p:ext uri="smNativeData">
            <pr:smNativeData xmlns:p15="http://schemas.microsoft.com/office/powerpoint/2012/main" xmlns:pr="smNativeData" xmlns="smNativeData" val="Ai5OZQAAAAAIBwAAAAAAAAoAAAAAAAAAAAAAAAAAAAAAAAAAAQAAAAAAAAAAAAAAAAAAAAAAAAAAAAAA"/>
          </p:ext>
        </p:extLst>
      </p:transition>
    </mc:Choice>
    <mc:Fallback xmlns="">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dirty="0">
                <a:latin typeface="Avignon Pro" charset="0"/>
                <a:ea typeface="Calibri Light" pitchFamily="2" charset="0"/>
                <a:cs typeface="Calibri Light" pitchFamily="2" charset="0"/>
              </a:rPr>
              <a:t>Projektrisiken </a:t>
            </a:r>
            <a:r>
              <a:rPr lang="de-DE" b="1" cap="none" dirty="0">
                <a:latin typeface="Avignon Pro" charset="0"/>
                <a:ea typeface="Calibri Light" pitchFamily="2" charset="0"/>
                <a:cs typeface="Calibri Light" pitchFamily="2" charset="0"/>
              </a:rPr>
              <a:t>–</a:t>
            </a:r>
            <a:r>
              <a:rPr lang="de-de" b="1" cap="none" dirty="0">
                <a:latin typeface="Avignon Pro" charset="0"/>
                <a:ea typeface="Calibri Light" pitchFamily="2" charset="0"/>
                <a:cs typeface="Calibri Light" pitchFamily="2" charset="0"/>
              </a:rPr>
              <a:t> sozial und inhaltlich</a:t>
            </a:r>
            <a:endParaRPr lang="en-us" b="1" cap="none" dirty="0">
              <a:latin typeface="Avignon Pro" charset="0"/>
              <a:ea typeface="Calibri Light" pitchFamily="2" charset="0"/>
              <a:cs typeface="Calibri Light" pitchFamily="2" charset="0"/>
            </a:endParaRPr>
          </a:p>
        </p:txBody>
      </p:sp>
      <p:sp>
        <p:nvSpPr>
          <p:cNvPr id="3" name="Inhaltsplatzhalt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DYRQAAGiQAABAAAAAmAAAACAAAAAEgAAAAAAAA"/>
              </a:ext>
            </a:extLst>
          </p:cNvSpPr>
          <p:nvPr>
            <p:ph type="body" idx="1"/>
          </p:nvPr>
        </p:nvSpPr>
        <p:spPr>
          <a:xfrm>
            <a:off x="838200" y="1825625"/>
            <a:ext cx="10515600" cy="4043045"/>
          </a:xfrm>
        </p:spPr>
        <p:txBody>
          <a:bodyPr vert="horz" wrap="square" lIns="91440" tIns="45720" rIns="91440" bIns="45720" numCol="1" spcCol="215900" anchor="t">
            <a:prstTxWarp prst="textNoShape">
              <a:avLst/>
            </a:prstTxWarp>
          </a:bodyPr>
          <a:lstStyle/>
          <a:p>
            <a:pPr marL="0" indent="0">
              <a:buNone/>
            </a:pPr>
            <a:r>
              <a:rPr lang="en-us" cap="none" dirty="0"/>
              <a:t>TBD</a:t>
            </a:r>
          </a:p>
        </p:txBody>
      </p:sp>
    </p:spTree>
    <p:extLst>
      <p:ext uri="{BB962C8B-B14F-4D97-AF65-F5344CB8AC3E}">
        <p14:creationId xmlns:p14="http://schemas.microsoft.com/office/powerpoint/2010/main" val="2595686263"/>
      </p:ext>
    </p:extLst>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Ai5OZQ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B82B67-F956-45D1-1B86-9606A902564D}"/>
              </a:ext>
            </a:extLst>
          </p:cNvPr>
          <p:cNvSpPr>
            <a:spLocks noGrp="1"/>
          </p:cNvSpPr>
          <p:nvPr>
            <p:ph type="title"/>
          </p:nvPr>
        </p:nvSpPr>
        <p:spPr/>
        <p:txBody>
          <a:bodyPr/>
          <a:lstStyle/>
          <a:p>
            <a:pPr algn="ctr"/>
            <a:r>
              <a:rPr lang="de-DE" b="1" dirty="0">
                <a:latin typeface="Avignon Pro"/>
              </a:rPr>
              <a:t>Proof </a:t>
            </a:r>
            <a:r>
              <a:rPr lang="de-DE" b="1" dirty="0" err="1">
                <a:latin typeface="Avignon Pro"/>
              </a:rPr>
              <a:t>of</a:t>
            </a:r>
            <a:r>
              <a:rPr lang="de-DE" b="1" dirty="0">
                <a:latin typeface="Avignon Pro"/>
              </a:rPr>
              <a:t> Concept</a:t>
            </a:r>
            <a:endParaRPr lang="en-DE" b="1" dirty="0">
              <a:latin typeface="Avignon Pro"/>
            </a:endParaRPr>
          </a:p>
        </p:txBody>
      </p:sp>
      <p:pic>
        <p:nvPicPr>
          <p:cNvPr id="7" name="Inhaltsplatzhalter 6">
            <a:extLst>
              <a:ext uri="{FF2B5EF4-FFF2-40B4-BE49-F238E27FC236}">
                <a16:creationId xmlns:a16="http://schemas.microsoft.com/office/drawing/2014/main" id="{AA66FF47-BCF1-C59D-F19D-05F19AA966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2078" y="1426018"/>
            <a:ext cx="9187845" cy="5295457"/>
          </a:xfrm>
        </p:spPr>
      </p:pic>
      <p:sp>
        <p:nvSpPr>
          <p:cNvPr id="4" name="Datumsplatzhalter 3">
            <a:extLst>
              <a:ext uri="{FF2B5EF4-FFF2-40B4-BE49-F238E27FC236}">
                <a16:creationId xmlns:a16="http://schemas.microsoft.com/office/drawing/2014/main" id="{D6CD8FED-5DAD-9FE5-9A04-4CF361D504A1}"/>
              </a:ext>
            </a:extLst>
          </p:cNvPr>
          <p:cNvSpPr>
            <a:spLocks noGrp="1"/>
          </p:cNvSpPr>
          <p:nvPr>
            <p:ph type="dt" sz="half" idx="10"/>
          </p:nvPr>
        </p:nvSpPr>
        <p:spPr/>
        <p:txBody>
          <a:bodyPr/>
          <a:lstStyle/>
          <a:p>
            <a:pPr>
              <a:defRPr lang="en-us"/>
            </a:pPr>
            <a:fld id="{54E83116-58B9-BDC7-F750-AE927F1E01FB}" type="datetime1">
              <a:rPr lang="en-DE" smtClean="0"/>
              <a:t>07/12/2023</a:t>
            </a:fld>
            <a:endParaRPr lang="en-DE"/>
          </a:p>
        </p:txBody>
      </p:sp>
      <p:sp>
        <p:nvSpPr>
          <p:cNvPr id="5" name="Foliennummernplatzhalter 4">
            <a:extLst>
              <a:ext uri="{FF2B5EF4-FFF2-40B4-BE49-F238E27FC236}">
                <a16:creationId xmlns:a16="http://schemas.microsoft.com/office/drawing/2014/main" id="{9615BC8E-D187-6E36-9797-61DB5E795224}"/>
              </a:ext>
            </a:extLst>
          </p:cNvPr>
          <p:cNvSpPr>
            <a:spLocks noGrp="1"/>
          </p:cNvSpPr>
          <p:nvPr>
            <p:ph type="sldNum" sz="quarter" idx="12"/>
          </p:nvPr>
        </p:nvSpPr>
        <p:spPr/>
        <p:txBody>
          <a:bodyPr/>
          <a:lstStyle/>
          <a:p>
            <a:pPr>
              <a:defRPr lang="en-us"/>
            </a:pPr>
            <a:fld id="{54E87B27-69B9-BD8D-F750-9FD8351E01CA}" type="slidenum">
              <a:rPr lang="de-DE" smtClean="0"/>
              <a:t>18</a:t>
            </a:fld>
            <a:endParaRPr lang="de-DE"/>
          </a:p>
        </p:txBody>
      </p:sp>
    </p:spTree>
    <p:extLst>
      <p:ext uri="{BB962C8B-B14F-4D97-AF65-F5344CB8AC3E}">
        <p14:creationId xmlns:p14="http://schemas.microsoft.com/office/powerpoint/2010/main" val="86701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B82B67-F956-45D1-1B86-9606A902564D}"/>
              </a:ext>
            </a:extLst>
          </p:cNvPr>
          <p:cNvSpPr>
            <a:spLocks noGrp="1"/>
          </p:cNvSpPr>
          <p:nvPr>
            <p:ph type="title"/>
          </p:nvPr>
        </p:nvSpPr>
        <p:spPr/>
        <p:txBody>
          <a:bodyPr/>
          <a:lstStyle/>
          <a:p>
            <a:pPr algn="ctr"/>
            <a:r>
              <a:rPr lang="de-DE" b="1" dirty="0">
                <a:latin typeface="Avignon Pro"/>
              </a:rPr>
              <a:t>Proof </a:t>
            </a:r>
            <a:r>
              <a:rPr lang="de-DE" b="1" dirty="0" err="1">
                <a:latin typeface="Avignon Pro"/>
              </a:rPr>
              <a:t>of</a:t>
            </a:r>
            <a:r>
              <a:rPr lang="de-DE" b="1" dirty="0">
                <a:latin typeface="Avignon Pro"/>
              </a:rPr>
              <a:t> Concept</a:t>
            </a:r>
            <a:endParaRPr lang="en-DE" b="1" dirty="0">
              <a:latin typeface="Avignon Pro"/>
            </a:endParaRPr>
          </a:p>
        </p:txBody>
      </p:sp>
      <p:sp>
        <p:nvSpPr>
          <p:cNvPr id="4" name="Datumsplatzhalter 3">
            <a:extLst>
              <a:ext uri="{FF2B5EF4-FFF2-40B4-BE49-F238E27FC236}">
                <a16:creationId xmlns:a16="http://schemas.microsoft.com/office/drawing/2014/main" id="{D6CD8FED-5DAD-9FE5-9A04-4CF361D504A1}"/>
              </a:ext>
            </a:extLst>
          </p:cNvPr>
          <p:cNvSpPr>
            <a:spLocks noGrp="1"/>
          </p:cNvSpPr>
          <p:nvPr>
            <p:ph type="dt" sz="half" idx="10"/>
          </p:nvPr>
        </p:nvSpPr>
        <p:spPr/>
        <p:txBody>
          <a:bodyPr/>
          <a:lstStyle/>
          <a:p>
            <a:pPr>
              <a:defRPr lang="en-us"/>
            </a:pPr>
            <a:fld id="{54E83116-58B9-BDC7-F750-AE927F1E01FB}" type="datetime1">
              <a:rPr lang="en-DE" smtClean="0"/>
              <a:t>07/12/2023</a:t>
            </a:fld>
            <a:endParaRPr lang="en-DE"/>
          </a:p>
        </p:txBody>
      </p:sp>
      <p:sp>
        <p:nvSpPr>
          <p:cNvPr id="5" name="Foliennummernplatzhalter 4">
            <a:extLst>
              <a:ext uri="{FF2B5EF4-FFF2-40B4-BE49-F238E27FC236}">
                <a16:creationId xmlns:a16="http://schemas.microsoft.com/office/drawing/2014/main" id="{9615BC8E-D187-6E36-9797-61DB5E795224}"/>
              </a:ext>
            </a:extLst>
          </p:cNvPr>
          <p:cNvSpPr>
            <a:spLocks noGrp="1"/>
          </p:cNvSpPr>
          <p:nvPr>
            <p:ph type="sldNum" sz="quarter" idx="12"/>
          </p:nvPr>
        </p:nvSpPr>
        <p:spPr/>
        <p:txBody>
          <a:bodyPr/>
          <a:lstStyle/>
          <a:p>
            <a:pPr>
              <a:defRPr lang="en-us"/>
            </a:pPr>
            <a:fld id="{54E87B27-69B9-BD8D-F750-9FD8351E01CA}" type="slidenum">
              <a:rPr lang="de-DE" smtClean="0"/>
              <a:t>19</a:t>
            </a:fld>
            <a:endParaRPr lang="de-DE"/>
          </a:p>
        </p:txBody>
      </p:sp>
      <p:pic>
        <p:nvPicPr>
          <p:cNvPr id="9" name="Inhaltsplatzhalter 8" descr="Ein Bild, das Text, Screenshot, Schrift enthält.&#10;&#10;Automatisch generierte Beschreibung">
            <a:extLst>
              <a:ext uri="{FF2B5EF4-FFF2-40B4-BE49-F238E27FC236}">
                <a16:creationId xmlns:a16="http://schemas.microsoft.com/office/drawing/2014/main" id="{3EEDAF73-ACC3-D35C-8ABA-0C64FB35FA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354" y="1454262"/>
            <a:ext cx="11581291" cy="5038613"/>
          </a:xfrm>
        </p:spPr>
      </p:pic>
    </p:spTree>
    <p:extLst>
      <p:ext uri="{BB962C8B-B14F-4D97-AF65-F5344CB8AC3E}">
        <p14:creationId xmlns:p14="http://schemas.microsoft.com/office/powerpoint/2010/main" val="395510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b="1" cap="none">
                <a:latin typeface="Avignon Pro" charset="0"/>
                <a:ea typeface="Avignon Pro" charset="0"/>
                <a:cs typeface="Avignon Pro" charset="0"/>
              </a:defRPr>
            </a:pPr>
            <a:r>
              <a:t>Inhalt</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a:xfrm>
            <a:off x="609600" y="1600200"/>
            <a:ext cx="10972800" cy="4842510"/>
          </a:xfrm>
        </p:spPr>
        <p:txBody>
          <a:bodyPr/>
          <a:lstStyle/>
          <a:p>
            <a:pPr>
              <a:defRPr cap="none">
                <a:latin typeface="Avignon Pro" charset="0"/>
                <a:ea typeface="Avignon Pro" charset="0"/>
                <a:cs typeface="Avignon Pro" charset="0"/>
              </a:defRPr>
            </a:pPr>
            <a:r>
              <a:rPr lang="de-DE" dirty="0"/>
              <a:t>Kontextabgrenzung</a:t>
            </a:r>
            <a:endParaRPr dirty="0"/>
          </a:p>
          <a:p>
            <a:pPr>
              <a:defRPr cap="none">
                <a:latin typeface="Avignon Pro" charset="0"/>
                <a:ea typeface="Avignon Pro" charset="0"/>
                <a:cs typeface="Avignon Pro" charset="0"/>
              </a:defRPr>
            </a:pPr>
            <a:r>
              <a:rPr dirty="0" err="1"/>
              <a:t>Zielsetzun</a:t>
            </a:r>
            <a:r>
              <a:rPr lang="de-DE" dirty="0"/>
              <a:t>g</a:t>
            </a:r>
          </a:p>
          <a:p>
            <a:pPr>
              <a:defRPr cap="none">
                <a:latin typeface="Avignon Pro" charset="0"/>
                <a:ea typeface="Avignon Pro" charset="0"/>
                <a:cs typeface="Avignon Pro" charset="0"/>
              </a:defRPr>
            </a:pPr>
            <a:r>
              <a:rPr lang="de-DE" dirty="0"/>
              <a:t>Domänenmodell</a:t>
            </a:r>
            <a:endParaRPr dirty="0"/>
          </a:p>
          <a:p>
            <a:pPr>
              <a:defRPr cap="none">
                <a:latin typeface="Avignon Pro" charset="0"/>
                <a:ea typeface="Avignon Pro" charset="0"/>
                <a:cs typeface="Avignon Pro" charset="0"/>
              </a:defRPr>
            </a:pPr>
            <a:r>
              <a:rPr lang="de-DE" dirty="0" err="1"/>
              <a:t>Stakeholderanalyse</a:t>
            </a:r>
            <a:endParaRPr dirty="0"/>
          </a:p>
          <a:p>
            <a:pPr>
              <a:defRPr cap="none">
                <a:latin typeface="Avignon Pro" charset="0"/>
                <a:ea typeface="Avignon Pro" charset="0"/>
                <a:cs typeface="Avignon Pro" charset="0"/>
              </a:defRPr>
            </a:pPr>
            <a:r>
              <a:rPr lang="de-DE" dirty="0"/>
              <a:t>Erfordernisse</a:t>
            </a:r>
            <a:endParaRPr dirty="0"/>
          </a:p>
          <a:p>
            <a:pPr>
              <a:defRPr cap="none">
                <a:latin typeface="Avignon Pro" charset="0"/>
                <a:ea typeface="Avignon Pro" charset="0"/>
                <a:cs typeface="Avignon Pro" charset="0"/>
              </a:defRPr>
            </a:pPr>
            <a:r>
              <a:rPr lang="de-DE" dirty="0"/>
              <a:t>Anforderungen</a:t>
            </a:r>
          </a:p>
          <a:p>
            <a:pPr>
              <a:defRPr cap="none">
                <a:latin typeface="Avignon Pro" charset="0"/>
                <a:ea typeface="Avignon Pro" charset="0"/>
                <a:cs typeface="Avignon Pro" charset="0"/>
              </a:defRPr>
            </a:pPr>
            <a:r>
              <a:rPr lang="de-DE" dirty="0"/>
              <a:t>Lösungsidee</a:t>
            </a:r>
            <a:endParaRPr dirty="0"/>
          </a:p>
          <a:p>
            <a:pPr>
              <a:defRPr cap="none">
                <a:latin typeface="Avignon Pro" charset="0"/>
                <a:ea typeface="Avignon Pro" charset="0"/>
                <a:cs typeface="Avignon Pro" charset="0"/>
              </a:defRPr>
            </a:pPr>
            <a:r>
              <a:rPr dirty="0" err="1"/>
              <a:t>Projektrisiken</a:t>
            </a:r>
            <a:endParaRPr lang="de-DE" dirty="0"/>
          </a:p>
          <a:p>
            <a:pPr>
              <a:defRPr cap="none">
                <a:latin typeface="Avignon Pro" charset="0"/>
                <a:ea typeface="Avignon Pro" charset="0"/>
                <a:cs typeface="Avignon Pro" charset="0"/>
              </a:defRPr>
            </a:pPr>
            <a:r>
              <a:rPr lang="de-DE" dirty="0"/>
              <a:t>PoCs</a:t>
            </a:r>
            <a:endParaRPr dirty="0"/>
          </a:p>
        </p:txBody>
      </p:sp>
    </p:spTree>
  </p:cSld>
  <p:clrMapOvr>
    <a:masterClrMapping/>
  </p:clrMapOvr>
  <mc:AlternateContent xmlns:mc="http://schemas.openxmlformats.org/markup-compatibility/2006" xmlns:p14="http://schemas.microsoft.com/office/powerpoint/2010/main">
    <mc:Choice Requires="p14">
      <p:transition spd="slow" p14:dur="1300">
        <p:wipe dir="r"/>
        <p:extLst>
          <p:ext uri="smNativeData">
            <pr:smNativeData xmlns:p15="http://schemas.microsoft.com/office/powerpoint/2012/main" xmlns:pr="smNativeData" xmlns="smNativeData" val="Ai5OZQAAAAAUBQAAAAAAAAoAAAACAAAAAAAAAAAAAAAAAAAAAQAAAAAAAAAAAAAAAAAAAAAAAAAAAAAA"/>
          </p:ext>
        </p:extLst>
      </p:transition>
    </mc:Choice>
    <mc:Fallback xmlns="">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lgn="ctr"/>
            <a:r>
              <a:rPr lang="de-de" b="1" cap="none" dirty="0">
                <a:latin typeface="Avignon Pro" charset="0"/>
                <a:ea typeface="Calibri Light" pitchFamily="2" charset="0"/>
                <a:cs typeface="Calibri Light" pitchFamily="2" charset="0"/>
              </a:rPr>
              <a:t>Vorläufiger weiterführender Projektplan</a:t>
            </a:r>
            <a:endParaRPr lang="en-us" b="1" cap="none" dirty="0">
              <a:latin typeface="Avignon Pro" charset="0"/>
              <a:ea typeface="Calibri Light" pitchFamily="2" charset="0"/>
              <a:cs typeface="Calibri Light" pitchFamily="2" charset="0"/>
            </a:endParaRPr>
          </a:p>
        </p:txBody>
      </p:sp>
      <p:pic>
        <p:nvPicPr>
          <p:cNvPr id="7" name="Inhaltsplatzhalter 6" descr="Ein Bild, das Text, Screenshot, Schrift enthält.&#10;&#10;Automatisch generierte Beschreibung">
            <a:extLst>
              <a:ext uri="{FF2B5EF4-FFF2-40B4-BE49-F238E27FC236}">
                <a16:creationId xmlns:a16="http://schemas.microsoft.com/office/drawing/2014/main" id="{C8E5CA1F-B8B8-657C-F258-7C13613F55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098" y="1691004"/>
            <a:ext cx="11600631" cy="4608195"/>
          </a:xfrm>
        </p:spPr>
      </p:pic>
    </p:spTree>
  </p:cSld>
  <p:clrMapOvr>
    <a:masterClrMapping/>
  </p:clrMapOvr>
  <mc:AlternateContent xmlns:mc="http://schemas.openxmlformats.org/markup-compatibility/2006" xmlns:p14="http://schemas.microsoft.com/office/powerpoint/2010/main">
    <mc:Choice Requires="p14">
      <p:transition spd="slow" p14:dur="1800">
        <p:wipe/>
        <p:extLst>
          <p:ext uri="smNativeData">
            <pr:smNativeData xmlns:p15="http://schemas.microsoft.com/office/powerpoint/2012/main" xmlns:pr="smNativeData" xmlns="smNativeData" val="Ai5OZQAAAAAIBwAAAAAAAAoAAAAAAAAAAAAAAAAAAAAAAAAAAQAAAAAAAAAAAAAAAAAAAAAAAAAAAAAA"/>
          </p:ext>
        </p:extLst>
      </p:transition>
    </mc:Choice>
    <mc:Fallback xmlns="">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AAAAAAAAAA"/>
              </a:ext>
            </a:extLst>
          </p:cNvSpPr>
          <p:nvPr>
            <p:ph type="title"/>
          </p:nvPr>
        </p:nvSpPr>
        <p:spPr>
          <a:xfrm>
            <a:off x="609599" y="273050"/>
            <a:ext cx="11155045" cy="1162050"/>
          </a:xfrm>
        </p:spPr>
        <p:txBody>
          <a:bodyPr/>
          <a:lstStyle/>
          <a:p>
            <a:pPr algn="ctr">
              <a:defRPr sz="4800" cap="none">
                <a:latin typeface="Avignon Pro" charset="0"/>
                <a:ea typeface="Avignon Pro" charset="0"/>
                <a:cs typeface="Avignon Pro" charset="0"/>
              </a:defRPr>
            </a:pPr>
            <a:r>
              <a:rPr lang="de-DE" sz="4400" dirty="0"/>
              <a:t>Kontextabgrenzung</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gAAEUJAACnQgAAsCUAABAAAAAmAAAACAAAAAGAAAAAAAAA"/>
              </a:ext>
            </a:extLst>
          </p:cNvSpPr>
          <p:nvPr>
            <p:ph type="body" idx="1"/>
          </p:nvPr>
        </p:nvSpPr>
        <p:spPr>
          <a:xfrm>
            <a:off x="1363345" y="1506855"/>
            <a:ext cx="9471660" cy="461962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defRPr i="1" cap="none">
                <a:latin typeface="Avignon Pro" charset="0"/>
                <a:ea typeface="Avignon Pro" charset="0"/>
                <a:cs typeface="Avignon Pro" charset="0"/>
              </a:defRPr>
            </a:pPr>
            <a:endParaRPr dirty="0"/>
          </a:p>
          <a:p>
            <a:pPr marL="0" indent="0" algn="ctr">
              <a:buNone/>
              <a:defRPr i="1" cap="none">
                <a:latin typeface="Avignon Pro" charset="0"/>
                <a:ea typeface="Avignon Pro" charset="0"/>
                <a:cs typeface="Avignon Pro" charset="0"/>
              </a:defRPr>
            </a:pPr>
            <a:endParaRPr dirty="0"/>
          </a:p>
          <a:p>
            <a:pPr marL="0" indent="0" algn="ctr">
              <a:buNone/>
              <a:defRPr i="1" cap="none">
                <a:latin typeface="Avignon Pro" charset="0"/>
                <a:ea typeface="Avignon Pro" charset="0"/>
                <a:cs typeface="Avignon Pro" charset="0"/>
              </a:defRPr>
            </a:pPr>
            <a:endParaRPr dirty="0"/>
          </a:p>
          <a:p>
            <a:pPr marL="0" indent="0" algn="ctr">
              <a:buNone/>
              <a:defRPr i="1" cap="none">
                <a:latin typeface="Avignon Pro" charset="0"/>
                <a:ea typeface="Avignon Pro" charset="0"/>
                <a:cs typeface="Avignon Pro" charset="0"/>
              </a:defRPr>
            </a:pPr>
            <a:r>
              <a:rPr dirty="0"/>
              <a:t>“</a:t>
            </a:r>
            <a:r>
              <a:rPr dirty="0" err="1"/>
              <a:t>Schwierigkeiten</a:t>
            </a:r>
            <a:r>
              <a:rPr dirty="0"/>
              <a:t> in der </a:t>
            </a:r>
            <a:r>
              <a:rPr lang="de-DE" dirty="0"/>
              <a:t>(</a:t>
            </a:r>
            <a:r>
              <a:rPr dirty="0" err="1"/>
              <a:t>sozialen</a:t>
            </a:r>
            <a:r>
              <a:rPr lang="de-DE" dirty="0"/>
              <a:t>)</a:t>
            </a:r>
            <a:r>
              <a:rPr dirty="0"/>
              <a:t> </a:t>
            </a:r>
            <a:r>
              <a:rPr dirty="0" err="1"/>
              <a:t>Interaktionen</a:t>
            </a:r>
            <a:r>
              <a:rPr dirty="0"/>
              <a:t> </a:t>
            </a:r>
            <a:r>
              <a:rPr dirty="0" err="1"/>
              <a:t>zwischen</a:t>
            </a:r>
            <a:r>
              <a:rPr dirty="0"/>
              <a:t> </a:t>
            </a:r>
            <a:r>
              <a:rPr dirty="0" err="1"/>
              <a:t>Individuen</a:t>
            </a:r>
            <a:r>
              <a:rPr dirty="0"/>
              <a:t> </a:t>
            </a:r>
            <a:r>
              <a:rPr dirty="0" err="1"/>
              <a:t>mit</a:t>
            </a:r>
            <a:r>
              <a:rPr dirty="0"/>
              <a:t> und </a:t>
            </a:r>
            <a:r>
              <a:rPr dirty="0" err="1"/>
              <a:t>ohne</a:t>
            </a:r>
            <a:r>
              <a:rPr dirty="0"/>
              <a:t> </a:t>
            </a:r>
            <a:r>
              <a:rPr dirty="0" err="1"/>
              <a:t>Austimus</a:t>
            </a:r>
            <a:r>
              <a:rPr dirty="0"/>
              <a:t>-Spektrum-</a:t>
            </a:r>
            <a:r>
              <a:rPr dirty="0" err="1"/>
              <a:t>Störung</a:t>
            </a:r>
            <a:r>
              <a:rPr lang="de-DE" dirty="0"/>
              <a:t> am Arbeitsplatz</a:t>
            </a:r>
            <a:r>
              <a:rPr dirty="0"/>
              <a:t>”</a:t>
            </a:r>
          </a:p>
        </p:txBody>
      </p:sp>
    </p:spTree>
  </p:cSld>
  <p:clrMapOvr>
    <a:masterClrMapping/>
  </p:clrMapOvr>
  <mc:AlternateContent xmlns:mc="http://schemas.openxmlformats.org/markup-compatibility/2006" xmlns:p14="http://schemas.microsoft.com/office/powerpoint/2010/main">
    <mc:Choice Requires="p14">
      <p:transition spd="slow" p14:dur="1800">
        <p:wipe/>
        <p:extLst>
          <p:ext uri="smNativeData">
            <pr:smNativeData xmlns:p15="http://schemas.microsoft.com/office/powerpoint/2012/main" xmlns:pr="smNativeData" xmlns="smNativeData" val="Ai5OZQAAAAAIBwAAAAAAAAoAAAAAAAAAAAAAAAAAAAAAAAAAAQAAAAAAAAAAAAAAAAAAAAAAAAAAAAAA"/>
          </p:ext>
        </p:extLst>
      </p:transition>
    </mc:Choice>
    <mc:Fallback xmlns="">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AAAAAAAAAA"/>
              </a:ext>
            </a:extLst>
          </p:cNvSpPr>
          <p:nvPr>
            <p:ph type="title"/>
          </p:nvPr>
        </p:nvSpPr>
        <p:spPr>
          <a:xfrm>
            <a:off x="609600" y="273050"/>
            <a:ext cx="10972800" cy="1162050"/>
          </a:xfrm>
        </p:spPr>
        <p:txBody>
          <a:bodyPr/>
          <a:lstStyle/>
          <a:p>
            <a:pPr algn="ctr">
              <a:defRPr sz="4800" cap="none">
                <a:latin typeface="Avignon Pro" charset="0"/>
                <a:ea typeface="Avignon Pro" charset="0"/>
                <a:cs typeface="Avignon Pro" charset="0"/>
              </a:defRPr>
            </a:pPr>
            <a:r>
              <a:rPr sz="4400" dirty="0" err="1"/>
              <a:t>Zielsetzung</a:t>
            </a:r>
            <a:endParaRPr sz="4400" dirty="0"/>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wgAAEUJAACnQgAAsCUAABAAAAAmAAAACAAAAAGAAAAAAAAA"/>
              </a:ext>
            </a:extLst>
          </p:cNvSpPr>
          <p:nvPr>
            <p:ph type="body" idx="1"/>
          </p:nvPr>
        </p:nvSpPr>
        <p:spPr>
          <a:xfrm>
            <a:off x="1335433" y="1922145"/>
            <a:ext cx="9471660" cy="391731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defRPr i="1" cap="none">
                <a:latin typeface="Avignon Pro" charset="0"/>
                <a:ea typeface="Avignon Pro" charset="0"/>
                <a:cs typeface="Avignon Pro" charset="0"/>
              </a:defRPr>
            </a:pPr>
            <a:r>
              <a:rPr lang="de-DE" b="0" i="1" dirty="0">
                <a:effectLst/>
                <a:latin typeface="Avignon Pro"/>
              </a:rPr>
              <a:t>Wir wollen ein System entwickeln, das Kommunikation und akzeptierendes Verhalten von Nicht-Autisten gegenüber Autisten in der Arbeitswelt fördert. Zu akzeptierendem Verhalten gehört hierbei auch eine Aufmerksamkeit auf mit ASD einhergehenden Herausforderungen und Sensibilitäten und mögliche entsprechende Gestaltung des Arbeitsraumes</a:t>
            </a:r>
            <a:r>
              <a:rPr lang="de-DE" i="1" dirty="0">
                <a:latin typeface="-apple-system"/>
              </a:rPr>
              <a:t>.</a:t>
            </a:r>
            <a:endParaRPr i="1" dirty="0"/>
          </a:p>
        </p:txBody>
      </p:sp>
    </p:spTree>
  </p:cSld>
  <p:clrMapOvr>
    <a:masterClrMapping/>
  </p:clrMapOvr>
  <mc:AlternateContent xmlns:mc="http://schemas.openxmlformats.org/markup-compatibility/2006" xmlns:p14="http://schemas.microsoft.com/office/powerpoint/2010/main">
    <mc:Choice Requires="p14">
      <p:transition spd="slow" p14:dur="1300">
        <p:wipe dir="r"/>
        <p:extLst>
          <p:ext uri="smNativeData">
            <pr:smNativeData xmlns:p15="http://schemas.microsoft.com/office/powerpoint/2012/main" xmlns:pr="smNativeData" xmlns="smNativeData" val="Ai5OZQAAAAAUBQAAAAAAAAoAAAACAAAAAAAAAAAAAAAAAAAAAQAAAAAAAAAAAAAAAAAAAAAAAAAAAAAA"/>
          </p:ext>
        </p:extLst>
      </p:transition>
    </mc:Choice>
    <mc:Fallback xmlns="">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32AF0-4C3C-4693-2DB0-D05EC2A6C9D3}"/>
              </a:ext>
            </a:extLst>
          </p:cNvPr>
          <p:cNvSpPr>
            <a:spLocks noGrp="1"/>
          </p:cNvSpPr>
          <p:nvPr>
            <p:ph type="title"/>
          </p:nvPr>
        </p:nvSpPr>
        <p:spPr/>
        <p:txBody>
          <a:bodyPr/>
          <a:lstStyle/>
          <a:p>
            <a:r>
              <a:rPr lang="de-DE" b="1" dirty="0">
                <a:latin typeface="Avignon Pro"/>
              </a:rPr>
              <a:t>Domänenmodell</a:t>
            </a:r>
            <a:endParaRPr lang="en-DE" b="1" dirty="0">
              <a:latin typeface="Avignon Pro"/>
            </a:endParaRPr>
          </a:p>
        </p:txBody>
      </p:sp>
      <p:pic>
        <p:nvPicPr>
          <p:cNvPr id="7" name="Inhaltsplatzhalter 6" descr="Ein Bild, das Text, Diagramm, Plan, technische Zeichnung enthält.">
            <a:extLst>
              <a:ext uri="{FF2B5EF4-FFF2-40B4-BE49-F238E27FC236}">
                <a16:creationId xmlns:a16="http://schemas.microsoft.com/office/drawing/2014/main" id="{D0DE1D14-57CD-3C80-860F-0C005A86F5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968" y="1132840"/>
            <a:ext cx="10045700" cy="5450840"/>
          </a:xfrm>
        </p:spPr>
      </p:pic>
    </p:spTree>
    <p:extLst>
      <p:ext uri="{BB962C8B-B14F-4D97-AF65-F5344CB8AC3E}">
        <p14:creationId xmlns:p14="http://schemas.microsoft.com/office/powerpoint/2010/main" val="34292666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cap="none">
                <a:latin typeface="Avignon Pro" charset="0"/>
                <a:ea typeface="Avignon Pro" charset="0"/>
                <a:cs typeface="Avignon Pro" charset="0"/>
              </a:defRPr>
            </a:pPr>
            <a:r>
              <a:t>Stakeholder - Menschen mit ASD</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cap="none">
                <a:latin typeface="Avignon Pro" charset="0"/>
                <a:ea typeface="Avignon Pro" charset="0"/>
                <a:cs typeface="Avignon Pro" charset="0"/>
              </a:defRPr>
            </a:pPr>
            <a:endParaRPr dirty="0"/>
          </a:p>
        </p:txBody>
      </p:sp>
      <p:pic>
        <p:nvPicPr>
          <p:cNvPr id="6" name="Grafik 5">
            <a:extLst>
              <a:ext uri="{FF2B5EF4-FFF2-40B4-BE49-F238E27FC236}">
                <a16:creationId xmlns:a16="http://schemas.microsoft.com/office/drawing/2014/main" id="{00015339-1223-FE00-4E3A-1992D07C5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0" y="1600200"/>
            <a:ext cx="11993219" cy="3837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wipe dir="r"/>
        <p:extLst>
          <p:ext uri="smNativeData">
            <pr:smNativeData xmlns:p15="http://schemas.microsoft.com/office/powerpoint/2012/main" xmlns:pr="smNativeData" xmlns="smNativeData" val="Ai5OZQAAAAAUBQAAAAAAAAoAAAACAAAAAAAAAAAAAAAAAAAAAQAAAAAAAAAAAAAAAAAAAAAAAAAAAAAA"/>
          </p:ext>
        </p:extLst>
      </p:transition>
    </mc:Choice>
    <mc:Fallback xmlns="">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cap="none">
                <a:latin typeface="Avignon Pro" charset="0"/>
                <a:ea typeface="Avignon Pro" charset="0"/>
                <a:cs typeface="Avignon Pro" charset="0"/>
              </a:defRPr>
            </a:pPr>
            <a:r>
              <a:t>Stakeholder - Menschen ohne ASD</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marL="0" indent="0">
              <a:buNone/>
              <a:defRPr cap="none">
                <a:latin typeface="Avignon Pro" charset="0"/>
                <a:ea typeface="Avignon Pro" charset="0"/>
                <a:cs typeface="Avignon Pro" charset="0"/>
              </a:defRPr>
            </a:pPr>
            <a:endParaRPr dirty="0"/>
          </a:p>
        </p:txBody>
      </p:sp>
      <p:pic>
        <p:nvPicPr>
          <p:cNvPr id="6" name="Grafik 5" descr="Ein Bild, das Text, Screenshot, Schrift, Zahl enthält.&#10;&#10;Automatisch generierte Beschreibung">
            <a:extLst>
              <a:ext uri="{FF2B5EF4-FFF2-40B4-BE49-F238E27FC236}">
                <a16:creationId xmlns:a16="http://schemas.microsoft.com/office/drawing/2014/main" id="{EF2B65F8-C964-B553-DC53-814BD7A4F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37" y="1573634"/>
            <a:ext cx="11678326" cy="4526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wipe dir="r"/>
        <p:extLst>
          <p:ext uri="smNativeData">
            <pr:smNativeData xmlns:p15="http://schemas.microsoft.com/office/powerpoint/2012/main" xmlns:pr="smNativeData" xmlns="smNativeData" val="Ai5OZQAAAAAUBQAAAAAAAAoAAAACAAAAAAAAAAAAAAAAAAAAAQAAAAAAAAAAAAAAAAAAAAAAAAAAAAAA"/>
          </p:ext>
        </p:extLst>
      </p:transition>
    </mc:Choice>
    <mc:Fallback xmlns="">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cap="none">
                <a:latin typeface="Avignon Pro" charset="0"/>
                <a:ea typeface="Avignon Pro" charset="0"/>
                <a:cs typeface="Avignon Pro" charset="0"/>
              </a:defRPr>
            </a:pPr>
            <a:r>
              <a:rPr dirty="0"/>
              <a:t>Stakeholder - </a:t>
            </a:r>
            <a:r>
              <a:rPr lang="de-DE" dirty="0"/>
              <a:t>Organisationen</a:t>
            </a:r>
            <a:endParaRPr dirty="0"/>
          </a:p>
        </p:txBody>
      </p:sp>
      <p:sp>
        <p:nvSpPr>
          <p:cNvPr id="3"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GMI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AMAACcKAACCRwAApyAAAAAgAAAmAAAACAAAAP//////////"/>
              </a:ext>
            </a:extLst>
          </p:cNvSpPr>
          <p:nvPr/>
        </p:nvSpPr>
        <p:spPr>
          <a:xfrm>
            <a:off x="574040" y="1650365"/>
            <a:ext cx="11050270" cy="3657600"/>
          </a:xfrm>
          <a:prstGeom prst="rect">
            <a:avLst/>
          </a:prstGeom>
          <a:noFill/>
          <a:ln>
            <a:noFill/>
          </a:ln>
          <a:effectLst/>
        </p:spPr>
        <p:txBody>
          <a:bodyPr vert="horz" wrap="square" numCol="1" spcCol="215900" anchor="t"/>
          <a:lstStyle/>
          <a:p>
            <a:pPr>
              <a:defRPr sz="2600" cap="none">
                <a:latin typeface="Avignon Pro" charset="0"/>
                <a:ea typeface="Avignon Pro" charset="0"/>
                <a:cs typeface="Avignon Pro" charset="0"/>
              </a:defRPr>
            </a:pPr>
            <a:endParaRPr dirty="0"/>
          </a:p>
        </p:txBody>
      </p:sp>
      <p:pic>
        <p:nvPicPr>
          <p:cNvPr id="5" name="Grafik 4" descr="Ein Bild, das Text, Screenshot, Schrift, Zahl enthält.&#10;&#10;Automatisch generierte Beschreibung">
            <a:extLst>
              <a:ext uri="{FF2B5EF4-FFF2-40B4-BE49-F238E27FC236}">
                <a16:creationId xmlns:a16="http://schemas.microsoft.com/office/drawing/2014/main" id="{027A115A-A93C-290D-D51E-4E0901349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23" y="1226682"/>
            <a:ext cx="10924977" cy="5621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wipe dir="r"/>
        <p:extLst>
          <p:ext uri="smNativeData">
            <pr:smNativeData xmlns:p15="http://schemas.microsoft.com/office/powerpoint/2012/main" xmlns:pr="smNativeData" xmlns="smNativeData" val="Ai5OZQAAAAAUBQAAAAAAAAoAAAACAAAAAAAAAAAAAAAAAAAAAQAAAAAAAAAAAAAAAAAAAAAAAAAAAAAA"/>
          </p:ext>
        </p:extLst>
      </p:transition>
    </mc:Choice>
    <mc:Fallback xmlns="">
      <p:transition spd="slow">
        <p:wipe dir="r"/>
        <p:extLst>
          <p:ext uri="smNativeData">
            <pr:smNativeData xmlns="smNativeData" xmlns:pr="smNativeData" xmlns:p15="http://schemas.microsoft.com/office/powerpoint/2012/main" xmlns:p14="http://schemas.microsoft.com/office/powerpoint/2010/main" val="Ai5OZQAAAAAUBQAAAAAAAAoAAAACAAAAAAAAAAAAAAAAAAAAAQAAAAAAAAAAAAAAAAAAAAAAAAAAAAAA"/>
          </p:ext>
        </p:extLs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YRQAAZwoAABAAAAAmAAAACAAAAAAAAAAAAAAA"/>
              </a:ext>
            </a:extLst>
          </p:cNvSpPr>
          <p:nvPr>
            <p:ph type="title"/>
          </p:nvPr>
        </p:nvSpPr>
        <p:spPr/>
        <p:txBody>
          <a:bodyPr/>
          <a:lstStyle/>
          <a:p>
            <a:pPr algn="ctr"/>
            <a:r>
              <a:rPr lang="de-de" b="1" cap="none" dirty="0">
                <a:latin typeface="Avignon Pro" charset="0"/>
                <a:ea typeface="Calibri Light" pitchFamily="2" charset="0"/>
                <a:cs typeface="Calibri Light" pitchFamily="2" charset="0"/>
              </a:rPr>
              <a:t>Erfordernisse – Menschen mit ASD</a:t>
            </a:r>
            <a:endParaRPr lang="en-us" b="1" cap="none" dirty="0">
              <a:latin typeface="Avignon Pro" charset="0"/>
              <a:ea typeface="Calibri Light" pitchFamily="2" charset="0"/>
              <a:cs typeface="Calibri Light" pitchFamily="2" charset="0"/>
            </a:endParaRPr>
          </a:p>
        </p:txBody>
      </p:sp>
      <p:sp>
        <p:nvSpPr>
          <p:cNvPr id="3" name="Inhaltsplatzhalt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sLAAAIJQAAACYAABAAAAAmAAAACAAAAAEgAAAAAAAA"/>
              </a:ext>
            </a:extLst>
          </p:cNvSpPr>
          <p:nvPr>
            <p:ph type="body" idx="1"/>
          </p:nvPr>
        </p:nvSpPr>
        <p:spPr>
          <a:xfrm>
            <a:off x="838200" y="1825625"/>
            <a:ext cx="5181600" cy="4351655"/>
          </a:xfrm>
        </p:spPr>
        <p:txBody>
          <a:bodyPr vert="horz" wrap="square" lIns="91440" tIns="45720" rIns="91440" bIns="45720" numCol="1" spcCol="215900" anchor="t">
            <a:prstTxWarp prst="textNoShape">
              <a:avLst/>
            </a:prstTxWarp>
          </a:bodyPr>
          <a:lstStyle/>
          <a:p>
            <a:r>
              <a:rPr lang="en-us" b="1" cap="none" dirty="0"/>
              <a:t>TBD</a:t>
            </a:r>
          </a:p>
        </p:txBody>
      </p:sp>
      <p:sp>
        <p:nvSpPr>
          <p:cNvPr id="4" name="Inhaltsplatzhalt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Ai5OZR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UAADsLAADYRQAAACYAABAAAAAmAAAACAAAAAAgAAAAAAAA"/>
              </a:ext>
            </a:extLst>
          </p:cNvSpPr>
          <p:nvPr>
            <p:ph type="body" idx="2"/>
          </p:nvPr>
        </p:nvSpPr>
        <p:spPr/>
        <p:txBody>
          <a:bodyPr vert="horz" wrap="square" lIns="91440" tIns="45720" rIns="91440" bIns="45720" numCol="1" spcCol="215900" anchor="t">
            <a:prstTxWarp prst="textNoShape">
              <a:avLst/>
            </a:prstTxWarp>
          </a:bodyPr>
          <a:lstStyle/>
          <a:p>
            <a:endParaRPr lang="de-de" sz="2400" cap="none" dirty="0">
              <a:latin typeface="Avignon Pro" charset="0"/>
              <a:ea typeface="Calibri" pitchFamily="2" charset="0"/>
              <a:cs typeface="Calibri"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800">
        <p:wipe/>
        <p:extLst>
          <p:ext uri="smNativeData">
            <pr:smNativeData xmlns:p15="http://schemas.microsoft.com/office/powerpoint/2012/main" xmlns:pr="smNativeData" xmlns="smNativeData" val="Ai5OZQAAAAAIBwAAAAAAAAoAAAAAAAAAAAAAAAAAAAAAAAAAAQAAAAAAAAAAAAAAAAAAAAAAAAAAAAAA"/>
          </p:ext>
        </p:extLst>
      </p:transition>
    </mc:Choice>
    <mc:Fallback xmlns="">
      <p:transition spd="slow">
        <p:wipe/>
        <p:extLst>
          <p:ext uri="smNativeData">
            <pr:smNativeData xmlns="smNativeData" xmlns:pr="smNativeData" xmlns:p15="http://schemas.microsoft.com/office/powerpoint/2012/main" xmlns:p14="http://schemas.microsoft.com/office/powerpoint/2010/main" val="Ai5OZQAAAAAIBwAAAAAAAAoAAAAAAAAAAAAAAAAAAAAAAAAAAQAAAAAAAAAAAAAAAAAAAAAAAAAAAAAA"/>
          </p:ext>
        </p:extLst>
      </p:transition>
    </mc:Fallback>
  </mc:AlternateContent>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themeOverride>
</file>

<file path=docProps/app.xml><?xml version="1.0" encoding="utf-8"?>
<Properties xmlns="http://schemas.openxmlformats.org/officeDocument/2006/extended-properties" xmlns:vt="http://schemas.openxmlformats.org/officeDocument/2006/docPropsVTypes">
  <TotalTime>191</TotalTime>
  <Words>998</Words>
  <Application>Microsoft Office PowerPoint</Application>
  <PresentationFormat>Breitbild</PresentationFormat>
  <Paragraphs>106</Paragraphs>
  <Slides>20</Slides>
  <Notes>15</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20</vt:i4>
      </vt:variant>
    </vt:vector>
  </HeadingPairs>
  <TitlesOfParts>
    <vt:vector size="28" baseType="lpstr">
      <vt:lpstr>-apple-system</vt:lpstr>
      <vt:lpstr>Arial</vt:lpstr>
      <vt:lpstr>Avignon Pro</vt:lpstr>
      <vt:lpstr>Calibri</vt:lpstr>
      <vt:lpstr>Calibri Light</vt:lpstr>
      <vt:lpstr>Segoe UI</vt:lpstr>
      <vt:lpstr>Presentation</vt:lpstr>
      <vt:lpstr>Presentation</vt:lpstr>
      <vt:lpstr>Entwicklungsprojekt - Audit 2</vt:lpstr>
      <vt:lpstr>Inhalt</vt:lpstr>
      <vt:lpstr>Kontextabgrenzung</vt:lpstr>
      <vt:lpstr>Zielsetzung</vt:lpstr>
      <vt:lpstr>Domänenmodell</vt:lpstr>
      <vt:lpstr>Stakeholder - Menschen mit ASD</vt:lpstr>
      <vt:lpstr>Stakeholder - Menschen ohne ASD</vt:lpstr>
      <vt:lpstr>Stakeholder - Organisationen</vt:lpstr>
      <vt:lpstr>Erfordernisse – Menschen mit ASD</vt:lpstr>
      <vt:lpstr>Erfordernisse – Menschen ohne ASD</vt:lpstr>
      <vt:lpstr>Erfordernisse – Organisationen</vt:lpstr>
      <vt:lpstr>Anforderungen - Funktional</vt:lpstr>
      <vt:lpstr>Anforderungen - Qualitativ</vt:lpstr>
      <vt:lpstr>Anforderungen - Organisatorisch</vt:lpstr>
      <vt:lpstr>Lösungsidee</vt:lpstr>
      <vt:lpstr>Projektrisiken – technisch/architekturell</vt:lpstr>
      <vt:lpstr>Projektrisiken – sozial und inhaltlich</vt:lpstr>
      <vt:lpstr>Proof of Concept</vt:lpstr>
      <vt:lpstr>Proof of Concept</vt:lpstr>
      <vt:lpstr>Vorläufiger weiterführender Projektplan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Entwicklungsprojekt - Audit 1</dc:title>
  <dc:subject/>
  <dc:creator>Ines B</dc:creator>
  <cp:keywords/>
  <dc:description/>
  <cp:lastModifiedBy>Ines Breidbach (ibreidba)</cp:lastModifiedBy>
  <cp:revision>2</cp:revision>
  <dcterms:created xsi:type="dcterms:W3CDTF">2020-01-07T15:39:59Z</dcterms:created>
  <dcterms:modified xsi:type="dcterms:W3CDTF">2023-12-07T17:41:35Z</dcterms:modified>
</cp:coreProperties>
</file>