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256" r:id="rId3"/>
    <p:sldId id="257" r:id="rId4"/>
    <p:sldId id="262" r:id="rId5"/>
    <p:sldId id="259" r:id="rId6"/>
    <p:sldId id="278" r:id="rId7"/>
    <p:sldId id="277" r:id="rId8"/>
    <p:sldId id="267" r:id="rId9"/>
    <p:sldId id="263" r:id="rId10"/>
    <p:sldId id="264" r:id="rId11"/>
    <p:sldId id="265" r:id="rId12"/>
    <p:sldId id="258" r:id="rId13"/>
    <p:sldId id="274" r:id="rId14"/>
    <p:sldId id="275" r:id="rId15"/>
    <p:sldId id="276" r:id="rId16"/>
    <p:sldId id="269" r:id="rId17"/>
    <p:sldId id="270" r:id="rId18"/>
    <p:sldId id="271" r:id="rId19"/>
    <p:sldId id="272" r:id="rId20"/>
    <p:sldId id="273" r:id="rId21"/>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ziel" initials="R" lastIdx="13" clrIdx="0"/>
  <p:cmAuthor id="1" name="Ines B" initials="IB"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smNativeData" xmlns:pr="smNativeData" xmlns:p15="http://schemas.microsoft.com/office/powerpoint/2012/main" xmlns:p14="http://schemas.microsoft.com/office/powerpoint/2010/main" xmlns:mc="http://schemas.openxmlformats.org/markup-compatibility/2006" dt="1699622402" val="1046" revOS="4"/>
      <pr:smFileRevision xmlns="smNativeData" xmlns:pr="smNativeData" xmlns:p15="http://schemas.microsoft.com/office/powerpoint/2012/main" xmlns:p14="http://schemas.microsoft.com/office/powerpoint/2010/main" xmlns:mc="http://schemas.openxmlformats.org/markup-compatibility/2006" dt="1699622402" val="101"/>
      <pr:guideOptions xmlns="smNativeData" xmlns:pr="smNativeData" xmlns:p15="http://schemas.microsoft.com/office/powerpoint/2012/main" xmlns:p14="http://schemas.microsoft.com/office/powerpoint/2010/main" xmlns:mc="http://schemas.openxmlformats.org/markup-compatibility/2006" dt="1699622402"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62" d="100"/>
          <a:sy n="62" d="100"/>
        </p:scale>
        <p:origin x="108"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 d="100"/>
        <a:sy n="13" d="100"/>
      </p:scale>
      <p:origin x="0" y="0"/>
    </p:cViewPr>
  </p:sorterViewPr>
  <p:notesViewPr>
    <p:cSldViewPr snapToObjects="1" showGuides="1">
      <p:cViewPr>
        <p:scale>
          <a:sx n="59" d="100"/>
          <a:sy n="59" d="100"/>
        </p:scale>
        <p:origin x="1376" y="217"/>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11-07T14:47:56" idx="1">
    <p:pos x="41" y="7"/>
    <p:text>Einführung:
Heute präsentieren wir die ersten Ergebnisse unseres Entwicklungsprojekts. Wie bereits bekannt, befassen wir uns mit dem Thema: Schwierigkeiten in der sozialen Interaktionen zwischen Individuen mit und ohne Austimus-Spektrum-Störung (abgeküzt ASD).</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23-11-07T17:28:00" idx="9">
    <p:pos x="0" y="0"/>
    <p:text>Das Alleinstellungsmerkmal bildet sich durch die Neuheit des Themenbereiches aus. 
Von Therapieoptionen wie Applied Behavior Analysis oder  persöhnliche Gesprächen zur Förderung der sozialen Kompetenz, liegt schon sehr lange der Fokus auf autistischen Menschen sich anzupassen und "zu verbessern" um besser in sozialen Interaktionen mit wirken zu können.
Wir fokussieren uns stattdessen auf die andere Seite: negative Vorurteile, schlechte Ersteindrücke und niedrige Toleranz von Nicht-Autisten. Wie Studien gezeigt haben, können hier durch Toleranztraining einige Forstschritte gemacht werden.
Außerdem ist die Entwicklung von ChatBots wie ChatGPT erst neuerdings auf einem zugänglichen, relativ verläßlich funktionierendem Level; ChatBots gibt es schon sehr lange, doch ihre Benutzug läßt sehr oft viel zu wünschen übrig. Erst in dem letzten Jahr hat sich überhaupt die Möglichkeit herausgebildet, Dienste wie ChatGTP in so einem Projekt benutzen zu können.</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23-11-07T17:13:24" idx="7">
    <p:pos x="0" y="0"/>
    <p:text>Es stellt sich die Frage: wieso sollten Menschen das entwickelte System benutzen? Selbstverbesserung ist schließlich oft mehr Arbeit als man Motivation hat.
Das System kann im Bereich Beruf in Form von gerichtetem Toleranztraining zum Einsatz kommen. Auch können Lehrer, Kundenpersonal und Manager extra geschult werden um mit autistischen Schülern, Kunden oder Mitarbeitern besser auszukommen.
Nutzungsmotivation ensteht ebenfalls bei NA-Eltern von autistischen Kindern, oder bei Bekanntschaften unf Freunden.
Die generelle Motivation ist also, dass professionelle und persönliche Umfeld zu verbessern.</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23-11-10T15:10:33" idx="10">
    <p:pos x="0" y="0"/>
    <p:text>Um ein System entwickeln zu können, müssen zuerst die einzelnen Stakeholder identifiziert und analysiert werden.
Zunächst wurden die Erwartungen und Erfordernisse der Stakeholder nur in einfachen Stichpunkten zusammengefasst. Im Detail wurden diese dann in den Erfordernissen betrachtet und ausformuliert.
Die erste Stakeholdergruppe sind Menschen mit ASD. Zwar sind diese nicht die direkte Nutzergruppe unseres Systems, doch werden sie indirekt durch unser System beeinflusst. Somit haben sie einen Anspruch an der Korrektheit des Aufklärungsmaterials.
Auch haben sie Interesse an der Verringerung negativer Stereotype, sowie an der Förderung eigener positiver sozialer Interaktionen. Durch mehr Verständniss Anderer, können sie ebenfalls einfacher persönliche Accomodations in ihrem Lebensalltag erhalten.</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23-11-10T15:10:28" idx="12">
    <p:pos x="0" y="0"/>
    <p:text>Die allgemeine Nutzergruppe von Nicht-Autisten muss zuerst allgemein untersucht werden, bevor auf einzelne Untergruppen eingegangen werden kann.
Wichtig ist hierbei Insbesondere die Möglichkeit auf korrektes Material im Bereich ASD zugreifen zu können, um ihr eigenes Wissen weiterzuentwickeln. Dadurch können sie sowohl die Stärken und Bedürfnisse von ihren autistischen Mitmenschen verstehen--beides essentiell für ein produktives Zusammenleben.</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23-11-10T15:20:02" idx="13">
    <p:pos x="7" y="-6"/>
    <p:text>In der Detailbetrachtung von Untergruppen ist stets zu beachten, dass alle bereits aufgeführten Erfordernisse und Erwartungen der Obergruppe hier ebenfalls gelten.
Betrachtet wurden sowohl NA-Einzelpersonnengruppen im Direktumfeld von Personen mit ASD (wie Eltern und Freunde), als auch Organisationen wie Unternehmen und Bildungseinrichtungen, welche in ihrer Struktur mit Autisten in Kontakt kommen können.
Hierfür wurden spezielle Anforderungen und Perspektiven in verschiedenen Kontexten im Bezug auf Umgang mit autistischen Personen untersucht. Ein Elternteil eines autistischen Kindes, beispielsweise, hat andere Erfordernisse an ihr Verständniss von Autismus als eine Regierungsbehörde.
Komplett ist die Stakeholdertabelle hier zu finden:
https://github.com/raziel-razmattaz/EPWS2324EngelHatzkeBreidbach/blob/main/Artefacts/Stakeholder.md
</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23-11-10T15:05:35" idx="11">
    <p:pos x="10" y="10"/>
    <p:text>Verwendete Schablone für alle Erfordernisse: Als spezifischer Benutzer muss man X [wissen/verfügbar haben], um Y [entschieden/tun] zu können.
Die ermittelten Erfordernisse lassen sich in 3 Teilbereiche aufteilen. Menschen mit ASD, Nicht-ASD Menschen und (va) Organisationen. Zu sehen sind immer eine Auswahl der Erfordernisse. Die vollständige Auflistung findet sich im GitHub Repo.
 Bedürfnisse und somit Erfordernisse von Menschen mit ASD in unserem Themenbereich lassen sich grob zusammenfassen als soziale Bedürfnisse, welche sich über verschiede Wege verbessern lassen. Hierbei steht Wissensermittlung und -vermittlung im Vordergrund.</p:text>
  </p:cm>
</p:cmLst>
</file>

<file path=ppt/comments/comment16.xml><?xml version="1.0" encoding="utf-8"?>
<p:cmLst xmlns:a="http://schemas.openxmlformats.org/drawingml/2006/main" xmlns:r="http://schemas.openxmlformats.org/officeDocument/2006/relationships" xmlns:p="http://schemas.openxmlformats.org/presentationml/2006/main">
  <p:cm authorId="1" dt="2023-11-10T11:54:13" idx="3">
    <p:pos x="10" y="10"/>
    <p:text>Die Erfordernisse von Nicht-Autisten in unserem Kontext zielen auf eine verbesserte Beziehung zwischen ihnen und Menschen mit ASD ab. Hierbei ist vor allem der Wissenszuwachs der Nicht-Autisten zu der Thematik ausschlaggebend. 
Mit größerem Wissensschatz im Bereich ASD lassen sich Vorurteile abbauen, Empathie stärken und Bedürfnisse wahrnehmen und auf diese Weise positive Interaktionen vermehren.</p:text>
  </p:cm>
</p:cmLst>
</file>

<file path=ppt/comments/comment17.xml><?xml version="1.0" encoding="utf-8"?>
<p:cmLst xmlns:a="http://schemas.openxmlformats.org/drawingml/2006/main" xmlns:r="http://schemas.openxmlformats.org/officeDocument/2006/relationships" xmlns:p="http://schemas.openxmlformats.org/presentationml/2006/main">
  <p:cm authorId="1" dt="2023-11-10T11:54:41" idx="4">
    <p:pos x="10" y="10"/>
    <p:text>Im Gegensatz zu den vorherigen Erfordernissen liegt der Fokus bei dieser Gruppe nicht direkt auf der Verbesserung sozialer Interaktionen sondern vielmehr auf dem Abbau von Diskriminierung, dem Aufbau von Chancengleichheit und der Schaffung einer breiteren Akzeptanz und Integration von den Bedürfnissen von Menschen mit ASD im öffentlichen Raum.</p:text>
  </p:cm>
</p:cmLst>
</file>

<file path=ppt/comments/comment18.xml><?xml version="1.0" encoding="utf-8"?>
<p:cmLst xmlns:a="http://schemas.openxmlformats.org/drawingml/2006/main" xmlns:r="http://schemas.openxmlformats.org/officeDocument/2006/relationships" xmlns:p="http://schemas.openxmlformats.org/presentationml/2006/main">
  <p:cm authorId="1" dt="2023-11-10T11:54:56" idx="5">
    <p:pos x="10" y="10"/>
    <p:text>Dies ist eine Auswahl der bereits ermittelten Projektrisiken. Diese lassen sich in die Kategorien sozial, Nutzung und Sicherheit, technisch/architektural und im späteren Verlauf noch Technologie-abhängig einteilen.
Soziale Risiken umfassen die möglichen ungewollten und negativen Auswirkungen des Systems auf die Nutzenden. Diese Risiken liegen vor allem in einer unvollständigen oder ungenauen Darstellung von ASD und einer potentiellen Verstärkung der Stereotype und somit möglicher Förderung von Diskriminierung.
Risiken in der Nutzung und Sicherheit beziehen sich auf mögliche Probleme durch die Nutzung von AI Chatbots im allgemeinen z.B. durch dessen Unvermögen Menschen mit ASD akkurat darzustellen, aber auch beispielsweise auf die Problematik der Motivationsgeneration zur Nutzung des Systems.
Technisch/architekturale Problematiken entstehen vermehrt durch die Nutzung von APIs. Hierzu gehören Sicherheitsrisiken, Abhängigkeitsprobleme, Funktionalitätsprobleme sowie mögliche entstehende Kosten. 
Technologie-abhängige Risiken sind noch nicht identifizierbar, da noch keine explizite Technologie festgelegt wurde.</p:text>
  </p:cm>
</p:cmLst>
</file>

<file path=ppt/comments/comment19.xml><?xml version="1.0" encoding="utf-8"?>
<p:cmLst xmlns:a="http://schemas.openxmlformats.org/drawingml/2006/main" xmlns:r="http://schemas.openxmlformats.org/officeDocument/2006/relationships" xmlns:p="http://schemas.openxmlformats.org/presentationml/2006/main">
  <p:cm authorId="1" dt="2023-11-10T11:55:15" idx="6">
    <p:pos x="10" y="10"/>
    <p:text>Nach einer tieferen auch technischen, Analyse der möglichen nutzbaren AI Chatbot APIs können technische Festlegungen gemacht werden und darauf aufbauend Architektur und Risiken endgültig ermittelt werden. Hierauf wird der Hauptfokus des nächsten Abschnittes liegen.
Erweiterungen oder Änderungen des Plans sind möglich.</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11-07T14:51:32" idx="2">
    <p:pos x="0" y="0"/>
    <p:text>Für den ersten Audit haben wir uns mit dem Problemraum näher auseinandergesetzt und dadaurch eine Zielsetzung entwickelt. Diese haben wir anschließlich in einem Zielhierarchie-Diagramm näher ausgearbeitet und einen Projektplan für diesen und den nächsten Audit erstellt.
Anschließend haben wir die Stakeholder und ihre Erfordernisse betrachtet. Daraus ergaben sich ebenfalls die ersten Projektrisiken.</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3-11-07T14:57:39" idx="3">
    <p:pos x="0" y="0"/>
    <p:text>Begonnen wird allerdings mit dem Problemraum.
Es ist bekannt das Autisten Probleme mit sozialer Interaktion haben--insbesondere in der sozialen Interaktion mit Nichtautisten.
ASD kann zu veränderter Körpersprache, Blickkontakt und Sprachverhalten führen, welche je nach Individuum unterschiedlich stark ausgeprägt werden kann. Auch nutzen manche Autisten Tools zur Augmented Alternative Communication (kurz AAC), was den Zugang zu anderen stark erschweren kann. Autisten werden oft als beschwehrlich, seltsam und skurril wahrgenommen.
Diese Beeinträchtigungen sind mit kleineren sozialen Netzwerken, weniger Freundschaften, Schwierigkeiten bei der Arbeitssuche und -erhaltung, hoher Einsamkeit und insgesamt einer verringerten Lebensqualität verbunden.
Deshalb wollen wir eine Art Brücke zwischen den zwei Personengruppen erstellen, um so sozialen Fortschritt zu ermöglichen.
Näheres kann man in unserem Exposé lesen:
https://github.com/raziel-razmattaz/EPWS2324EngelHatzkeBreidbach#problemraumanalyse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3-11-07T15:28:57" idx="4">
    <p:pos x="0" y="0"/>
    <p:text>Zunächst haben wir uns einen Überblick über den aktuellen Forschungsstand gemacht und Quellen gesammelt.
Die vollständige Liste ist hier zu finden:
https://github.com/raziel-razmattaz/EPWS2324EngelHatzkeBreidbach/blob/main/Artefacts/Quellen.md
Betrachtet wurde zunächst die aktuelle Kommunikationslage. Daraus ergab sich das NA oft negative Eindrücke von Autisten haben, selbst wenn diese nicht unbedingt wissen, wie diese diagnostiziert wurden. 
Dies lässt sich auf negative Vorurteile von Menschen die merkbar "anders" sind zurückführen.
Dahingehend wurden Toleranztrainings und Aufklärungstrainings von NA nach ihrer Effektivität erkundet. Hier wurden insbesondere "offen-liegende" negative Einstellungen behoben, jedoch nicht tiefergehende Vorurteile und Annahmen.
Weiterhin haben wir den Nutzen von ChatGPT im Bezug auf Förderung von sozialer Kompetenz in Autisten untersucht.</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3-11-10T13:34:46.250" idx="8">
    <p:pos x="10" y="10"/>
    <p:text>Das Domänenmodell stellt die aktuellen Verbindungen und Einflüsse auf soziale Interaktionen zwischen Autisten und Nicht-Autisten dar, wobei ein Hauptaugenmerk auf die Vorurteile und wie diese beeinflusst werden können gelegt wird. Aufklärung, Bildung und Training (va im zu der Thematik ASD) bieten die Möglichkeit Vorurteile zu reduzieren, was wiederum eine positive Wechselwirkung mit sozialen Interaktionen und einen positiven Rückkopplungseffekt auf sich selbst hat.</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11-10T14:17:10.824" idx="7">
    <p:pos x="10" y="10"/>
    <p:text>Menschen mit ASD haben häufig Schwierigkeiten in sozialen Interaktionen, was verschiedenen Einflüssen zugrunde liegt. Diese lassen sich in 5 verschiedene Kategorien aufteilen: Der Mensch mit ASD selbst, die Gesellschsft, die Umwelt, die Methode und die Mitmenschen. Menschen mit ASD können Schwierigkeiten mit Umwelteinflüssen wie beispielsweise Lichtreizen und zudem Kommunikationsschwierigkeiten sowohl auf verbaler als auch non-verbaler Ebene haben. Die Gesellschaft und Mitmenschen haben hingegen häufig wenig Training im Umgang mit Menschen mit ASD sowie Vorurteile und Ähnliches. All diese Faktoren haben in Kombination einen negativen Einfluss auf die sozialen Interaktionen.</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23-11-07T15:32:29" idx="5">
    <p:pos x="0" y="0"/>
    <p:text>Ein Problem das bei unserer Recherche direkt herausgesprungen ist, waren die Kommunikationsschwierigkeiten und Probleme von NA gegenüber Autisten.
Deshalb haben wir uns entschieden, dass wir ein System entwickeln wollen, das Kommunikation und akzeptierendes Verhalten von Nicht-Autisten gegenüber Autisten fördert.
So hoffen wir negative Vorurteile zu verringern, und Menschen gegenüber "seltsamen" Personen offener zu machen.
Zu den erwarteten Ergebnissen später mehr.
</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3-11-07T15:38:24" idx="6">
    <p:pos x="0" y="0"/>
    <p:text>Um uns bei der Entwicklung unseres Systems zu orientieren, haben wir zunächst eine Zielhierarchie erstellt.
Hierfür haben wir das Oberziel in drei Unterkategorien eingeteilt: Abgabeziele (= das was anschließend im Repo landet), Ergebnisziele (= Effekte die wir erreichen wollen) und Vorgehensziele (= Rahmenbedingungen).
Diese haben wir weiterhin hierarchisch unterteilt in Prototypsziele (= Architekturmodelle, technische Überlegungen und Code), Artefaktziele (= entsprechende  und geforderte Artefakte), Soziale Ziele (= selbsterklärend), Anwendungsziel (= was und wie es zu leisten ist) und Termine.
Diese Dokument kann im Laufe der Entwicklung zur Orientierung genutzt werden.
Die vollständige Zielhierarchie ist hier zu finden:
https://github.com/raziel-razmattaz/EPWS2324EngelHatzkeBreidbach/blob/main/Artefacts/Zielhierachie.md</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23-11-07T17:17:44" idx="8">
    <p:pos x="0" y="0"/>
    <p:text>Bestimmte Leitfragen und Themen leiten die Lösungsentwicklung unserer Zielstellung. Wir haben uns für die "Richtung" der künstlicher Intelligenz und ChatBots (wie ChatGPT) entschieden. 
Wir wollen Trainings für soziale Interaktion im Kontext Autismus durch ChatBots und Methoden der Gamification entwickeln. Die Fragen orientieren sich ebenso hieran. Wird diese Richtung Erfolge mit sich ziehen? Wie werden sich soziale Kontexte verändern?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wwMAABAAAAAmAAAACAAAAD+PAAAAAAAA"/>
              </a:ext>
            </a:extLst>
          </p:cNvSpPr>
          <p:nvPr>
            <p:ph type="hdr" sz="quarter"/>
          </p:nvPr>
        </p:nvSpPr>
        <p:spPr>
          <a:xfrm>
            <a:off x="0" y="0"/>
            <a:ext cx="2971800" cy="611505"/>
          </a:xfrm>
          <a:prstGeom prst="rect">
            <a:avLst/>
          </a:prstGeom>
        </p:spPr>
        <p:txBody>
          <a:bodyPr vert="horz" wrap="square" lIns="91440" tIns="45720" rIns="91440" bIns="45720" numCol="1" spcCol="215900" anchor="t">
            <a:prstTxWarp prst="textNoShape">
              <a:avLst/>
            </a:prstTxWarp>
          </a:bodyPr>
          <a:lstStyle>
            <a:lvl1pPr algn="l">
              <a:defRPr sz="1200" cap="none"/>
            </a:lvl1pPr>
          </a:lstStyle>
          <a:p>
            <a:endParaRPr/>
          </a:p>
        </p:txBody>
      </p:sp>
      <p:sp>
        <p:nvSpPr>
          <p:cNvPr id="3" name="Datums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wwMAABAAAAAmAAAACAAAAD+PAAAAAAAA"/>
              </a:ext>
            </a:extLst>
          </p:cNvSpPr>
          <p:nvPr>
            <p:ph type="dt" idx="1"/>
          </p:nvPr>
        </p:nvSpPr>
        <p:spPr>
          <a:xfrm>
            <a:off x="3884930" y="0"/>
            <a:ext cx="2971800" cy="611505"/>
          </a:xfrm>
          <a:prstGeom prst="rect">
            <a:avLst/>
          </a:prstGeom>
        </p:spPr>
        <p:txBody>
          <a:bodyPr vert="horz" wrap="square" lIns="91440" tIns="45720" rIns="91440" bIns="45720" numCol="1" spcCol="215900" anchor="t">
            <a:prstTxWarp prst="textNoShape">
              <a:avLst/>
            </a:prstTxWarp>
          </a:bodyPr>
          <a:lstStyle>
            <a:lvl1pPr algn="r">
              <a:defRPr sz="1200" cap="none"/>
            </a:lvl1pPr>
          </a:lstStyle>
          <a:p>
            <a:fld id="{54E839BB-F5B9-BDCF-F750-039A771E0156}" type="datetime1">
              <a:t>10/11/2023</a:t>
            </a:fld>
            <a:endParaRPr/>
          </a:p>
        </p:txBody>
      </p:sp>
      <p:sp>
        <p:nvSpPr>
          <p:cNvPr id="4" name="Folienbildplatzhalter 3"/>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mP7//2AJAACYKwAAsCIAABAAAAAmAAAACAAAAL8PAAD/HwAA"/>
              </a:ext>
            </a:extLst>
          </p:cNvSpPr>
          <p:nvPr>
            <p:ph type="sldImg" idx="2"/>
          </p:nvPr>
        </p:nvSpPr>
        <p:spPr>
          <a:xfrm>
            <a:off x="-228600" y="1524000"/>
            <a:ext cx="7315200" cy="41148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endParaRPr lang="en-us" cap="none"/>
          </a:p>
        </p:txBody>
      </p:sp>
      <p:sp>
        <p:nvSpPr>
          <p:cNvPr id="5" name="Notizen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gkAAD4JQAAoEEAABAAAAAmAAAACAAAAD8PAAD/HwAA"/>
              </a:ext>
            </a:extLst>
          </p:cNvSpPr>
          <p:nvPr>
            <p:ph type="body" idx="3"/>
          </p:nvPr>
        </p:nvSpPr>
        <p:spPr>
          <a:xfrm>
            <a:off x="685800" y="5867400"/>
            <a:ext cx="5486400" cy="4800600"/>
          </a:xfrm>
          <a:prstGeom prst="rect">
            <a:avLst/>
          </a:prstGeom>
          <a:noFill/>
          <a:ln>
            <a:noFill/>
          </a:ln>
        </p:spPr>
        <p:txBody>
          <a:bodyPr vert="horz" wrap="square" lIns="91440" tIns="45720" rIns="91440" bIns="45720" numCol="1" spcCol="215900" anchor="t">
            <a:prstTxWarp prst="textNoShape">
              <a:avLst/>
            </a:prstTxWarp>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6" name="Fußzeilen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D5HAABIEgAAAEsAABAAAAAmAAAACAAAAL+PAAD/HwAA"/>
              </a:ext>
            </a:extLst>
          </p:cNvSpPr>
          <p:nvPr>
            <p:ph type="ftr" sz="quarter" idx="4"/>
          </p:nvPr>
        </p:nvSpPr>
        <p:spPr>
          <a:xfrm>
            <a:off x="0" y="11581130"/>
            <a:ext cx="2971800" cy="610870"/>
          </a:xfrm>
          <a:prstGeom prst="rect">
            <a:avLst/>
          </a:prstGeom>
          <a:noFill/>
          <a:ln>
            <a:noFill/>
          </a:ln>
        </p:spPr>
        <p:txBody>
          <a:bodyPr vert="horz" wrap="square" lIns="91440" tIns="45720" rIns="91440" bIns="45720" numCol="1" spcCol="215900" anchor="b">
            <a:prstTxWarp prst="textNoShape">
              <a:avLst/>
            </a:prstTxWarp>
          </a:bodyPr>
          <a:lstStyle>
            <a:lvl1pPr algn="l">
              <a:defRPr sz="1200" cap="none"/>
            </a:lvl1pPr>
          </a:lstStyle>
          <a:p>
            <a:endParaRPr/>
          </a:p>
        </p:txBody>
      </p:sp>
      <p:sp>
        <p:nvSpPr>
          <p:cNvPr id="7" name="Foliennummernplatzhalt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D5HAAAuKgAAAEsAABAAAAAmAAAACAAAAL+PAAD/HwAA"/>
              </a:ext>
            </a:extLst>
          </p:cNvSpPr>
          <p:nvPr>
            <p:ph type="sldNum" sz="quarter" idx="5"/>
          </p:nvPr>
        </p:nvSpPr>
        <p:spPr>
          <a:xfrm>
            <a:off x="3884930" y="11581130"/>
            <a:ext cx="2971800" cy="610870"/>
          </a:xfrm>
          <a:prstGeom prst="rect">
            <a:avLst/>
          </a:prstGeom>
          <a:noFill/>
          <a:ln>
            <a:noFill/>
          </a:ln>
        </p:spPr>
        <p:txBody>
          <a:bodyPr vert="horz" wrap="square" lIns="91440" tIns="45720" rIns="91440" bIns="45720" numCol="1" spcCol="215900" anchor="b">
            <a:prstTxWarp prst="textNoShape">
              <a:avLst/>
            </a:prstTxWarp>
          </a:bodyPr>
          <a:lstStyle>
            <a:lvl1pPr algn="r">
              <a:defRPr sz="1200" cap="none"/>
            </a:lvl1pPr>
          </a:lstStyle>
          <a:p>
            <a:fld id="{54E84FF0-BEB9-BDB9-F750-48EC011E011D}" type="slidenum">
              <a:t>‹Nr.›</a:t>
            </a:fld>
            <a:endParaRPr/>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Folienbildplatzhalt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mP7//2AJAACYKwAAsCIAABAAAAAmAAAACAAAAAEAAAAAAAAA"/>
              </a:ext>
            </a:extLst>
          </p:cNvSpPr>
          <p:nvPr>
            <p:ph type="sldImg"/>
          </p:nvPr>
        </p:nvSpPr>
        <p:spPr>
          <a:xfrm>
            <a:off x="-228600" y="1524000"/>
            <a:ext cx="7315200" cy="4114800"/>
          </a:xfrm>
        </p:spPr>
      </p:sp>
      <p:sp>
        <p:nvSpPr>
          <p:cNvPr id="3" name="Notizen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gkAAD4JQAAoEEAABAAAAAmAAAACAAAAAEAAAAAAAAA"/>
              </a:ext>
            </a:extLst>
          </p:cNvSpPr>
          <p:nvPr>
            <p:ph type="body" idx="1"/>
          </p:nvPr>
        </p:nvSpPr>
        <p:spPr>
          <a:xfrm>
            <a:off x="685800" y="5867400"/>
            <a:ext cx="5486400" cy="4800600"/>
          </a:xfrm>
        </p:spPr>
        <p:txBody>
          <a:bodyPr/>
          <a:lstStyle/>
          <a:p>
            <a:endParaRPr lang="en-us" cap="none"/>
          </a:p>
        </p:txBody>
      </p:sp>
      <p:sp>
        <p:nvSpPr>
          <p:cNvPr id="4" name="Foliennummern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D5HAAAuKgAAAEsAABAAAAAmAAAACAAAAAEAAAAAAAAA"/>
              </a:ext>
            </a:extLst>
          </p:cNvSpPr>
          <p:nvPr>
            <p:ph type="sldNum" sz="quarter" idx="5"/>
          </p:nvPr>
        </p:nvSpPr>
        <p:spPr>
          <a:xfrm>
            <a:off x="3884930" y="11581130"/>
            <a:ext cx="2971800" cy="610870"/>
          </a:xfrm>
        </p:spPr>
        <p:txBody>
          <a:bodyPr/>
          <a:lstStyle/>
          <a:p>
            <a:fld id="{54E84D38-76B9-BDBB-F750-80EE031E01D5}" type="slidenum">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r>
              <a:t>Click to edit Master title style</a:t>
            </a:r>
          </a:p>
        </p:txBody>
      </p:sp>
      <p:sp>
        <p:nvSpPr>
          <p:cNvPr id="3" name="SlideSub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t>Click to edit Master subtitle style</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45AC-E2B9-BDB3-F750-14E60B1E0141}" type="datetime1">
              <a:t>10/11/2023</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6D84-CAB9-BD9B-F750-3CCE231E0169}" type="slidenum">
              <a:t>‹Nr.›</a:t>
            </a:fld>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QAAAAAAAA"/>
              </a:ext>
            </a:extLst>
          </p:cNvSpPr>
          <p:nvPr>
            <p:ph type="title"/>
          </p:nvPr>
        </p:nvSpPr>
        <p:spPr>
          <a:xfrm>
            <a:off x="8839200" y="274320"/>
            <a:ext cx="2743200" cy="5852160"/>
          </a:xfrm>
        </p:spPr>
        <p:txBody>
          <a:bodyPr vert="vert"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QAAAAAAAA"/>
              </a:ext>
            </a:extLst>
          </p:cNvSpPr>
          <p:nvPr>
            <p:ph idx="1"/>
          </p:nvPr>
        </p:nvSpPr>
        <p:spPr>
          <a:xfrm>
            <a:off x="609600" y="274320"/>
            <a:ext cx="8025765" cy="5852160"/>
          </a:xfrm>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4532-7CB9-BDB3-F750-8AE60B1E01DF}" type="datetime1">
              <a:t>10/11/2023</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3AE0-AEB9-BDCC-F750-5899741E010D}" type="slidenum">
              <a:t>‹Nr.›</a:t>
            </a:fld>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sz="6000" cap="none"/>
            </a:lvl1pPr>
          </a:lstStyle>
          <a:p>
            <a:r>
              <a:rPr lang="de-de" cap="none"/>
              <a:t>Mastertitelformat bearbeiten</a:t>
            </a:r>
            <a:endParaRPr lang="en-us" cap="none"/>
          </a:p>
        </p:txBody>
      </p:sp>
      <p:sp>
        <p:nvSpPr>
          <p:cNvPr id="3" name="Untertitel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sz="2400" cap="none"/>
            </a:lvl1pPr>
            <a:lvl2pPr marL="457200" indent="0" algn="ctr">
              <a:buNone/>
              <a:defRPr sz="2000" cap="none"/>
            </a:lvl2pPr>
            <a:lvl3pPr marL="914400" indent="0" algn="ctr">
              <a:buNone/>
              <a:defRPr sz="1800" cap="none"/>
            </a:lvl3pPr>
            <a:lvl4pPr marL="1371600" indent="0" algn="ctr">
              <a:buNone/>
              <a:defRPr sz="1600" cap="none"/>
            </a:lvl4pPr>
            <a:lvl5pPr marL="1828800" indent="0" algn="ctr">
              <a:buNone/>
              <a:defRPr sz="1600" cap="none"/>
            </a:lvl5pPr>
            <a:lvl6pPr marL="2286000" indent="0" algn="ctr">
              <a:buNone/>
              <a:defRPr sz="1600" cap="none"/>
            </a:lvl6pPr>
            <a:lvl7pPr marL="2743200" indent="0" algn="ctr">
              <a:buNone/>
              <a:defRPr sz="1600" cap="none"/>
            </a:lvl7pPr>
            <a:lvl8pPr marL="3200400" indent="0" algn="ctr">
              <a:buNone/>
              <a:defRPr sz="1600" cap="none"/>
            </a:lvl8pPr>
            <a:lvl9pPr marL="3657600" indent="0" algn="ctr">
              <a:buNone/>
              <a:defRPr sz="1600" cap="none"/>
            </a:lvl9pPr>
          </a:lstStyle>
          <a:p>
            <a:r>
              <a:rPr lang="de-de" cap="none"/>
              <a:t>Master-Untertitelformat bearbeiten</a:t>
            </a:r>
            <a:endParaRPr lang="en-us" cap="none"/>
          </a:p>
        </p:txBody>
      </p:sp>
      <p:sp>
        <p:nvSpPr>
          <p:cNvPr id="4" name="Datums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30EE-A0B9-BDC6-F750-56937E1E0103}" type="datetime1">
              <a:t>10/11/2023</a:t>
            </a:fld>
            <a:endParaRPr/>
          </a:p>
        </p:txBody>
      </p:sp>
      <p:sp>
        <p:nvSpPr>
          <p:cNvPr id="5" name="Fußzeilen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Foliennummern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49C6-88B9-BDBF-F750-7EEA071E012B}" type="slidenum">
              <a:t>‹Nr.›</a:t>
            </a:fld>
            <a:endParaRPr/>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r>
              <a:rPr lang="de-de" cap="none"/>
              <a:t>Mastertitelformat bearbeiten</a:t>
            </a:r>
            <a:endParaRPr lang="en-us" cap="none"/>
          </a:p>
        </p:txBody>
      </p:sp>
      <p:sp>
        <p:nvSpPr>
          <p:cNvPr id="3" name="Inhalts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Datums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3116-58B9-BDC7-F750-AE927F1E01FB}" type="datetime1">
              <a:t>10/11/2023</a:t>
            </a:fld>
            <a:endParaRPr/>
          </a:p>
        </p:txBody>
      </p:sp>
      <p:sp>
        <p:nvSpPr>
          <p:cNvPr id="5" name="Fußzeilen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Foliennummern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7B27-69B9-BD8D-F750-9FD8351E01CA}" type="slidenum">
              <a:t>‹Nr.›</a:t>
            </a:fld>
            <a:endParaRP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sz="6000" cap="none"/>
            </a:lvl1pPr>
          </a:lstStyle>
          <a:p>
            <a:r>
              <a:rPr lang="de-de" cap="none"/>
              <a:t>Mastertitelformat bearbeiten</a:t>
            </a:r>
            <a:endParaRPr lang="en-us" cap="none"/>
          </a:p>
        </p:txBody>
      </p:sp>
      <p:sp>
        <p:nvSpPr>
          <p:cNvPr id="3" name="Text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sz="2400" cap="none">
                <a:solidFill>
                  <a:srgbClr val="8C8C8C"/>
                </a:solidFill>
              </a:defRPr>
            </a:lvl1pPr>
            <a:lvl2pPr marL="457200" indent="0">
              <a:buNone/>
              <a:defRPr sz="2000" cap="none">
                <a:solidFill>
                  <a:srgbClr val="8C8C8C"/>
                </a:solidFill>
              </a:defRPr>
            </a:lvl2pPr>
            <a:lvl3pPr marL="914400" indent="0">
              <a:buNone/>
              <a:defRPr sz="1800" cap="none">
                <a:solidFill>
                  <a:srgbClr val="8C8C8C"/>
                </a:solidFill>
              </a:defRPr>
            </a:lvl3pPr>
            <a:lvl4pPr marL="1371600" indent="0">
              <a:buNone/>
              <a:defRPr sz="1600" cap="none">
                <a:solidFill>
                  <a:srgbClr val="8C8C8C"/>
                </a:solidFill>
              </a:defRPr>
            </a:lvl4pPr>
            <a:lvl5pPr marL="1828800" indent="0">
              <a:buNone/>
              <a:defRPr sz="1600" cap="none">
                <a:solidFill>
                  <a:srgbClr val="8C8C8C"/>
                </a:solidFill>
              </a:defRPr>
            </a:lvl5pPr>
            <a:lvl6pPr marL="2286000" indent="0">
              <a:buNone/>
              <a:defRPr sz="1600" cap="none">
                <a:solidFill>
                  <a:srgbClr val="8C8C8C"/>
                </a:solidFill>
              </a:defRPr>
            </a:lvl6pPr>
            <a:lvl7pPr marL="2743200" indent="0">
              <a:buNone/>
              <a:defRPr sz="1600" cap="none">
                <a:solidFill>
                  <a:srgbClr val="8C8C8C"/>
                </a:solidFill>
              </a:defRPr>
            </a:lvl7pPr>
            <a:lvl8pPr marL="3200400" indent="0">
              <a:buNone/>
              <a:defRPr sz="1600" cap="none">
                <a:solidFill>
                  <a:srgbClr val="8C8C8C"/>
                </a:solidFill>
              </a:defRPr>
            </a:lvl8pPr>
            <a:lvl9pPr marL="3657600" indent="0">
              <a:buNone/>
              <a:defRPr sz="1600" cap="none">
                <a:solidFill>
                  <a:srgbClr val="8C8C8C"/>
                </a:solidFill>
              </a:defRPr>
            </a:lvl9pPr>
          </a:lstStyle>
          <a:p>
            <a:r>
              <a:rPr lang="de-de" cap="none"/>
              <a:t>Mastertextformat bearbeiten</a:t>
            </a:r>
          </a:p>
        </p:txBody>
      </p:sp>
      <p:sp>
        <p:nvSpPr>
          <p:cNvPr id="4" name="Datums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0FC8-86B9-BDF9-F750-70AC411E0125}" type="datetime1">
              <a:t>10/11/2023</a:t>
            </a:fld>
            <a:endParaRPr/>
          </a:p>
        </p:txBody>
      </p:sp>
      <p:sp>
        <p:nvSpPr>
          <p:cNvPr id="5" name="Fußzeilen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Foliennummern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5591-DFB9-BDA3-F750-29F61B1E017C}" type="slidenum">
              <a:t>‹Nr.›</a:t>
            </a:fld>
            <a:endParaRPr/>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r>
              <a:rPr lang="de-de" cap="none"/>
              <a:t>Mastertitelformat bearbeiten</a:t>
            </a:r>
            <a:endParaRPr lang="en-us" cap="none"/>
          </a:p>
        </p:txBody>
      </p:sp>
      <p:sp>
        <p:nvSpPr>
          <p:cNvPr id="3" name="Inhalts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Inhalts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5" name="Datums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2ABE-F0B9-BDDC-F750-0689641E0153}" type="datetime1">
              <a:t>10/11/2023</a:t>
            </a:fld>
            <a:endParaRPr/>
          </a:p>
        </p:txBody>
      </p:sp>
      <p:sp>
        <p:nvSpPr>
          <p:cNvPr id="6" name="Fußzeilen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Foliennummernplatzhalt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65A4-EAB9-BD93-F750-1CC62B1E0149}" type="slidenum">
              <a:t>‹Nr.›</a:t>
            </a:fld>
            <a:endParaRPr/>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r>
              <a:rPr lang="de-de" cap="none"/>
              <a:t>Mastertitelformat bearbeiten</a:t>
            </a:r>
            <a:endParaRPr lang="en-us" cap="none"/>
          </a:p>
        </p:txBody>
      </p:sp>
      <p:sp>
        <p:nvSpPr>
          <p:cNvPr id="3" name="Text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rPr lang="de-de" cap="none"/>
              <a:t>Mastertextformat bearbeiten</a:t>
            </a:r>
          </a:p>
        </p:txBody>
      </p:sp>
      <p:sp>
        <p:nvSpPr>
          <p:cNvPr id="4" name="Inhalts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5" name="Text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rPr lang="de-de" cap="none"/>
              <a:t>Mastertextformat bearbeiten</a:t>
            </a:r>
          </a:p>
        </p:txBody>
      </p:sp>
      <p:sp>
        <p:nvSpPr>
          <p:cNvPr id="6" name="Inhalts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7" name="Datumsplatzhalt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3129-67B9-BDC7-F750-91927F1E01C4}" type="datetime1">
              <a:t>10/11/2023</a:t>
            </a:fld>
            <a:endParaRPr/>
          </a:p>
        </p:txBody>
      </p:sp>
      <p:sp>
        <p:nvSpPr>
          <p:cNvPr id="8" name="Fußzeilenplatzhalt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9" name="Foliennummernplatzhalt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1483-CDB9-BDE2-F750-3BB75A1E016E}" type="slidenum">
              <a:t>‹Nr.›</a:t>
            </a:fld>
            <a:endParaRP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r>
              <a:rPr lang="de-de" cap="none"/>
              <a:t>Mastertitelformat bearbeiten</a:t>
            </a:r>
            <a:endParaRPr lang="en-us" cap="none"/>
          </a:p>
        </p:txBody>
      </p:sp>
      <p:sp>
        <p:nvSpPr>
          <p:cNvPr id="3" name="Datums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253E-70B9-BDD3-F750-86866B1E01D3}" type="datetime1">
              <a:t>10/11/2023</a:t>
            </a:fld>
            <a:endParaRPr/>
          </a:p>
        </p:txBody>
      </p:sp>
      <p:sp>
        <p:nvSpPr>
          <p:cNvPr id="4" name="Fußzeilen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5" name="Foliennummern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5E46-08B9-BDA8-F750-FEFD101E01AB}" type="slidenum">
              <a:t>‹Nr.›</a:t>
            </a:fld>
            <a:endParaRP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65A7-E9B9-BD93-F750-1FC62B1E014A}" type="datetime1">
              <a:t>10/11/2023</a:t>
            </a:fld>
            <a:endParaRPr/>
          </a:p>
        </p:txBody>
      </p:sp>
      <p:sp>
        <p:nvSpPr>
          <p:cNvPr id="3" name="Fußzeilen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4" name="Foliennummern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25F3-BDB9-BDD3-F750-4B866B1E011E}" type="slidenum">
              <a:t>‹Nr.›</a:t>
            </a:fld>
            <a:endParaRP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sz="3200" cap="none"/>
            </a:lvl1pPr>
          </a:lstStyle>
          <a:p>
            <a:r>
              <a:rPr lang="de-de" cap="none"/>
              <a:t>Mastertitelformat bearbeiten</a:t>
            </a:r>
            <a:endParaRPr lang="en-us" cap="none"/>
          </a:p>
        </p:txBody>
      </p:sp>
      <p:sp>
        <p:nvSpPr>
          <p:cNvPr id="3" name="Inhalts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Text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sz="1600" cap="none"/>
            </a:lvl1pPr>
            <a:lvl2pPr marL="457200" indent="0">
              <a:buNone/>
              <a:defRPr sz="1400" cap="none"/>
            </a:lvl2pPr>
            <a:lvl3pPr marL="914400" indent="0">
              <a:buNone/>
              <a:defRPr sz="1200" cap="none"/>
            </a:lvl3pPr>
            <a:lvl4pPr marL="1371600" indent="0">
              <a:buNone/>
              <a:defRPr sz="1000" cap="none"/>
            </a:lvl4pPr>
            <a:lvl5pPr marL="1828800" indent="0">
              <a:buNone/>
              <a:defRPr sz="1000" cap="none"/>
            </a:lvl5pPr>
            <a:lvl6pPr marL="2286000" indent="0">
              <a:buNone/>
              <a:defRPr sz="1000" cap="none"/>
            </a:lvl6pPr>
            <a:lvl7pPr marL="2743200" indent="0">
              <a:buNone/>
              <a:defRPr sz="1000" cap="none"/>
            </a:lvl7pPr>
            <a:lvl8pPr marL="3200400" indent="0">
              <a:buNone/>
              <a:defRPr sz="1000" cap="none"/>
            </a:lvl8pPr>
            <a:lvl9pPr marL="3657600" indent="0">
              <a:buNone/>
              <a:defRPr sz="1000" cap="none"/>
            </a:lvl9pPr>
          </a:lstStyle>
          <a:p>
            <a:r>
              <a:rPr lang="de-de" cap="none"/>
              <a:t>Mastertextformat bearbeiten</a:t>
            </a:r>
          </a:p>
        </p:txBody>
      </p:sp>
      <p:sp>
        <p:nvSpPr>
          <p:cNvPr id="5" name="Datums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5A71-3FB9-BDAC-F750-C9F9141E019C}" type="datetime1">
              <a:t>10/11/2023</a:t>
            </a:fld>
            <a:endParaRPr/>
          </a:p>
        </p:txBody>
      </p:sp>
      <p:sp>
        <p:nvSpPr>
          <p:cNvPr id="6" name="Fußzeilen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Foliennummernplatzhalt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3570-3EB9-BDC3-F750-C8967B1E019D}" type="slidenum">
              <a:t>‹Nr.›</a:t>
            </a:fld>
            <a:endParaRPr/>
          </a:p>
        </p:txBody>
      </p: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sz="3200" cap="none"/>
            </a:lvl1pPr>
          </a:lstStyle>
          <a:p>
            <a:r>
              <a:rPr lang="de-de" cap="none"/>
              <a:t>Mastertitelformat bearbeiten</a:t>
            </a:r>
            <a:endParaRPr lang="en-us" cap="none"/>
          </a:p>
        </p:txBody>
      </p:sp>
      <p:sp>
        <p:nvSpPr>
          <p:cNvPr id="3" name="Bild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endParaRPr lang="en-us" cap="none"/>
          </a:p>
        </p:txBody>
      </p:sp>
      <p:sp>
        <p:nvSpPr>
          <p:cNvPr id="4" name="Text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sz="1600" cap="none"/>
            </a:lvl1pPr>
            <a:lvl2pPr marL="457200" indent="0">
              <a:buNone/>
              <a:defRPr sz="1400" cap="none"/>
            </a:lvl2pPr>
            <a:lvl3pPr marL="914400" indent="0">
              <a:buNone/>
              <a:defRPr sz="1200" cap="none"/>
            </a:lvl3pPr>
            <a:lvl4pPr marL="1371600" indent="0">
              <a:buNone/>
              <a:defRPr sz="1000" cap="none"/>
            </a:lvl4pPr>
            <a:lvl5pPr marL="1828800" indent="0">
              <a:buNone/>
              <a:defRPr sz="1000" cap="none"/>
            </a:lvl5pPr>
            <a:lvl6pPr marL="2286000" indent="0">
              <a:buNone/>
              <a:defRPr sz="1000" cap="none"/>
            </a:lvl6pPr>
            <a:lvl7pPr marL="2743200" indent="0">
              <a:buNone/>
              <a:defRPr sz="1000" cap="none"/>
            </a:lvl7pPr>
            <a:lvl8pPr marL="3200400" indent="0">
              <a:buNone/>
              <a:defRPr sz="1000" cap="none"/>
            </a:lvl8pPr>
            <a:lvl9pPr marL="3657600" indent="0">
              <a:buNone/>
              <a:defRPr sz="1000" cap="none"/>
            </a:lvl9pPr>
          </a:lstStyle>
          <a:p>
            <a:r>
              <a:rPr lang="de-de" cap="none"/>
              <a:t>Mastertextformat bearbeiten</a:t>
            </a:r>
          </a:p>
        </p:txBody>
      </p:sp>
      <p:sp>
        <p:nvSpPr>
          <p:cNvPr id="5" name="Datums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0096-D8B9-BDF6-F750-2EA34E1E017B}" type="datetime1">
              <a:t>10/11/2023</a:t>
            </a:fld>
            <a:endParaRPr/>
          </a:p>
        </p:txBody>
      </p:sp>
      <p:sp>
        <p:nvSpPr>
          <p:cNvPr id="6" name="Fußzeilen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Foliennummernplatzhalt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7583-CDB9-BD83-F750-3BD63B1E016E}" type="slidenum">
              <a:t>‹Nr.›</a:t>
            </a:fld>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FBQU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QS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149F-D1B9-BDE2-F750-27B75A1E0172}" type="datetime1">
              <a:t>10/11/2023</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6775-3BB9-BD91-F750-CDC4291E0198}" type="slidenum">
              <a:t>‹Nr.›</a:t>
            </a:fld>
            <a:endParaRP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r>
              <a:rPr lang="de-de" cap="none"/>
              <a:t>Mastertitelformat bearbeiten</a:t>
            </a:r>
            <a:endParaRPr lang="en-us" cap="none"/>
          </a:p>
        </p:txBody>
      </p:sp>
      <p:sp>
        <p:nvSpPr>
          <p:cNvPr id="3" name="Vertikaler Text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Datums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0532-7CB9-BDF3-F750-8AA64B1E01DF}" type="datetime1">
              <a:t>10/11/2023</a:t>
            </a:fld>
            <a:endParaRPr/>
          </a:p>
        </p:txBody>
      </p:sp>
      <p:sp>
        <p:nvSpPr>
          <p:cNvPr id="5" name="Fußzeilen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Foliennummern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6600-4EB9-BD90-F750-B8C5281E01ED}" type="slidenum">
              <a:t>‹Nr.›</a:t>
            </a:fld>
            <a:endParaRP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r>
              <a:rPr lang="de-de" cap="none"/>
              <a:t>Mastertitelformat bearbeiten</a:t>
            </a:r>
            <a:endParaRPr lang="en-us" cap="none"/>
          </a:p>
        </p:txBody>
      </p:sp>
      <p:sp>
        <p:nvSpPr>
          <p:cNvPr id="3" name="Vertikaler Text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Datums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3E88-C6B9-BDC8-F750-309D701E0165}" type="datetime1">
              <a:t>10/11/2023</a:t>
            </a:fld>
            <a:endParaRPr/>
          </a:p>
        </p:txBody>
      </p:sp>
      <p:sp>
        <p:nvSpPr>
          <p:cNvPr id="5" name="Fußzeilen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Foliennummern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0404-4AB9-BDF2-F750-BCA74A1E01E9}" type="slidenum">
              <a:t>‹Nr.›</a:t>
            </a:fld>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QAAAAAAAA"/>
              </a:ext>
            </a:extLst>
          </p:cNvSpPr>
          <p:nvPr>
            <p:ph type="title"/>
          </p:nvPr>
        </p:nvSpPr>
        <p:spPr>
          <a:xfrm>
            <a:off x="963295" y="4406900"/>
            <a:ext cx="10363200" cy="1362075"/>
          </a:xfrm>
        </p:spPr>
        <p:txBody>
          <a:bodyPr vert="horz" wrap="square" lIns="91440" tIns="45720" rIns="91440" bIns="45720" numCol="1" spcCol="215900" anchor="t">
            <a:prstTxWarp prst="textNoShape">
              <a:avLst/>
            </a:prstTxWarp>
          </a:bodyPr>
          <a:lstStyle>
            <a:lvl1pPr algn="l">
              <a:defRPr sz="4000" b="1" cap="all"/>
            </a:lvl1p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QAAAAAAAA"/>
              </a:ext>
            </a:extLst>
          </p:cNvSpPr>
          <p:nvPr>
            <p:ph idx="1"/>
          </p:nvPr>
        </p:nvSpPr>
        <p:spPr>
          <a:xfrm>
            <a:off x="963295" y="2906395"/>
            <a:ext cx="10363200" cy="1500505"/>
          </a:xfrm>
        </p:spPr>
        <p:txBody>
          <a:bodyPr vert="horz" wrap="square" lIns="91440" tIns="45720" rIns="91440" bIns="45720"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r>
              <a:t>Click to edit Master text styles</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6D4F-01B9-BD9B-F750-F7CE231E01A2}" type="datetime1">
              <a:t>10/11/2023</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301A-54B9-BDC6-F750-A2937E1E01F7}" type="slidenum">
              <a:t>‹Nr.›</a:t>
            </a:fld>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QS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zOD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TBD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4331-7FB9-BDB5-F750-89E00D1E01DC}" type="datetime1">
              <a:t>10/11/2023</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bv4g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1B36-78B9-BDED-F750-8EB8551E01DB}" type="slidenum">
              <a:t>‹Nr.›</a:t>
            </a:fld>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AAA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McaQ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QAAAAAAAA"/>
              </a:ext>
            </a:extLst>
          </p:cNvSpPr>
          <p:nvPr>
            <p:ph idx="1"/>
          </p:nvPr>
        </p:nvSpPr>
        <p:spPr>
          <a:xfrm>
            <a:off x="609600" y="1534795"/>
            <a:ext cx="5386705" cy="640080"/>
          </a:xfrm>
        </p:spPr>
        <p:txBody>
          <a:bodyPr vert="horz" wrap="square" lIns="91440" tIns="45720" rIns="91440" bIns="45720"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ClD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hKH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QAAAAAAAA"/>
              </a:ext>
            </a:extLst>
          </p:cNvSpPr>
          <p:nvPr>
            <p:ph idx="3"/>
          </p:nvPr>
        </p:nvSpPr>
        <p:spPr>
          <a:xfrm>
            <a:off x="6195695" y="1534795"/>
            <a:ext cx="5386705" cy="640080"/>
          </a:xfrm>
        </p:spPr>
        <p:txBody>
          <a:bodyPr vert="horz" wrap="square" lIns="91440" tIns="45720" rIns="91440" bIns="45720"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6" name="SlideText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3016-58B9-BDC6-F750-AE937E1E01FB}" type="datetime1">
              <a:t>10/11/2023</a:t>
            </a:fld>
            <a:endParaRPr/>
          </a:p>
        </p:txBody>
      </p:sp>
      <p:sp>
        <p:nvSpPr>
          <p:cNvPr id="8"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9"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zOD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6E1E-50B9-BD98-F750-A6CD201E01F3}" type="slidenum">
              <a:t>‹Nr.›</a:t>
            </a:fld>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7FF5-BBB9-BD89-F750-4DDC311E0118}" type="datetime1">
              <a:t>10/11/2023</a:t>
            </a:fld>
            <a:endParaRP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6069-27B9-BD96-F750-D1C32E1E0184}" type="slidenum">
              <a:t>‹Nr.›</a:t>
            </a:fld>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QAAAAAAAA"/>
              </a:ext>
            </a:extLst>
          </p:cNvSpPr>
          <p:nvPr>
            <p:ph type="title"/>
          </p:nvPr>
        </p:nvSpPr>
        <p:spPr>
          <a:xfrm>
            <a:off x="609600" y="273050"/>
            <a:ext cx="4011295" cy="1162050"/>
          </a:xfrm>
        </p:spPr>
        <p:txBody>
          <a:bodyPr vert="horz" wrap="square" lIns="91440" tIns="45720" rIns="91440" bIns="45720"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5C80-CEB9-BDAA-F750-38FF121E016D}" type="datetime1">
              <a:t>10/11/2023</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3A68-26B9-BDCC-F750-D099741E0185}" type="slidenum">
              <a:t>‹Nr.›</a:t>
            </a:fld>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QAAAAAAAA"/>
              </a:ext>
            </a:extLst>
          </p:cNvSpPr>
          <p:nvPr>
            <p:ph type="title"/>
          </p:nvPr>
        </p:nvSpPr>
        <p:spPr>
          <a:xfrm>
            <a:off x="2389505" y="4800600"/>
            <a:ext cx="7315200" cy="566420"/>
          </a:xfrm>
        </p:spPr>
        <p:txBody>
          <a:bodyPr vert="horz" wrap="square" lIns="91440" tIns="45720" rIns="91440" bIns="45720"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r>
              <a:t>Click to edit Master text styles</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603E-70B9-BD96-F750-86C32E1E01D3}" type="datetime1">
              <a:t>10/11/2023</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4991-DFB9-BDBF-F750-29EA071E017C}" type="slidenum">
              <a:t>‹Nr.›</a:t>
            </a:fld>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QAAAAAAAA"/>
              </a:ext>
            </a:extLst>
          </p:cNvSpPr>
          <p:nvPr>
            <p:ph idx="1"/>
          </p:nvPr>
        </p:nvSpPr>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71C1-8FB9-BD87-F750-79D23F1E012C}" type="datetime1">
              <a:t>10/11/2023</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25C6-88B9-BDD3-F750-7E866B1E012B}" type="slidenum">
              <a:t>‹Nr.›</a:t>
            </a:fld>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QS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IMfAAD//8EB"/>
              </a:ext>
            </a:extLst>
          </p:cNvSpPr>
          <p:nvPr>
            <p:ph type="title"/>
          </p:nvPr>
        </p:nvSpPr>
        <p:spPr>
          <a:xfrm>
            <a:off x="609600" y="274320"/>
            <a:ext cx="10972800" cy="1143000"/>
          </a:xfrm>
          <a:prstGeom prst="rect">
            <a:avLst/>
          </a:prstGeom>
          <a:noFill/>
          <a:ln>
            <a:noFill/>
          </a:ln>
          <a:effectLst/>
        </p:spPr>
        <p:txBody>
          <a:bodyPr vert="horz" wrap="square" lIns="91440" tIns="45720" rIns="91440" bIns="45720" numCol="1" spcCol="215900" anchor="ctr">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IMfAAD//8EB"/>
              </a:ext>
            </a:extLst>
          </p:cNvSpPr>
          <p:nvPr>
            <p:ph type="body" idx="1"/>
          </p:nvPr>
        </p:nvSpPr>
        <p:spPr>
          <a:xfrm>
            <a:off x="609600" y="1600200"/>
            <a:ext cx="10972800" cy="4526280"/>
          </a:xfrm>
          <a:prstGeom prst="rect">
            <a:avLst/>
          </a:prstGeom>
          <a:noFill/>
          <a:ln>
            <a:noFill/>
          </a:ln>
          <a:effectLst/>
        </p:spPr>
        <p:txBody>
          <a:bodyPr vert="horz"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IOfAAD//8EB"/>
              </a:ext>
            </a:extLst>
          </p:cNvSpPr>
          <p:nvPr>
            <p:ph type="dt" sz="quarter" idx="2"/>
          </p:nvPr>
        </p:nvSpPr>
        <p:spPr>
          <a:xfrm>
            <a:off x="609600" y="6356985"/>
            <a:ext cx="2844165" cy="364490"/>
          </a:xfrm>
          <a:prstGeom prst="rect">
            <a:avLst/>
          </a:prstGeom>
          <a:noFill/>
          <a:ln>
            <a:noFill/>
          </a:ln>
          <a:effectLst/>
        </p:spPr>
        <p:txBody>
          <a:bodyPr vert="horz" wrap="square" lIns="91440" tIns="45720" rIns="91440" bIns="45720" numCol="1" spcCol="215900" anchor="ctr">
            <a:prstTxWarp prst="textNoShape">
              <a:avLst/>
            </a:prstTxWarp>
          </a:bodyPr>
          <a:lstStyle>
            <a:lvl1pPr algn="l">
              <a:defRPr sz="1200" cap="none"/>
            </a:lvl1pPr>
          </a:lstStyle>
          <a:p>
            <a:fld id="{54E84464-2AB9-BDB2-F750-DCE70A1E0189}" type="datetime1">
              <a:t>10/11/2023</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IOfAAD//8EB"/>
              </a:ext>
            </a:extLst>
          </p:cNvSpPr>
          <p:nvPr>
            <p:ph type="ftr" sz="quarter" idx="3"/>
          </p:nvPr>
        </p:nvSpPr>
        <p:spPr>
          <a:xfrm>
            <a:off x="4166235" y="6356985"/>
            <a:ext cx="3859530" cy="364490"/>
          </a:xfrm>
          <a:prstGeom prst="rect">
            <a:avLst/>
          </a:prstGeom>
          <a:noFill/>
          <a:ln>
            <a:noFill/>
          </a:ln>
          <a:effectLst/>
        </p:spPr>
        <p:txBody>
          <a:bodyPr vert="horz" wrap="square" lIns="91440" tIns="45720" rIns="91440" bIns="45720" numCol="1" spcCol="215900" anchor="ctr">
            <a:prstTxWarp prst="textNoShape">
              <a:avLst/>
            </a:prstTxWarp>
          </a:bodyPr>
          <a:lstStyle>
            <a:lvl1pPr algn="ctr">
              <a:defRPr sz="1200" cap="none"/>
            </a:lvl1p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IOfAAD//8EB"/>
              </a:ext>
            </a:extLst>
          </p:cNvSpPr>
          <p:nvPr>
            <p:ph type="sldNum" sz="quarter" idx="4"/>
          </p:nvPr>
        </p:nvSpPr>
        <p:spPr>
          <a:xfrm>
            <a:off x="8738235" y="6356985"/>
            <a:ext cx="2844165" cy="364490"/>
          </a:xfrm>
          <a:prstGeom prst="rect">
            <a:avLst/>
          </a:prstGeom>
          <a:noFill/>
          <a:ln>
            <a:noFill/>
          </a:ln>
          <a:effectLst/>
        </p:spPr>
        <p:txBody>
          <a:bodyPr vert="horz" wrap="square" lIns="91440" tIns="45720" rIns="91440" bIns="45720" numCol="1" spcCol="215900" anchor="ctr">
            <a:prstTxWarp prst="textNoShape">
              <a:avLst/>
            </a:prstTxWarp>
          </a:bodyPr>
          <a:lstStyle>
            <a:lvl1pPr algn="r">
              <a:defRPr sz="1200" cap="none"/>
            </a:lvl1pPr>
          </a:lstStyle>
          <a:p>
            <a:fld id="{54E8394F-01B9-BDCF-F750-F79A771E01A2}"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r>
              <a:rPr lang="de-de" cap="none"/>
              <a:t>Mastertitelformat bearbeiten</a:t>
            </a:r>
            <a:endParaRPr lang="en-us" cap="none"/>
          </a:p>
        </p:txBody>
      </p:sp>
      <p:sp>
        <p:nvSpPr>
          <p:cNvPr id="3" name="Text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Datums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54E801C3-8DB9-BDF7-F750-7BA24F1E012E}" type="datetime1">
              <a:t>10/11/2023</a:t>
            </a:fld>
            <a:endParaRPr/>
          </a:p>
        </p:txBody>
      </p:sp>
      <p:sp>
        <p:nvSpPr>
          <p:cNvPr id="5" name="Fußzeilen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a:p>
        </p:txBody>
      </p:sp>
      <p:sp>
        <p:nvSpPr>
          <p:cNvPr id="6" name="Foliennummern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54E808AE-E0B9-BDFE-F750-16AB461E0143}" type="slidenum">
              <a:t>‹Nr.›</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marL="0" marR="0" indent="0" algn="l" defTabSz="914400">
        <a:lnSpc>
          <a:spcPct val="90000"/>
        </a:lnSpc>
        <a:spcBef>
          <a:spcPts val="0"/>
        </a:spcBef>
        <a:spcAft>
          <a:spcPts val="0"/>
        </a:spcAft>
        <a:buNone/>
        <a:tabLst/>
        <a:defRPr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QUAAGcGAABNRQAAcw8AABAAAAAmAAAACAAAAAEAAAAAAAAA"/>
              </a:ext>
            </a:extLst>
          </p:cNvSpPr>
          <p:nvPr>
            <p:ph type="ctrTitle"/>
          </p:nvPr>
        </p:nvSpPr>
        <p:spPr>
          <a:xfrm>
            <a:off x="902335" y="1040765"/>
            <a:ext cx="10363200" cy="1470660"/>
          </a:xfrm>
        </p:spPr>
        <p:txBody>
          <a:bodyPr/>
          <a:lstStyle/>
          <a:p>
            <a:pPr>
              <a:defRPr sz="5500" b="1" cap="none">
                <a:latin typeface="Avignon Pro" charset="0"/>
                <a:ea typeface="Avignon Pro" charset="0"/>
                <a:cs typeface="Avignon Pro" charset="0"/>
              </a:defRPr>
            </a:pPr>
            <a:r>
              <a:t>Entwicklungsprojekt - Audit 1</a:t>
            </a:r>
          </a:p>
        </p:txBody>
      </p:sp>
      <p:sp>
        <p:nvSpPr>
          <p:cNvPr id="3" name="SlideSub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QsAAI8UAACJPwAAVx8AABAAAAAmAAAACAAAAAEAAAAAAAAA"/>
              </a:ext>
            </a:extLst>
          </p:cNvSpPr>
          <p:nvPr>
            <p:ph type="subTitle" idx="1"/>
          </p:nvPr>
        </p:nvSpPr>
        <p:spPr>
          <a:xfrm>
            <a:off x="1793875" y="3342005"/>
            <a:ext cx="8534400" cy="1752600"/>
          </a:xfrm>
        </p:spPr>
        <p:txBody>
          <a:bodyPr/>
          <a:lstStyle/>
          <a:p>
            <a:pPr>
              <a:defRPr sz="2400" i="1" cap="none">
                <a:latin typeface="Avignon Pro" charset="0"/>
                <a:ea typeface="Avignon Pro" charset="0"/>
                <a:cs typeface="Avignon Pro" charset="0"/>
              </a:defRPr>
            </a:pPr>
            <a:r>
              <a:t>“Schwierigkeiten in der sozialen Interaktionen zwischen Individuen mit und ohne Austimus-Spektrum-Störung”</a:t>
            </a:r>
          </a:p>
          <a:p>
            <a:pPr>
              <a:defRPr sz="2400" i="1" cap="none">
                <a:latin typeface="Avignon Pro" charset="0"/>
                <a:ea typeface="Avignon Pro" charset="0"/>
                <a:cs typeface="Avignon Pro" charset="0"/>
              </a:defRPr>
            </a:pPr>
            <a:endParaRPr/>
          </a:p>
          <a:p>
            <a:pPr>
              <a:defRPr sz="2400" cap="none">
                <a:latin typeface="Avignon Pro" charset="0"/>
                <a:ea typeface="Avignon Pro" charset="0"/>
                <a:cs typeface="Avignon Pro" charset="0"/>
              </a:defRPr>
            </a:pPr>
            <a:r>
              <a:t>ein Projekt von Ines Breidbach, Timo Engel &amp; Raziel Hatzke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defRPr b="1" cap="none">
                <a:latin typeface="Avignon Pro" charset="0"/>
                <a:ea typeface="Avignon Pro" charset="0"/>
                <a:cs typeface="Avignon Pro" charset="0"/>
              </a:defRPr>
            </a:pPr>
            <a:r>
              <a:t>Alleinstellungsmerkmal</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type="body" idx="1"/>
          </p:nvPr>
        </p:nvSpPr>
        <p:spPr/>
        <p:txBody>
          <a:bodyPr/>
          <a:lstStyle/>
          <a:p>
            <a:pPr>
              <a:defRPr cap="none">
                <a:latin typeface="Avignon Pro" charset="0"/>
                <a:ea typeface="Avignon Pro" charset="0"/>
                <a:cs typeface="Avignon Pro" charset="0"/>
              </a:defRPr>
            </a:pPr>
            <a:r>
              <a:t>Bisher: Kommunikationstraining im Bereich Autismus beinahe vollständig nur für Autisten</a:t>
            </a:r>
          </a:p>
          <a:p>
            <a:pPr>
              <a:defRPr cap="none">
                <a:latin typeface="Avignon Pro" charset="0"/>
                <a:ea typeface="Avignon Pro" charset="0"/>
                <a:cs typeface="Avignon Pro" charset="0"/>
              </a:defRPr>
            </a:pPr>
            <a:r>
              <a:t>Aber: Autisten haben eher Probleme sich an andere anzupassen</a:t>
            </a:r>
          </a:p>
          <a:p>
            <a:pPr>
              <a:defRPr cap="none">
                <a:latin typeface="Avignon Pro" charset="0"/>
                <a:ea typeface="Avignon Pro" charset="0"/>
                <a:cs typeface="Avignon Pro" charset="0"/>
              </a:defRPr>
            </a:pPr>
            <a:r>
              <a:t>Stattdessen: Kommunikationstraining für Nicht-Autisten</a:t>
            </a:r>
          </a:p>
          <a:p>
            <a:pPr>
              <a:defRPr cap="none">
                <a:latin typeface="Avignon Pro" charset="0"/>
                <a:ea typeface="Avignon Pro" charset="0"/>
                <a:cs typeface="Avignon Pro" charset="0"/>
              </a:defRPr>
            </a:pPr>
            <a:r>
              <a:t>auch: ChatBots sind erstmalig auf einem so funktionalen Level</a:t>
            </a:r>
          </a:p>
        </p:txBody>
      </p:sp>
    </p:spTree>
  </p:cSld>
  <p:clrMapOvr>
    <a:masterClrMapping/>
  </p:clrMapOvr>
  <mc:AlternateContent xmlns:mc="http://schemas.openxmlformats.org/markup-compatibility/2006">
    <mc:Choice xmlns:p14="http://schemas.microsoft.com/office/powerpoint/2010/main" Requires="p14">
      <p:transition spd="slow" p14:dur="1300">
        <p:wipe dir="r"/>
        <p:extLst>
          <p:ext uri="smNativeData">
            <pr:smNativeData xmlns="smNativeData" xmlns:pr="smNativeData" xmlns:p15="http://schemas.microsoft.com/office/powerpoint/2012/main" val="Ai5OZQAAAAAUBQAAAAAAAAoAAAACAAAAAAAAAAAAAAAAAAAAAQAAAAAAAAAAAAAAAAAAAAAAAAAAAAAA"/>
          </p:ext>
        </p:extLst>
      </p:transition>
    </mc:Choice>
    <mc:Fallback>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MAAK4BAABgKgAA1AgAABAAAAAmAAAACAAAAAEAAAAAAAAA"/>
              </a:ext>
            </a:extLst>
          </p:cNvSpPr>
          <p:nvPr>
            <p:ph type="title"/>
          </p:nvPr>
        </p:nvSpPr>
        <p:spPr>
          <a:xfrm>
            <a:off x="610235" y="273050"/>
            <a:ext cx="6278245" cy="1162050"/>
          </a:xfrm>
        </p:spPr>
        <p:txBody>
          <a:bodyPr/>
          <a:lstStyle/>
          <a:p>
            <a:pPr>
              <a:defRPr sz="4800" cap="none">
                <a:latin typeface="Avignon Pro" charset="0"/>
                <a:ea typeface="Avignon Pro" charset="0"/>
                <a:cs typeface="Avignon Pro" charset="0"/>
              </a:defRPr>
            </a:pPr>
            <a:r>
              <a:t>Nutzungsmotivation</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fBoAAIoSAADMPQAAARgAABAAAAAmAAAACAAAAAGAAAAAAAAA"/>
              </a:ext>
            </a:extLst>
          </p:cNvSpPr>
          <p:nvPr>
            <p:ph type="body" idx="1"/>
          </p:nvPr>
        </p:nvSpPr>
        <p:spPr>
          <a:xfrm>
            <a:off x="4305300" y="3013710"/>
            <a:ext cx="5740400" cy="888365"/>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marL="0" indent="0" algn="ctr">
              <a:buNone/>
              <a:defRPr i="1" cap="none">
                <a:latin typeface="Avignon Pro" charset="0"/>
                <a:ea typeface="Avignon Pro" charset="0"/>
                <a:cs typeface="Avignon Pro" charset="0"/>
              </a:defRPr>
            </a:pPr>
            <a:r>
              <a:t>Schulungen &amp; Weiterbildungen</a:t>
            </a:r>
          </a:p>
          <a:p>
            <a:pPr marL="0" indent="0" algn="ctr">
              <a:buNone/>
              <a:defRPr i="1" cap="none">
                <a:latin typeface="Avignon Pro" charset="0"/>
                <a:ea typeface="Avignon Pro" charset="0"/>
                <a:cs typeface="Avignon Pro" charset="0"/>
              </a:defRPr>
            </a:pPr>
            <a:endParaRPr/>
          </a:p>
          <a:p>
            <a:pPr marL="0" indent="0" algn="ctr">
              <a:buNone/>
              <a:defRPr i="1" cap="none">
                <a:latin typeface="Avignon Pro" charset="0"/>
                <a:ea typeface="Avignon Pro" charset="0"/>
                <a:cs typeface="Avignon Pro" charset="0"/>
              </a:defRPr>
            </a:pPr>
            <a:endParaRPr/>
          </a:p>
          <a:p>
            <a:pPr marL="0" indent="0" algn="ctr">
              <a:buNone/>
              <a:defRPr i="1" cap="none">
                <a:latin typeface="Avignon Pro" charset="0"/>
                <a:ea typeface="Avignon Pro" charset="0"/>
                <a:cs typeface="Avignon Pro" charset="0"/>
              </a:defRPr>
            </a:pPr>
            <a:endParaRPr/>
          </a:p>
        </p:txBody>
      </p:sp>
      <p:sp>
        <p:nvSpPr>
          <p:cNvPr id="4"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xDDB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1AgAABAAAAAmAAAACAAAAAEAAAAAAAAA"/>
              </a:ext>
            </a:extLst>
          </p:cNvSpPr>
          <p:nvPr>
            <p:ph type="body" idx="2"/>
          </p:nvPr>
        </p:nvSpPr>
        <p:spPr>
          <a:xfrm>
            <a:off x="609600" y="1435100"/>
            <a:ext cx="4011295" cy="0"/>
          </a:xfrm>
        </p:spPr>
        <p:txBody>
          <a:bodyPr/>
          <a:lstStyle/>
          <a:p>
            <a:endParaRPr/>
          </a:p>
        </p:txBody>
      </p:sp>
      <p:sp>
        <p:nvSpPr>
          <p:cNvPr id="5" name="Textbox1"/>
          <p:cNvSpPr>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yi4AAMsXAACnQgAAkx0AABAAAAAmAAAACAAAAP//////////"/>
              </a:ext>
            </a:extLst>
          </p:cNvSpPr>
          <p:nvPr/>
        </p:nvSpPr>
        <p:spPr>
          <a:xfrm>
            <a:off x="7606030" y="3867785"/>
            <a:ext cx="3228975" cy="939800"/>
          </a:xfrm>
          <a:prstGeom prst="rect">
            <a:avLst/>
          </a:prstGeom>
          <a:noFill/>
          <a:ln>
            <a:noFill/>
          </a:ln>
          <a:effectLst/>
        </p:spPr>
        <p:txBody>
          <a:bodyPr vert="horz" wrap="square" lIns="91440" tIns="45720" rIns="91440" bIns="45720" numCol="1" spcCol="215900" anchor="t"/>
          <a:lstStyle/>
          <a:p>
            <a:pPr>
              <a:defRPr sz="3200" i="1" cap="none">
                <a:latin typeface="Avignon Pro" charset="0"/>
                <a:ea typeface="Avignon Pro" charset="0"/>
                <a:cs typeface="Avignon Pro" charset="0"/>
              </a:defRPr>
            </a:pPr>
            <a:r>
              <a:t>Toleranztraining</a:t>
            </a:r>
          </a:p>
        </p:txBody>
      </p:sp>
      <p:sp>
        <p:nvSpPr>
          <p:cNvPr id="6" name="Textbox2"/>
          <p:cNvSpPr>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yk3g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cw8AAN4eAADcRAAAbiIAABAAAAAmAAAACAAAAP//////////"/>
              </a:ext>
            </a:extLst>
          </p:cNvSpPr>
          <p:nvPr/>
        </p:nvSpPr>
        <p:spPr>
          <a:xfrm>
            <a:off x="2511425" y="5017770"/>
            <a:ext cx="8682355" cy="579120"/>
          </a:xfrm>
          <a:prstGeom prst="rect">
            <a:avLst/>
          </a:prstGeom>
          <a:noFill/>
          <a:ln>
            <a:noFill/>
          </a:ln>
          <a:effectLst/>
        </p:spPr>
        <p:txBody>
          <a:bodyPr vert="horz" wrap="square" lIns="91440" tIns="45720" rIns="91440" bIns="45720" numCol="1" spcCol="215900" anchor="t"/>
          <a:lstStyle/>
          <a:p>
            <a:pPr>
              <a:defRPr sz="3200" i="1" cap="none">
                <a:latin typeface="Avignon Pro" charset="0"/>
                <a:ea typeface="Avignon Pro" charset="0"/>
                <a:cs typeface="Avignon Pro" charset="0"/>
              </a:defRPr>
            </a:pPr>
            <a:r>
              <a:t>Autistische Bekanntschaften &amp; Freunde</a:t>
            </a:r>
          </a:p>
        </p:txBody>
      </p:sp>
      <p:sp>
        <p:nvSpPr>
          <p:cNvPr id="7" name="Textbox3"/>
          <p:cNvSpPr>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gMAAHoLAADgIgAAChIAABAAAAAmAAAACAAAAP//////////"/>
              </a:ext>
            </a:extLst>
          </p:cNvSpPr>
          <p:nvPr/>
        </p:nvSpPr>
        <p:spPr>
          <a:xfrm>
            <a:off x="646430" y="1865630"/>
            <a:ext cx="5022850" cy="1066800"/>
          </a:xfrm>
          <a:prstGeom prst="rect">
            <a:avLst/>
          </a:prstGeom>
          <a:noFill/>
          <a:ln>
            <a:noFill/>
          </a:ln>
          <a:effectLst/>
        </p:spPr>
        <p:txBody>
          <a:bodyPr vert="horz" wrap="square" lIns="91440" tIns="45720" rIns="91440" bIns="45720" numCol="1" spcCol="215900" anchor="t"/>
          <a:lstStyle/>
          <a:p>
            <a:pPr algn="ctr">
              <a:defRPr sz="3200" i="1" cap="none">
                <a:latin typeface="Avignon Pro" charset="0"/>
                <a:ea typeface="Avignon Pro" charset="0"/>
                <a:cs typeface="Avignon Pro" charset="0"/>
              </a:defRPr>
            </a:pPr>
            <a:r>
              <a:t>Eltern von autistischen Kindern</a:t>
            </a:r>
          </a:p>
        </p:txBody>
      </p:sp>
      <p:sp>
        <p:nvSpPr>
          <p:cNvPr id="8" name="Textbox4"/>
          <p:cNvSpPr>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KygAAJAHAABrRAAAIA4AABAAAAAmAAAACAAAAP//////////"/>
              </a:ext>
            </a:extLst>
          </p:cNvSpPr>
          <p:nvPr/>
        </p:nvSpPr>
        <p:spPr>
          <a:xfrm>
            <a:off x="6529705" y="1229360"/>
            <a:ext cx="4592320" cy="1066800"/>
          </a:xfrm>
          <a:prstGeom prst="rect">
            <a:avLst/>
          </a:prstGeom>
          <a:noFill/>
          <a:ln>
            <a:noFill/>
          </a:ln>
          <a:effectLst/>
        </p:spPr>
        <p:txBody>
          <a:bodyPr vert="horz" wrap="square" lIns="91440" tIns="45720" rIns="91440" bIns="45720" numCol="1" spcCol="215900" anchor="t"/>
          <a:lstStyle/>
          <a:p>
            <a:pPr algn="ctr">
              <a:defRPr sz="3200" i="1" cap="none">
                <a:latin typeface="Avignon Pro" charset="0"/>
                <a:ea typeface="Avignon Pro" charset="0"/>
                <a:cs typeface="Avignon Pro" charset="0"/>
              </a:defRPr>
            </a:pPr>
            <a:r>
              <a:t>Inklusion in Schulen, Arbeitsplätzen, etc</a:t>
            </a:r>
          </a:p>
        </p:txBody>
      </p:sp>
      <p:sp>
        <p:nvSpPr>
          <p:cNvPr id="9" name="Textbox5"/>
          <p:cNvSpPr>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zGVQ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FwMAALgYAAAbIQAASBwAABAAAAAmAAAACAAAAP//////////"/>
              </a:ext>
            </a:extLst>
          </p:cNvSpPr>
          <p:nvPr/>
        </p:nvSpPr>
        <p:spPr>
          <a:xfrm>
            <a:off x="502285" y="4018280"/>
            <a:ext cx="4879340" cy="579120"/>
          </a:xfrm>
          <a:prstGeom prst="rect">
            <a:avLst/>
          </a:prstGeom>
          <a:noFill/>
          <a:ln>
            <a:noFill/>
          </a:ln>
          <a:effectLst/>
        </p:spPr>
        <p:txBody>
          <a:bodyPr vert="horz" wrap="square" lIns="91440" tIns="45720" rIns="91440" bIns="45720" numCol="1" spcCol="215900" anchor="t"/>
          <a:lstStyle/>
          <a:p>
            <a:pPr>
              <a:defRPr sz="3200" cap="none">
                <a:latin typeface="Avignon Pro" charset="0"/>
                <a:ea typeface="Avignon Pro" charset="0"/>
                <a:cs typeface="Avignon Pro" charset="0"/>
              </a:defRPr>
            </a:pPr>
            <a:r>
              <a:t>eigene Weiterentwicklung</a:t>
            </a:r>
          </a:p>
        </p:txBody>
      </p:sp>
      <p:sp>
        <p:nvSpPr>
          <p:cNvPr id="10" name="Textbox6"/>
          <p:cNvSpPr>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wnKA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JwoAAGwTAAD9IQAA/BYAABAAAAAmAAAACAAAAP//////////"/>
              </a:ext>
            </a:extLst>
          </p:cNvSpPr>
          <p:nvPr/>
        </p:nvSpPr>
        <p:spPr>
          <a:xfrm>
            <a:off x="1650365" y="3157220"/>
            <a:ext cx="3874770" cy="579120"/>
          </a:xfrm>
          <a:prstGeom prst="rect">
            <a:avLst/>
          </a:prstGeom>
          <a:noFill/>
          <a:ln>
            <a:noFill/>
          </a:ln>
          <a:effectLst/>
        </p:spPr>
        <p:txBody>
          <a:bodyPr vert="horz" wrap="square" lIns="91440" tIns="45720" rIns="91440" bIns="45720" numCol="1" spcCol="215900" anchor="t"/>
          <a:lstStyle/>
          <a:p>
            <a:pPr>
              <a:defRPr sz="3200" cap="none">
                <a:latin typeface="Avignon Pro" charset="0"/>
                <a:ea typeface="Avignon Pro" charset="0"/>
                <a:cs typeface="Avignon Pro" charset="0"/>
              </a:defRPr>
            </a:pPr>
            <a:endParaRPr/>
          </a:p>
        </p:txBody>
      </p:sp>
    </p:spTree>
  </p:cSld>
  <p:clrMapOvr>
    <a:masterClrMapping/>
  </p:clrMapOvr>
  <mc:AlternateContent xmlns:mc="http://schemas.openxmlformats.org/markup-compatibility/2006">
    <mc:Choice xmlns:p14="http://schemas.microsoft.com/office/powerpoint/2010/main" Requires="p14">
      <p:transition spd="slow" p14:dur="1300">
        <p:wipe dir="r"/>
        <p:extLst>
          <p:ext uri="smNativeData">
            <pr:smNativeData xmlns="smNativeData" xmlns:pr="smNativeData" xmlns:p15="http://schemas.microsoft.com/office/powerpoint/2012/main" val="Ai5OZQAAAAAUBQAAAAAAAAoAAAACAAAAAAAAAAAAAAAAAAAAAQAAAAAAAAAAAAAAAAAAAAAAAAAAAAAA"/>
          </p:ext>
        </p:extLst>
      </p:transition>
    </mc:Choice>
    <mc:Fallback>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cap="none">
                <a:latin typeface="Avignon Pro" charset="0"/>
                <a:ea typeface="Avignon Pro" charset="0"/>
                <a:cs typeface="Avignon Pro" charset="0"/>
              </a:defRPr>
            </a:pPr>
            <a:r>
              <a:t>Stakeholder - Menschen mit ASD</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a:defRPr cap="none">
                <a:latin typeface="Avignon Pro" charset="0"/>
                <a:ea typeface="Avignon Pro" charset="0"/>
                <a:cs typeface="Avignon Pro" charset="0"/>
              </a:defRPr>
            </a:pPr>
            <a:endParaRP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Ai5OZR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m2AB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OcCAADrCwAA1UgAAAQeAAAAAAAAJgAAAAgAAAD//////////w=="/>
              </a:ext>
            </a:extLst>
          </p:cNvPicPr>
          <p:nvPr/>
        </p:nvPicPr>
        <p:blipFill>
          <a:blip r:embed="rId2"/>
          <a:stretch>
            <a:fillRect/>
          </a:stretch>
        </p:blipFill>
        <p:spPr>
          <a:xfrm>
            <a:off x="471805" y="1937385"/>
            <a:ext cx="11367770" cy="2941955"/>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spd="slow" p14:dur="1300">
        <p:wipe dir="r"/>
        <p:extLst>
          <p:ext uri="smNativeData">
            <pr:smNativeData xmlns="smNativeData" xmlns:pr="smNativeData" xmlns:p15="http://schemas.microsoft.com/office/powerpoint/2012/main" val="Ai5OZQAAAAAUBQAAAAAAAAoAAAACAAAAAAAAAAAAAAAAAAAAAQAAAAAAAAAAAAAAAAAAAAAAAAAAAAAA"/>
          </p:ext>
        </p:extLst>
      </p:transition>
    </mc:Choice>
    <mc:Fallback>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cap="none">
                <a:latin typeface="Avignon Pro" charset="0"/>
                <a:ea typeface="Avignon Pro" charset="0"/>
                <a:cs typeface="Avignon Pro" charset="0"/>
              </a:defRPr>
            </a:pPr>
            <a:r>
              <a:t>Stakeholder - Menschen ohne ASD</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a:defRPr cap="none">
                <a:latin typeface="Avignon Pro" charset="0"/>
                <a:ea typeface="Avignon Pro" charset="0"/>
                <a:cs typeface="Avignon Pro" charset="0"/>
              </a:defRPr>
            </a:pPr>
            <a:r>
              <a:t>zuerst die Betrachtung der Allgemeinheit</a:t>
            </a:r>
          </a:p>
          <a:p>
            <a:pPr>
              <a:defRPr cap="none">
                <a:latin typeface="Avignon Pro" charset="0"/>
                <a:ea typeface="Avignon Pro" charset="0"/>
                <a:cs typeface="Avignon Pro" charset="0"/>
              </a:defRPr>
            </a:pPr>
            <a:r>
              <a:t>generelle Erwartungen und Erfordernisse</a:t>
            </a: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Ai5OZR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E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OIAAACKEgAAtkoAACIdAAAAAAAAJgAAAAgAAAD//////////w=="/>
              </a:ext>
            </a:extLst>
          </p:cNvPicPr>
          <p:nvPr/>
        </p:nvPicPr>
        <p:blipFill>
          <a:blip r:embed="rId2"/>
          <a:stretch>
            <a:fillRect/>
          </a:stretch>
        </p:blipFill>
        <p:spPr>
          <a:xfrm>
            <a:off x="143510" y="3013710"/>
            <a:ext cx="12001500" cy="172212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spd="slow" p14:dur="1300">
        <p:wipe dir="r"/>
        <p:extLst>
          <p:ext uri="smNativeData">
            <pr:smNativeData xmlns="smNativeData" xmlns:pr="smNativeData" xmlns:p15="http://schemas.microsoft.com/office/powerpoint/2012/main" val="Ai5OZQAAAAAUBQAAAAAAAAoAAAACAAAAAAAAAAAAAAAAAAAAAQAAAAAAAAAAAAAAAAAAAAAAAAAAAAAA"/>
          </p:ext>
        </p:extLst>
      </p:transition>
    </mc:Choice>
    <mc:Fallback>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cap="none">
                <a:latin typeface="Avignon Pro" charset="0"/>
                <a:ea typeface="Avignon Pro" charset="0"/>
                <a:cs typeface="Avignon Pro" charset="0"/>
              </a:defRPr>
            </a:pPr>
            <a:r>
              <a:t>Stakeholder - Detailbetrachtung</a:t>
            </a:r>
          </a:p>
        </p:txBody>
      </p:sp>
      <p:sp>
        <p:nvSpPr>
          <p:cNvPr id="3" name="Textbox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GMI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iAMAACcKAACCRwAApyAAAAAgAAAmAAAACAAAAP//////////"/>
              </a:ext>
            </a:extLst>
          </p:cNvSpPr>
          <p:nvPr/>
        </p:nvSpPr>
        <p:spPr>
          <a:xfrm>
            <a:off x="574040" y="1650365"/>
            <a:ext cx="11050270" cy="3657600"/>
          </a:xfrm>
          <a:prstGeom prst="rect">
            <a:avLst/>
          </a:prstGeom>
          <a:noFill/>
          <a:ln>
            <a:noFill/>
          </a:ln>
          <a:effectLst/>
        </p:spPr>
        <p:txBody>
          <a:bodyPr vert="horz" wrap="square" numCol="1" spcCol="215900" anchor="t"/>
          <a:lstStyle/>
          <a:p>
            <a:pPr>
              <a:buFont typeface="Wingdings" pitchFamily="2" charset="2"/>
              <a:buChar char=""/>
              <a:defRPr sz="2600" cap="none">
                <a:latin typeface="Avignon Pro" charset="0"/>
                <a:ea typeface="Avignon Pro" charset="0"/>
                <a:cs typeface="Avignon Pro" charset="0"/>
              </a:defRPr>
            </a:pPr>
            <a:r>
              <a:t>alle allgemeinen Erwartungen und Erfordernisse zählen für alle</a:t>
            </a:r>
          </a:p>
          <a:p>
            <a:pPr>
              <a:buFont typeface="Wingdings" pitchFamily="2" charset="2"/>
              <a:buChar char=""/>
              <a:defRPr sz="2600" cap="none">
                <a:latin typeface="Avignon Pro" charset="0"/>
                <a:ea typeface="Avignon Pro" charset="0"/>
                <a:cs typeface="Avignon Pro" charset="0"/>
              </a:defRPr>
            </a:pPr>
            <a:r>
              <a:t>einzelne Detailbetrachtung verschiedener Untergruppen:</a:t>
            </a:r>
          </a:p>
          <a:p>
            <a:pPr lvl="1">
              <a:buFont typeface="Wingdings" pitchFamily="2" charset="2"/>
              <a:buChar char=""/>
              <a:defRPr sz="2600" cap="none">
                <a:latin typeface="Avignon Pro" charset="0"/>
                <a:ea typeface="Avignon Pro" charset="0"/>
                <a:cs typeface="Avignon Pro" charset="0"/>
              </a:defRPr>
            </a:pPr>
            <a:r>
              <a:t>NA-Eltern von Kindern mit ASD</a:t>
            </a:r>
          </a:p>
          <a:p>
            <a:pPr lvl="1">
              <a:buFont typeface="Wingdings" pitchFamily="2" charset="2"/>
              <a:buChar char=""/>
              <a:defRPr sz="2600" cap="none">
                <a:latin typeface="Avignon Pro" charset="0"/>
                <a:ea typeface="Avignon Pro" charset="0"/>
                <a:cs typeface="Avignon Pro" charset="0"/>
              </a:defRPr>
            </a:pPr>
            <a:r>
              <a:t>NA-Freunde/Bekanntschaften</a:t>
            </a:r>
          </a:p>
          <a:p>
            <a:pPr lvl="1">
              <a:buFont typeface="Wingdings" pitchFamily="2" charset="2"/>
              <a:buChar char=""/>
              <a:defRPr sz="2600" cap="none">
                <a:latin typeface="Avignon Pro" charset="0"/>
                <a:ea typeface="Avignon Pro" charset="0"/>
                <a:cs typeface="Avignon Pro" charset="0"/>
              </a:defRPr>
            </a:pPr>
            <a:r>
              <a:t>Bildungseinrichtungen</a:t>
            </a:r>
          </a:p>
          <a:p>
            <a:pPr lvl="1">
              <a:buFont typeface="Wingdings" pitchFamily="2" charset="2"/>
              <a:buChar char=""/>
              <a:defRPr sz="2600" cap="none">
                <a:latin typeface="Avignon Pro" charset="0"/>
                <a:ea typeface="Avignon Pro" charset="0"/>
                <a:cs typeface="Avignon Pro" charset="0"/>
              </a:defRPr>
            </a:pPr>
            <a:r>
              <a:t>Pädagogen</a:t>
            </a:r>
          </a:p>
          <a:p>
            <a:pPr lvl="1">
              <a:buFont typeface="Wingdings" pitchFamily="2" charset="2"/>
              <a:buChar char=""/>
              <a:defRPr sz="2600" cap="none">
                <a:latin typeface="Avignon Pro" charset="0"/>
                <a:ea typeface="Avignon Pro" charset="0"/>
                <a:cs typeface="Avignon Pro" charset="0"/>
              </a:defRPr>
            </a:pPr>
            <a:r>
              <a:t>Unternehmen</a:t>
            </a:r>
          </a:p>
          <a:p>
            <a:pPr lvl="1">
              <a:buFont typeface="Wingdings" pitchFamily="2" charset="2"/>
              <a:buChar char=""/>
              <a:defRPr sz="2600" cap="none">
                <a:latin typeface="Avignon Pro" charset="0"/>
                <a:ea typeface="Avignon Pro" charset="0"/>
                <a:cs typeface="Avignon Pro" charset="0"/>
              </a:defRPr>
            </a:pPr>
            <a:r>
              <a:t>Regierungsbehörden</a:t>
            </a:r>
          </a:p>
          <a:p>
            <a:pPr lvl="1">
              <a:buFont typeface="Wingdings" pitchFamily="2" charset="2"/>
              <a:buChar char=""/>
              <a:defRPr sz="2600" cap="none">
                <a:latin typeface="Avignon Pro" charset="0"/>
                <a:ea typeface="Avignon Pro" charset="0"/>
                <a:cs typeface="Avignon Pro" charset="0"/>
              </a:defRPr>
            </a:pPr>
            <a:r>
              <a:t>Forschungsinstitute</a:t>
            </a:r>
          </a:p>
        </p:txBody>
      </p:sp>
    </p:spTree>
  </p:cSld>
  <p:clrMapOvr>
    <a:masterClrMapping/>
  </p:clrMapOvr>
  <mc:AlternateContent xmlns:mc="http://schemas.openxmlformats.org/markup-compatibility/2006">
    <mc:Choice xmlns:p14="http://schemas.microsoft.com/office/powerpoint/2010/main" Requires="p14">
      <p:transition spd="slow" p14:dur="1300">
        <p:wipe dir="r"/>
        <p:extLst>
          <p:ext uri="smNativeData">
            <pr:smNativeData xmlns="smNativeData" xmlns:pr="smNativeData" xmlns:p15="http://schemas.microsoft.com/office/powerpoint/2012/main" val="Ai5OZQAAAAAUBQAAAAAAAAoAAAACAAAAAAAAAAAAAAAAAAAAAQAAAAAAAAAAAAAAAAAAAAAAAAAAAAAA"/>
          </p:ext>
        </p:extLst>
      </p:transition>
    </mc:Choice>
    <mc:Fallback>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
              </a:ext>
            </a:extLst>
          </p:cNvSpPr>
          <p:nvPr>
            <p:ph type="title"/>
          </p:nvPr>
        </p:nvSpPr>
        <p:spPr/>
        <p:txBody>
          <a:bodyPr/>
          <a:lstStyle/>
          <a:p>
            <a:pPr algn="ctr"/>
            <a:r>
              <a:rPr lang="de-de" b="1" cap="none">
                <a:latin typeface="Avignon Pro" charset="0"/>
                <a:ea typeface="Calibri Light" pitchFamily="2" charset="0"/>
                <a:cs typeface="Calibri Light" pitchFamily="2" charset="0"/>
              </a:rPr>
              <a:t>Erfordernisse – Menschen mit ASD</a:t>
            </a:r>
            <a:endParaRPr lang="en-us" b="1" cap="none">
              <a:latin typeface="Avignon Pro" charset="0"/>
              <a:ea typeface="Calibri Light" pitchFamily="2" charset="0"/>
              <a:cs typeface="Calibri Light" pitchFamily="2" charset="0"/>
            </a:endParaRPr>
          </a:p>
        </p:txBody>
      </p:sp>
      <p:sp>
        <p:nvSpPr>
          <p:cNvPr id="3" name="Inhaltsplatzhalt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AIJQAAACYAABAAAAAmAAAACAAAAAEgAAAAAAAA"/>
              </a:ext>
            </a:extLst>
          </p:cNvSpPr>
          <p:nvPr>
            <p:ph type="body" idx="1"/>
          </p:nvPr>
        </p:nvSpPr>
        <p:spPr>
          <a:xfrm>
            <a:off x="838200" y="1825625"/>
            <a:ext cx="5181600" cy="4351655"/>
          </a:xfrm>
        </p:spPr>
        <p:txBody>
          <a:bodyPr vert="horz" wrap="square" lIns="91440" tIns="45720" rIns="91440" bIns="45720" numCol="1" spcCol="215900" anchor="t">
            <a:prstTxWarp prst="textNoShape">
              <a:avLst/>
            </a:prstTxWarp>
          </a:bodyPr>
          <a:lstStyle/>
          <a:p>
            <a:r>
              <a:rPr lang="de-de" sz="2600" cap="none">
                <a:latin typeface="Avignon Pro" charset="0"/>
                <a:ea typeface="Calibri" pitchFamily="2" charset="0"/>
                <a:cs typeface="Calibri" pitchFamily="2" charset="0"/>
              </a:rPr>
              <a:t>Als Autist muss man positive soziale Erfahrungen verfügbar haben, um sich selbstsicher fühlen zu können.</a:t>
            </a:r>
          </a:p>
          <a:p>
            <a:pPr marL="0" indent="0">
              <a:buNone/>
            </a:pPr>
            <a:endParaRPr lang="de-de" sz="2600" cap="none">
              <a:latin typeface="Avignon Pro" charset="0"/>
              <a:ea typeface="Calibri" pitchFamily="2" charset="0"/>
              <a:cs typeface="Calibri" pitchFamily="2" charset="0"/>
            </a:endParaRPr>
          </a:p>
          <a:p>
            <a:r>
              <a:rPr lang="de-de" sz="2600" cap="none">
                <a:latin typeface="Avignon Pro" charset="0"/>
                <a:ea typeface="Calibri" pitchFamily="2" charset="0"/>
                <a:cs typeface="Calibri" pitchFamily="2" charset="0"/>
              </a:rPr>
              <a:t>Als Autist muss man einen Weg verfügbar haben, um die Empathie Anderer den eigenen Umständen gegenüber fördern zu können.</a:t>
            </a:r>
          </a:p>
          <a:p>
            <a:endParaRPr lang="en-us" cap="none"/>
          </a:p>
        </p:txBody>
      </p:sp>
      <p:sp>
        <p:nvSpPr>
          <p:cNvPr id="4" name="Inhaltsplatzhalt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UAADsLAADYRQAAACYAABAAAAAmAAAACAAAAAAgAAAAAAAA"/>
              </a:ext>
            </a:extLst>
          </p:cNvSpPr>
          <p:nvPr>
            <p:ph type="body" idx="2"/>
          </p:nvPr>
        </p:nvSpPr>
        <p:spPr/>
        <p:txBody>
          <a:bodyPr vert="horz" wrap="square" lIns="91440" tIns="45720" rIns="91440" bIns="45720" numCol="1" spcCol="215900" anchor="t">
            <a:prstTxWarp prst="textNoShape">
              <a:avLst/>
            </a:prstTxWarp>
          </a:bodyPr>
          <a:lstStyle/>
          <a:p>
            <a:r>
              <a:rPr lang="de-de" sz="2400" cap="none">
                <a:latin typeface="Avignon Pro" charset="0"/>
                <a:ea typeface="Calibri" pitchFamily="2" charset="0"/>
                <a:cs typeface="Calibri" pitchFamily="2" charset="0"/>
              </a:rPr>
              <a:t>Als Autist muss man das Verständnis Anderer verfügbar haben, um eine positive soziale Interaktion durchführen zu können.</a:t>
            </a:r>
          </a:p>
          <a:p>
            <a:pPr marL="0" indent="0">
              <a:buNone/>
            </a:pPr>
            <a:endParaRPr lang="de-de" sz="2400" cap="none">
              <a:latin typeface="Avignon Pro" charset="0"/>
              <a:ea typeface="Calibri" pitchFamily="2" charset="0"/>
              <a:cs typeface="Calibri" pitchFamily="2" charset="0"/>
            </a:endParaRPr>
          </a:p>
          <a:p>
            <a:r>
              <a:rPr lang="de-de" sz="2400" cap="none">
                <a:latin typeface="Avignon Pro" charset="0"/>
                <a:ea typeface="Calibri" pitchFamily="2" charset="0"/>
                <a:cs typeface="Calibri" pitchFamily="2" charset="0"/>
              </a:rPr>
              <a:t>Als Autist muss man akkurate Wege der Wissensvermittlung im Bereich ASD verfügbar haben, um Freunde, Familie und Bekannte in deren Richtung lenken zu können.</a:t>
            </a:r>
          </a:p>
        </p:txBody>
      </p:sp>
    </p:spTree>
  </p:cSld>
  <p:clrMapOvr>
    <a:masterClrMapping/>
  </p:clrMapOvr>
  <mc:AlternateContent xmlns:mc="http://schemas.openxmlformats.org/markup-compatibility/2006">
    <mc:Choice xmlns:p14="http://schemas.microsoft.com/office/powerpoint/2010/main" Requires="p14">
      <p:transition spd="slow" p14:dur="1800">
        <p:wipe/>
        <p:extLst>
          <p:ext uri="smNativeData">
            <pr:smNativeData xmlns="smNativeData" xmlns:pr="smNativeData" xmlns:p15="http://schemas.microsoft.com/office/powerpoint/2012/main" val="Ai5OZQAAAAAIBwAAAAAAAAoAAAAAAAAAAAAAAAAAAAAAAAAAAQAAAAAAAAAAAAAAAAAAAAAAAAAAAAAA"/>
          </p:ext>
        </p:extLst>
      </p:transition>
    </mc:Choice>
    <mc:Fallback>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
              </a:ext>
            </a:extLst>
          </p:cNvSpPr>
          <p:nvPr>
            <p:ph type="title"/>
          </p:nvPr>
        </p:nvSpPr>
        <p:spPr/>
        <p:txBody>
          <a:bodyPr/>
          <a:lstStyle/>
          <a:p>
            <a:pPr algn="ctr"/>
            <a:r>
              <a:rPr lang="de-de" b="1" cap="none">
                <a:latin typeface="Avignon Pro" charset="0"/>
                <a:ea typeface="Calibri Light" pitchFamily="2" charset="0"/>
                <a:cs typeface="Calibri Light" pitchFamily="2" charset="0"/>
              </a:rPr>
              <a:t>Erfordernisse – Menschen ohne ASD</a:t>
            </a:r>
            <a:endParaRPr lang="en-us" b="1" cap="none">
              <a:latin typeface="Avignon Pro" charset="0"/>
              <a:ea typeface="Calibri Light" pitchFamily="2" charset="0"/>
              <a:cs typeface="Calibri Light" pitchFamily="2" charset="0"/>
            </a:endParaRPr>
          </a:p>
        </p:txBody>
      </p:sp>
      <p:sp>
        <p:nvSpPr>
          <p:cNvPr id="3" name="Inhalts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GcKAAAIJQAAHScAABAAAAAmAAAACAAAAAEgAAAAAAAA"/>
              </a:ext>
            </a:extLst>
          </p:cNvSpPr>
          <p:nvPr>
            <p:ph type="body" idx="1"/>
          </p:nvPr>
        </p:nvSpPr>
        <p:spPr>
          <a:xfrm>
            <a:off x="838200" y="1691005"/>
            <a:ext cx="5181600" cy="4667250"/>
          </a:xfrm>
        </p:spPr>
        <p:txBody>
          <a:bodyPr vert="horz" wrap="square" lIns="91440" tIns="45720" rIns="91440" bIns="45720" numCol="1" spcCol="215900" anchor="t">
            <a:prstTxWarp prst="textNoShape">
              <a:avLst/>
            </a:prstTxWarp>
          </a:bodyPr>
          <a:lstStyle/>
          <a:p>
            <a:pPr>
              <a:lnSpc>
                <a:spcPct val="80000"/>
              </a:lnSpc>
              <a:spcBef>
                <a:spcPts val="920"/>
              </a:spcBef>
              <a:defRPr sz="2575" cap="none"/>
            </a:pPr>
            <a:r>
              <a:rPr lang="de-de" sz="2390" cap="none">
                <a:latin typeface="Avignon Pro" charset="0"/>
                <a:ea typeface="Calibri" pitchFamily="2" charset="0"/>
                <a:cs typeface="Calibri" pitchFamily="2" charset="0"/>
              </a:rPr>
              <a:t>Als Nicht-Autist muss man akkurates Material über die Verhaltensweisen, Schwierigkeiten und Bedürfnisse von autistischen Personen verfügbar haben, um sein eigenes Verständnis und seine Empathie fördern zu können.</a:t>
            </a:r>
          </a:p>
          <a:p>
            <a:pPr>
              <a:lnSpc>
                <a:spcPct val="80000"/>
              </a:lnSpc>
              <a:spcBef>
                <a:spcPts val="920"/>
              </a:spcBef>
              <a:defRPr sz="2575" cap="none"/>
            </a:pPr>
            <a:endParaRPr lang="de-de" sz="2390" cap="none">
              <a:latin typeface="Avignon Pro" charset="0"/>
              <a:ea typeface="Calibri" pitchFamily="2" charset="0"/>
              <a:cs typeface="Calibri" pitchFamily="2" charset="0"/>
            </a:endParaRPr>
          </a:p>
          <a:p>
            <a:pPr>
              <a:lnSpc>
                <a:spcPct val="80000"/>
              </a:lnSpc>
              <a:spcBef>
                <a:spcPts val="920"/>
              </a:spcBef>
              <a:defRPr sz="2575" cap="none"/>
            </a:pPr>
            <a:r>
              <a:rPr lang="de-de" sz="2390" cap="none">
                <a:latin typeface="Avignon Pro" charset="0"/>
                <a:ea typeface="Calibri" pitchFamily="2" charset="0"/>
                <a:cs typeface="Calibri" pitchFamily="2" charset="0"/>
              </a:rPr>
              <a:t>Als Nicht-Autist muss man Wissen über negative Stereotype und Vorurteile gegenüber Autisten verfügbar haben, um aktiv gegen eigene unterbewusste Abneigungen vorgehen zu können.</a:t>
            </a:r>
          </a:p>
          <a:p>
            <a:pPr>
              <a:lnSpc>
                <a:spcPct val="80000"/>
              </a:lnSpc>
              <a:spcBef>
                <a:spcPts val="920"/>
              </a:spcBef>
              <a:defRPr sz="2575" cap="none"/>
            </a:pPr>
            <a:endParaRPr lang="en-us" cap="none"/>
          </a:p>
        </p:txBody>
      </p:sp>
      <p:sp>
        <p:nvSpPr>
          <p:cNvPr id="4" name="Inhalts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UAAGcKAADYRQAA8ScAABAAAAAmAAAACAAAAAEgAAAAAAAA"/>
              </a:ext>
            </a:extLst>
          </p:cNvSpPr>
          <p:nvPr>
            <p:ph type="body" idx="2"/>
          </p:nvPr>
        </p:nvSpPr>
        <p:spPr>
          <a:xfrm>
            <a:off x="6172200" y="1691005"/>
            <a:ext cx="5181600" cy="4801870"/>
          </a:xfrm>
        </p:spPr>
        <p:txBody>
          <a:bodyPr vert="horz" wrap="square" lIns="91440" tIns="45720" rIns="91440" bIns="45720" numCol="1" spcCol="215900" anchor="t">
            <a:prstTxWarp prst="textNoShape">
              <a:avLst/>
            </a:prstTxWarp>
          </a:bodyPr>
          <a:lstStyle/>
          <a:p>
            <a:pPr>
              <a:lnSpc>
                <a:spcPct val="80000"/>
              </a:lnSpc>
              <a:spcBef>
                <a:spcPts val="920"/>
              </a:spcBef>
              <a:defRPr sz="2575" cap="none"/>
            </a:pPr>
            <a:r>
              <a:rPr lang="de-de" sz="2390" cap="none">
                <a:latin typeface="Avignon Pro" charset="0"/>
                <a:ea typeface="Calibri" pitchFamily="2" charset="0"/>
                <a:cs typeface="Calibri" pitchFamily="2" charset="0"/>
              </a:rPr>
              <a:t>Als NA-Eltern eines Kindes mit ASD muss man akkurates Material über die Verhaltensweisen, Schwierigkeiten und Bedürfnisse von autistischen Personen verfügbar haben, um mit seinem autistischen Kind effektiv kommunizieren zu können.</a:t>
            </a:r>
          </a:p>
          <a:p>
            <a:pPr>
              <a:lnSpc>
                <a:spcPct val="80000"/>
              </a:lnSpc>
              <a:spcBef>
                <a:spcPts val="920"/>
              </a:spcBef>
              <a:defRPr sz="2575" cap="none"/>
            </a:pPr>
            <a:endParaRPr lang="de-de" sz="2390" cap="none">
              <a:latin typeface="Avignon Pro" charset="0"/>
              <a:ea typeface="Calibri" pitchFamily="2" charset="0"/>
              <a:cs typeface="Calibri" pitchFamily="2" charset="0"/>
            </a:endParaRPr>
          </a:p>
          <a:p>
            <a:pPr>
              <a:lnSpc>
                <a:spcPct val="80000"/>
              </a:lnSpc>
              <a:spcBef>
                <a:spcPts val="920"/>
              </a:spcBef>
              <a:defRPr sz="2575" cap="none"/>
            </a:pPr>
            <a:r>
              <a:rPr lang="de-de" sz="2390" cap="none">
                <a:latin typeface="Avignon Pro" charset="0"/>
                <a:ea typeface="Calibri" pitchFamily="2" charset="0"/>
                <a:cs typeface="Calibri" pitchFamily="2" charset="0"/>
              </a:rPr>
              <a:t>Als NA-Bekanntschaft einer Person mit ASD muss man genügend Verständnis gegenüber der Person mit Autismus verfügbar haben, um positive soziale Erfahrungen mit dieser durchführen zu können.</a:t>
            </a:r>
          </a:p>
          <a:p>
            <a:pPr>
              <a:lnSpc>
                <a:spcPct val="80000"/>
              </a:lnSpc>
              <a:spcBef>
                <a:spcPts val="920"/>
              </a:spcBef>
              <a:defRPr sz="2575" cap="none"/>
            </a:pPr>
            <a:endParaRPr lang="en-us" cap="none"/>
          </a:p>
        </p:txBody>
      </p:sp>
    </p:spTree>
  </p:cSld>
  <p:clrMapOvr>
    <a:masterClrMapping/>
  </p:clrMapOvr>
  <mc:AlternateContent xmlns:mc="http://schemas.openxmlformats.org/markup-compatibility/2006">
    <mc:Choice xmlns:p14="http://schemas.microsoft.com/office/powerpoint/2010/main" Requires="p14">
      <p:transition spd="slow" p14:dur="1800">
        <p:wipe/>
        <p:extLst>
          <p:ext uri="smNativeData">
            <pr:smNativeData xmlns="smNativeData" xmlns:pr="smNativeData" xmlns:p15="http://schemas.microsoft.com/office/powerpoint/2012/main" val="Ai5OZQAAAAAIBwAAAAAAAAoAAAAAAAAAAAAAAAAAAAAAAAAAAQAAAAAAAAAAAAAAAAAAAAAAAAAAAAAA"/>
          </p:ext>
        </p:extLst>
      </p:transition>
    </mc:Choice>
    <mc:Fallback>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
              </a:ext>
            </a:extLst>
          </p:cNvSpPr>
          <p:nvPr>
            <p:ph type="title"/>
          </p:nvPr>
        </p:nvSpPr>
        <p:spPr/>
        <p:txBody>
          <a:bodyPr/>
          <a:lstStyle/>
          <a:p>
            <a:pPr algn="ctr"/>
            <a:r>
              <a:rPr lang="de-de" b="1" cap="none">
                <a:latin typeface="Avignon Pro" charset="0"/>
                <a:ea typeface="Calibri Light" pitchFamily="2" charset="0"/>
                <a:cs typeface="Calibri Light" pitchFamily="2" charset="0"/>
              </a:rPr>
              <a:t>Erfordernisse – Organisationen und nicht direkt Beteiligte </a:t>
            </a:r>
            <a:endParaRPr lang="en-us" b="1" cap="none">
              <a:latin typeface="Avignon Pro" charset="0"/>
              <a:ea typeface="Calibri Light" pitchFamily="2" charset="0"/>
              <a:cs typeface="Calibri Light" pitchFamily="2" charset="0"/>
            </a:endParaRPr>
          </a:p>
        </p:txBody>
      </p:sp>
      <p:sp>
        <p:nvSpPr>
          <p:cNvPr id="3" name="Inhalts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AIJQAA8ScAABAAAAAmAAAACAAAAAEgAAAAAAAA"/>
              </a:ext>
            </a:extLst>
          </p:cNvSpPr>
          <p:nvPr>
            <p:ph type="body" idx="1"/>
          </p:nvPr>
        </p:nvSpPr>
        <p:spPr>
          <a:xfrm>
            <a:off x="838200" y="1825625"/>
            <a:ext cx="5181600" cy="4667250"/>
          </a:xfrm>
        </p:spPr>
        <p:txBody>
          <a:bodyPr vert="horz" wrap="square" lIns="91440" tIns="45720" rIns="91440" bIns="45720" numCol="1" spcCol="215900" anchor="t">
            <a:prstTxWarp prst="textNoShape">
              <a:avLst/>
            </a:prstTxWarp>
          </a:bodyPr>
          <a:lstStyle/>
          <a:p>
            <a:pPr>
              <a:spcBef>
                <a:spcPts val="920"/>
              </a:spcBef>
              <a:defRPr sz="2575" cap="none"/>
            </a:pPr>
            <a:r>
              <a:rPr lang="de-de" sz="2390" cap="none">
                <a:latin typeface="Avignon Pro" charset="0"/>
                <a:ea typeface="Calibri" pitchFamily="2" charset="0"/>
                <a:cs typeface="Calibri" pitchFamily="2" charset="0"/>
              </a:rPr>
              <a:t>Als Pädagoge muss man akkurates Material über die Verhaltensweisen, Schwierigkeiten und Bedürfnisse von autistischen Personen verfügbar haben, um auf seine autistischen Schüler eingehen zu können.</a:t>
            </a:r>
          </a:p>
          <a:p>
            <a:pPr marL="0" indent="0">
              <a:spcBef>
                <a:spcPts val="920"/>
              </a:spcBef>
              <a:buNone/>
              <a:defRPr sz="2575" cap="none"/>
            </a:pPr>
            <a:endParaRPr lang="de-de" sz="2390" cap="none">
              <a:latin typeface="Avignon Pro" charset="0"/>
              <a:ea typeface="Calibri" pitchFamily="2" charset="0"/>
              <a:cs typeface="Calibri" pitchFamily="2" charset="0"/>
            </a:endParaRPr>
          </a:p>
          <a:p>
            <a:pPr>
              <a:spcBef>
                <a:spcPts val="920"/>
              </a:spcBef>
              <a:defRPr sz="2575" cap="none"/>
            </a:pPr>
            <a:r>
              <a:rPr lang="de-de" sz="2390" cap="none">
                <a:latin typeface="Avignon Pro" charset="0"/>
                <a:ea typeface="Calibri" pitchFamily="2" charset="0"/>
                <a:cs typeface="Calibri" pitchFamily="2" charset="0"/>
              </a:rPr>
              <a:t>Als Unternehmen muss man Mitarbeiter mit genügend Verständnis gegenüber einem Arbeitnehmer mit ASD verfügbar haben, um diese erfolgreich in den Arbeitsplatz integrieren zu können</a:t>
            </a:r>
            <a:r>
              <a:rPr lang="de-de" cap="none">
                <a:latin typeface="Avignon Pro" charset="0"/>
                <a:ea typeface="Calibri" pitchFamily="2" charset="0"/>
                <a:cs typeface="Calibri" pitchFamily="2" charset="0"/>
              </a:rPr>
              <a:t>.</a:t>
            </a:r>
          </a:p>
          <a:p>
            <a:pPr marL="0" indent="0">
              <a:spcBef>
                <a:spcPts val="920"/>
              </a:spcBef>
              <a:buNone/>
              <a:defRPr sz="2575" cap="none"/>
            </a:pPr>
            <a:endParaRPr lang="en-us" cap="none"/>
          </a:p>
        </p:txBody>
      </p:sp>
      <p:sp>
        <p:nvSpPr>
          <p:cNvPr id="4" name="Inhaltsplatzhalt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UAADsLAADYRQAAACYAABAAAAAmAAAACAAAAAAgAAAAAAAA"/>
              </a:ext>
            </a:extLst>
          </p:cNvSpPr>
          <p:nvPr>
            <p:ph type="body" idx="2"/>
          </p:nvPr>
        </p:nvSpPr>
        <p:spPr/>
        <p:txBody>
          <a:bodyPr vert="horz" wrap="square" lIns="91440" tIns="45720" rIns="91440" bIns="45720" numCol="1" spcCol="215900" anchor="t">
            <a:prstTxWarp prst="textNoShape">
              <a:avLst/>
            </a:prstTxWarp>
          </a:bodyPr>
          <a:lstStyle/>
          <a:p>
            <a:pPr>
              <a:spcBef>
                <a:spcPts val="920"/>
              </a:spcBef>
              <a:defRPr sz="2575" cap="none"/>
            </a:pPr>
            <a:r>
              <a:rPr lang="de-de" sz="2390" cap="none">
                <a:latin typeface="Avignon Pro" charset="0"/>
                <a:ea typeface="Calibri" pitchFamily="2" charset="0"/>
                <a:cs typeface="Arial" pitchFamily="2" charset="0"/>
              </a:rPr>
              <a:t>Als Regierungsbehörde muss man Autismus-spezifisches Schulungsmaterial verfügbar haben, um Schulungen mit seinen Mitarbeitern durchführen zu können.</a:t>
            </a:r>
          </a:p>
          <a:p>
            <a:pPr marL="0" indent="0">
              <a:spcBef>
                <a:spcPts val="920"/>
              </a:spcBef>
              <a:buNone/>
              <a:defRPr sz="2575" cap="none"/>
            </a:pPr>
            <a:endParaRPr lang="de-de" sz="2390" cap="none">
              <a:latin typeface="Avignon Pro" charset="0"/>
              <a:ea typeface="Calibri" pitchFamily="2" charset="0"/>
              <a:cs typeface="Arial" pitchFamily="2" charset="0"/>
            </a:endParaRPr>
          </a:p>
          <a:p>
            <a:pPr>
              <a:spcBef>
                <a:spcPts val="920"/>
              </a:spcBef>
              <a:defRPr sz="2575" cap="none"/>
            </a:pPr>
            <a:r>
              <a:rPr lang="de-de" sz="2390" cap="none">
                <a:latin typeface="Avignon Pro" charset="0"/>
                <a:ea typeface="Calibri" pitchFamily="2" charset="0"/>
                <a:cs typeface="Arial" pitchFamily="2" charset="0"/>
              </a:rPr>
              <a:t>Als Pädagoge muss man Wissen über negative Stereotype und Vorurteile gegenüber Autisten verfügbar haben, um aktiv gegen eigene unterbewusste Abneigungen vorgehen zu können.</a:t>
            </a:r>
          </a:p>
          <a:p>
            <a:pPr marL="0" indent="0">
              <a:spcBef>
                <a:spcPts val="920"/>
              </a:spcBef>
              <a:buNone/>
              <a:defRPr sz="2575" cap="none"/>
            </a:pPr>
            <a:endParaRPr lang="en-us" cap="none"/>
          </a:p>
        </p:txBody>
      </p:sp>
    </p:spTree>
  </p:cSld>
  <p:clrMapOvr>
    <a:masterClrMapping/>
  </p:clrMapOvr>
  <mc:AlternateContent xmlns:mc="http://schemas.openxmlformats.org/markup-compatibility/2006">
    <mc:Choice xmlns:p14="http://schemas.microsoft.com/office/powerpoint/2010/main" Requires="p14">
      <p:transition spd="slow" p14:dur="1800">
        <p:wipe/>
        <p:extLst>
          <p:ext uri="smNativeData">
            <pr:smNativeData xmlns="smNativeData" xmlns:pr="smNativeData" xmlns:p15="http://schemas.microsoft.com/office/powerpoint/2012/main" val="Ai5OZQAAAAAIBwAAAAAAAAoAAAAAAAAAAAAAAAAAAAAAAAAAAQAAAAAAAAAAAAAAAAAAAAAAAAAAAAAA"/>
          </p:ext>
        </p:extLst>
      </p:transition>
    </mc:Choice>
    <mc:Fallback>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
              </a:ext>
            </a:extLst>
          </p:cNvSpPr>
          <p:nvPr>
            <p:ph type="title"/>
          </p:nvPr>
        </p:nvSpPr>
        <p:spPr/>
        <p:txBody>
          <a:bodyPr/>
          <a:lstStyle/>
          <a:p>
            <a:pPr algn="ctr"/>
            <a:r>
              <a:rPr lang="de-de" b="1" cap="none">
                <a:latin typeface="Avignon Pro" charset="0"/>
                <a:ea typeface="Calibri Light" pitchFamily="2" charset="0"/>
                <a:cs typeface="Calibri Light" pitchFamily="2" charset="0"/>
              </a:rPr>
              <a:t>Erste Projektrisiken</a:t>
            </a:r>
            <a:endParaRPr lang="en-us" b="1" cap="none">
              <a:latin typeface="Avignon Pro" charset="0"/>
              <a:ea typeface="Calibri Light" pitchFamily="2" charset="0"/>
              <a:cs typeface="Calibri Light" pitchFamily="2" charset="0"/>
            </a:endParaRPr>
          </a:p>
        </p:txBody>
      </p:sp>
      <p:sp>
        <p:nvSpPr>
          <p:cNvPr id="3" name="Inhalts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DYRQAAGiQAABAAAAAmAAAACAAAAAEgAAAAAAAA"/>
              </a:ext>
            </a:extLst>
          </p:cNvSpPr>
          <p:nvPr>
            <p:ph type="body" idx="1"/>
          </p:nvPr>
        </p:nvSpPr>
        <p:spPr>
          <a:xfrm>
            <a:off x="838200" y="1825625"/>
            <a:ext cx="10515600" cy="4043045"/>
          </a:xfrm>
        </p:spPr>
        <p:txBody>
          <a:bodyPr vert="horz" wrap="square" lIns="91440" tIns="45720" rIns="91440" bIns="45720" numCol="1" spcCol="215900" anchor="t">
            <a:prstTxWarp prst="textNoShape">
              <a:avLst/>
            </a:prstTxWarp>
          </a:bodyPr>
          <a:lstStyle/>
          <a:p>
            <a:r>
              <a:rPr lang="de-de" sz="2400" cap="none">
                <a:latin typeface="Avignon Pro" charset="0"/>
                <a:ea typeface="Calibri" pitchFamily="2" charset="0"/>
                <a:cs typeface="Calibri" pitchFamily="2" charset="0"/>
              </a:rPr>
              <a:t>Confirmation Bias der Nutzer stärkt ungewollt bisherige Weltanschauung bei Betrachtung des Schulungsmaterials</a:t>
            </a:r>
          </a:p>
          <a:p>
            <a:r>
              <a:rPr lang="de-de" sz="2400" cap="none">
                <a:latin typeface="Avignon Pro" charset="0"/>
                <a:ea typeface="Calibri" pitchFamily="2" charset="0"/>
                <a:cs typeface="Calibri" pitchFamily="2" charset="0"/>
              </a:rPr>
              <a:t>nur einseitige Betrachtung des Autismusspektrums → fehlende Vorstellung von Autisten mit "unüblichen" Symptomausprägungen</a:t>
            </a:r>
          </a:p>
          <a:p>
            <a:r>
              <a:rPr lang="de-de" sz="2400" cap="none">
                <a:latin typeface="Avignon Pro" charset="0"/>
                <a:ea typeface="Calibri" pitchFamily="2" charset="0"/>
                <a:cs typeface="Calibri" pitchFamily="2" charset="0"/>
              </a:rPr>
              <a:t>API bietet mögliche unentdeckte Security Risks, insbesondere im Bereich Datensicherheit</a:t>
            </a:r>
          </a:p>
          <a:p>
            <a:r>
              <a:rPr lang="de-de" sz="2400" cap="none">
                <a:latin typeface="Avignon Pro" charset="0"/>
                <a:ea typeface="Calibri" pitchFamily="2" charset="0"/>
                <a:cs typeface="Calibri" pitchFamily="2" charset="0"/>
              </a:rPr>
              <a:t>Missbrauchspotential der ChatBot-Funktion → "Prompt-Insertion" umgeht gewollte Funktionalität</a:t>
            </a:r>
          </a:p>
          <a:p>
            <a:r>
              <a:rPr lang="de-de" sz="2400" cap="none">
                <a:latin typeface="Avignon Pro" charset="0"/>
                <a:ea typeface="Calibri" pitchFamily="2" charset="0"/>
                <a:cs typeface="Calibri" pitchFamily="2" charset="0"/>
              </a:rPr>
              <a:t>Abhängigkeit von externen Diensten → Probleme bei Dienstausfall oder Kostenerhöhung</a:t>
            </a:r>
          </a:p>
          <a:p>
            <a:pPr marL="0" indent="0">
              <a:buNone/>
            </a:pPr>
            <a:endParaRPr lang="en-us" cap="none"/>
          </a:p>
        </p:txBody>
      </p:sp>
    </p:spTree>
  </p:cSld>
  <p:clrMapOvr>
    <a:masterClrMapping/>
  </p:clrMapOvr>
  <mc:AlternateContent xmlns:mc="http://schemas.openxmlformats.org/markup-compatibility/2006">
    <mc:Choice xmlns:p14="http://schemas.microsoft.com/office/powerpoint/2010/main" Requires="p14">
      <p:transition spd="slow" p14:dur="1800">
        <p:wipe/>
        <p:extLst>
          <p:ext uri="smNativeData">
            <pr:smNativeData xmlns="smNativeData" xmlns:pr="smNativeData" xmlns:p15="http://schemas.microsoft.com/office/powerpoint/2012/main" val="Ai5OZQAAAAAIBwAAAAAAAAoAAAAAAAAAAAAAAAAAAAAAAAAAAQAAAAAAAAAAAAAAAAAAAAAAAAAAAAAA"/>
          </p:ext>
        </p:extLst>
      </p:transition>
    </mc:Choice>
    <mc:Fallback>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lgn="ctr"/>
            <a:r>
              <a:rPr lang="de-de" b="1" cap="none">
                <a:latin typeface="Avignon Pro" charset="0"/>
                <a:ea typeface="Calibri Light" pitchFamily="2" charset="0"/>
                <a:cs typeface="Calibri Light" pitchFamily="2" charset="0"/>
              </a:rPr>
              <a:t>Vorläufiger weiterführender Projektplan</a:t>
            </a:r>
            <a:endParaRPr lang="en-us" b="1" cap="none">
              <a:latin typeface="Avignon Pro" charset="0"/>
              <a:ea typeface="Calibri Light" pitchFamily="2" charset="0"/>
              <a:cs typeface="Calibri Light" pitchFamily="2" charset="0"/>
            </a:endParaRPr>
          </a:p>
        </p:txBody>
      </p:sp>
      <p:pic>
        <p:nvPicPr>
          <p:cNvPr id="3" name="Inhaltsplatzhalter 4"/>
          <p:cNvPicPr>
            <a:picLocks noGrp="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Ai5OZ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sJgUS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C0IAAAuCQAA00IAAPEnAAAQAAAAJgAAAAgAAAABgQAAAAAAAA=="/>
              </a:ext>
            </a:extLst>
          </p:cNvPicPr>
          <p:nvPr>
            <p:ph type="pic" idx="1"/>
          </p:nvPr>
        </p:nvPicPr>
        <p:blipFill>
          <a:blip r:embed="rId2"/>
          <a:stretch>
            <a:fillRect/>
          </a:stretch>
        </p:blipFill>
        <p:spPr>
          <a:xfrm>
            <a:off x="1329055" y="1492250"/>
            <a:ext cx="9533890" cy="5000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800">
        <p:wipe/>
        <p:extLst>
          <p:ext uri="smNativeData">
            <pr:smNativeData xmlns="smNativeData" xmlns:pr="smNativeData" xmlns:p15="http://schemas.microsoft.com/office/powerpoint/2012/main" val="Ai5OZQAAAAAIBwAAAAAAAAoAAAAAAAAAAAAAAAAAAAAAAAAAAQAAAAAAAAAAAAAAAAAAAAAAAAAAAAAA"/>
          </p:ext>
        </p:extLst>
      </p:transition>
    </mc:Choice>
    <mc:Fallback>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defRPr b="1" cap="none">
                <a:latin typeface="Avignon Pro" charset="0"/>
                <a:ea typeface="Avignon Pro" charset="0"/>
                <a:cs typeface="Avignon Pro" charset="0"/>
              </a:defRPr>
            </a:pPr>
            <a:r>
              <a:t>Inhalt</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type="body" idx="1"/>
          </p:nvPr>
        </p:nvSpPr>
        <p:spPr/>
        <p:txBody>
          <a:bodyPr/>
          <a:lstStyle/>
          <a:p>
            <a:pPr>
              <a:defRPr cap="none">
                <a:latin typeface="Avignon Pro" charset="0"/>
                <a:ea typeface="Avignon Pro" charset="0"/>
                <a:cs typeface="Avignon Pro" charset="0"/>
              </a:defRPr>
            </a:pPr>
            <a:r>
              <a:t>Problemraumanalyse</a:t>
            </a:r>
          </a:p>
          <a:p>
            <a:pPr>
              <a:defRPr cap="none">
                <a:latin typeface="Avignon Pro" charset="0"/>
                <a:ea typeface="Avignon Pro" charset="0"/>
                <a:cs typeface="Avignon Pro" charset="0"/>
              </a:defRPr>
            </a:pPr>
            <a:r>
              <a:t>Zielsetzung</a:t>
            </a:r>
          </a:p>
          <a:p>
            <a:pPr>
              <a:defRPr cap="none">
                <a:latin typeface="Avignon Pro" charset="0"/>
                <a:ea typeface="Avignon Pro" charset="0"/>
                <a:cs typeface="Avignon Pro" charset="0"/>
              </a:defRPr>
            </a:pPr>
            <a:r>
              <a:t>Zielhierarchie</a:t>
            </a:r>
          </a:p>
          <a:p>
            <a:pPr>
              <a:defRPr cap="none">
                <a:latin typeface="Avignon Pro" charset="0"/>
                <a:ea typeface="Avignon Pro" charset="0"/>
                <a:cs typeface="Avignon Pro" charset="0"/>
              </a:defRPr>
            </a:pPr>
            <a:r>
              <a:t>Projektplan</a:t>
            </a:r>
          </a:p>
          <a:p>
            <a:pPr>
              <a:defRPr cap="none">
                <a:latin typeface="Avignon Pro" charset="0"/>
                <a:ea typeface="Avignon Pro" charset="0"/>
                <a:cs typeface="Avignon Pro" charset="0"/>
              </a:defRPr>
            </a:pPr>
            <a:r>
              <a:t>Stakeholderanalyse</a:t>
            </a:r>
          </a:p>
          <a:p>
            <a:pPr>
              <a:defRPr cap="none">
                <a:latin typeface="Avignon Pro" charset="0"/>
                <a:ea typeface="Avignon Pro" charset="0"/>
                <a:cs typeface="Avignon Pro" charset="0"/>
              </a:defRPr>
            </a:pPr>
            <a:r>
              <a:t>Erfordernisse</a:t>
            </a:r>
          </a:p>
          <a:p>
            <a:pPr>
              <a:defRPr cap="none">
                <a:latin typeface="Avignon Pro" charset="0"/>
                <a:ea typeface="Avignon Pro" charset="0"/>
                <a:cs typeface="Avignon Pro" charset="0"/>
              </a:defRPr>
            </a:pPr>
            <a:r>
              <a:t>Projektrisiken</a:t>
            </a:r>
          </a:p>
        </p:txBody>
      </p:sp>
    </p:spTree>
  </p:cSld>
  <p:clrMapOvr>
    <a:masterClrMapping/>
  </p:clrMapOvr>
  <mc:AlternateContent xmlns:mc="http://schemas.openxmlformats.org/markup-compatibility/2006">
    <mc:Choice xmlns:p14="http://schemas.microsoft.com/office/powerpoint/2010/main" Requires="p14">
      <p:transition spd="slow" p14:dur="1300">
        <p:wipe dir="r"/>
        <p:extLst>
          <p:ext uri="smNativeData">
            <pr:smNativeData xmlns="smNativeData" xmlns:pr="smNativeData" xmlns:p15="http://schemas.microsoft.com/office/powerpoint/2012/main" val="Ai5OZQAAAAAUBQAAAAAAAAoAAAACAAAAAAAAAAAAAAAAAAAAAQAAAAAAAAAAAAAAAAAAAAAAAAAAAAAA"/>
          </p:ext>
        </p:extLst>
      </p:transition>
    </mc:Choice>
    <mc:Fallback>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AAAAAAAAAAA"/>
              </a:ext>
            </a:extLst>
          </p:cNvSpPr>
          <p:nvPr>
            <p:ph type="title"/>
          </p:nvPr>
        </p:nvSpPr>
        <p:spPr/>
        <p:txBody>
          <a:bodyPr/>
          <a:lstStyle/>
          <a:p>
            <a:pPr>
              <a:defRPr sz="4800" cap="none">
                <a:latin typeface="Avignon Pro" charset="0"/>
                <a:ea typeface="Avignon Pro" charset="0"/>
                <a:cs typeface="Avignon Pro" charset="0"/>
              </a:defRPr>
            </a:pPr>
            <a:r>
              <a:t>Problemraum</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gAAEUJAACnQgAAsCUAABAAAAAmAAAACAAAAAGAAAAAAAAA"/>
              </a:ext>
            </a:extLst>
          </p:cNvSpPr>
          <p:nvPr>
            <p:ph type="body" idx="1"/>
          </p:nvPr>
        </p:nvSpPr>
        <p:spPr>
          <a:xfrm>
            <a:off x="1363345" y="1506855"/>
            <a:ext cx="9471660" cy="4619625"/>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marL="0" indent="0" algn="ctr">
              <a:buNone/>
              <a:defRPr i="1" cap="none">
                <a:latin typeface="Avignon Pro" charset="0"/>
                <a:ea typeface="Avignon Pro" charset="0"/>
                <a:cs typeface="Avignon Pro" charset="0"/>
              </a:defRPr>
            </a:pPr>
            <a:endParaRPr/>
          </a:p>
          <a:p>
            <a:pPr marL="0" indent="0" algn="ctr">
              <a:buNone/>
              <a:defRPr i="1" cap="none">
                <a:latin typeface="Avignon Pro" charset="0"/>
                <a:ea typeface="Avignon Pro" charset="0"/>
                <a:cs typeface="Avignon Pro" charset="0"/>
              </a:defRPr>
            </a:pPr>
            <a:endParaRPr/>
          </a:p>
          <a:p>
            <a:pPr marL="0" indent="0" algn="ctr">
              <a:buNone/>
              <a:defRPr i="1" cap="none">
                <a:latin typeface="Avignon Pro" charset="0"/>
                <a:ea typeface="Avignon Pro" charset="0"/>
                <a:cs typeface="Avignon Pro" charset="0"/>
              </a:defRPr>
            </a:pPr>
            <a:endParaRPr/>
          </a:p>
          <a:p>
            <a:pPr marL="0" indent="0" algn="ctr">
              <a:buNone/>
              <a:defRPr i="1" cap="none">
                <a:latin typeface="Avignon Pro" charset="0"/>
                <a:ea typeface="Avignon Pro" charset="0"/>
                <a:cs typeface="Avignon Pro" charset="0"/>
              </a:defRPr>
            </a:pPr>
            <a:r>
              <a:t>“Schwierigkeiten in der sozialen Interaktionen zwischen Individuen mit und ohne Austimus-Spektrum-Störung”</a:t>
            </a:r>
          </a:p>
        </p:txBody>
      </p:sp>
      <p:sp>
        <p:nvSpPr>
          <p:cNvPr id="4"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4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1AgAABAAAAAmAAAACAAAAAEAAAAAAAAA"/>
              </a:ext>
            </a:extLst>
          </p:cNvSpPr>
          <p:nvPr>
            <p:ph type="body" idx="2"/>
          </p:nvPr>
        </p:nvSpPr>
        <p:spPr>
          <a:xfrm>
            <a:off x="609600" y="1435100"/>
            <a:ext cx="4011295" cy="0"/>
          </a:xfrm>
        </p:spPr>
        <p:txBody>
          <a:bodyPr/>
          <a:lstStyle/>
          <a:p>
            <a:endParaRPr/>
          </a:p>
        </p:txBody>
      </p:sp>
    </p:spTree>
  </p:cSld>
  <p:clrMapOvr>
    <a:masterClrMapping/>
  </p:clrMapOvr>
  <mc:AlternateContent xmlns:mc="http://schemas.openxmlformats.org/markup-compatibility/2006">
    <mc:Choice xmlns:p14="http://schemas.microsoft.com/office/powerpoint/2010/main" Requires="p14">
      <p:transition spd="slow" p14:dur="1800">
        <p:wipe/>
        <p:extLst>
          <p:ext uri="smNativeData">
            <pr:smNativeData xmlns="smNativeData" xmlns:pr="smNativeData" xmlns:p15="http://schemas.microsoft.com/office/powerpoint/2012/main" val="Ai5OZQAAAAAIBwAAAAAAAAoAAAAAAAAAAAAAAAAAAAAAAAAAAQAAAAAAAAAAAAAAAAAAAAAAAAAAAAAA"/>
          </p:ext>
        </p:extLst>
      </p:transition>
    </mc:Choice>
    <mc:Fallback>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defRPr b="1" cap="none">
                <a:latin typeface="Avignon Pro" charset="0"/>
                <a:ea typeface="Avignon Pro" charset="0"/>
                <a:cs typeface="Avignon Pro" charset="0"/>
              </a:defRPr>
            </a:pPr>
            <a:r>
              <a:t>Forschungsstand</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2NjY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MAANgJAAASRwAAuBgAABAAAAAmAAAACAAAAAEAAAAAAAAA"/>
              </a:ext>
            </a:extLst>
          </p:cNvSpPr>
          <p:nvPr>
            <p:ph type="body" idx="1"/>
          </p:nvPr>
        </p:nvSpPr>
        <p:spPr>
          <a:xfrm>
            <a:off x="610235" y="1600200"/>
            <a:ext cx="10942955" cy="2418080"/>
          </a:xfrm>
        </p:spPr>
        <p:txBody>
          <a:bodyPr/>
          <a:lstStyle/>
          <a:p>
            <a:pPr marL="0" indent="0">
              <a:buNone/>
              <a:defRPr sz="2400" cap="none">
                <a:latin typeface="Avignon Pro" charset="0"/>
                <a:ea typeface="Avignon Pro" charset="0"/>
                <a:cs typeface="Avignon Pro" charset="0"/>
              </a:defRPr>
            </a:pPr>
            <a:r>
              <a:t>Recherche über: </a:t>
            </a:r>
          </a:p>
          <a:p>
            <a:pPr marL="0" indent="0">
              <a:buNone/>
              <a:defRPr sz="2400" cap="none">
                <a:latin typeface="Avignon Pro" charset="0"/>
                <a:ea typeface="Avignon Pro" charset="0"/>
                <a:cs typeface="Avignon Pro" charset="0"/>
              </a:defRPr>
            </a:pPr>
            <a:endParaRPr/>
          </a:p>
          <a:p>
            <a:pPr marL="285750" lvl="1">
              <a:buFont typeface="Wingdings" pitchFamily="2" charset="2"/>
              <a:buChar char=""/>
              <a:defRPr sz="2400" cap="none">
                <a:latin typeface="Avignon Pro" charset="0"/>
                <a:ea typeface="Avignon Pro" charset="0"/>
                <a:cs typeface="Avignon Pro" charset="0"/>
              </a:defRPr>
            </a:pPr>
            <a:r>
              <a:t>Kommunikationslage</a:t>
            </a:r>
          </a:p>
          <a:p>
            <a:pPr marL="285750" lvl="1">
              <a:buFont typeface="Wingdings" pitchFamily="2" charset="2"/>
              <a:buChar char=""/>
              <a:defRPr sz="2400" cap="none">
                <a:latin typeface="Avignon Pro" charset="0"/>
                <a:ea typeface="Avignon Pro" charset="0"/>
                <a:cs typeface="Avignon Pro" charset="0"/>
              </a:defRPr>
            </a:pPr>
            <a:r>
              <a:t>Effektivität und von Toleranztrainings von NA</a:t>
            </a:r>
          </a:p>
          <a:p>
            <a:pPr marL="285750" lvl="1">
              <a:buFont typeface="Wingdings" pitchFamily="2" charset="2"/>
              <a:buChar char=""/>
              <a:defRPr sz="2400" cap="none">
                <a:latin typeface="Avignon Pro" charset="0"/>
                <a:ea typeface="Avignon Pro" charset="0"/>
                <a:cs typeface="Avignon Pro" charset="0"/>
              </a:defRPr>
            </a:pPr>
            <a:r>
              <a:t>Nutzung von ChatBots zur Förderung sozialer Kompetenz</a:t>
            </a: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Ai5OZ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4Q+4O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JkQAAC4GAAAtToAADImAAAQAAAAJgAAAAgAAAD//////////w=="/>
              </a:ext>
            </a:extLst>
          </p:cNvPicPr>
          <p:nvPr/>
        </p:nvPicPr>
        <p:blipFill>
          <a:blip r:embed="rId2"/>
          <a:stretch>
            <a:fillRect/>
          </a:stretch>
        </p:blipFill>
        <p:spPr>
          <a:xfrm>
            <a:off x="2698115" y="4018280"/>
            <a:ext cx="6845300" cy="219075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spd="slow" p14:dur="1300">
        <p:wipe dir="r"/>
        <p:extLst>
          <p:ext uri="smNativeData">
            <pr:smNativeData xmlns="smNativeData" xmlns:pr="smNativeData" xmlns:p15="http://schemas.microsoft.com/office/powerpoint/2012/main" val="Ai5OZQAAAAAUBQAAAAAAAAoAAAACAAAAAAAAAAAAAAAAAAAAAQAAAAAAAAAAAAAAAAAAAAAAAAAAAAAA"/>
          </p:ext>
        </p:extLst>
      </p:transition>
    </mc:Choice>
    <mc:Fallback>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332AF0-4C3C-4693-2DB0-D05EC2A6C9D3}"/>
              </a:ext>
            </a:extLst>
          </p:cNvPr>
          <p:cNvSpPr>
            <a:spLocks noGrp="1"/>
          </p:cNvSpPr>
          <p:nvPr>
            <p:ph type="title"/>
          </p:nvPr>
        </p:nvSpPr>
        <p:spPr/>
        <p:txBody>
          <a:bodyPr/>
          <a:lstStyle/>
          <a:p>
            <a:r>
              <a:rPr lang="de-DE" b="1" dirty="0">
                <a:latin typeface="Avignon Pro"/>
              </a:rPr>
              <a:t>Domänenmodell</a:t>
            </a:r>
            <a:endParaRPr lang="en-DE" b="1" dirty="0">
              <a:latin typeface="Avignon Pro"/>
            </a:endParaRPr>
          </a:p>
        </p:txBody>
      </p:sp>
      <p:pic>
        <p:nvPicPr>
          <p:cNvPr id="5" name="Inhaltsplatzhalter 4">
            <a:extLst>
              <a:ext uri="{FF2B5EF4-FFF2-40B4-BE49-F238E27FC236}">
                <a16:creationId xmlns:a16="http://schemas.microsoft.com/office/drawing/2014/main" id="{38FBEFEB-0388-3513-7F57-DF3F011B2E57}"/>
              </a:ext>
            </a:extLst>
          </p:cNvPr>
          <p:cNvPicPr>
            <a:picLocks noGrp="1" noChangeAspect="1"/>
          </p:cNvPicPr>
          <p:nvPr>
            <p:ph idx="1"/>
          </p:nvPr>
        </p:nvPicPr>
        <p:blipFill>
          <a:blip r:embed="rId2"/>
          <a:stretch>
            <a:fillRect/>
          </a:stretch>
        </p:blipFill>
        <p:spPr>
          <a:xfrm>
            <a:off x="2041842" y="1132840"/>
            <a:ext cx="8108315" cy="5596890"/>
          </a:xfrm>
        </p:spPr>
      </p:pic>
    </p:spTree>
    <p:extLst>
      <p:ext uri="{BB962C8B-B14F-4D97-AF65-F5344CB8AC3E}">
        <p14:creationId xmlns:p14="http://schemas.microsoft.com/office/powerpoint/2010/main" val="34292666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8A51C3-9A81-02FE-61CC-881BD1F92088}"/>
              </a:ext>
            </a:extLst>
          </p:cNvPr>
          <p:cNvSpPr>
            <a:spLocks noGrp="1"/>
          </p:cNvSpPr>
          <p:nvPr>
            <p:ph type="title"/>
          </p:nvPr>
        </p:nvSpPr>
        <p:spPr/>
        <p:txBody>
          <a:bodyPr/>
          <a:lstStyle/>
          <a:p>
            <a:r>
              <a:rPr lang="de-DE" b="1" dirty="0">
                <a:latin typeface="Avignon Pro"/>
              </a:rPr>
              <a:t>UW-Diagramm</a:t>
            </a:r>
            <a:endParaRPr lang="en-DE" b="1" dirty="0">
              <a:latin typeface="Avignon Pro"/>
            </a:endParaRPr>
          </a:p>
        </p:txBody>
      </p:sp>
      <p:pic>
        <p:nvPicPr>
          <p:cNvPr id="5" name="Inhaltsplatzhalter 4">
            <a:extLst>
              <a:ext uri="{FF2B5EF4-FFF2-40B4-BE49-F238E27FC236}">
                <a16:creationId xmlns:a16="http://schemas.microsoft.com/office/drawing/2014/main" id="{3CCDDB1B-5BD7-C7FA-18F6-3CCF73129191}"/>
              </a:ext>
            </a:extLst>
          </p:cNvPr>
          <p:cNvPicPr>
            <a:picLocks noGrp="1" noChangeAspect="1"/>
          </p:cNvPicPr>
          <p:nvPr>
            <p:ph idx="1"/>
          </p:nvPr>
        </p:nvPicPr>
        <p:blipFill>
          <a:blip r:embed="rId2"/>
          <a:stretch>
            <a:fillRect/>
          </a:stretch>
        </p:blipFill>
        <p:spPr>
          <a:xfrm>
            <a:off x="1503680" y="1348106"/>
            <a:ext cx="9328149" cy="5381624"/>
          </a:xfrm>
        </p:spPr>
      </p:pic>
    </p:spTree>
    <p:extLst>
      <p:ext uri="{BB962C8B-B14F-4D97-AF65-F5344CB8AC3E}">
        <p14:creationId xmlns:p14="http://schemas.microsoft.com/office/powerpoint/2010/main" val="391640290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AAAAAAAAAAA"/>
              </a:ext>
            </a:extLst>
          </p:cNvSpPr>
          <p:nvPr>
            <p:ph type="title"/>
          </p:nvPr>
        </p:nvSpPr>
        <p:spPr/>
        <p:txBody>
          <a:bodyPr/>
          <a:lstStyle/>
          <a:p>
            <a:pPr>
              <a:defRPr sz="4800" cap="none">
                <a:latin typeface="Avignon Pro" charset="0"/>
                <a:ea typeface="Avignon Pro" charset="0"/>
                <a:cs typeface="Avignon Pro" charset="0"/>
              </a:defRPr>
            </a:pPr>
            <a:r>
              <a:t>Zielsetzung</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gAAEUJAACnQgAAsCUAABAAAAAmAAAACAAAAAGAAAAAAAAA"/>
              </a:ext>
            </a:extLst>
          </p:cNvSpPr>
          <p:nvPr>
            <p:ph type="body" idx="1"/>
          </p:nvPr>
        </p:nvSpPr>
        <p:spPr>
          <a:xfrm>
            <a:off x="1363345" y="1506855"/>
            <a:ext cx="9471660" cy="4619625"/>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marL="0" indent="0" algn="ctr">
              <a:buNone/>
              <a:defRPr i="1" cap="none">
                <a:latin typeface="Avignon Pro" charset="0"/>
                <a:ea typeface="Avignon Pro" charset="0"/>
                <a:cs typeface="Avignon Pro" charset="0"/>
              </a:defRPr>
            </a:pPr>
            <a:endParaRPr/>
          </a:p>
          <a:p>
            <a:pPr marL="0" indent="0" algn="ctr">
              <a:buNone/>
              <a:defRPr i="1" cap="none">
                <a:latin typeface="Avignon Pro" charset="0"/>
                <a:ea typeface="Avignon Pro" charset="0"/>
                <a:cs typeface="Avignon Pro" charset="0"/>
              </a:defRPr>
            </a:pPr>
            <a:endParaRPr/>
          </a:p>
          <a:p>
            <a:pPr marL="0" indent="0" algn="ctr">
              <a:buNone/>
              <a:defRPr i="1" cap="none">
                <a:latin typeface="Avignon Pro" charset="0"/>
                <a:ea typeface="Avignon Pro" charset="0"/>
                <a:cs typeface="Avignon Pro" charset="0"/>
              </a:defRPr>
            </a:pPr>
            <a:endParaRPr/>
          </a:p>
          <a:p>
            <a:pPr marL="0" indent="0" algn="ctr">
              <a:buNone/>
              <a:defRPr i="1" cap="none">
                <a:latin typeface="Avignon Pro" charset="0"/>
                <a:ea typeface="Avignon Pro" charset="0"/>
                <a:cs typeface="Avignon Pro" charset="0"/>
              </a:defRPr>
            </a:pPr>
            <a:r>
              <a:t>Wir wollen ein System entwickeln, das Kommunikation und akzeptierendes Verhalten von Nicht-Autisten gegenüber Autisten fördert.</a:t>
            </a:r>
          </a:p>
        </p:txBody>
      </p:sp>
      <p:sp>
        <p:nvSpPr>
          <p:cNvPr id="4"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1AgAABAAAAAmAAAACAAAAAEAAAAAAAAA"/>
              </a:ext>
            </a:extLst>
          </p:cNvSpPr>
          <p:nvPr>
            <p:ph type="body" idx="2"/>
          </p:nvPr>
        </p:nvSpPr>
        <p:spPr>
          <a:xfrm>
            <a:off x="609600" y="1435100"/>
            <a:ext cx="4011295" cy="0"/>
          </a:xfrm>
        </p:spPr>
        <p:txBody>
          <a:bodyPr/>
          <a:lstStyle/>
          <a:p>
            <a:endParaRPr/>
          </a:p>
        </p:txBody>
      </p:sp>
    </p:spTree>
  </p:cSld>
  <p:clrMapOvr>
    <a:masterClrMapping/>
  </p:clrMapOvr>
  <mc:AlternateContent xmlns:mc="http://schemas.openxmlformats.org/markup-compatibility/2006">
    <mc:Choice xmlns:p14="http://schemas.microsoft.com/office/powerpoint/2010/main" Requires="p14">
      <p:transition spd="slow" p14:dur="1300">
        <p:wipe dir="r"/>
        <p:extLst>
          <p:ext uri="smNativeData">
            <pr:smNativeData xmlns="smNativeData" xmlns:pr="smNativeData" xmlns:p15="http://schemas.microsoft.com/office/powerpoint/2012/main" val="Ai5OZQAAAAAUBQAAAAAAAAoAAAACAAAAAAAAAAAAAAAAAAAAAQAAAAAAAAAAAAAAAAAAAAAAAAAAAAAA"/>
          </p:ext>
        </p:extLst>
      </p:transition>
    </mc:Choice>
    <mc:Fallback>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defRPr b="1" cap="none">
                <a:latin typeface="Avignon Pro" charset="0"/>
                <a:ea typeface="Avignon Pro" charset="0"/>
                <a:cs typeface="Avignon Pro" charset="0"/>
              </a:defRPr>
            </a:pPr>
            <a:r>
              <a:t>Zielhierarchie</a:t>
            </a:r>
          </a:p>
        </p:txBody>
      </p:sp>
      <p:pic>
        <p:nvPicPr>
          <p:cNvPr id="3"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Ai5OZ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DAoAAAAAAABkAAAAZAAAAAAAAAAjAAAABAAAAGQAAAAXAAAAFAAAAAAAAAAAAAAA/38AAP9/AAAAAAAACQAAAAQAAABBAE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YfAAAICgAAEUcAALonAAAQAAAAJgAAAAgAAAD//////////w=="/>
              </a:ext>
            </a:extLst>
          </p:cNvPicPr>
          <p:nvPr/>
        </p:nvPicPr>
        <p:blipFill>
          <a:blip r:embed="rId2"/>
          <a:srcRect b="25720"/>
          <a:stretch>
            <a:fillRect/>
          </a:stretch>
        </p:blipFill>
        <p:spPr>
          <a:xfrm>
            <a:off x="5053330" y="1630680"/>
            <a:ext cx="6499225" cy="4827270"/>
          </a:xfrm>
          <a:prstGeom prst="rect">
            <a:avLst/>
          </a:prstGeom>
          <a:noFill/>
          <a:ln>
            <a:noFill/>
          </a:ln>
          <a:effectLst/>
        </p:spPr>
      </p:pic>
      <p:sp>
        <p:nvSpPr>
          <p:cNvPr id="4" name="Textbox1"/>
          <p:cNvSpPr>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MAAJgKAADmHgAA6BoAABAAAAAmAAAACAAAAP//////////"/>
              </a:ext>
            </a:extLst>
          </p:cNvSpPr>
          <p:nvPr/>
        </p:nvSpPr>
        <p:spPr>
          <a:xfrm>
            <a:off x="645160" y="1722120"/>
            <a:ext cx="4377690" cy="2651760"/>
          </a:xfrm>
          <a:prstGeom prst="rect">
            <a:avLst/>
          </a:prstGeom>
          <a:noFill/>
          <a:ln>
            <a:noFill/>
          </a:ln>
          <a:effectLst/>
        </p:spPr>
        <p:txBody>
          <a:bodyPr vert="horz" wrap="square" lIns="91440" tIns="45720" rIns="91440" bIns="45720" numCol="1" spcCol="215900" anchor="t"/>
          <a:lstStyle/>
          <a:p>
            <a:pPr marL="0" lvl="1">
              <a:buNone/>
              <a:defRPr sz="2400" cap="none">
                <a:latin typeface="Avignon Pro" charset="0"/>
                <a:ea typeface="Avignon Pro" charset="0"/>
                <a:cs typeface="Avignon Pro" charset="0"/>
              </a:defRPr>
            </a:pPr>
            <a:r>
              <a:t>Diagramm zur Orientierung:</a:t>
            </a:r>
          </a:p>
          <a:p>
            <a:pPr marL="0" lvl="1">
              <a:buNone/>
              <a:defRPr sz="2400" cap="none">
                <a:latin typeface="Avignon Pro" charset="0"/>
                <a:ea typeface="Avignon Pro" charset="0"/>
                <a:cs typeface="Avignon Pro" charset="0"/>
              </a:defRPr>
            </a:pPr>
            <a:endParaRPr/>
          </a:p>
          <a:p>
            <a:pPr marL="0" lvl="1">
              <a:buFont typeface="Wingdings" pitchFamily="2" charset="2"/>
              <a:buChar char=""/>
              <a:defRPr sz="2400" cap="none">
                <a:latin typeface="Avignon Pro" charset="0"/>
                <a:ea typeface="Avignon Pro" charset="0"/>
                <a:cs typeface="Avignon Pro" charset="0"/>
              </a:defRPr>
            </a:pPr>
            <a:r>
              <a:t> Was muss erfüllt werden?</a:t>
            </a:r>
          </a:p>
          <a:p>
            <a:pPr marL="0" lvl="1">
              <a:buFont typeface="Wingdings" pitchFamily="2" charset="2"/>
              <a:buChar char=""/>
              <a:defRPr sz="2400" cap="none">
                <a:latin typeface="Avignon Pro" charset="0"/>
                <a:ea typeface="Avignon Pro" charset="0"/>
                <a:cs typeface="Avignon Pro" charset="0"/>
              </a:defRPr>
            </a:pPr>
            <a:r>
              <a:t> Was wird abgegeben?</a:t>
            </a:r>
          </a:p>
          <a:p>
            <a:pPr marL="0" lvl="1">
              <a:buFont typeface="Wingdings" pitchFamily="2" charset="2"/>
              <a:buChar char=""/>
              <a:defRPr sz="2400" cap="none">
                <a:latin typeface="Avignon Pro" charset="0"/>
                <a:ea typeface="Avignon Pro" charset="0"/>
                <a:cs typeface="Avignon Pro" charset="0"/>
              </a:defRPr>
            </a:pPr>
            <a:r>
              <a:t> Was soll erreicht werden?</a:t>
            </a:r>
          </a:p>
          <a:p>
            <a:pPr marL="0" lvl="1">
              <a:buFont typeface="Wingdings" pitchFamily="2" charset="2"/>
              <a:buChar char=""/>
              <a:defRPr sz="2400" cap="none">
                <a:latin typeface="Avignon Pro" charset="0"/>
                <a:ea typeface="Avignon Pro" charset="0"/>
                <a:cs typeface="Avignon Pro" charset="0"/>
              </a:defRPr>
            </a:pPr>
            <a:r>
              <a:t> Wann muss alles erreicht werden?</a:t>
            </a:r>
          </a:p>
        </p:txBody>
      </p:sp>
    </p:spTree>
  </p:cSld>
  <p:clrMapOvr>
    <a:masterClrMapping/>
  </p:clrMapOvr>
  <mc:AlternateContent xmlns:mc="http://schemas.openxmlformats.org/markup-compatibility/2006">
    <mc:Choice xmlns:p14="http://schemas.microsoft.com/office/powerpoint/2010/main" Requires="p14">
      <p:transition spd="slow" p14:dur="1300">
        <p:wipe dir="r"/>
        <p:extLst>
          <p:ext uri="smNativeData">
            <pr:smNativeData xmlns="smNativeData" xmlns:pr="smNativeData" xmlns:p15="http://schemas.microsoft.com/office/powerpoint/2012/main" val="Ai5OZQAAAAAUBQAAAAAAAAoAAAACAAAAAAAAAAAAAAAAAAAAAQAAAAAAAAAAAAAAAAAAAAAAAAAAAAAA"/>
          </p:ext>
        </p:extLst>
      </p:transition>
    </mc:Choice>
    <mc:Fallback>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defRPr b="1" cap="none">
                <a:latin typeface="Avignon Pro" charset="0"/>
                <a:ea typeface="Avignon Pro" charset="0"/>
                <a:cs typeface="Avignon Pro" charset="0"/>
              </a:defRPr>
            </a:pPr>
            <a:r>
              <a:t>Leitfragen &amp; Themen</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EAAAAAAAAA"/>
              </a:ext>
            </a:extLst>
          </p:cNvSpPr>
          <p:nvPr>
            <p:ph type="body" idx="1"/>
          </p:nvPr>
        </p:nvSpPr>
        <p:spPr>
          <a:xfrm>
            <a:off x="609600" y="1600200"/>
            <a:ext cx="5385435" cy="4526280"/>
          </a:xfrm>
        </p:spPr>
        <p:txBody>
          <a:bodyPr/>
          <a:lstStyle/>
          <a:p>
            <a:pPr>
              <a:defRPr cap="none">
                <a:latin typeface="Avignon Pro" charset="0"/>
                <a:ea typeface="Avignon Pro" charset="0"/>
                <a:cs typeface="Avignon Pro" charset="0"/>
              </a:defRPr>
            </a:pPr>
            <a:r>
              <a:t>Können Chatbots die sozialen Interaktionen von und mit Autisten positiv beeinflussen?</a:t>
            </a:r>
          </a:p>
          <a:p>
            <a:pPr>
              <a:defRPr cap="none">
                <a:latin typeface="Avignon Pro" charset="0"/>
                <a:ea typeface="Avignon Pro" charset="0"/>
                <a:cs typeface="Avignon Pro" charset="0"/>
              </a:defRPr>
            </a:pPr>
            <a:r>
              <a:t>Können Chatbots die sozialen Interaktionen von und mit Autisten positiv beeinflussen?</a:t>
            </a:r>
          </a:p>
        </p:txBody>
      </p:sp>
      <p:sp>
        <p:nvSpPr>
          <p:cNvPr id="4"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AAAAAAAAAA"/>
              </a:ext>
            </a:extLst>
          </p:cNvSpPr>
          <p:nvPr>
            <p:ph type="body" idx="2"/>
          </p:nvPr>
        </p:nvSpPr>
        <p:spPr/>
        <p:txBody>
          <a:bodyPr/>
          <a:lstStyle/>
          <a:p>
            <a:pPr>
              <a:defRPr cap="none">
                <a:latin typeface="Avignon Pro" charset="0"/>
                <a:ea typeface="Avignon Pro" charset="0"/>
                <a:cs typeface="Avignon Pro" charset="0"/>
              </a:defRPr>
            </a:pPr>
            <a:r>
              <a:t>Trainings für soziale Interaktionen im Kontext Autismus</a:t>
            </a:r>
          </a:p>
          <a:p>
            <a:pPr>
              <a:defRPr cap="none">
                <a:latin typeface="Avignon Pro" charset="0"/>
                <a:ea typeface="Avignon Pro" charset="0"/>
                <a:cs typeface="Avignon Pro" charset="0"/>
              </a:defRPr>
            </a:pPr>
            <a:r>
              <a:t>Künstliche Intelligenzen/Chatbots</a:t>
            </a:r>
          </a:p>
          <a:p>
            <a:pPr>
              <a:defRPr cap="none">
                <a:latin typeface="Avignon Pro" charset="0"/>
                <a:ea typeface="Avignon Pro" charset="0"/>
                <a:cs typeface="Avignon Pro" charset="0"/>
              </a:defRPr>
            </a:pPr>
            <a:r>
              <a:t>Gamification</a:t>
            </a:r>
          </a:p>
        </p:txBody>
      </p:sp>
    </p:spTree>
  </p:cSld>
  <p:clrMapOvr>
    <a:masterClrMapping/>
  </p:clrMapOvr>
  <mc:AlternateContent xmlns:mc="http://schemas.openxmlformats.org/markup-compatibility/2006">
    <mc:Choice xmlns:p14="http://schemas.microsoft.com/office/powerpoint/2010/main" Requires="p14">
      <p:transition spd="slow" p14:dur="1300">
        <p:wipe dir="r"/>
        <p:extLst>
          <p:ext uri="smNativeData">
            <pr:smNativeData xmlns="smNativeData" xmlns:pr="smNativeData" xmlns:p15="http://schemas.microsoft.com/office/powerpoint/2012/main" val="Ai5OZQAAAAAUBQAAAAAAAAoAAAACAAAAAAAAAAAAAAAAAAAAAQAAAAAAAAAAAAAAAAAAAAAAAAAAAAAA"/>
          </p:ext>
        </p:extLst>
      </p:transition>
    </mc:Choice>
    <mc:Fallback>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themeOverride>
</file>

<file path=docProps/app.xml><?xml version="1.0" encoding="utf-8"?>
<Properties xmlns="http://schemas.openxmlformats.org/officeDocument/2006/extended-properties" xmlns:vt="http://schemas.openxmlformats.org/officeDocument/2006/docPropsVTypes">
  <TotalTime>0</TotalTime>
  <Words>641</Words>
  <Application>Microsoft Office PowerPoint</Application>
  <PresentationFormat>Breitbild</PresentationFormat>
  <Paragraphs>99</Paragraphs>
  <Slides>19</Slides>
  <Notes>1</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19</vt:i4>
      </vt:variant>
    </vt:vector>
  </HeadingPairs>
  <TitlesOfParts>
    <vt:vector size="26" baseType="lpstr">
      <vt:lpstr>Arial</vt:lpstr>
      <vt:lpstr>Avignon Pro</vt:lpstr>
      <vt:lpstr>Calibri</vt:lpstr>
      <vt:lpstr>Calibri Light</vt:lpstr>
      <vt:lpstr>Wingdings</vt:lpstr>
      <vt:lpstr>Presentation</vt:lpstr>
      <vt:lpstr>Presentation</vt:lpstr>
      <vt:lpstr>Entwicklungsprojekt - Audit 1</vt:lpstr>
      <vt:lpstr>Inhalt</vt:lpstr>
      <vt:lpstr>Problemraum</vt:lpstr>
      <vt:lpstr>Forschungsstand</vt:lpstr>
      <vt:lpstr>Domänenmodell</vt:lpstr>
      <vt:lpstr>UW-Diagramm</vt:lpstr>
      <vt:lpstr>Zielsetzung</vt:lpstr>
      <vt:lpstr>Zielhierarchie</vt:lpstr>
      <vt:lpstr>Leitfragen &amp; Themen</vt:lpstr>
      <vt:lpstr>Alleinstellungsmerkmal</vt:lpstr>
      <vt:lpstr>Nutzungsmotivation</vt:lpstr>
      <vt:lpstr>Stakeholder - Menschen mit ASD</vt:lpstr>
      <vt:lpstr>Stakeholder - Menschen ohne ASD</vt:lpstr>
      <vt:lpstr>Stakeholder - Detailbetrachtung</vt:lpstr>
      <vt:lpstr>Erfordernisse – Menschen mit ASD</vt:lpstr>
      <vt:lpstr>Erfordernisse – Menschen ohne ASD</vt:lpstr>
      <vt:lpstr>Erfordernisse – Organisationen und nicht direkt Beteiligte </vt:lpstr>
      <vt:lpstr>Erste Projektrisiken</vt:lpstr>
      <vt:lpstr>Vorläufiger weiterführender Projektplan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Entwicklungsprojekt - Audit 1</dc:title>
  <dc:subject/>
  <dc:creator>Ines B</dc:creator>
  <cp:keywords/>
  <dc:description/>
  <cp:lastModifiedBy>Ines B</cp:lastModifiedBy>
  <cp:revision>1</cp:revision>
  <dcterms:created xsi:type="dcterms:W3CDTF">2020-01-07T15:39:59Z</dcterms:created>
  <dcterms:modified xsi:type="dcterms:W3CDTF">2023-11-10T14:29:06Z</dcterms:modified>
</cp:coreProperties>
</file>