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9"/>
  </p:notesMasterIdLst>
  <p:handoutMasterIdLst>
    <p:handoutMasterId r:id="rId40"/>
  </p:handoutMasterIdLst>
  <p:sldIdLst>
    <p:sldId id="256" r:id="rId2"/>
    <p:sldId id="258" r:id="rId3"/>
    <p:sldId id="301" r:id="rId4"/>
    <p:sldId id="260" r:id="rId5"/>
    <p:sldId id="259" r:id="rId6"/>
    <p:sldId id="302" r:id="rId7"/>
    <p:sldId id="325" r:id="rId8"/>
    <p:sldId id="305" r:id="rId9"/>
    <p:sldId id="261" r:id="rId10"/>
    <p:sldId id="306" r:id="rId11"/>
    <p:sldId id="307" r:id="rId12"/>
    <p:sldId id="326" r:id="rId13"/>
    <p:sldId id="327" r:id="rId14"/>
    <p:sldId id="308" r:id="rId15"/>
    <p:sldId id="263" r:id="rId16"/>
    <p:sldId id="336" r:id="rId17"/>
    <p:sldId id="328" r:id="rId18"/>
    <p:sldId id="329" r:id="rId19"/>
    <p:sldId id="330" r:id="rId20"/>
    <p:sldId id="332" r:id="rId21"/>
    <p:sldId id="333" r:id="rId22"/>
    <p:sldId id="334" r:id="rId23"/>
    <p:sldId id="335" r:id="rId24"/>
    <p:sldId id="337" r:id="rId25"/>
    <p:sldId id="340" r:id="rId26"/>
    <p:sldId id="341" r:id="rId27"/>
    <p:sldId id="338" r:id="rId28"/>
    <p:sldId id="342" r:id="rId29"/>
    <p:sldId id="343" r:id="rId30"/>
    <p:sldId id="344" r:id="rId31"/>
    <p:sldId id="345" r:id="rId32"/>
    <p:sldId id="346" r:id="rId33"/>
    <p:sldId id="347" r:id="rId34"/>
    <p:sldId id="348" r:id="rId35"/>
    <p:sldId id="349" r:id="rId36"/>
    <p:sldId id="351" r:id="rId37"/>
    <p:sldId id="281" r:id="rId38"/>
  </p:sldIdLst>
  <p:sldSz cx="9144000" cy="5143500" type="screen16x9"/>
  <p:notesSz cx="6858000" cy="9144000"/>
  <p:embeddedFontLst>
    <p:embeddedFont>
      <p:font typeface="Cormorant Garamond Medium" charset="0"/>
      <p:regular r:id="rId41"/>
      <p:bold r:id="rId42"/>
      <p:italic r:id="rId43"/>
      <p:boldItalic r:id="rId44"/>
    </p:embeddedFont>
    <p:embeddedFont>
      <p:font typeface="Castellar" pitchFamily="18" charset="0"/>
      <p:regular r:id="rId45"/>
    </p:embeddedFont>
    <p:embeddedFont>
      <p:font typeface="Lato" pitchFamily="34" charset="0"/>
      <p:regular r:id="rId46"/>
      <p:bold r:id="rId47"/>
    </p:embeddedFont>
    <p:embeddedFont>
      <p:font typeface="Calibri" pitchFamily="34" charset="0"/>
      <p:regular r:id="rId48"/>
      <p:bold r:id="rId49"/>
      <p:italic r:id="rId50"/>
      <p:boldItalic r:id="rId51"/>
    </p:embeddedFont>
    <p:embeddedFont>
      <p:font typeface="Bradley Hand ITC" pitchFamily="66"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A15E534-6DEF-41CC-9100-19D42A397FBF}">
  <a:tblStyle styleId="{AA15E534-6DEF-41CC-9100-19D42A397F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autoAdjust="0"/>
    <p:restoredTop sz="94660" autoAdjust="0"/>
  </p:normalViewPr>
  <p:slideViewPr>
    <p:cSldViewPr snapToGrid="0">
      <p:cViewPr>
        <p:scale>
          <a:sx n="100" d="100"/>
          <a:sy n="100" d="100"/>
        </p:scale>
        <p:origin x="-715" y="-58"/>
      </p:cViewPr>
      <p:guideLst>
        <p:guide orient="horz" pos="1620"/>
        <p:guide pos="2880"/>
      </p:guideLst>
    </p:cSldViewPr>
  </p:slideViewPr>
  <p:outlineViewPr>
    <p:cViewPr>
      <p:scale>
        <a:sx n="33" d="100"/>
        <a:sy n="33" d="100"/>
      </p:scale>
      <p:origin x="0" y="1385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18EE92-8CCB-4E31-B0B4-0C4BFAA56572}" type="datetimeFigureOut">
              <a:rPr lang="fr-FR" smtClean="0"/>
              <a:t>24/01/2021</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69734C-38D8-42A3-9847-C395606681A9}" type="slidenum">
              <a:rPr lang="fr-FR" smtClean="0"/>
              <a:t>‹#›</a:t>
            </a:fld>
            <a:endParaRPr lang="fr-FR"/>
          </a:p>
        </p:txBody>
      </p:sp>
    </p:spTree>
    <p:extLst>
      <p:ext uri="{BB962C8B-B14F-4D97-AF65-F5344CB8AC3E}">
        <p14:creationId xmlns:p14="http://schemas.microsoft.com/office/powerpoint/2010/main" val="2779010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4952754"/>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73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779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21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846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6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87bfb6cd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87bfb6cd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87bfb6cd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87bfb6cd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11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34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937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01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500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809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51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105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87bfb6cd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87bfb6cd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535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36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254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87bfb6cd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87bfb6cd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992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87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34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392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743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400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304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735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374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177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883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c87bfb6c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c87bfb6c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68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55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33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41950" y="1589075"/>
            <a:ext cx="4460100" cy="150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4700"/>
              <a:buNone/>
              <a:defRPr sz="4700">
                <a:solidFill>
                  <a:schemeClr val="dk2"/>
                </a:solidFill>
              </a:defRPr>
            </a:lvl1pPr>
            <a:lvl2pPr lvl="1" algn="ctr">
              <a:spcBef>
                <a:spcPts val="0"/>
              </a:spcBef>
              <a:spcAft>
                <a:spcPts val="0"/>
              </a:spcAft>
              <a:buClr>
                <a:schemeClr val="dk2"/>
              </a:buClr>
              <a:buSzPts val="6000"/>
              <a:buNone/>
              <a:defRPr sz="6000">
                <a:solidFill>
                  <a:schemeClr val="dk2"/>
                </a:solidFill>
              </a:defRPr>
            </a:lvl2pPr>
            <a:lvl3pPr lvl="2" algn="ctr">
              <a:spcBef>
                <a:spcPts val="0"/>
              </a:spcBef>
              <a:spcAft>
                <a:spcPts val="0"/>
              </a:spcAft>
              <a:buClr>
                <a:schemeClr val="dk2"/>
              </a:buClr>
              <a:buSzPts val="6000"/>
              <a:buNone/>
              <a:defRPr sz="6000">
                <a:solidFill>
                  <a:schemeClr val="dk2"/>
                </a:solidFill>
              </a:defRPr>
            </a:lvl3pPr>
            <a:lvl4pPr lvl="3" algn="ctr">
              <a:spcBef>
                <a:spcPts val="0"/>
              </a:spcBef>
              <a:spcAft>
                <a:spcPts val="0"/>
              </a:spcAft>
              <a:buClr>
                <a:schemeClr val="dk2"/>
              </a:buClr>
              <a:buSzPts val="6000"/>
              <a:buNone/>
              <a:defRPr sz="6000">
                <a:solidFill>
                  <a:schemeClr val="dk2"/>
                </a:solidFill>
              </a:defRPr>
            </a:lvl4pPr>
            <a:lvl5pPr lvl="4" algn="ctr">
              <a:spcBef>
                <a:spcPts val="0"/>
              </a:spcBef>
              <a:spcAft>
                <a:spcPts val="0"/>
              </a:spcAft>
              <a:buClr>
                <a:schemeClr val="dk2"/>
              </a:buClr>
              <a:buSzPts val="6000"/>
              <a:buNone/>
              <a:defRPr sz="6000">
                <a:solidFill>
                  <a:schemeClr val="dk2"/>
                </a:solidFill>
              </a:defRPr>
            </a:lvl5pPr>
            <a:lvl6pPr lvl="5" algn="ctr">
              <a:spcBef>
                <a:spcPts val="0"/>
              </a:spcBef>
              <a:spcAft>
                <a:spcPts val="0"/>
              </a:spcAft>
              <a:buClr>
                <a:schemeClr val="dk2"/>
              </a:buClr>
              <a:buSzPts val="6000"/>
              <a:buNone/>
              <a:defRPr sz="6000">
                <a:solidFill>
                  <a:schemeClr val="dk2"/>
                </a:solidFill>
              </a:defRPr>
            </a:lvl6pPr>
            <a:lvl7pPr lvl="6" algn="ctr">
              <a:spcBef>
                <a:spcPts val="0"/>
              </a:spcBef>
              <a:spcAft>
                <a:spcPts val="0"/>
              </a:spcAft>
              <a:buClr>
                <a:schemeClr val="dk2"/>
              </a:buClr>
              <a:buSzPts val="6000"/>
              <a:buNone/>
              <a:defRPr sz="6000">
                <a:solidFill>
                  <a:schemeClr val="dk2"/>
                </a:solidFill>
              </a:defRPr>
            </a:lvl7pPr>
            <a:lvl8pPr lvl="7" algn="ctr">
              <a:spcBef>
                <a:spcPts val="0"/>
              </a:spcBef>
              <a:spcAft>
                <a:spcPts val="0"/>
              </a:spcAft>
              <a:buClr>
                <a:schemeClr val="dk2"/>
              </a:buClr>
              <a:buSzPts val="6000"/>
              <a:buNone/>
              <a:defRPr sz="6000">
                <a:solidFill>
                  <a:schemeClr val="dk2"/>
                </a:solidFill>
              </a:defRPr>
            </a:lvl8pPr>
            <a:lvl9pPr lvl="8" algn="ctr">
              <a:spcBef>
                <a:spcPts val="0"/>
              </a:spcBef>
              <a:spcAft>
                <a:spcPts val="0"/>
              </a:spcAft>
              <a:buClr>
                <a:schemeClr val="dk2"/>
              </a:buClr>
              <a:buSzPts val="6000"/>
              <a:buNone/>
              <a:defRPr sz="6000">
                <a:solidFill>
                  <a:schemeClr val="dk2"/>
                </a:solidFill>
              </a:defRPr>
            </a:lvl9pPr>
          </a:lstStyle>
          <a:p>
            <a:endParaRPr/>
          </a:p>
        </p:txBody>
      </p:sp>
      <p:sp>
        <p:nvSpPr>
          <p:cNvPr id="10" name="Google Shape;10;p2"/>
          <p:cNvSpPr txBox="1">
            <a:spLocks noGrp="1"/>
          </p:cNvSpPr>
          <p:nvPr>
            <p:ph type="subTitle" idx="1"/>
          </p:nvPr>
        </p:nvSpPr>
        <p:spPr>
          <a:xfrm>
            <a:off x="2657400" y="3316175"/>
            <a:ext cx="38292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800"/>
              <a:buNone/>
              <a:defRPr sz="1400">
                <a:solidFill>
                  <a:schemeClr val="dk2"/>
                </a:solidFill>
              </a:defRPr>
            </a:lvl1pPr>
            <a:lvl2pPr lvl="1" algn="ctr">
              <a:lnSpc>
                <a:spcPct val="100000"/>
              </a:lnSpc>
              <a:spcBef>
                <a:spcPts val="0"/>
              </a:spcBef>
              <a:spcAft>
                <a:spcPts val="0"/>
              </a:spcAft>
              <a:buClr>
                <a:schemeClr val="dk2"/>
              </a:buClr>
              <a:buSzPts val="2800"/>
              <a:buNone/>
              <a:defRPr sz="2800">
                <a:solidFill>
                  <a:schemeClr val="dk2"/>
                </a:solidFill>
              </a:defRPr>
            </a:lvl2pPr>
            <a:lvl3pPr lvl="2" algn="ctr">
              <a:lnSpc>
                <a:spcPct val="100000"/>
              </a:lnSpc>
              <a:spcBef>
                <a:spcPts val="0"/>
              </a:spcBef>
              <a:spcAft>
                <a:spcPts val="0"/>
              </a:spcAft>
              <a:buClr>
                <a:schemeClr val="dk2"/>
              </a:buClr>
              <a:buSzPts val="2800"/>
              <a:buNone/>
              <a:defRPr sz="2800">
                <a:solidFill>
                  <a:schemeClr val="dk2"/>
                </a:solidFill>
              </a:defRPr>
            </a:lvl3pPr>
            <a:lvl4pPr lvl="3" algn="ctr">
              <a:lnSpc>
                <a:spcPct val="100000"/>
              </a:lnSpc>
              <a:spcBef>
                <a:spcPts val="0"/>
              </a:spcBef>
              <a:spcAft>
                <a:spcPts val="0"/>
              </a:spcAft>
              <a:buClr>
                <a:schemeClr val="dk2"/>
              </a:buClr>
              <a:buSzPts val="2800"/>
              <a:buNone/>
              <a:defRPr sz="2800">
                <a:solidFill>
                  <a:schemeClr val="dk2"/>
                </a:solidFill>
              </a:defRPr>
            </a:lvl4pPr>
            <a:lvl5pPr lvl="4" algn="ctr">
              <a:lnSpc>
                <a:spcPct val="100000"/>
              </a:lnSpc>
              <a:spcBef>
                <a:spcPts val="0"/>
              </a:spcBef>
              <a:spcAft>
                <a:spcPts val="0"/>
              </a:spcAft>
              <a:buClr>
                <a:schemeClr val="dk2"/>
              </a:buClr>
              <a:buSzPts val="2800"/>
              <a:buNone/>
              <a:defRPr sz="2800">
                <a:solidFill>
                  <a:schemeClr val="dk2"/>
                </a:solidFill>
              </a:defRPr>
            </a:lvl5pPr>
            <a:lvl6pPr lvl="5" algn="ctr">
              <a:lnSpc>
                <a:spcPct val="100000"/>
              </a:lnSpc>
              <a:spcBef>
                <a:spcPts val="0"/>
              </a:spcBef>
              <a:spcAft>
                <a:spcPts val="0"/>
              </a:spcAft>
              <a:buClr>
                <a:schemeClr val="dk2"/>
              </a:buClr>
              <a:buSzPts val="2800"/>
              <a:buNone/>
              <a:defRPr sz="2800">
                <a:solidFill>
                  <a:schemeClr val="dk2"/>
                </a:solidFill>
              </a:defRPr>
            </a:lvl6pPr>
            <a:lvl7pPr lvl="6" algn="ctr">
              <a:lnSpc>
                <a:spcPct val="100000"/>
              </a:lnSpc>
              <a:spcBef>
                <a:spcPts val="0"/>
              </a:spcBef>
              <a:spcAft>
                <a:spcPts val="0"/>
              </a:spcAft>
              <a:buClr>
                <a:schemeClr val="dk2"/>
              </a:buClr>
              <a:buSzPts val="2800"/>
              <a:buNone/>
              <a:defRPr sz="2800">
                <a:solidFill>
                  <a:schemeClr val="dk2"/>
                </a:solidFill>
              </a:defRPr>
            </a:lvl7pPr>
            <a:lvl8pPr lvl="7" algn="ctr">
              <a:lnSpc>
                <a:spcPct val="100000"/>
              </a:lnSpc>
              <a:spcBef>
                <a:spcPts val="0"/>
              </a:spcBef>
              <a:spcAft>
                <a:spcPts val="0"/>
              </a:spcAft>
              <a:buClr>
                <a:schemeClr val="dk2"/>
              </a:buClr>
              <a:buSzPts val="2800"/>
              <a:buNone/>
              <a:defRPr sz="2800">
                <a:solidFill>
                  <a:schemeClr val="dk2"/>
                </a:solidFill>
              </a:defRPr>
            </a:lvl8pPr>
            <a:lvl9pPr lvl="8" algn="ctr">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11" name="Google Shape;11;p2"/>
          <p:cNvSpPr/>
          <p:nvPr/>
        </p:nvSpPr>
        <p:spPr>
          <a:xfrm>
            <a:off x="307500" y="218859"/>
            <a:ext cx="8376600" cy="45570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9900" y="367641"/>
            <a:ext cx="8376600" cy="455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3"/>
          <p:cNvSpPr/>
          <p:nvPr/>
        </p:nvSpPr>
        <p:spPr>
          <a:xfrm>
            <a:off x="558725" y="484375"/>
            <a:ext cx="7879200" cy="40548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552372" y="484375"/>
            <a:ext cx="7879200" cy="40548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712428" y="641083"/>
            <a:ext cx="7879200" cy="405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1336500" y="20400"/>
            <a:ext cx="6471000" cy="5102700"/>
          </a:xfrm>
          <a:prstGeom prst="ellipse">
            <a:avLst/>
          </a:prstGeom>
          <a:gradFill>
            <a:gsLst>
              <a:gs pos="0">
                <a:srgbClr val="191818">
                  <a:alpha val="57647"/>
                  <a:alpha val="70220"/>
                </a:srgbClr>
              </a:gs>
              <a:gs pos="100000">
                <a:srgbClr val="191818">
                  <a:alpha val="0"/>
                  <a:alpha val="702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700"/>
              <a:buNone/>
              <a:defRPr sz="80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sp>
        <p:nvSpPr>
          <p:cNvPr id="155" name="Google Shape;155;p23"/>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2"/>
              </a:buClr>
              <a:buSzPts val="1400"/>
              <a:buChar char="●"/>
              <a:defRPr>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156" name="Google Shape;156;p23"/>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2"/>
                </a:solidFill>
                <a:latin typeface="Lato"/>
                <a:ea typeface="Lato"/>
                <a:cs typeface="Lato"/>
                <a:sym typeface="Lato"/>
              </a:rPr>
              <a:t>CREDITS: This presentation template was created by </a:t>
            </a:r>
            <a:r>
              <a:rPr lang="en" sz="1100" b="1">
                <a:solidFill>
                  <a:schemeClr val="dk2"/>
                </a:solidFill>
                <a:uFill>
                  <a:noFill/>
                </a:uFill>
                <a:latin typeface="Lato"/>
                <a:ea typeface="Lato"/>
                <a:cs typeface="Lato"/>
                <a:sym typeface="Lato"/>
                <a:hlinkClick r:id="rId3">
                  <a:extLst>
                    <a:ext uri="{A12FA001-AC4F-418D-AE19-62706E023703}">
                      <ahyp:hlinkClr xmlns:ahyp="http://schemas.microsoft.com/office/drawing/2018/hyperlinkcolor" xmlns="" val="tx"/>
                    </a:ext>
                  </a:extLst>
                </a:hlinkClick>
              </a:rPr>
              <a:t>Slidesgo</a:t>
            </a:r>
            <a:r>
              <a:rPr lang="en" sz="1100">
                <a:solidFill>
                  <a:schemeClr val="dk2"/>
                </a:solidFill>
                <a:latin typeface="Lato"/>
                <a:ea typeface="Lato"/>
                <a:cs typeface="Lato"/>
                <a:sym typeface="Lato"/>
              </a:rPr>
              <a:t>, including icons by </a:t>
            </a:r>
            <a:r>
              <a:rPr lang="en" sz="1100" b="1">
                <a:solidFill>
                  <a:schemeClr val="dk2"/>
                </a:solidFill>
                <a:uFill>
                  <a:noFill/>
                </a:uFill>
                <a:latin typeface="Lato"/>
                <a:ea typeface="Lato"/>
                <a:cs typeface="Lato"/>
                <a:sym typeface="Lato"/>
                <a:hlinkClick r:id="rId4">
                  <a:extLst>
                    <a:ext uri="{A12FA001-AC4F-418D-AE19-62706E023703}">
                      <ahyp:hlinkClr xmlns:ahyp="http://schemas.microsoft.com/office/drawing/2018/hyperlinkcolor" xmlns="" val="tx"/>
                    </a:ext>
                  </a:extLst>
                </a:hlinkClick>
              </a:rPr>
              <a:t>Flaticon</a:t>
            </a:r>
            <a:r>
              <a:rPr lang="en" sz="1100">
                <a:solidFill>
                  <a:schemeClr val="dk2"/>
                </a:solidFill>
                <a:latin typeface="Lato"/>
                <a:ea typeface="Lato"/>
                <a:cs typeface="Lato"/>
                <a:sym typeface="Lato"/>
              </a:rPr>
              <a:t>, infographics &amp; images by </a:t>
            </a:r>
            <a:r>
              <a:rPr lang="en" sz="1100" b="1">
                <a:solidFill>
                  <a:schemeClr val="dk2"/>
                </a:solidFill>
                <a:uFill>
                  <a:noFill/>
                </a:uFill>
                <a:latin typeface="Lato"/>
                <a:ea typeface="Lato"/>
                <a:cs typeface="Lato"/>
                <a:sym typeface="Lato"/>
                <a:hlinkClick r:id="rId5">
                  <a:extLst>
                    <a:ext uri="{A12FA001-AC4F-418D-AE19-62706E023703}">
                      <ahyp:hlinkClr xmlns:ahyp="http://schemas.microsoft.com/office/drawing/2018/hyperlinkcolor" xmlns="" val="tx"/>
                    </a:ext>
                  </a:extLst>
                </a:hlinkClick>
              </a:rPr>
              <a:t>Freepik</a:t>
            </a:r>
            <a:r>
              <a:rPr lang="en" sz="1100">
                <a:solidFill>
                  <a:schemeClr val="dk2"/>
                </a:solidFill>
                <a:latin typeface="Lato"/>
                <a:ea typeface="Lato"/>
                <a:cs typeface="Lato"/>
                <a:sym typeface="Lato"/>
              </a:rPr>
              <a:t> </a:t>
            </a:r>
            <a:endParaRPr sz="1100">
              <a:solidFill>
                <a:schemeClr val="dk2"/>
              </a:solidFill>
              <a:latin typeface="Lato"/>
              <a:ea typeface="Lato"/>
              <a:cs typeface="Lato"/>
              <a:sym typeface="Lato"/>
            </a:endParaRPr>
          </a:p>
        </p:txBody>
      </p:sp>
      <p:sp>
        <p:nvSpPr>
          <p:cNvPr id="157" name="Google Shape;157;p23"/>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400"/>
              <a:buNone/>
              <a:defRPr>
                <a:solidFill>
                  <a:schemeClr val="dk2"/>
                </a:solidFill>
              </a:defRPr>
            </a:lvl1pPr>
            <a:lvl2pPr lvl="1" algn="ctr">
              <a:spcBef>
                <a:spcPts val="1600"/>
              </a:spcBef>
              <a:spcAft>
                <a:spcPts val="0"/>
              </a:spcAft>
              <a:buClr>
                <a:schemeClr val="dk2"/>
              </a:buClr>
              <a:buSzPts val="1400"/>
              <a:buNone/>
              <a:defRPr>
                <a:solidFill>
                  <a:schemeClr val="dk2"/>
                </a:solidFill>
              </a:defRPr>
            </a:lvl2pPr>
            <a:lvl3pPr lvl="2" algn="ctr">
              <a:spcBef>
                <a:spcPts val="1600"/>
              </a:spcBef>
              <a:spcAft>
                <a:spcPts val="0"/>
              </a:spcAft>
              <a:buClr>
                <a:schemeClr val="dk2"/>
              </a:buClr>
              <a:buSzPts val="1400"/>
              <a:buNone/>
              <a:defRPr>
                <a:solidFill>
                  <a:schemeClr val="dk2"/>
                </a:solidFill>
              </a:defRPr>
            </a:lvl3pPr>
            <a:lvl4pPr lvl="3" algn="ctr">
              <a:spcBef>
                <a:spcPts val="1600"/>
              </a:spcBef>
              <a:spcAft>
                <a:spcPts val="0"/>
              </a:spcAft>
              <a:buClr>
                <a:schemeClr val="dk2"/>
              </a:buClr>
              <a:buSzPts val="1400"/>
              <a:buNone/>
              <a:defRPr>
                <a:solidFill>
                  <a:schemeClr val="dk2"/>
                </a:solidFill>
              </a:defRPr>
            </a:lvl4pPr>
            <a:lvl5pPr lvl="4" algn="ctr">
              <a:spcBef>
                <a:spcPts val="1600"/>
              </a:spcBef>
              <a:spcAft>
                <a:spcPts val="0"/>
              </a:spcAft>
              <a:buClr>
                <a:schemeClr val="dk2"/>
              </a:buClr>
              <a:buSzPts val="1400"/>
              <a:buNone/>
              <a:defRPr>
                <a:solidFill>
                  <a:schemeClr val="dk2"/>
                </a:solidFill>
              </a:defRPr>
            </a:lvl5pPr>
            <a:lvl6pPr lvl="5" algn="ctr">
              <a:spcBef>
                <a:spcPts val="1600"/>
              </a:spcBef>
              <a:spcAft>
                <a:spcPts val="0"/>
              </a:spcAft>
              <a:buClr>
                <a:schemeClr val="dk2"/>
              </a:buClr>
              <a:buSzPts val="1400"/>
              <a:buNone/>
              <a:defRPr>
                <a:solidFill>
                  <a:schemeClr val="dk2"/>
                </a:solidFill>
              </a:defRPr>
            </a:lvl6pPr>
            <a:lvl7pPr lvl="6" algn="ctr">
              <a:spcBef>
                <a:spcPts val="1600"/>
              </a:spcBef>
              <a:spcAft>
                <a:spcPts val="0"/>
              </a:spcAft>
              <a:buClr>
                <a:schemeClr val="dk2"/>
              </a:buClr>
              <a:buSzPts val="1400"/>
              <a:buNone/>
              <a:defRPr>
                <a:solidFill>
                  <a:schemeClr val="dk2"/>
                </a:solidFill>
              </a:defRPr>
            </a:lvl7pPr>
            <a:lvl8pPr lvl="7" algn="ctr">
              <a:spcBef>
                <a:spcPts val="1600"/>
              </a:spcBef>
              <a:spcAft>
                <a:spcPts val="0"/>
              </a:spcAft>
              <a:buClr>
                <a:schemeClr val="dk2"/>
              </a:buClr>
              <a:buSzPts val="1400"/>
              <a:buNone/>
              <a:defRPr>
                <a:solidFill>
                  <a:schemeClr val="dk2"/>
                </a:solidFill>
              </a:defRPr>
            </a:lvl8pPr>
            <a:lvl9pPr lvl="8" algn="ctr">
              <a:spcBef>
                <a:spcPts val="1600"/>
              </a:spcBef>
              <a:spcAft>
                <a:spcPts val="1600"/>
              </a:spcAft>
              <a:buClr>
                <a:schemeClr val="dk2"/>
              </a:buClr>
              <a:buSzPts val="1400"/>
              <a:buNone/>
              <a:defRPr>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p:nvPr/>
        </p:nvSpPr>
        <p:spPr>
          <a:xfrm>
            <a:off x="832150" y="1161375"/>
            <a:ext cx="7158000" cy="2949300"/>
          </a:xfrm>
          <a:prstGeom prst="rect">
            <a:avLst/>
          </a:prstGeom>
          <a:solidFill>
            <a:srgbClr val="F3F3F3"/>
          </a:solidFill>
          <a:ln>
            <a:noFill/>
          </a:ln>
          <a:effectLst>
            <a:outerShdw blurRad="471488" dist="400050" dir="1014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128175" y="1257665"/>
            <a:ext cx="7122600" cy="294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339445" y="2032392"/>
            <a:ext cx="3423600" cy="629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7" name="Google Shape;17;p3"/>
          <p:cNvSpPr txBox="1">
            <a:spLocks noGrp="1"/>
          </p:cNvSpPr>
          <p:nvPr>
            <p:ph type="title" idx="2" hasCustomPrompt="1"/>
          </p:nvPr>
        </p:nvSpPr>
        <p:spPr>
          <a:xfrm>
            <a:off x="1391520" y="1505475"/>
            <a:ext cx="25752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300"/>
              <a:buNone/>
              <a:defRPr sz="20300">
                <a:solidFill>
                  <a:schemeClr val="dk1"/>
                </a:solidFill>
              </a:defRPr>
            </a:lvl1pPr>
            <a:lvl2pPr lvl="1" algn="ctr" rtl="0">
              <a:spcBef>
                <a:spcPts val="0"/>
              </a:spcBef>
              <a:spcAft>
                <a:spcPts val="0"/>
              </a:spcAft>
              <a:buClr>
                <a:schemeClr val="dk1"/>
              </a:buClr>
              <a:buSzPts val="12300"/>
              <a:buNone/>
              <a:defRPr sz="12300">
                <a:solidFill>
                  <a:schemeClr val="dk1"/>
                </a:solidFill>
              </a:defRPr>
            </a:lvl2pPr>
            <a:lvl3pPr lvl="2" algn="ctr" rtl="0">
              <a:spcBef>
                <a:spcPts val="0"/>
              </a:spcBef>
              <a:spcAft>
                <a:spcPts val="0"/>
              </a:spcAft>
              <a:buClr>
                <a:schemeClr val="dk1"/>
              </a:buClr>
              <a:buSzPts val="12300"/>
              <a:buNone/>
              <a:defRPr sz="12300">
                <a:solidFill>
                  <a:schemeClr val="dk1"/>
                </a:solidFill>
              </a:defRPr>
            </a:lvl3pPr>
            <a:lvl4pPr lvl="3" algn="ctr" rtl="0">
              <a:spcBef>
                <a:spcPts val="0"/>
              </a:spcBef>
              <a:spcAft>
                <a:spcPts val="0"/>
              </a:spcAft>
              <a:buClr>
                <a:schemeClr val="dk1"/>
              </a:buClr>
              <a:buSzPts val="12300"/>
              <a:buNone/>
              <a:defRPr sz="12300">
                <a:solidFill>
                  <a:schemeClr val="dk1"/>
                </a:solidFill>
              </a:defRPr>
            </a:lvl4pPr>
            <a:lvl5pPr lvl="4" algn="ctr" rtl="0">
              <a:spcBef>
                <a:spcPts val="0"/>
              </a:spcBef>
              <a:spcAft>
                <a:spcPts val="0"/>
              </a:spcAft>
              <a:buClr>
                <a:schemeClr val="dk1"/>
              </a:buClr>
              <a:buSzPts val="12300"/>
              <a:buNone/>
              <a:defRPr sz="12300">
                <a:solidFill>
                  <a:schemeClr val="dk1"/>
                </a:solidFill>
              </a:defRPr>
            </a:lvl5pPr>
            <a:lvl6pPr lvl="5" algn="ctr" rtl="0">
              <a:spcBef>
                <a:spcPts val="0"/>
              </a:spcBef>
              <a:spcAft>
                <a:spcPts val="0"/>
              </a:spcAft>
              <a:buClr>
                <a:schemeClr val="dk1"/>
              </a:buClr>
              <a:buSzPts val="12300"/>
              <a:buNone/>
              <a:defRPr sz="12300">
                <a:solidFill>
                  <a:schemeClr val="dk1"/>
                </a:solidFill>
              </a:defRPr>
            </a:lvl6pPr>
            <a:lvl7pPr lvl="6" algn="ctr" rtl="0">
              <a:spcBef>
                <a:spcPts val="0"/>
              </a:spcBef>
              <a:spcAft>
                <a:spcPts val="0"/>
              </a:spcAft>
              <a:buClr>
                <a:schemeClr val="dk1"/>
              </a:buClr>
              <a:buSzPts val="12300"/>
              <a:buNone/>
              <a:defRPr sz="12300">
                <a:solidFill>
                  <a:schemeClr val="dk1"/>
                </a:solidFill>
              </a:defRPr>
            </a:lvl7pPr>
            <a:lvl8pPr lvl="7" algn="ctr" rtl="0">
              <a:spcBef>
                <a:spcPts val="0"/>
              </a:spcBef>
              <a:spcAft>
                <a:spcPts val="0"/>
              </a:spcAft>
              <a:buClr>
                <a:schemeClr val="dk1"/>
              </a:buClr>
              <a:buSzPts val="12300"/>
              <a:buNone/>
              <a:defRPr sz="12300">
                <a:solidFill>
                  <a:schemeClr val="dk1"/>
                </a:solidFill>
              </a:defRPr>
            </a:lvl8pPr>
            <a:lvl9pPr lvl="8" algn="ctr" rtl="0">
              <a:spcBef>
                <a:spcPts val="0"/>
              </a:spcBef>
              <a:spcAft>
                <a:spcPts val="0"/>
              </a:spcAft>
              <a:buClr>
                <a:schemeClr val="dk1"/>
              </a:buClr>
              <a:buSzPts val="12300"/>
              <a:buNone/>
              <a:defRPr sz="12300">
                <a:solidFill>
                  <a:schemeClr val="dk1"/>
                </a:solidFill>
              </a:defRPr>
            </a:lvl9pPr>
          </a:lstStyle>
          <a:p>
            <a:r>
              <a:t>xx%</a:t>
            </a:r>
          </a:p>
        </p:txBody>
      </p:sp>
      <p:sp>
        <p:nvSpPr>
          <p:cNvPr id="18" name="Google Shape;18;p3"/>
          <p:cNvSpPr txBox="1">
            <a:spLocks noGrp="1"/>
          </p:cNvSpPr>
          <p:nvPr>
            <p:ph type="subTitle" idx="1"/>
          </p:nvPr>
        </p:nvSpPr>
        <p:spPr>
          <a:xfrm>
            <a:off x="4339445" y="3062708"/>
            <a:ext cx="3246900" cy="4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2pPr>
            <a:lvl3pPr lvl="2"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3pPr>
            <a:lvl4pPr lvl="3"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4pPr>
            <a:lvl5pPr lvl="4"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5pPr>
            <a:lvl6pPr lvl="5"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6pPr>
            <a:lvl7pPr lvl="6"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7pPr>
            <a:lvl8pPr lvl="7"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8pPr>
            <a:lvl9pPr lvl="8" rtl="0">
              <a:lnSpc>
                <a:spcPct val="100000"/>
              </a:lnSpc>
              <a:spcBef>
                <a:spcPts val="0"/>
              </a:spcBef>
              <a:spcAft>
                <a:spcPts val="0"/>
              </a:spcAft>
              <a:buClr>
                <a:schemeClr val="dk1"/>
              </a:buClr>
              <a:buSzPts val="1600"/>
              <a:buFont typeface="Lato"/>
              <a:buNone/>
              <a:defRPr sz="1600">
                <a:solidFill>
                  <a:schemeClr val="dk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586650" y="453200"/>
            <a:ext cx="7970700" cy="4386600"/>
          </a:xfrm>
          <a:prstGeom prst="rect">
            <a:avLst/>
          </a:prstGeom>
          <a:solidFill>
            <a:srgbClr val="F3F3F3"/>
          </a:solidFill>
          <a:ln>
            <a:noFill/>
          </a:ln>
          <a:effectLst>
            <a:outerShdw blurRad="471488" dist="400050" dir="1014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713225" y="1243700"/>
            <a:ext cx="7545000" cy="3255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AutoNum type="arabicPeriod"/>
              <a:defRPr>
                <a:solidFill>
                  <a:schemeClr val="dk1"/>
                </a:solidFill>
              </a:defRPr>
            </a:lvl1pPr>
            <a:lvl2pPr marL="914400" lvl="1" indent="-317500">
              <a:lnSpc>
                <a:spcPct val="100000"/>
              </a:lnSpc>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700"/>
              <a:buNone/>
              <a:defRPr sz="30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cxnSp>
        <p:nvCxnSpPr>
          <p:cNvPr id="23" name="Google Shape;23;p4"/>
          <p:cNvCxnSpPr/>
          <p:nvPr/>
        </p:nvCxnSpPr>
        <p:spPr>
          <a:xfrm>
            <a:off x="8641800" y="-467375"/>
            <a:ext cx="0" cy="5642700"/>
          </a:xfrm>
          <a:prstGeom prst="straightConnector1">
            <a:avLst/>
          </a:prstGeom>
          <a:noFill/>
          <a:ln w="38100" cap="flat" cmpd="sng">
            <a:solidFill>
              <a:schemeClr val="dk2"/>
            </a:solidFill>
            <a:prstDash val="solid"/>
            <a:round/>
            <a:headEnd type="none" w="med" len="med"/>
            <a:tailEnd type="none" w="med" len="med"/>
          </a:ln>
        </p:spPr>
      </p:cxnSp>
      <p:cxnSp>
        <p:nvCxnSpPr>
          <p:cNvPr id="24" name="Google Shape;24;p4"/>
          <p:cNvCxnSpPr/>
          <p:nvPr/>
        </p:nvCxnSpPr>
        <p:spPr>
          <a:xfrm>
            <a:off x="8794200" y="-467375"/>
            <a:ext cx="0" cy="5695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700"/>
              <a:buNone/>
              <a:defRPr sz="30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ctrTitle"/>
          </p:nvPr>
        </p:nvSpPr>
        <p:spPr>
          <a:xfrm>
            <a:off x="1690800" y="1412200"/>
            <a:ext cx="57624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endParaRPr/>
          </a:p>
        </p:txBody>
      </p:sp>
      <p:sp>
        <p:nvSpPr>
          <p:cNvPr id="44" name="Google Shape;44;p9"/>
          <p:cNvSpPr txBox="1">
            <a:spLocks noGrp="1"/>
          </p:cNvSpPr>
          <p:nvPr>
            <p:ph type="subTitle" idx="1"/>
          </p:nvPr>
        </p:nvSpPr>
        <p:spPr>
          <a:xfrm>
            <a:off x="2105100" y="2523638"/>
            <a:ext cx="49338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3"/>
          <p:cNvSpPr/>
          <p:nvPr/>
        </p:nvSpPr>
        <p:spPr>
          <a:xfrm>
            <a:off x="3682425" y="152250"/>
            <a:ext cx="4318800" cy="47385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4891050" y="1860751"/>
            <a:ext cx="28071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sp>
        <p:nvSpPr>
          <p:cNvPr id="54" name="Google Shape;54;p13"/>
          <p:cNvSpPr txBox="1">
            <a:spLocks noGrp="1"/>
          </p:cNvSpPr>
          <p:nvPr>
            <p:ph type="title" idx="2" hasCustomPrompt="1"/>
          </p:nvPr>
        </p:nvSpPr>
        <p:spPr>
          <a:xfrm>
            <a:off x="4282646" y="1141594"/>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
        <p:nvSpPr>
          <p:cNvPr id="55" name="Google Shape;55;p13"/>
          <p:cNvSpPr txBox="1">
            <a:spLocks noGrp="1"/>
          </p:cNvSpPr>
          <p:nvPr>
            <p:ph type="title" idx="3" hasCustomPrompt="1"/>
          </p:nvPr>
        </p:nvSpPr>
        <p:spPr>
          <a:xfrm>
            <a:off x="4282646" y="2009516"/>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
        <p:nvSpPr>
          <p:cNvPr id="56" name="Google Shape;56;p13"/>
          <p:cNvSpPr txBox="1">
            <a:spLocks noGrp="1"/>
          </p:cNvSpPr>
          <p:nvPr>
            <p:ph type="title" idx="4"/>
          </p:nvPr>
        </p:nvSpPr>
        <p:spPr>
          <a:xfrm>
            <a:off x="4891050" y="3605801"/>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sp>
        <p:nvSpPr>
          <p:cNvPr id="57" name="Google Shape;57;p13"/>
          <p:cNvSpPr txBox="1">
            <a:spLocks noGrp="1"/>
          </p:cNvSpPr>
          <p:nvPr>
            <p:ph type="title" idx="5"/>
          </p:nvPr>
        </p:nvSpPr>
        <p:spPr>
          <a:xfrm>
            <a:off x="4891050" y="1021526"/>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sp>
        <p:nvSpPr>
          <p:cNvPr id="58" name="Google Shape;58;p13"/>
          <p:cNvSpPr txBox="1">
            <a:spLocks noGrp="1"/>
          </p:cNvSpPr>
          <p:nvPr>
            <p:ph type="title" idx="6"/>
          </p:nvPr>
        </p:nvSpPr>
        <p:spPr>
          <a:xfrm>
            <a:off x="4891050" y="2737876"/>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sp>
        <p:nvSpPr>
          <p:cNvPr id="59" name="Google Shape;59;p13"/>
          <p:cNvSpPr txBox="1">
            <a:spLocks noGrp="1"/>
          </p:cNvSpPr>
          <p:nvPr>
            <p:ph type="title" idx="7" hasCustomPrompt="1"/>
          </p:nvPr>
        </p:nvSpPr>
        <p:spPr>
          <a:xfrm>
            <a:off x="4282646" y="2857944"/>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
        <p:nvSpPr>
          <p:cNvPr id="60" name="Google Shape;60;p13"/>
          <p:cNvSpPr txBox="1">
            <a:spLocks noGrp="1"/>
          </p:cNvSpPr>
          <p:nvPr>
            <p:ph type="title" idx="8" hasCustomPrompt="1"/>
          </p:nvPr>
        </p:nvSpPr>
        <p:spPr>
          <a:xfrm>
            <a:off x="4282646" y="3725866"/>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
        <p:nvSpPr>
          <p:cNvPr id="61" name="Google Shape;61;p13"/>
          <p:cNvSpPr txBox="1">
            <a:spLocks noGrp="1"/>
          </p:cNvSpPr>
          <p:nvPr>
            <p:ph type="subTitle" idx="1"/>
          </p:nvPr>
        </p:nvSpPr>
        <p:spPr>
          <a:xfrm>
            <a:off x="4891050" y="1308841"/>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1pPr>
            <a:lvl2pPr lvl="1"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2pPr>
            <a:lvl3pPr lvl="2"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3pPr>
            <a:lvl4pPr lvl="3"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4pPr>
            <a:lvl5pPr lvl="4"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5pPr>
            <a:lvl6pPr lvl="5"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6pPr>
            <a:lvl7pPr lvl="6"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7pPr>
            <a:lvl8pPr lvl="7"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8pPr>
            <a:lvl9pPr lvl="8"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9pPr>
          </a:lstStyle>
          <a:p>
            <a:endParaRPr/>
          </a:p>
        </p:txBody>
      </p:sp>
      <p:sp>
        <p:nvSpPr>
          <p:cNvPr id="62" name="Google Shape;62;p13"/>
          <p:cNvSpPr txBox="1">
            <a:spLocks noGrp="1"/>
          </p:cNvSpPr>
          <p:nvPr>
            <p:ph type="subTitle" idx="9"/>
          </p:nvPr>
        </p:nvSpPr>
        <p:spPr>
          <a:xfrm>
            <a:off x="4891050" y="3022946"/>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1pPr>
            <a:lvl2pPr lvl="1"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2pPr>
            <a:lvl3pPr lvl="2"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3pPr>
            <a:lvl4pPr lvl="3"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4pPr>
            <a:lvl5pPr lvl="4"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5pPr>
            <a:lvl6pPr lvl="5"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6pPr>
            <a:lvl7pPr lvl="6"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7pPr>
            <a:lvl8pPr lvl="7"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8pPr>
            <a:lvl9pPr lvl="8"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9pPr>
          </a:lstStyle>
          <a:p>
            <a:endParaRPr/>
          </a:p>
        </p:txBody>
      </p:sp>
      <p:sp>
        <p:nvSpPr>
          <p:cNvPr id="63" name="Google Shape;63;p13"/>
          <p:cNvSpPr txBox="1">
            <a:spLocks noGrp="1"/>
          </p:cNvSpPr>
          <p:nvPr>
            <p:ph type="subTitle" idx="13"/>
          </p:nvPr>
        </p:nvSpPr>
        <p:spPr>
          <a:xfrm>
            <a:off x="4891050" y="2140224"/>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1pPr>
            <a:lvl2pPr lvl="1"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2pPr>
            <a:lvl3pPr lvl="2"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3pPr>
            <a:lvl4pPr lvl="3"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4pPr>
            <a:lvl5pPr lvl="4"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5pPr>
            <a:lvl6pPr lvl="5"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6pPr>
            <a:lvl7pPr lvl="6"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7pPr>
            <a:lvl8pPr lvl="7"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8pPr>
            <a:lvl9pPr lvl="8"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9pPr>
          </a:lstStyle>
          <a:p>
            <a:endParaRPr/>
          </a:p>
        </p:txBody>
      </p:sp>
      <p:sp>
        <p:nvSpPr>
          <p:cNvPr id="64" name="Google Shape;64;p13"/>
          <p:cNvSpPr txBox="1">
            <a:spLocks noGrp="1"/>
          </p:cNvSpPr>
          <p:nvPr>
            <p:ph type="subTitle" idx="14"/>
          </p:nvPr>
        </p:nvSpPr>
        <p:spPr>
          <a:xfrm>
            <a:off x="4891050" y="3885274"/>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1pPr>
            <a:lvl2pPr lvl="1"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2pPr>
            <a:lvl3pPr lvl="2"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3pPr>
            <a:lvl4pPr lvl="3"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4pPr>
            <a:lvl5pPr lvl="4"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5pPr>
            <a:lvl6pPr lvl="5"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6pPr>
            <a:lvl7pPr lvl="6"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7pPr>
            <a:lvl8pPr lvl="7"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8pPr>
            <a:lvl9pPr lvl="8" algn="ctr" rtl="0">
              <a:lnSpc>
                <a:spcPct val="100000"/>
              </a:lnSpc>
              <a:spcBef>
                <a:spcPts val="0"/>
              </a:spcBef>
              <a:spcAft>
                <a:spcPts val="0"/>
              </a:spcAft>
              <a:buClr>
                <a:schemeClr val="dk2"/>
              </a:buClr>
              <a:buSzPts val="1400"/>
              <a:buFont typeface="Lato"/>
              <a:buNone/>
              <a:defRPr>
                <a:solidFill>
                  <a:schemeClr val="dk2"/>
                </a:solidFill>
                <a:latin typeface="Lato"/>
                <a:ea typeface="Lato"/>
                <a:cs typeface="Lato"/>
                <a:sym typeface="Lato"/>
              </a:defRPr>
            </a:lvl9pPr>
          </a:lstStyle>
          <a:p>
            <a:endParaRPr/>
          </a:p>
        </p:txBody>
      </p:sp>
      <p:sp>
        <p:nvSpPr>
          <p:cNvPr id="65" name="Google Shape;65;p13"/>
          <p:cNvSpPr txBox="1">
            <a:spLocks noGrp="1"/>
          </p:cNvSpPr>
          <p:nvPr>
            <p:ph type="title" idx="15"/>
          </p:nvPr>
        </p:nvSpPr>
        <p:spPr>
          <a:xfrm>
            <a:off x="865625" y="2307450"/>
            <a:ext cx="2679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700"/>
              <a:buNone/>
              <a:defRPr sz="30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sp>
        <p:nvSpPr>
          <p:cNvPr id="66" name="Google Shape;66;p13"/>
          <p:cNvSpPr/>
          <p:nvPr/>
        </p:nvSpPr>
        <p:spPr>
          <a:xfrm>
            <a:off x="3899450" y="366450"/>
            <a:ext cx="4254000" cy="4708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5">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p:nvPr/>
        </p:nvSpPr>
        <p:spPr>
          <a:xfrm>
            <a:off x="530750" y="928850"/>
            <a:ext cx="8613600" cy="34530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863750" y="1797660"/>
            <a:ext cx="4356900" cy="528600"/>
          </a:xfrm>
          <a:prstGeom prst="rect">
            <a:avLst/>
          </a:prstGeom>
        </p:spPr>
        <p:txBody>
          <a:bodyPr spcFirstLastPara="1" wrap="square" lIns="91425" tIns="91425" rIns="91425" bIns="91425" anchor="t" anchorCtr="0">
            <a:noAutofit/>
          </a:bodyPr>
          <a:lstStyle>
            <a:lvl1pPr lvl="0" algn="ctr" rtl="0">
              <a:lnSpc>
                <a:spcPct val="115000"/>
              </a:lnSpc>
              <a:spcBef>
                <a:spcPts val="1200"/>
              </a:spcBef>
              <a:spcAft>
                <a:spcPts val="0"/>
              </a:spcAft>
              <a:buClr>
                <a:schemeClr val="dk2"/>
              </a:buClr>
              <a:buSzPts val="3000"/>
              <a:buNone/>
              <a:defRPr sz="3000">
                <a:solidFill>
                  <a:schemeClr val="dk2"/>
                </a:solidFill>
              </a:defRPr>
            </a:lvl1pPr>
            <a:lvl2pPr lvl="1" algn="ctr" rtl="0">
              <a:spcBef>
                <a:spcPts val="120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sp>
        <p:nvSpPr>
          <p:cNvPr id="70" name="Google Shape;70;p14"/>
          <p:cNvSpPr txBox="1">
            <a:spLocks noGrp="1"/>
          </p:cNvSpPr>
          <p:nvPr>
            <p:ph type="subTitle" idx="1"/>
          </p:nvPr>
        </p:nvSpPr>
        <p:spPr>
          <a:xfrm>
            <a:off x="906025" y="2497480"/>
            <a:ext cx="4362000" cy="1317300"/>
          </a:xfrm>
          <a:prstGeom prst="rect">
            <a:avLst/>
          </a:prstGeom>
        </p:spPr>
        <p:txBody>
          <a:bodyPr spcFirstLastPara="1" wrap="square" lIns="91425" tIns="91425" rIns="91425" bIns="91425" anchor="ctr" anchorCtr="0">
            <a:noAutofit/>
          </a:bodyPr>
          <a:lstStyle>
            <a:lvl1pPr lvl="0" rtl="0">
              <a:spcBef>
                <a:spcPts val="1200"/>
              </a:spcBef>
              <a:spcAft>
                <a:spcPts val="0"/>
              </a:spcAft>
              <a:buClr>
                <a:schemeClr val="dk2"/>
              </a:buClr>
              <a:buSzPts val="1400"/>
              <a:buChar char="●"/>
              <a:defRPr sz="1400">
                <a:solidFill>
                  <a:schemeClr val="dk2"/>
                </a:solidFill>
              </a:defRPr>
            </a:lvl1pPr>
            <a:lvl2pPr lvl="1" algn="r" rtl="0">
              <a:spcBef>
                <a:spcPts val="1200"/>
              </a:spcBef>
              <a:spcAft>
                <a:spcPts val="0"/>
              </a:spcAft>
              <a:buClr>
                <a:schemeClr val="dk2"/>
              </a:buClr>
              <a:buSzPts val="1400"/>
              <a:buChar char="○"/>
              <a:defRPr>
                <a:solidFill>
                  <a:schemeClr val="dk2"/>
                </a:solidFill>
              </a:defRPr>
            </a:lvl2pPr>
            <a:lvl3pPr lvl="2" algn="r" rtl="0">
              <a:spcBef>
                <a:spcPts val="1600"/>
              </a:spcBef>
              <a:spcAft>
                <a:spcPts val="0"/>
              </a:spcAft>
              <a:buClr>
                <a:schemeClr val="dk2"/>
              </a:buClr>
              <a:buSzPts val="1400"/>
              <a:buChar char="■"/>
              <a:defRPr>
                <a:solidFill>
                  <a:schemeClr val="dk2"/>
                </a:solidFill>
              </a:defRPr>
            </a:lvl3pPr>
            <a:lvl4pPr lvl="3" algn="r" rtl="0">
              <a:spcBef>
                <a:spcPts val="1600"/>
              </a:spcBef>
              <a:spcAft>
                <a:spcPts val="0"/>
              </a:spcAft>
              <a:buClr>
                <a:schemeClr val="dk2"/>
              </a:buClr>
              <a:buSzPts val="1400"/>
              <a:buChar char="●"/>
              <a:defRPr>
                <a:solidFill>
                  <a:schemeClr val="dk2"/>
                </a:solidFill>
              </a:defRPr>
            </a:lvl4pPr>
            <a:lvl5pPr lvl="4" algn="r" rtl="0">
              <a:spcBef>
                <a:spcPts val="1600"/>
              </a:spcBef>
              <a:spcAft>
                <a:spcPts val="0"/>
              </a:spcAft>
              <a:buClr>
                <a:schemeClr val="dk2"/>
              </a:buClr>
              <a:buSzPts val="1400"/>
              <a:buChar char="○"/>
              <a:defRPr>
                <a:solidFill>
                  <a:schemeClr val="dk2"/>
                </a:solidFill>
              </a:defRPr>
            </a:lvl5pPr>
            <a:lvl6pPr lvl="5" algn="r" rtl="0">
              <a:spcBef>
                <a:spcPts val="1600"/>
              </a:spcBef>
              <a:spcAft>
                <a:spcPts val="0"/>
              </a:spcAft>
              <a:buClr>
                <a:schemeClr val="dk2"/>
              </a:buClr>
              <a:buSzPts val="1400"/>
              <a:buChar char="■"/>
              <a:defRPr>
                <a:solidFill>
                  <a:schemeClr val="dk2"/>
                </a:solidFill>
              </a:defRPr>
            </a:lvl6pPr>
            <a:lvl7pPr lvl="6" algn="r" rtl="0">
              <a:spcBef>
                <a:spcPts val="1600"/>
              </a:spcBef>
              <a:spcAft>
                <a:spcPts val="0"/>
              </a:spcAft>
              <a:buClr>
                <a:schemeClr val="dk2"/>
              </a:buClr>
              <a:buSzPts val="1400"/>
              <a:buChar char="●"/>
              <a:defRPr>
                <a:solidFill>
                  <a:schemeClr val="dk2"/>
                </a:solidFill>
              </a:defRPr>
            </a:lvl7pPr>
            <a:lvl8pPr lvl="7" algn="r" rtl="0">
              <a:spcBef>
                <a:spcPts val="1600"/>
              </a:spcBef>
              <a:spcAft>
                <a:spcPts val="0"/>
              </a:spcAft>
              <a:buClr>
                <a:schemeClr val="dk2"/>
              </a:buClr>
              <a:buSzPts val="1400"/>
              <a:buChar char="○"/>
              <a:defRPr>
                <a:solidFill>
                  <a:schemeClr val="dk2"/>
                </a:solidFill>
              </a:defRPr>
            </a:lvl8pPr>
            <a:lvl9pPr lvl="8" algn="r" rtl="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1">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5"/>
          <p:cNvSpPr/>
          <p:nvPr/>
        </p:nvSpPr>
        <p:spPr>
          <a:xfrm>
            <a:off x="538950" y="376525"/>
            <a:ext cx="8066100" cy="4398300"/>
          </a:xfrm>
          <a:prstGeom prst="rect">
            <a:avLst/>
          </a:prstGeom>
          <a:solidFill>
            <a:srgbClr val="F3F3F3"/>
          </a:solidFill>
          <a:ln>
            <a:noFill/>
          </a:ln>
          <a:effectLst>
            <a:outerShdw blurRad="471488" dist="400050" dir="101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1018025" y="2439665"/>
            <a:ext cx="3395100" cy="798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74" name="Google Shape;74;p15"/>
          <p:cNvSpPr txBox="1">
            <a:spLocks noGrp="1"/>
          </p:cNvSpPr>
          <p:nvPr>
            <p:ph type="title"/>
          </p:nvPr>
        </p:nvSpPr>
        <p:spPr>
          <a:xfrm>
            <a:off x="1018025" y="1695425"/>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Cormorant Garamond Medium"/>
              <a:buNone/>
              <a:defRPr sz="2700">
                <a:solidFill>
                  <a:schemeClr val="hlink"/>
                </a:solidFill>
                <a:latin typeface="Cormorant Garamond Medium"/>
                <a:ea typeface="Cormorant Garamond Medium"/>
                <a:cs typeface="Cormorant Garamond Medium"/>
                <a:sym typeface="Cormorant Garamond Medium"/>
              </a:defRPr>
            </a:lvl1pPr>
            <a:lvl2pPr lvl="1">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2pPr>
            <a:lvl3pPr lvl="2">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3pPr>
            <a:lvl4pPr lvl="3">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4pPr>
            <a:lvl5pPr lvl="4">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5pPr>
            <a:lvl6pPr lvl="5">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6pPr>
            <a:lvl7pPr lvl="6">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7pPr>
            <a:lvl8pPr lvl="7">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8pPr>
            <a:lvl9pPr lvl="8">
              <a:spcBef>
                <a:spcPts val="0"/>
              </a:spcBef>
              <a:spcAft>
                <a:spcPts val="0"/>
              </a:spcAft>
              <a:buClr>
                <a:schemeClr val="hlink"/>
              </a:buClr>
              <a:buSzPts val="3000"/>
              <a:buFont typeface="Cormorant Garamond Medium"/>
              <a:buNone/>
              <a:defRPr sz="3000">
                <a:solidFill>
                  <a:schemeClr val="hlink"/>
                </a:solidFill>
                <a:latin typeface="Cormorant Garamond Medium"/>
                <a:ea typeface="Cormorant Garamond Medium"/>
                <a:cs typeface="Cormorant Garamond Medium"/>
                <a:sym typeface="Cormorant Garamond Medium"/>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Lato"/>
              <a:buChar char="●"/>
              <a:defRPr>
                <a:solidFill>
                  <a:schemeClr val="hlink"/>
                </a:solidFill>
                <a:latin typeface="Lato"/>
                <a:ea typeface="Lato"/>
                <a:cs typeface="Lato"/>
                <a:sym typeface="Lato"/>
              </a:defRPr>
            </a:lvl1pPr>
            <a:lvl2pPr marL="914400" lvl="1"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2pPr>
            <a:lvl3pPr marL="1371600" lvl="2"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3pPr>
            <a:lvl4pPr marL="1828800" lvl="3"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4pPr>
            <a:lvl5pPr marL="2286000" lvl="4"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5pPr>
            <a:lvl6pPr marL="2743200" lvl="5"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6pPr>
            <a:lvl7pPr marL="3200400" lvl="6"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7pPr>
            <a:lvl8pPr marL="3657600" lvl="7" indent="-317500">
              <a:lnSpc>
                <a:spcPct val="115000"/>
              </a:lnSpc>
              <a:spcBef>
                <a:spcPts val="1600"/>
              </a:spcBef>
              <a:spcAft>
                <a:spcPts val="0"/>
              </a:spcAft>
              <a:buClr>
                <a:schemeClr val="hlink"/>
              </a:buClr>
              <a:buSzPts val="1400"/>
              <a:buFont typeface="Lato"/>
              <a:buChar char="○"/>
              <a:defRPr>
                <a:solidFill>
                  <a:schemeClr val="hlink"/>
                </a:solidFill>
                <a:latin typeface="Lato"/>
                <a:ea typeface="Lato"/>
                <a:cs typeface="Lato"/>
                <a:sym typeface="Lato"/>
              </a:defRPr>
            </a:lvl8pPr>
            <a:lvl9pPr marL="4114800" lvl="8" indent="-317500">
              <a:lnSpc>
                <a:spcPct val="115000"/>
              </a:lnSpc>
              <a:spcBef>
                <a:spcPts val="1600"/>
              </a:spcBef>
              <a:spcAft>
                <a:spcPts val="1600"/>
              </a:spcAft>
              <a:buClr>
                <a:schemeClr val="hlink"/>
              </a:buClr>
              <a:buSzPts val="1400"/>
              <a:buFont typeface="Lato"/>
              <a:buChar char="■"/>
              <a:defRPr>
                <a:solidFill>
                  <a:schemeClr val="hlink"/>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9"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460979" y="1832664"/>
            <a:ext cx="8206928" cy="1508400"/>
          </a:xfrm>
          <a:prstGeom prst="rect">
            <a:avLst/>
          </a:prstGeom>
          <a:effectLst>
            <a:outerShdw blurRad="371475" dist="142875" dir="5400000" algn="bl" rotWithShape="0">
              <a:srgbClr val="000000">
                <a:alpha val="75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Projet Discret Models</a:t>
            </a:r>
            <a:br>
              <a:rPr lang="en" sz="6000" dirty="0" smtClean="0"/>
            </a:br>
            <a:r>
              <a:rPr lang="en" sz="6000" dirty="0" smtClean="0">
                <a:solidFill>
                  <a:schemeClr val="dk2"/>
                </a:solidFill>
                <a:latin typeface="Cormorant Garamond Medium"/>
                <a:ea typeface="Cormorant Garamond Medium"/>
                <a:cs typeface="Cormorant Garamond Medium"/>
                <a:sym typeface="Cormorant Garamond Medium"/>
              </a:rPr>
              <a:t>BIAT</a:t>
            </a:r>
            <a:endParaRPr sz="6000" dirty="0">
              <a:solidFill>
                <a:schemeClr val="dk2"/>
              </a:solidFill>
              <a:latin typeface="Cormorant Garamond Medium"/>
              <a:ea typeface="Cormorant Garamond Medium"/>
              <a:cs typeface="Cormorant Garamond Medium"/>
              <a:sym typeface="Cormorant Garamond Medium"/>
            </a:endParaRPr>
          </a:p>
        </p:txBody>
      </p:sp>
      <p:sp>
        <p:nvSpPr>
          <p:cNvPr id="167" name="Google Shape;167;p26"/>
          <p:cNvSpPr txBox="1">
            <a:spLocks noGrp="1"/>
          </p:cNvSpPr>
          <p:nvPr>
            <p:ph type="subTitle" idx="1"/>
          </p:nvPr>
        </p:nvSpPr>
        <p:spPr>
          <a:xfrm>
            <a:off x="6782832" y="3575369"/>
            <a:ext cx="2180414" cy="990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smtClean="0">
                <a:solidFill>
                  <a:schemeClr val="dk2"/>
                </a:solidFill>
                <a:latin typeface="Lato"/>
                <a:ea typeface="Lato"/>
                <a:cs typeface="Lato"/>
                <a:sym typeface="Lato"/>
              </a:rPr>
              <a:t>Réalisé</a:t>
            </a:r>
            <a:r>
              <a:rPr lang="en-US" sz="1600" dirty="0" smtClean="0">
                <a:solidFill>
                  <a:schemeClr val="dk2"/>
                </a:solidFill>
                <a:latin typeface="Lato"/>
                <a:ea typeface="Lato"/>
                <a:cs typeface="Lato"/>
                <a:sym typeface="Lato"/>
              </a:rPr>
              <a:t> par:</a:t>
            </a:r>
          </a:p>
          <a:p>
            <a:pPr marL="0" lvl="0" indent="0" algn="l" rtl="0">
              <a:spcBef>
                <a:spcPts val="0"/>
              </a:spcBef>
              <a:spcAft>
                <a:spcPts val="0"/>
              </a:spcAft>
              <a:buNone/>
            </a:pPr>
            <a:r>
              <a:rPr lang="en-US" sz="1600" dirty="0" smtClean="0">
                <a:solidFill>
                  <a:schemeClr val="dk2"/>
                </a:solidFill>
                <a:latin typeface="Lato"/>
                <a:ea typeface="Lato"/>
                <a:cs typeface="Lato"/>
                <a:sym typeface="Lato"/>
              </a:rPr>
              <a:t> - </a:t>
            </a:r>
            <a:r>
              <a:rPr lang="en-US" sz="1600" dirty="0" err="1" smtClean="0">
                <a:solidFill>
                  <a:schemeClr val="dk2"/>
                </a:solidFill>
                <a:latin typeface="Lato"/>
                <a:ea typeface="Lato"/>
                <a:cs typeface="Lato"/>
                <a:sym typeface="Lato"/>
              </a:rPr>
              <a:t>Fertani</a:t>
            </a:r>
            <a:r>
              <a:rPr lang="en-US" sz="1600" dirty="0" smtClean="0">
                <a:solidFill>
                  <a:schemeClr val="dk2"/>
                </a:solidFill>
                <a:latin typeface="Lato"/>
                <a:ea typeface="Lato"/>
                <a:cs typeface="Lato"/>
                <a:sym typeface="Lato"/>
              </a:rPr>
              <a:t> </a:t>
            </a:r>
            <a:r>
              <a:rPr lang="en-US" sz="1600" dirty="0">
                <a:solidFill>
                  <a:schemeClr val="dk2"/>
                </a:solidFill>
                <a:latin typeface="Lato"/>
                <a:ea typeface="Lato"/>
                <a:cs typeface="Lato"/>
                <a:sym typeface="Lato"/>
              </a:rPr>
              <a:t>Razi</a:t>
            </a:r>
          </a:p>
          <a:p>
            <a:pPr marL="0" indent="0" algn="l"/>
            <a:r>
              <a:rPr lang="en-US" sz="1600" dirty="0" smtClean="0"/>
              <a:t> - </a:t>
            </a:r>
            <a:r>
              <a:rPr lang="en-US" sz="1600" dirty="0" err="1" smtClean="0"/>
              <a:t>Sakka</a:t>
            </a:r>
            <a:r>
              <a:rPr lang="en-US" sz="1600" dirty="0" smtClean="0"/>
              <a:t> </a:t>
            </a:r>
            <a:r>
              <a:rPr lang="en-US" sz="1600" dirty="0" err="1" smtClean="0"/>
              <a:t>Jawher</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3" name="Google Shape;173;p27"/>
          <p:cNvSpPr txBox="1">
            <a:spLocks noGrp="1"/>
          </p:cNvSpPr>
          <p:nvPr>
            <p:ph type="body" idx="1"/>
          </p:nvPr>
        </p:nvSpPr>
        <p:spPr>
          <a:xfrm>
            <a:off x="922947" y="-205740"/>
            <a:ext cx="7298105" cy="4949190"/>
          </a:xfrm>
          <a:prstGeom prst="rect">
            <a:avLst/>
          </a:prstGeom>
        </p:spPr>
        <p:txBody>
          <a:bodyPr spcFirstLastPara="1" wrap="square" lIns="91425" tIns="91425" rIns="91425" bIns="91425" anchor="t" anchorCtr="0">
            <a:noAutofit/>
          </a:bodyPr>
          <a:lstStyle/>
          <a:p>
            <a:pPr marL="342900" indent="-342900">
              <a:spcBef>
                <a:spcPts val="1600"/>
              </a:spcBef>
              <a:buSzPts val="1100"/>
              <a:buFont typeface="Arial" panose="020B0604020202020204" pitchFamily="34" charset="0"/>
              <a:buChar char="•"/>
            </a:pPr>
            <a:endParaRPr lang="fr-FR" sz="2000" b="1" dirty="0">
              <a:latin typeface="Times New Roman"/>
              <a:cs typeface="Times New Roman"/>
              <a:sym typeface="Times New Roman"/>
            </a:endParaRPr>
          </a:p>
          <a:p>
            <a:pPr marL="342900" indent="-342900">
              <a:spcBef>
                <a:spcPts val="1600"/>
              </a:spcBef>
              <a:buSzPts val="1100"/>
              <a:buFont typeface="Arial" panose="020B0604020202020204" pitchFamily="34" charset="0"/>
              <a:buChar char="•"/>
            </a:pPr>
            <a:r>
              <a:rPr lang="fr-FR" sz="2000" b="1" dirty="0">
                <a:latin typeface="Times New Roman"/>
                <a:cs typeface="Times New Roman"/>
              </a:rPr>
              <a:t> Banque Internationale arabe de Tunisie – est aujourd’hui la première banque du pays et se classe au premier rang sur de nombreux indicateurs. Elle représente 16 % de part de marché en termes de dépôts..</a:t>
            </a:r>
            <a:endParaRPr lang="en-US" sz="2000" b="1" dirty="0">
              <a:latin typeface="Times New Roman"/>
              <a:cs typeface="Times New Roman"/>
            </a:endParaRPr>
          </a:p>
          <a:p>
            <a:pPr marL="342900" indent="-342900">
              <a:spcBef>
                <a:spcPts val="1600"/>
              </a:spcBef>
              <a:buSzPts val="1100"/>
              <a:buFont typeface="Arial" panose="020B0604020202020204" pitchFamily="34" charset="0"/>
              <a:buChar char="•"/>
            </a:pPr>
            <a:r>
              <a:rPr lang="fr-FR" sz="2000" b="1" dirty="0">
                <a:latin typeface="Times New Roman"/>
                <a:cs typeface="Times New Roman"/>
              </a:rPr>
              <a:t>En quatre décennies, elle est devenue la première banque de Tunisie en termes de parts de marché et de résultats financiers et figure dans le top 10 des banques francophones africaines selon le classement 2015 de l’</a:t>
            </a:r>
            <a:r>
              <a:rPr lang="fr-FR" sz="2000" b="1" dirty="0" err="1">
                <a:latin typeface="Times New Roman"/>
                <a:cs typeface="Times New Roman"/>
              </a:rPr>
              <a:t>African</a:t>
            </a:r>
            <a:r>
              <a:rPr lang="fr-FR" sz="2000" b="1" dirty="0">
                <a:latin typeface="Times New Roman"/>
                <a:cs typeface="Times New Roman"/>
              </a:rPr>
              <a:t> </a:t>
            </a:r>
            <a:r>
              <a:rPr lang="fr-FR" sz="2000" b="1" dirty="0" err="1">
                <a:latin typeface="Times New Roman"/>
                <a:cs typeface="Times New Roman"/>
              </a:rPr>
              <a:t>Banker</a:t>
            </a:r>
            <a:r>
              <a:rPr lang="fr-FR" sz="2000" b="1" dirty="0">
                <a:latin typeface="Times New Roman"/>
                <a:cs typeface="Times New Roman"/>
              </a:rPr>
              <a:t>.</a:t>
            </a:r>
          </a:p>
          <a:p>
            <a:pPr marL="342900" indent="-342900">
              <a:spcBef>
                <a:spcPts val="1600"/>
              </a:spcBef>
              <a:buSzPts val="1100"/>
              <a:buFont typeface="Arial" panose="020B0604020202020204" pitchFamily="34" charset="0"/>
              <a:buChar char="•"/>
            </a:pPr>
            <a:r>
              <a:rPr lang="fr-FR" sz="2000" b="1" dirty="0">
                <a:latin typeface="Times New Roman"/>
                <a:cs typeface="Times New Roman"/>
              </a:rPr>
              <a:t>Entre 2008 et 2016, le PNB de la BIAT est passé de 260.5 MDT à 594 MDT. Le réseau d’agences a connu une expansion notable : le nombre d’agences est passé de 122 à fin 2008 à 200 à fin 2016 réparties sur l’ensemble du territoire tunisien</a:t>
            </a:r>
          </a:p>
          <a:p>
            <a:pPr marL="467995" marR="0" indent="-285750" algn="just">
              <a:spcBef>
                <a:spcPts val="0"/>
              </a:spcBef>
              <a:spcAft>
                <a:spcPts val="75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None/>
            </a:pPr>
            <a:endParaRPr lang="fr-F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3500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pic>
        <p:nvPicPr>
          <p:cNvPr id="8" name="Image 943" descr="Repère 4">
            <a:extLst>
              <a:ext uri="{FF2B5EF4-FFF2-40B4-BE49-F238E27FC236}">
                <a16:creationId xmlns:a16="http://schemas.microsoft.com/office/drawing/2014/main" xmlns="" id="{BCCFF052-733B-4876-A3B0-C2FAB1A4797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43450" y="2725420"/>
            <a:ext cx="3131185" cy="707390"/>
          </a:xfrm>
          <a:prstGeom prst="rect">
            <a:avLst/>
          </a:prstGeom>
          <a:noFill/>
          <a:ln>
            <a:noFill/>
          </a:ln>
        </p:spPr>
      </p:pic>
      <p:pic>
        <p:nvPicPr>
          <p:cNvPr id="9" name="Image 946" descr="Repères 2">
            <a:extLst>
              <a:ext uri="{FF2B5EF4-FFF2-40B4-BE49-F238E27FC236}">
                <a16:creationId xmlns:a16="http://schemas.microsoft.com/office/drawing/2014/main" xmlns="" id="{D8D24FD9-24F1-4A6C-998E-E6B4E3E1922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26565" y="1958975"/>
            <a:ext cx="3010535" cy="612775"/>
          </a:xfrm>
          <a:prstGeom prst="rect">
            <a:avLst/>
          </a:prstGeom>
          <a:noFill/>
          <a:ln>
            <a:noFill/>
          </a:ln>
        </p:spPr>
      </p:pic>
      <p:pic>
        <p:nvPicPr>
          <p:cNvPr id="10" name="Image 947" descr="Repères 1">
            <a:extLst>
              <a:ext uri="{FF2B5EF4-FFF2-40B4-BE49-F238E27FC236}">
                <a16:creationId xmlns:a16="http://schemas.microsoft.com/office/drawing/2014/main" xmlns="" id="{2D5172B6-70C2-4EAB-AC9A-C02087DC31E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622165" y="1768475"/>
            <a:ext cx="3010535" cy="940435"/>
          </a:xfrm>
          <a:prstGeom prst="rect">
            <a:avLst/>
          </a:prstGeom>
          <a:noFill/>
          <a:ln>
            <a:noFill/>
          </a:ln>
        </p:spPr>
      </p:pic>
      <p:pic>
        <p:nvPicPr>
          <p:cNvPr id="11" name="Image 945" descr="Repère 3">
            <a:extLst>
              <a:ext uri="{FF2B5EF4-FFF2-40B4-BE49-F238E27FC236}">
                <a16:creationId xmlns:a16="http://schemas.microsoft.com/office/drawing/2014/main" xmlns="" id="{994A84FC-8955-4415-B5F8-2A050E8C6AF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569085" y="2773894"/>
            <a:ext cx="3174365" cy="638175"/>
          </a:xfrm>
          <a:prstGeom prst="rect">
            <a:avLst/>
          </a:prstGeom>
          <a:noFill/>
          <a:ln>
            <a:noFill/>
          </a:ln>
        </p:spPr>
      </p:pic>
      <p:sp>
        <p:nvSpPr>
          <p:cNvPr id="15" name="TextBox 14">
            <a:extLst>
              <a:ext uri="{FF2B5EF4-FFF2-40B4-BE49-F238E27FC236}">
                <a16:creationId xmlns:a16="http://schemas.microsoft.com/office/drawing/2014/main" xmlns="" id="{C6528835-0D52-4E81-8CB0-00FBDC5CD247}"/>
              </a:ext>
            </a:extLst>
          </p:cNvPr>
          <p:cNvSpPr txBox="1"/>
          <p:nvPr/>
        </p:nvSpPr>
        <p:spPr>
          <a:xfrm>
            <a:off x="2214563" y="3778032"/>
            <a:ext cx="4714874" cy="307777"/>
          </a:xfrm>
          <a:prstGeom prst="rect">
            <a:avLst/>
          </a:prstGeom>
          <a:noFill/>
        </p:spPr>
        <p:txBody>
          <a:bodyPr wrap="square">
            <a:spAutoFit/>
          </a:bodyPr>
          <a:lstStyle/>
          <a:p>
            <a:pPr marL="0" marR="0" algn="ctr">
              <a:spcBef>
                <a:spcPts val="0"/>
              </a:spcBef>
              <a:spcAft>
                <a:spcPts val="750"/>
              </a:spcAft>
            </a:pPr>
            <a:r>
              <a:rPr lang="fr-FR" sz="1400" dirty="0">
                <a:solidFill>
                  <a:srgbClr val="000000"/>
                </a:solidFill>
                <a:effectLst/>
                <a:latin typeface="Times New Roman" panose="02020603050405020304" pitchFamily="18" charset="0"/>
                <a:ea typeface="Times New Roman" panose="02020603050405020304" pitchFamily="18" charset="0"/>
              </a:rPr>
              <a:t>Repères à fin 2017</a:t>
            </a:r>
            <a:endParaRPr lang="en-US" sz="1400" dirty="0">
              <a:effectLst/>
              <a:latin typeface="Times New Roman" panose="02020603050405020304" pitchFamily="18" charset="0"/>
              <a:ea typeface="Times New Roman" panose="02020603050405020304" pitchFamily="18" charset="0"/>
            </a:endParaRPr>
          </a:p>
        </p:txBody>
      </p:sp>
      <p:sp>
        <p:nvSpPr>
          <p:cNvPr id="16" name="Google Shape;172;p27">
            <a:extLst>
              <a:ext uri="{FF2B5EF4-FFF2-40B4-BE49-F238E27FC236}">
                <a16:creationId xmlns:a16="http://schemas.microsoft.com/office/drawing/2014/main" xmlns="" id="{1D1B66CA-EE02-4683-841E-4B173B986039}"/>
              </a:ext>
            </a:extLst>
          </p:cNvPr>
          <p:cNvSpPr txBox="1">
            <a:spLocks noGrp="1"/>
          </p:cNvSpPr>
          <p:nvPr>
            <p:ph type="title"/>
          </p:nvPr>
        </p:nvSpPr>
        <p:spPr>
          <a:xfrm>
            <a:off x="800968" y="774462"/>
            <a:ext cx="7736510" cy="528600"/>
          </a:xfrm>
          <a:prstGeom prst="rect">
            <a:avLst/>
          </a:prstGeom>
        </p:spPr>
        <p:txBody>
          <a:bodyPr spcFirstLastPara="1" wrap="square" lIns="91425" tIns="91425" rIns="91425" bIns="91425" anchor="t" anchorCtr="0">
            <a:noAutofit/>
          </a:bodyPr>
          <a:lstStyle/>
          <a:p>
            <a:r>
              <a:rPr lang="fr-FR" sz="2400" b="1" dirty="0"/>
              <a:t>La banque de financement et d’investissement :</a:t>
            </a:r>
            <a:r>
              <a:rPr lang="en-US" sz="1800" dirty="0">
                <a:solidFill>
                  <a:srgbClr val="000000"/>
                </a:solidFill>
                <a:effectLst/>
                <a:latin typeface="Times New Roman" panose="02020603050405020304" pitchFamily="18" charset="0"/>
                <a:ea typeface="Times New Roman" panose="02020603050405020304" pitchFamily="18" charset="0"/>
              </a:rPr>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sz="2400" b="1" dirty="0">
              <a:solidFill>
                <a:schemeClr val="dk2"/>
              </a:solidFill>
            </a:endParaRPr>
          </a:p>
        </p:txBody>
      </p:sp>
    </p:spTree>
    <p:extLst>
      <p:ext uri="{BB962C8B-B14F-4D97-AF65-F5344CB8AC3E}">
        <p14:creationId xmlns:p14="http://schemas.microsoft.com/office/powerpoint/2010/main" val="2272316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7B2A8A5-F6D4-41B8-BE27-99C6BABF5845}"/>
              </a:ext>
            </a:extLst>
          </p:cNvPr>
          <p:cNvGraphicFramePr>
            <a:graphicFrameLocks noGrp="1"/>
          </p:cNvGraphicFramePr>
          <p:nvPr>
            <p:extLst>
              <p:ext uri="{D42A27DB-BD31-4B8C-83A1-F6EECF244321}">
                <p14:modId xmlns:p14="http://schemas.microsoft.com/office/powerpoint/2010/main" val="2090916508"/>
              </p:ext>
            </p:extLst>
          </p:nvPr>
        </p:nvGraphicFramePr>
        <p:xfrm>
          <a:off x="705009" y="1775649"/>
          <a:ext cx="7733982" cy="1961962"/>
        </p:xfrm>
        <a:graphic>
          <a:graphicData uri="http://schemas.openxmlformats.org/drawingml/2006/table">
            <a:tbl>
              <a:tblPr firstRow="1" firstCol="1" bandRow="1">
                <a:tableStyleId>{AA15E534-6DEF-41CC-9100-19D42A397FBF}</a:tableStyleId>
              </a:tblPr>
              <a:tblGrid>
                <a:gridCol w="2577994">
                  <a:extLst>
                    <a:ext uri="{9D8B030D-6E8A-4147-A177-3AD203B41FA5}">
                      <a16:colId xmlns:a16="http://schemas.microsoft.com/office/drawing/2014/main" xmlns="" val="3216445796"/>
                    </a:ext>
                  </a:extLst>
                </a:gridCol>
                <a:gridCol w="2577994">
                  <a:extLst>
                    <a:ext uri="{9D8B030D-6E8A-4147-A177-3AD203B41FA5}">
                      <a16:colId xmlns:a16="http://schemas.microsoft.com/office/drawing/2014/main" xmlns="" val="2396240593"/>
                    </a:ext>
                  </a:extLst>
                </a:gridCol>
                <a:gridCol w="2577994">
                  <a:extLst>
                    <a:ext uri="{9D8B030D-6E8A-4147-A177-3AD203B41FA5}">
                      <a16:colId xmlns:a16="http://schemas.microsoft.com/office/drawing/2014/main" xmlns="" val="3467854440"/>
                    </a:ext>
                  </a:extLst>
                </a:gridCol>
              </a:tblGrid>
              <a:tr h="489407">
                <a:tc>
                  <a:txBody>
                    <a:bodyPr/>
                    <a:lstStyle/>
                    <a:p>
                      <a:pPr marL="0" marR="0" indent="0" algn="ctr">
                        <a:lnSpc>
                          <a:spcPts val="3225"/>
                        </a:lnSpc>
                        <a:spcBef>
                          <a:spcPts val="0"/>
                        </a:spcBef>
                        <a:spcAft>
                          <a:spcPts val="1500"/>
                        </a:spcAft>
                      </a:pPr>
                      <a:r>
                        <a:rPr lang="fr-FR" sz="1350" cap="all">
                          <a:effectLst/>
                        </a:rPr>
                        <a:t>ACTIONNAIRES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14300" marR="0" indent="0" algn="ctr">
                        <a:lnSpc>
                          <a:spcPts val="3225"/>
                        </a:lnSpc>
                        <a:spcBef>
                          <a:spcPts val="0"/>
                        </a:spcBef>
                        <a:spcAft>
                          <a:spcPts val="1500"/>
                        </a:spcAft>
                      </a:pPr>
                      <a:r>
                        <a:rPr lang="fr-FR" sz="1350" cap="all">
                          <a:effectLst/>
                        </a:rPr>
                        <a:t>NOMBRE D'ACTIONS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14300" marR="0" indent="0" algn="ctr">
                        <a:lnSpc>
                          <a:spcPts val="3225"/>
                        </a:lnSpc>
                        <a:spcBef>
                          <a:spcPts val="0"/>
                        </a:spcBef>
                        <a:spcAft>
                          <a:spcPts val="1500"/>
                        </a:spcAft>
                      </a:pPr>
                      <a:r>
                        <a:rPr lang="fr-FR" sz="1350" cap="all">
                          <a:effectLst/>
                        </a:rPr>
                        <a:t>PART EN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836653296"/>
                  </a:ext>
                </a:extLst>
              </a:tr>
              <a:tr h="294511">
                <a:tc>
                  <a:txBody>
                    <a:bodyPr/>
                    <a:lstStyle/>
                    <a:p>
                      <a:pPr marL="0" marR="0" indent="0" algn="l">
                        <a:lnSpc>
                          <a:spcPct val="147000"/>
                        </a:lnSpc>
                        <a:spcBef>
                          <a:spcPts val="0"/>
                        </a:spcBef>
                        <a:spcAft>
                          <a:spcPts val="1500"/>
                        </a:spcAft>
                      </a:pPr>
                      <a:r>
                        <a:rPr lang="fr-FR" sz="900" cap="all">
                          <a:effectLst/>
                        </a:rPr>
                        <a:t>A/ ACTIONNAIRES ÉTRANGERS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165 556</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0,97 %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2902911211"/>
                  </a:ext>
                </a:extLst>
              </a:tr>
              <a:tr h="294511">
                <a:tc>
                  <a:txBody>
                    <a:bodyPr/>
                    <a:lstStyle/>
                    <a:p>
                      <a:pPr marL="0" marR="0" indent="0" algn="l">
                        <a:lnSpc>
                          <a:spcPct val="147000"/>
                        </a:lnSpc>
                        <a:spcBef>
                          <a:spcPts val="0"/>
                        </a:spcBef>
                        <a:spcAft>
                          <a:spcPts val="1500"/>
                        </a:spcAft>
                      </a:pPr>
                      <a:r>
                        <a:rPr lang="fr-FR" sz="900" cap="all">
                          <a:effectLst/>
                        </a:rPr>
                        <a:t>B / ACTIONNAIRES TUNISIENS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16 834 444</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99,03 %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245933357"/>
                  </a:ext>
                </a:extLst>
              </a:tr>
              <a:tr h="294511">
                <a:tc>
                  <a:txBody>
                    <a:bodyPr/>
                    <a:lstStyle/>
                    <a:p>
                      <a:pPr marL="0" marR="0" indent="0" algn="l">
                        <a:lnSpc>
                          <a:spcPct val="147000"/>
                        </a:lnSpc>
                        <a:spcBef>
                          <a:spcPts val="0"/>
                        </a:spcBef>
                        <a:spcAft>
                          <a:spcPts val="1500"/>
                        </a:spcAft>
                      </a:pPr>
                      <a:r>
                        <a:rPr lang="fr-FR" sz="900" cap="all">
                          <a:effectLst/>
                        </a:rPr>
                        <a:t>PERSONNES MORALES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12 633 152</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74,31 %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1919499802"/>
                  </a:ext>
                </a:extLst>
              </a:tr>
              <a:tr h="294511">
                <a:tc>
                  <a:txBody>
                    <a:bodyPr/>
                    <a:lstStyle/>
                    <a:p>
                      <a:pPr marL="0" marR="0" indent="0" algn="l">
                        <a:lnSpc>
                          <a:spcPct val="147000"/>
                        </a:lnSpc>
                        <a:spcBef>
                          <a:spcPts val="0"/>
                        </a:spcBef>
                        <a:spcAft>
                          <a:spcPts val="1500"/>
                        </a:spcAft>
                      </a:pPr>
                      <a:r>
                        <a:rPr lang="fr-FR" sz="900" cap="all">
                          <a:effectLst/>
                        </a:rPr>
                        <a:t>PERSONNES PHYSIQUES</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4 201 292</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24,71 %</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704703501"/>
                  </a:ext>
                </a:extLst>
              </a:tr>
              <a:tr h="294511">
                <a:tc>
                  <a:txBody>
                    <a:bodyPr/>
                    <a:lstStyle/>
                    <a:p>
                      <a:pPr marL="0" marR="0" indent="0" algn="l">
                        <a:lnSpc>
                          <a:spcPct val="147000"/>
                        </a:lnSpc>
                        <a:spcBef>
                          <a:spcPts val="0"/>
                        </a:spcBef>
                        <a:spcAft>
                          <a:spcPts val="1500"/>
                        </a:spcAft>
                      </a:pPr>
                      <a:r>
                        <a:rPr lang="fr-FR" sz="900" cap="all">
                          <a:effectLst/>
                        </a:rPr>
                        <a:t>TOTAL</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a:effectLst/>
                        </a:rPr>
                        <a:t>17 000 000</a:t>
                      </a:r>
                      <a:endPar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ctr">
                        <a:lnSpc>
                          <a:spcPct val="147000"/>
                        </a:lnSpc>
                        <a:spcBef>
                          <a:spcPts val="0"/>
                        </a:spcBef>
                        <a:spcAft>
                          <a:spcPts val="1500"/>
                        </a:spcAft>
                      </a:pPr>
                      <a:r>
                        <a:rPr lang="fr-FR" sz="1050" dirty="0">
                          <a:effectLst/>
                        </a:rPr>
                        <a:t>100,00 %</a:t>
                      </a:r>
                      <a:endPar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xmlns="" val="3407335538"/>
                  </a:ext>
                </a:extLst>
              </a:tr>
            </a:tbl>
          </a:graphicData>
        </a:graphic>
      </p:graphicFrame>
      <p:sp>
        <p:nvSpPr>
          <p:cNvPr id="12" name="Google Shape;172;p27">
            <a:extLst>
              <a:ext uri="{FF2B5EF4-FFF2-40B4-BE49-F238E27FC236}">
                <a16:creationId xmlns:a16="http://schemas.microsoft.com/office/drawing/2014/main" xmlns="" id="{7991629B-CF9E-4FA3-A654-92EA1AA39190}"/>
              </a:ext>
            </a:extLst>
          </p:cNvPr>
          <p:cNvSpPr txBox="1">
            <a:spLocks noGrp="1"/>
          </p:cNvSpPr>
          <p:nvPr>
            <p:ph type="title"/>
          </p:nvPr>
        </p:nvSpPr>
        <p:spPr>
          <a:xfrm>
            <a:off x="800968" y="774462"/>
            <a:ext cx="7736510" cy="528600"/>
          </a:xfrm>
          <a:prstGeom prst="rect">
            <a:avLst/>
          </a:prstGeom>
        </p:spPr>
        <p:txBody>
          <a:bodyPr spcFirstLastPara="1" wrap="square" lIns="91425" tIns="91425" rIns="91425" bIns="91425" anchor="t" anchorCtr="0">
            <a:noAutofit/>
          </a:bodyPr>
          <a:lstStyle/>
          <a:p>
            <a:r>
              <a:rPr lang="fr-FR" sz="2400" b="1" dirty="0"/>
              <a:t>Actionnariat :</a:t>
            </a:r>
            <a:r>
              <a:rPr lang="en-US" sz="1800" dirty="0">
                <a:solidFill>
                  <a:srgbClr val="000000"/>
                </a:solidFill>
                <a:effectLst/>
                <a:latin typeface="Times New Roman" panose="02020603050405020304" pitchFamily="18" charset="0"/>
                <a:ea typeface="Times New Roman" panose="02020603050405020304" pitchFamily="18" charset="0"/>
              </a:rPr>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sz="2400" b="1" dirty="0">
              <a:solidFill>
                <a:schemeClr val="dk2"/>
              </a:solidFill>
            </a:endParaRPr>
          </a:p>
        </p:txBody>
      </p:sp>
      <p:sp>
        <p:nvSpPr>
          <p:cNvPr id="13" name="TextBox 12">
            <a:extLst>
              <a:ext uri="{FF2B5EF4-FFF2-40B4-BE49-F238E27FC236}">
                <a16:creationId xmlns:a16="http://schemas.microsoft.com/office/drawing/2014/main" xmlns="" id="{196ED8E2-084D-43BC-B636-AE00509F8E8B}"/>
              </a:ext>
            </a:extLst>
          </p:cNvPr>
          <p:cNvSpPr txBox="1"/>
          <p:nvPr/>
        </p:nvSpPr>
        <p:spPr>
          <a:xfrm>
            <a:off x="2214563" y="4021781"/>
            <a:ext cx="4714874" cy="376834"/>
          </a:xfrm>
          <a:prstGeom prst="rect">
            <a:avLst/>
          </a:prstGeom>
          <a:noFill/>
        </p:spPr>
        <p:txBody>
          <a:bodyPr wrap="square">
            <a:spAutoFit/>
          </a:bodyPr>
          <a:lstStyle/>
          <a:p>
            <a:pPr marL="0" marR="0" indent="0" algn="ctr">
              <a:lnSpc>
                <a:spcPct val="150000"/>
              </a:lnSpc>
              <a:spcBef>
                <a:spcPts val="0"/>
              </a:spcBef>
              <a:spcAft>
                <a:spcPts val="0"/>
              </a:spcAft>
            </a:pPr>
            <a:r>
              <a:rPr lang="fr-FR" sz="1400" dirty="0">
                <a:solidFill>
                  <a:srgbClr val="000000"/>
                </a:solidFill>
                <a:effectLst/>
                <a:latin typeface="Times New Roman" panose="02020603050405020304" pitchFamily="18" charset="0"/>
                <a:ea typeface="Times New Roman" panose="02020603050405020304" pitchFamily="18" charset="0"/>
              </a:rPr>
              <a:t>Structure du capital Au 31 MAI 2017</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6244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2" name="Google Shape;172;p27">
            <a:extLst>
              <a:ext uri="{FF2B5EF4-FFF2-40B4-BE49-F238E27FC236}">
                <a16:creationId xmlns:a16="http://schemas.microsoft.com/office/drawing/2014/main" xmlns="" id="{7991629B-CF9E-4FA3-A654-92EA1AA39190}"/>
              </a:ext>
            </a:extLst>
          </p:cNvPr>
          <p:cNvSpPr txBox="1">
            <a:spLocks noGrp="1"/>
          </p:cNvSpPr>
          <p:nvPr>
            <p:ph type="title"/>
          </p:nvPr>
        </p:nvSpPr>
        <p:spPr>
          <a:xfrm>
            <a:off x="703745" y="355003"/>
            <a:ext cx="7736510" cy="528600"/>
          </a:xfrm>
          <a:prstGeom prst="rect">
            <a:avLst/>
          </a:prstGeom>
        </p:spPr>
        <p:txBody>
          <a:bodyPr spcFirstLastPara="1" wrap="square" lIns="91425" tIns="91425" rIns="91425" bIns="91425" anchor="t" anchorCtr="0">
            <a:noAutofit/>
          </a:bodyPr>
          <a:lstStyle/>
          <a:p>
            <a:r>
              <a:rPr lang="fr-FR" sz="2400" b="1" dirty="0"/>
              <a:t>Ressource Humaine :</a:t>
            </a:r>
            <a:r>
              <a:rPr lang="en-US" sz="1800" dirty="0">
                <a:solidFill>
                  <a:srgbClr val="000000"/>
                </a:solidFill>
                <a:effectLst/>
                <a:latin typeface="Times New Roman" panose="02020603050405020304" pitchFamily="18" charset="0"/>
                <a:ea typeface="Times New Roman" panose="02020603050405020304" pitchFamily="18" charset="0"/>
              </a:rPr>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sz="2400" b="1" dirty="0">
              <a:solidFill>
                <a:schemeClr val="dk2"/>
              </a:solidFill>
            </a:endParaRPr>
          </a:p>
        </p:txBody>
      </p:sp>
      <p:pic>
        <p:nvPicPr>
          <p:cNvPr id="5" name="Image 938" descr="Repères 1">
            <a:extLst>
              <a:ext uri="{FF2B5EF4-FFF2-40B4-BE49-F238E27FC236}">
                <a16:creationId xmlns:a16="http://schemas.microsoft.com/office/drawing/2014/main" xmlns="" id="{BF327EEE-C929-4125-A9A0-943B3A8E85F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008063"/>
            <a:ext cx="2762885" cy="1056640"/>
          </a:xfrm>
          <a:prstGeom prst="rect">
            <a:avLst/>
          </a:prstGeom>
          <a:noFill/>
          <a:ln>
            <a:noFill/>
          </a:ln>
        </p:spPr>
      </p:pic>
      <p:pic>
        <p:nvPicPr>
          <p:cNvPr id="6" name="Image 937" descr="Repères 2">
            <a:extLst>
              <a:ext uri="{FF2B5EF4-FFF2-40B4-BE49-F238E27FC236}">
                <a16:creationId xmlns:a16="http://schemas.microsoft.com/office/drawing/2014/main" xmlns="" id="{04DA8604-D9F9-4CFF-8AEF-D5752F88BE5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402944" y="2340577"/>
            <a:ext cx="2347595" cy="898525"/>
          </a:xfrm>
          <a:prstGeom prst="rect">
            <a:avLst/>
          </a:prstGeom>
          <a:noFill/>
          <a:ln>
            <a:noFill/>
          </a:ln>
        </p:spPr>
      </p:pic>
      <p:pic>
        <p:nvPicPr>
          <p:cNvPr id="7" name="Image 931" descr="Repère 6">
            <a:extLst>
              <a:ext uri="{FF2B5EF4-FFF2-40B4-BE49-F238E27FC236}">
                <a16:creationId xmlns:a16="http://schemas.microsoft.com/office/drawing/2014/main" xmlns="" id="{5946578D-F9E0-4CC8-8E2D-EB8850AFE4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078038"/>
            <a:ext cx="3245485" cy="1044575"/>
          </a:xfrm>
          <a:prstGeom prst="rect">
            <a:avLst/>
          </a:prstGeom>
          <a:noFill/>
          <a:ln>
            <a:noFill/>
          </a:ln>
        </p:spPr>
      </p:pic>
      <p:pic>
        <p:nvPicPr>
          <p:cNvPr id="8" name="Image 934" descr="Repère 5">
            <a:extLst>
              <a:ext uri="{FF2B5EF4-FFF2-40B4-BE49-F238E27FC236}">
                <a16:creationId xmlns:a16="http://schemas.microsoft.com/office/drawing/2014/main" xmlns="" id="{DCEE51DC-950B-45B5-B7A3-468C5DC8DD3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210685" y="3423603"/>
            <a:ext cx="3551978" cy="922655"/>
          </a:xfrm>
          <a:prstGeom prst="rect">
            <a:avLst/>
          </a:prstGeom>
          <a:noFill/>
          <a:ln>
            <a:noFill/>
          </a:ln>
        </p:spPr>
      </p:pic>
      <p:pic>
        <p:nvPicPr>
          <p:cNvPr id="9" name="Image 936" descr="Repère 3">
            <a:extLst>
              <a:ext uri="{FF2B5EF4-FFF2-40B4-BE49-F238E27FC236}">
                <a16:creationId xmlns:a16="http://schemas.microsoft.com/office/drawing/2014/main" xmlns="" id="{E138E270-8E6F-4A3D-99FA-E6214DE126B6}"/>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39102"/>
            <a:ext cx="2213822" cy="1189990"/>
          </a:xfrm>
          <a:prstGeom prst="rect">
            <a:avLst/>
          </a:prstGeom>
          <a:noFill/>
          <a:ln>
            <a:noFill/>
          </a:ln>
        </p:spPr>
      </p:pic>
      <p:pic>
        <p:nvPicPr>
          <p:cNvPr id="10" name="Image 935" descr="Repère 4">
            <a:extLst>
              <a:ext uri="{FF2B5EF4-FFF2-40B4-BE49-F238E27FC236}">
                <a16:creationId xmlns:a16="http://schemas.microsoft.com/office/drawing/2014/main" xmlns="" id="{E7B87E6D-AA03-4FCA-9BDC-902CBCB745AA}"/>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457700" y="1008063"/>
            <a:ext cx="3304963" cy="935990"/>
          </a:xfrm>
          <a:prstGeom prst="rect">
            <a:avLst/>
          </a:prstGeom>
          <a:noFill/>
          <a:ln>
            <a:noFill/>
          </a:ln>
        </p:spPr>
      </p:pic>
      <p:sp>
        <p:nvSpPr>
          <p:cNvPr id="14" name="TextBox 13">
            <a:extLst>
              <a:ext uri="{FF2B5EF4-FFF2-40B4-BE49-F238E27FC236}">
                <a16:creationId xmlns:a16="http://schemas.microsoft.com/office/drawing/2014/main" xmlns="" id="{FCFF3110-88C5-46C1-9DF0-058023F2FBE8}"/>
              </a:ext>
            </a:extLst>
          </p:cNvPr>
          <p:cNvSpPr txBox="1"/>
          <p:nvPr/>
        </p:nvSpPr>
        <p:spPr>
          <a:xfrm>
            <a:off x="3709506" y="4478516"/>
            <a:ext cx="4714874" cy="376834"/>
          </a:xfrm>
          <a:prstGeom prst="rect">
            <a:avLst/>
          </a:prstGeom>
          <a:noFill/>
        </p:spPr>
        <p:txBody>
          <a:bodyPr wrap="square">
            <a:spAutoFit/>
          </a:bodyPr>
          <a:lstStyle/>
          <a:p>
            <a:pPr marL="0" marR="0" indent="0" algn="just">
              <a:lnSpc>
                <a:spcPct val="150000"/>
              </a:lnSpc>
              <a:spcBef>
                <a:spcPts val="0"/>
              </a:spcBef>
              <a:spcAft>
                <a:spcPts val="800"/>
              </a:spcAft>
            </a:pPr>
            <a:r>
              <a:rPr lang="fr-FR" sz="1400" dirty="0">
                <a:solidFill>
                  <a:srgbClr val="000000"/>
                </a:solidFill>
                <a:effectLst/>
                <a:latin typeface="Times New Roman" panose="02020603050405020304" pitchFamily="18" charset="0"/>
                <a:ea typeface="Times New Roman" panose="02020603050405020304" pitchFamily="18" charset="0"/>
              </a:rPr>
              <a:t>Repères fin 2017</a:t>
            </a:r>
            <a:endParaRPr lang="en-US"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113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167962" y="2361645"/>
            <a:ext cx="3722740" cy="6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I</a:t>
            </a:r>
            <a:r>
              <a:rPr lang="en" b="1" dirty="0"/>
              <a:t>mplémentation de B&amp;S dans le BIAT</a:t>
            </a:r>
            <a:endParaRPr b="1" dirty="0"/>
          </a:p>
        </p:txBody>
      </p:sp>
      <p:sp>
        <p:nvSpPr>
          <p:cNvPr id="196" name="Google Shape;196;p29"/>
          <p:cNvSpPr txBox="1">
            <a:spLocks noGrp="1"/>
          </p:cNvSpPr>
          <p:nvPr>
            <p:ph type="title" idx="2"/>
          </p:nvPr>
        </p:nvSpPr>
        <p:spPr>
          <a:xfrm>
            <a:off x="1391519" y="1505475"/>
            <a:ext cx="2776443"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p>
        </p:txBody>
      </p:sp>
    </p:spTree>
    <p:extLst>
      <p:ext uri="{BB962C8B-B14F-4D97-AF65-F5344CB8AC3E}">
        <p14:creationId xmlns:p14="http://schemas.microsoft.com/office/powerpoint/2010/main" val="2731681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p:nvPr/>
        </p:nvSpPr>
        <p:spPr>
          <a:xfrm>
            <a:off x="589500" y="1315975"/>
            <a:ext cx="7957500" cy="34455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33"/>
          <p:cNvGrpSpPr/>
          <p:nvPr/>
        </p:nvGrpSpPr>
        <p:grpSpPr>
          <a:xfrm>
            <a:off x="905375" y="3010241"/>
            <a:ext cx="7472761" cy="153552"/>
            <a:chOff x="508088" y="4738465"/>
            <a:chExt cx="5375700" cy="110477"/>
          </a:xfrm>
        </p:grpSpPr>
        <p:cxnSp>
          <p:nvCxnSpPr>
            <p:cNvPr id="233" name="Google Shape;233;p33"/>
            <p:cNvCxnSpPr/>
            <p:nvPr/>
          </p:nvCxnSpPr>
          <p:spPr>
            <a:xfrm>
              <a:off x="508088" y="4789690"/>
              <a:ext cx="5375700" cy="0"/>
            </a:xfrm>
            <a:prstGeom prst="straightConnector1">
              <a:avLst/>
            </a:prstGeom>
            <a:noFill/>
            <a:ln w="9525" cap="flat" cmpd="sng">
              <a:solidFill>
                <a:schemeClr val="dk2"/>
              </a:solidFill>
              <a:prstDash val="solid"/>
              <a:round/>
              <a:headEnd type="oval" w="med" len="med"/>
              <a:tailEnd type="oval" w="med" len="med"/>
            </a:ln>
          </p:spPr>
        </p:cxnSp>
        <p:sp>
          <p:nvSpPr>
            <p:cNvPr id="234" name="Google Shape;234;p33"/>
            <p:cNvSpPr/>
            <p:nvPr/>
          </p:nvSpPr>
          <p:spPr>
            <a:xfrm>
              <a:off x="1255114" y="4738465"/>
              <a:ext cx="102300" cy="102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2850330" y="4744298"/>
              <a:ext cx="102300" cy="102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4598996" y="4746642"/>
              <a:ext cx="102300" cy="102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33"/>
          <p:cNvSpPr txBox="1"/>
          <p:nvPr/>
        </p:nvSpPr>
        <p:spPr>
          <a:xfrm>
            <a:off x="976270" y="2251948"/>
            <a:ext cx="21390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dirty="0">
                <a:solidFill>
                  <a:schemeClr val="dk2"/>
                </a:solidFill>
                <a:latin typeface="Lato"/>
                <a:ea typeface="Lato"/>
                <a:cs typeface="Lato"/>
                <a:sym typeface="Lato"/>
              </a:rPr>
              <a:t>T</a:t>
            </a:r>
            <a:r>
              <a:rPr lang="en" dirty="0" smtClean="0">
                <a:solidFill>
                  <a:schemeClr val="dk2"/>
                </a:solidFill>
                <a:latin typeface="Lato"/>
                <a:ea typeface="Lato"/>
                <a:cs typeface="Lato"/>
                <a:sym typeface="Lato"/>
              </a:rPr>
              <a:t>raitement des données</a:t>
            </a:r>
            <a:endParaRPr dirty="0">
              <a:solidFill>
                <a:schemeClr val="dk2"/>
              </a:solidFill>
              <a:latin typeface="Lato"/>
              <a:ea typeface="Lato"/>
              <a:cs typeface="Lato"/>
              <a:sym typeface="Lato"/>
            </a:endParaRPr>
          </a:p>
        </p:txBody>
      </p:sp>
      <p:sp>
        <p:nvSpPr>
          <p:cNvPr id="239" name="Google Shape;239;p33"/>
          <p:cNvSpPr txBox="1"/>
          <p:nvPr/>
        </p:nvSpPr>
        <p:spPr>
          <a:xfrm>
            <a:off x="5593750" y="2238536"/>
            <a:ext cx="21390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dirty="0" err="1" smtClean="0">
                <a:solidFill>
                  <a:schemeClr val="dk2"/>
                </a:solidFill>
                <a:latin typeface="Lato"/>
                <a:ea typeface="Lato"/>
                <a:cs typeface="Lato"/>
                <a:sym typeface="Lato"/>
              </a:rPr>
              <a:t>Calculs</a:t>
            </a:r>
            <a:r>
              <a:rPr lang="en-US" dirty="0" smtClean="0">
                <a:solidFill>
                  <a:schemeClr val="dk2"/>
                </a:solidFill>
                <a:latin typeface="Lato"/>
                <a:ea typeface="Lato"/>
                <a:cs typeface="Lato"/>
                <a:sym typeface="Lato"/>
              </a:rPr>
              <a:t> </a:t>
            </a:r>
            <a:r>
              <a:rPr lang="en-US" dirty="0">
                <a:solidFill>
                  <a:schemeClr val="dk2"/>
                </a:solidFill>
                <a:latin typeface="Lato"/>
                <a:ea typeface="Lato"/>
                <a:cs typeface="Lato"/>
                <a:sym typeface="Lato"/>
              </a:rPr>
              <a:t>de </a:t>
            </a:r>
            <a:r>
              <a:rPr lang="en-US" dirty="0" err="1">
                <a:solidFill>
                  <a:schemeClr val="dk2"/>
                </a:solidFill>
                <a:latin typeface="Lato"/>
                <a:ea typeface="Lato"/>
                <a:cs typeface="Lato"/>
                <a:sym typeface="Lato"/>
              </a:rPr>
              <a:t>l’option</a:t>
            </a:r>
            <a:endParaRPr dirty="0">
              <a:solidFill>
                <a:schemeClr val="dk2"/>
              </a:solidFill>
              <a:latin typeface="Lato"/>
              <a:ea typeface="Lato"/>
              <a:cs typeface="Lato"/>
              <a:sym typeface="Lato"/>
            </a:endParaRPr>
          </a:p>
        </p:txBody>
      </p:sp>
      <p:sp>
        <p:nvSpPr>
          <p:cNvPr id="240" name="Google Shape;240;p33"/>
          <p:cNvSpPr txBox="1"/>
          <p:nvPr/>
        </p:nvSpPr>
        <p:spPr>
          <a:xfrm>
            <a:off x="3120890" y="3806639"/>
            <a:ext cx="21390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dirty="0">
                <a:solidFill>
                  <a:schemeClr val="dk2"/>
                </a:solidFill>
                <a:latin typeface="Lato"/>
                <a:ea typeface="Lato"/>
                <a:cs typeface="Lato"/>
                <a:sym typeface="Lato"/>
              </a:rPr>
              <a:t>Test de Normalité</a:t>
            </a:r>
            <a:endParaRPr dirty="0">
              <a:solidFill>
                <a:schemeClr val="dk2"/>
              </a:solidFill>
              <a:latin typeface="Lato"/>
              <a:ea typeface="Lato"/>
              <a:cs typeface="Lato"/>
              <a:sym typeface="Lato"/>
            </a:endParaRPr>
          </a:p>
        </p:txBody>
      </p:sp>
      <p:sp>
        <p:nvSpPr>
          <p:cNvPr id="242" name="Google Shape;242;p33"/>
          <p:cNvSpPr txBox="1"/>
          <p:nvPr/>
        </p:nvSpPr>
        <p:spPr>
          <a:xfrm>
            <a:off x="1244523" y="1898271"/>
            <a:ext cx="1683000" cy="255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000" dirty="0">
                <a:solidFill>
                  <a:schemeClr val="dk2"/>
                </a:solidFill>
                <a:latin typeface="Cormorant Garamond Medium"/>
                <a:ea typeface="Cormorant Garamond Medium"/>
                <a:cs typeface="Cormorant Garamond Medium"/>
                <a:sym typeface="Cormorant Garamond Medium"/>
              </a:rPr>
              <a:t>I</a:t>
            </a:r>
            <a:endParaRPr sz="2000" dirty="0">
              <a:solidFill>
                <a:schemeClr val="dk2"/>
              </a:solidFill>
              <a:latin typeface="Cormorant Garamond Medium"/>
              <a:ea typeface="Cormorant Garamond Medium"/>
              <a:cs typeface="Cormorant Garamond Medium"/>
              <a:sym typeface="Cormorant Garamond Medium"/>
            </a:endParaRPr>
          </a:p>
        </p:txBody>
      </p:sp>
      <p:sp>
        <p:nvSpPr>
          <p:cNvPr id="243" name="Google Shape;243;p33"/>
          <p:cNvSpPr txBox="1"/>
          <p:nvPr/>
        </p:nvSpPr>
        <p:spPr>
          <a:xfrm>
            <a:off x="3356638" y="3469376"/>
            <a:ext cx="1691423" cy="255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000" dirty="0">
                <a:solidFill>
                  <a:schemeClr val="dk2"/>
                </a:solidFill>
                <a:latin typeface="Cormorant Garamond Medium"/>
                <a:ea typeface="Cormorant Garamond Medium"/>
                <a:cs typeface="Cormorant Garamond Medium"/>
                <a:sym typeface="Cormorant Garamond Medium"/>
              </a:rPr>
              <a:t> II</a:t>
            </a:r>
            <a:endParaRPr sz="2000" dirty="0">
              <a:solidFill>
                <a:schemeClr val="dk2"/>
              </a:solidFill>
              <a:latin typeface="Cormorant Garamond Medium"/>
              <a:ea typeface="Cormorant Garamond Medium"/>
              <a:cs typeface="Cormorant Garamond Medium"/>
              <a:sym typeface="Cormorant Garamond Medium"/>
            </a:endParaRPr>
          </a:p>
        </p:txBody>
      </p:sp>
      <p:sp>
        <p:nvSpPr>
          <p:cNvPr id="245" name="Google Shape;245;p33"/>
          <p:cNvSpPr txBox="1"/>
          <p:nvPr/>
        </p:nvSpPr>
        <p:spPr>
          <a:xfrm>
            <a:off x="5892854" y="1898271"/>
            <a:ext cx="1683000" cy="255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000" dirty="0">
                <a:solidFill>
                  <a:schemeClr val="dk2"/>
                </a:solidFill>
                <a:latin typeface="Cormorant Garamond Medium"/>
                <a:ea typeface="Cormorant Garamond Medium"/>
                <a:cs typeface="Cormorant Garamond Medium"/>
                <a:sym typeface="Cormorant Garamond Medium"/>
              </a:rPr>
              <a:t>III</a:t>
            </a:r>
            <a:endParaRPr sz="2000" dirty="0">
              <a:solidFill>
                <a:schemeClr val="dk2"/>
              </a:solidFill>
              <a:latin typeface="Cormorant Garamond Medium"/>
              <a:ea typeface="Cormorant Garamond Medium"/>
              <a:cs typeface="Cormorant Garamond Medium"/>
              <a:sym typeface="Cormorant Garamond Medium"/>
            </a:endParaRPr>
          </a:p>
        </p:txBody>
      </p:sp>
      <p:cxnSp>
        <p:nvCxnSpPr>
          <p:cNvPr id="246" name="Google Shape;246;p33"/>
          <p:cNvCxnSpPr>
            <a:stCxn id="235" idx="4"/>
          </p:cNvCxnSpPr>
          <p:nvPr/>
        </p:nvCxnSpPr>
        <p:spPr>
          <a:xfrm>
            <a:off x="4232430" y="3160545"/>
            <a:ext cx="0" cy="3297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3"/>
          <p:cNvCxnSpPr/>
          <p:nvPr/>
        </p:nvCxnSpPr>
        <p:spPr>
          <a:xfrm>
            <a:off x="2009839" y="2688636"/>
            <a:ext cx="0" cy="3297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33"/>
          <p:cNvCxnSpPr/>
          <p:nvPr/>
        </p:nvCxnSpPr>
        <p:spPr>
          <a:xfrm>
            <a:off x="6663250" y="2688636"/>
            <a:ext cx="0" cy="3297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33"/>
          <p:cNvCxnSpPr/>
          <p:nvPr/>
        </p:nvCxnSpPr>
        <p:spPr>
          <a:xfrm>
            <a:off x="-114500" y="4826437"/>
            <a:ext cx="9864300" cy="26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3"/>
          <p:cNvCxnSpPr/>
          <p:nvPr/>
        </p:nvCxnSpPr>
        <p:spPr>
          <a:xfrm>
            <a:off x="-190700" y="4934800"/>
            <a:ext cx="9864300" cy="264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p:nvPr/>
        </p:nvSpPr>
        <p:spPr>
          <a:xfrm>
            <a:off x="589500" y="1315975"/>
            <a:ext cx="7957500" cy="34455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33"/>
          <p:cNvCxnSpPr/>
          <p:nvPr/>
        </p:nvCxnSpPr>
        <p:spPr>
          <a:xfrm>
            <a:off x="-114500" y="4826437"/>
            <a:ext cx="9864300" cy="26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3"/>
          <p:cNvCxnSpPr/>
          <p:nvPr/>
        </p:nvCxnSpPr>
        <p:spPr>
          <a:xfrm>
            <a:off x="-190700" y="4934800"/>
            <a:ext cx="9864300" cy="26400"/>
          </a:xfrm>
          <a:prstGeom prst="straightConnector1">
            <a:avLst/>
          </a:prstGeom>
          <a:noFill/>
          <a:ln w="28575" cap="flat" cmpd="sng">
            <a:solidFill>
              <a:schemeClr val="dk2"/>
            </a:solidFill>
            <a:prstDash val="solid"/>
            <a:round/>
            <a:headEnd type="none" w="med" len="med"/>
            <a:tailEnd type="none" w="med" len="med"/>
          </a:ln>
        </p:spPr>
      </p:cxnSp>
      <p:sp>
        <p:nvSpPr>
          <p:cNvPr id="19" name="Google Shape;196;p29">
            <a:extLst>
              <a:ext uri="{FF2B5EF4-FFF2-40B4-BE49-F238E27FC236}">
                <a16:creationId xmlns:a16="http://schemas.microsoft.com/office/drawing/2014/main" xmlns="" id="{9787820C-F915-404E-9D5E-A07E31E5F12E}"/>
              </a:ext>
            </a:extLst>
          </p:cNvPr>
          <p:cNvSpPr txBox="1">
            <a:spLocks/>
          </p:cNvSpPr>
          <p:nvPr/>
        </p:nvSpPr>
        <p:spPr>
          <a:xfrm>
            <a:off x="2305919" y="2179845"/>
            <a:ext cx="4197751" cy="1382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a:solidFill>
                  <a:schemeClr val="dk2"/>
                </a:solidFill>
                <a:latin typeface="Bradley Hand ITC" panose="03070402050302030203" pitchFamily="66" charset="0"/>
              </a:rPr>
              <a:t>Traitement </a:t>
            </a:r>
            <a:r>
              <a:rPr lang="en" sz="3200" dirty="0" smtClean="0">
                <a:solidFill>
                  <a:schemeClr val="dk2"/>
                </a:solidFill>
                <a:latin typeface="Bradley Hand ITC" panose="03070402050302030203" pitchFamily="66" charset="0"/>
              </a:rPr>
              <a:t>des données</a:t>
            </a:r>
            <a:endParaRPr lang="en" sz="3200" dirty="0">
              <a:solidFill>
                <a:schemeClr val="dk2"/>
              </a:solidFill>
              <a:latin typeface="Bradley Hand ITC" panose="03070402050302030203" pitchFamily="66" charset="0"/>
            </a:endParaRPr>
          </a:p>
        </p:txBody>
      </p:sp>
    </p:spTree>
    <p:extLst>
      <p:ext uri="{BB962C8B-B14F-4D97-AF65-F5344CB8AC3E}">
        <p14:creationId xmlns:p14="http://schemas.microsoft.com/office/powerpoint/2010/main" val="375902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417859" y="100302"/>
            <a:ext cx="8308281" cy="3843047"/>
          </a:xfrm>
          <a:prstGeom prst="rect">
            <a:avLst/>
          </a:prstGeom>
        </p:spPr>
        <p:txBody>
          <a:bodyPr spcFirstLastPara="1" wrap="square" lIns="91425" tIns="91425" rIns="91425" bIns="91425" anchor="ctr" anchorCtr="0">
            <a:noAutofit/>
          </a:bodyPr>
          <a:lstStyle/>
          <a:p>
            <a:pPr marL="0" marR="0" lvl="0" indent="0" algn="just" rtl="0">
              <a:lnSpc>
                <a:spcPct val="150000"/>
              </a:lnSpc>
              <a:spcBef>
                <a:spcPts val="0"/>
              </a:spcBef>
              <a:spcAft>
                <a:spcPts val="315"/>
              </a:spcAft>
              <a:buClr>
                <a:srgbClr val="00B050"/>
              </a:buClr>
              <a:buNone/>
            </a:pPr>
            <a:r>
              <a:rPr lang="fr-FR" sz="2400" b="1" dirty="0">
                <a:latin typeface="Cormorant Garamond Medium"/>
                <a:sym typeface="Cormorant Garamond Medium"/>
              </a:rPr>
              <a:t>1-Collecte des données :</a:t>
            </a:r>
            <a:endParaRPr lang="en-US" sz="2400" b="1" dirty="0">
              <a:latin typeface="Cormorant Garamond Medium"/>
              <a:sym typeface="Cormorant Garamond Medium"/>
            </a:endParaRPr>
          </a:p>
          <a:p>
            <a:pPr marL="271145" marR="0" indent="0" algn="just">
              <a:lnSpc>
                <a:spcPct val="150000"/>
              </a:lnSpc>
              <a:spcBef>
                <a:spcPts val="0"/>
              </a:spcBef>
              <a:spcAft>
                <a:spcPts val="315"/>
              </a:spcAft>
              <a:buNone/>
            </a:pPr>
            <a:r>
              <a:rPr lang="fr-FR" sz="1800" b="1" dirty="0">
                <a:solidFill>
                  <a:schemeClr val="accent5"/>
                </a:solidFill>
                <a:latin typeface="Times New Roman"/>
                <a:cs typeface="Times New Roman"/>
              </a:rPr>
              <a:t>La 1ère étape consiste à télécharger l’historique des cotations depuis le site de la  </a:t>
            </a:r>
            <a:r>
              <a:rPr lang="fr-FR" sz="1800" b="1" dirty="0" smtClean="0">
                <a:solidFill>
                  <a:schemeClr val="accent5"/>
                </a:solidFill>
                <a:latin typeface="Times New Roman"/>
                <a:cs typeface="Times New Roman"/>
              </a:rPr>
              <a:t>BVMT.</a:t>
            </a:r>
            <a:endParaRPr lang="en-US" sz="1800" b="1" dirty="0">
              <a:solidFill>
                <a:schemeClr val="accent5"/>
              </a:solidFill>
              <a:latin typeface="Times New Roman"/>
              <a:cs typeface="Times New Roman"/>
            </a:endParaRPr>
          </a:p>
          <a:p>
            <a:pPr marL="0" indent="0" algn="just">
              <a:lnSpc>
                <a:spcPct val="150000"/>
              </a:lnSpc>
              <a:spcBef>
                <a:spcPts val="0"/>
              </a:spcBef>
              <a:spcAft>
                <a:spcPts val="315"/>
              </a:spcAft>
              <a:buClr>
                <a:srgbClr val="00B050"/>
              </a:buClr>
              <a:buNone/>
            </a:pPr>
            <a:r>
              <a:rPr lang="fr-FR" sz="2400" b="1" dirty="0">
                <a:latin typeface="Cormorant Garamond Medium"/>
              </a:rPr>
              <a:t>2-Importation de la librairie :</a:t>
            </a:r>
            <a:endParaRPr lang="en-US" sz="2400" b="1" dirty="0">
              <a:latin typeface="Cormorant Garamond Medium"/>
            </a:endParaRPr>
          </a:p>
          <a:p>
            <a:pPr marL="271145" indent="0" algn="just">
              <a:lnSpc>
                <a:spcPct val="150000"/>
              </a:lnSpc>
              <a:spcBef>
                <a:spcPts val="0"/>
              </a:spcBef>
              <a:spcAft>
                <a:spcPts val="315"/>
              </a:spcAft>
              <a:buNone/>
            </a:pPr>
            <a:r>
              <a:rPr lang="fr-FR" sz="1800" b="1" dirty="0">
                <a:solidFill>
                  <a:schemeClr val="accent5"/>
                </a:solidFill>
                <a:latin typeface="Times New Roman"/>
                <a:cs typeface="Times New Roman"/>
              </a:rPr>
              <a:t>Il nous faut importer les librairies Python que nous allons utiliser au cours de notre travaille en utilisant la commande suivante :</a:t>
            </a:r>
            <a:endParaRPr lang="en-US" sz="1800" b="1" dirty="0">
              <a:solidFill>
                <a:schemeClr val="accent5"/>
              </a:solidFill>
              <a:latin typeface="Times New Roman"/>
              <a:cs typeface="Times New Roman"/>
            </a:endParaRPr>
          </a:p>
          <a:p>
            <a:pPr marL="0" lvl="0" indent="0" algn="l" rtl="0">
              <a:lnSpc>
                <a:spcPct val="115000"/>
              </a:lnSpc>
              <a:spcBef>
                <a:spcPts val="1600"/>
              </a:spcBef>
              <a:spcAft>
                <a:spcPts val="1600"/>
              </a:spcAft>
              <a:buNone/>
            </a:pPr>
            <a:endParaRPr lang="fr-FR" sz="2400" dirty="0">
              <a:solidFill>
                <a:schemeClr val="bg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xmlns="" id="{D12C671C-F43A-46C7-A06D-5FC688558C3B}"/>
              </a:ext>
            </a:extLst>
          </p:cNvPr>
          <p:cNvPicPr>
            <a:picLocks noChangeAspect="1"/>
          </p:cNvPicPr>
          <p:nvPr/>
        </p:nvPicPr>
        <p:blipFill>
          <a:blip r:embed="rId3"/>
          <a:stretch>
            <a:fillRect/>
          </a:stretch>
        </p:blipFill>
        <p:spPr>
          <a:xfrm>
            <a:off x="1412245" y="3133611"/>
            <a:ext cx="5525765" cy="1619476"/>
          </a:xfrm>
          <a:prstGeom prst="rect">
            <a:avLst/>
          </a:prstGeom>
        </p:spPr>
      </p:pic>
    </p:spTree>
    <p:extLst>
      <p:ext uri="{BB962C8B-B14F-4D97-AF65-F5344CB8AC3E}">
        <p14:creationId xmlns:p14="http://schemas.microsoft.com/office/powerpoint/2010/main" val="1383483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259425" y="-137160"/>
            <a:ext cx="8308281" cy="2377439"/>
          </a:xfrm>
          <a:prstGeom prst="rect">
            <a:avLst/>
          </a:prstGeom>
        </p:spPr>
        <p:txBody>
          <a:bodyPr spcFirstLastPara="1" wrap="square" lIns="91425" tIns="91425" rIns="91425" bIns="91425" anchor="ctr" anchorCtr="0">
            <a:noAutofit/>
          </a:bodyPr>
          <a:lstStyle/>
          <a:p>
            <a:pPr marL="0" marR="0" lvl="0" indent="0" algn="just" rtl="0">
              <a:lnSpc>
                <a:spcPct val="150000"/>
              </a:lnSpc>
              <a:spcBef>
                <a:spcPts val="0"/>
              </a:spcBef>
              <a:spcAft>
                <a:spcPts val="315"/>
              </a:spcAft>
              <a:buClr>
                <a:srgbClr val="00B050"/>
              </a:buClr>
              <a:buNone/>
            </a:pPr>
            <a:r>
              <a:rPr lang="fr-FR" sz="2400" b="1" dirty="0">
                <a:latin typeface="Cormorant Garamond Medium"/>
                <a:sym typeface="Cormorant Garamond Medium"/>
              </a:rPr>
              <a:t>3-chargement de </a:t>
            </a:r>
            <a:r>
              <a:rPr lang="fr-FR" sz="2400" b="1" dirty="0" smtClean="0">
                <a:latin typeface="Cormorant Garamond Medium"/>
                <a:sym typeface="Cormorant Garamond Medium"/>
              </a:rPr>
              <a:t>la </a:t>
            </a:r>
            <a:r>
              <a:rPr lang="fr-FR" sz="2400" b="1" dirty="0" err="1" smtClean="0">
                <a:latin typeface="Cormorant Garamond Medium"/>
                <a:sym typeface="Cormorant Garamond Medium"/>
              </a:rPr>
              <a:t>DataFrame</a:t>
            </a:r>
            <a:r>
              <a:rPr lang="fr-FR" sz="2400" b="1" dirty="0">
                <a:latin typeface="Cormorant Garamond Medium"/>
                <a:sym typeface="Cormorant Garamond Medium"/>
              </a:rPr>
              <a:t>:</a:t>
            </a:r>
            <a:endParaRPr lang="en-US" sz="2400" b="1" dirty="0">
              <a:latin typeface="Cormorant Garamond Medium"/>
              <a:sym typeface="Cormorant Garamond Medium"/>
            </a:endParaRPr>
          </a:p>
          <a:p>
            <a:pPr marL="0" lvl="0" indent="0" algn="l" rtl="0">
              <a:lnSpc>
                <a:spcPct val="115000"/>
              </a:lnSpc>
              <a:spcBef>
                <a:spcPts val="1600"/>
              </a:spcBef>
              <a:spcAft>
                <a:spcPts val="1600"/>
              </a:spcAft>
              <a:buNone/>
            </a:pPr>
            <a:r>
              <a:rPr lang="fr-FR" sz="2400" dirty="0">
                <a:solidFill>
                  <a:schemeClr val="bg1"/>
                </a:solidFill>
                <a:latin typeface="Times New Roman"/>
                <a:ea typeface="Times New Roman"/>
                <a:cs typeface="Times New Roman"/>
                <a:sym typeface="Times New Roman"/>
              </a:rPr>
              <a:t>On travail sur le document </a:t>
            </a:r>
            <a:r>
              <a:rPr lang="fr-FR" sz="2400" dirty="0" smtClean="0">
                <a:solidFill>
                  <a:schemeClr val="bg1"/>
                </a:solidFill>
                <a:latin typeface="Times New Roman"/>
                <a:ea typeface="Times New Roman"/>
                <a:cs typeface="Times New Roman"/>
                <a:sym typeface="Times New Roman"/>
              </a:rPr>
              <a:t>Excel </a:t>
            </a:r>
            <a:r>
              <a:rPr lang="fr-FR" sz="2400" dirty="0">
                <a:solidFill>
                  <a:schemeClr val="bg1"/>
                </a:solidFill>
                <a:latin typeface="Times New Roman"/>
                <a:ea typeface="Times New Roman"/>
                <a:cs typeface="Times New Roman"/>
                <a:sym typeface="Times New Roman"/>
              </a:rPr>
              <a:t>de la cotation donc on le charge comme ci :</a:t>
            </a:r>
          </a:p>
        </p:txBody>
      </p:sp>
      <p:pic>
        <p:nvPicPr>
          <p:cNvPr id="4" name="Picture 3">
            <a:extLst>
              <a:ext uri="{FF2B5EF4-FFF2-40B4-BE49-F238E27FC236}">
                <a16:creationId xmlns:a16="http://schemas.microsoft.com/office/drawing/2014/main" xmlns="" id="{A50A8D16-9BEE-488D-8AD9-6C89B8AA5C00}"/>
              </a:ext>
            </a:extLst>
          </p:cNvPr>
          <p:cNvPicPr>
            <a:picLocks noChangeAspect="1"/>
          </p:cNvPicPr>
          <p:nvPr/>
        </p:nvPicPr>
        <p:blipFill>
          <a:blip r:embed="rId3"/>
          <a:stretch>
            <a:fillRect/>
          </a:stretch>
        </p:blipFill>
        <p:spPr>
          <a:xfrm>
            <a:off x="162416" y="1830272"/>
            <a:ext cx="8819167" cy="3096057"/>
          </a:xfrm>
          <a:prstGeom prst="rect">
            <a:avLst/>
          </a:prstGeom>
        </p:spPr>
      </p:pic>
    </p:spTree>
    <p:extLst>
      <p:ext uri="{BB962C8B-B14F-4D97-AF65-F5344CB8AC3E}">
        <p14:creationId xmlns:p14="http://schemas.microsoft.com/office/powerpoint/2010/main" val="1372094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292129" y="205741"/>
            <a:ext cx="8308281" cy="2366009"/>
          </a:xfrm>
          <a:prstGeom prst="rect">
            <a:avLst/>
          </a:prstGeom>
        </p:spPr>
        <p:txBody>
          <a:bodyPr spcFirstLastPara="1" wrap="square" lIns="91425" tIns="91425" rIns="91425" bIns="91425" anchor="ctr" anchorCtr="0">
            <a:noAutofit/>
          </a:bodyPr>
          <a:lstStyle/>
          <a:p>
            <a:pPr marL="0" indent="0" algn="just">
              <a:lnSpc>
                <a:spcPct val="150000"/>
              </a:lnSpc>
              <a:spcBef>
                <a:spcPts val="0"/>
              </a:spcBef>
              <a:spcAft>
                <a:spcPts val="315"/>
              </a:spcAft>
              <a:buClr>
                <a:srgbClr val="00B050"/>
              </a:buClr>
              <a:buNone/>
            </a:pPr>
            <a:r>
              <a:rPr lang="fr-FR" sz="2400" b="1" dirty="0">
                <a:latin typeface="Cormorant Garamond Medium"/>
                <a:sym typeface="Cormorant Garamond Medium"/>
              </a:rPr>
              <a:t>4-</a:t>
            </a:r>
            <a:r>
              <a:rPr lang="fr-FR" sz="2400" b="1" dirty="0">
                <a:latin typeface="Cormorant Garamond Medium"/>
              </a:rPr>
              <a:t>Sélection de notre société cotée : la BIAT :</a:t>
            </a:r>
            <a:endParaRPr lang="en-US" sz="2400" b="1" dirty="0">
              <a:latin typeface="Cormorant Garamond Medium"/>
            </a:endParaRPr>
          </a:p>
          <a:p>
            <a:pPr marL="136525" marR="0" indent="0" algn="just">
              <a:lnSpc>
                <a:spcPct val="150000"/>
              </a:lnSpc>
              <a:spcBef>
                <a:spcPts val="0"/>
              </a:spcBef>
              <a:spcAft>
                <a:spcPts val="315"/>
              </a:spcAft>
              <a:buNone/>
            </a:pPr>
            <a:r>
              <a:rPr lang="fr-FR" sz="1800" b="1" dirty="0">
                <a:solidFill>
                  <a:schemeClr val="accent5"/>
                </a:solidFill>
                <a:latin typeface="Times New Roman"/>
                <a:cs typeface="Times New Roman"/>
              </a:rPr>
              <a:t>Nous avons effectué un tri sur la </a:t>
            </a:r>
            <a:r>
              <a:rPr lang="fr-FR" sz="1800" b="1" dirty="0" err="1">
                <a:solidFill>
                  <a:schemeClr val="accent5"/>
                </a:solidFill>
                <a:latin typeface="Times New Roman"/>
                <a:cs typeface="Times New Roman"/>
              </a:rPr>
              <a:t>DataFrame</a:t>
            </a:r>
            <a:r>
              <a:rPr lang="fr-FR" sz="1800" b="1" dirty="0">
                <a:solidFill>
                  <a:schemeClr val="accent5"/>
                </a:solidFill>
                <a:latin typeface="Times New Roman"/>
                <a:cs typeface="Times New Roman"/>
              </a:rPr>
              <a:t> précédente, selon le champ valeur. Etant donné que nous avons décidé de travaillé sur la BIAT, le tri a été fait selon la commande suivante, suivi d’un visuel :</a:t>
            </a:r>
            <a:endParaRPr lang="en-US" sz="1800" b="1" dirty="0">
              <a:solidFill>
                <a:schemeClr val="accent5"/>
              </a:solidFill>
              <a:latin typeface="Times New Roman"/>
              <a:cs typeface="Times New Roman"/>
            </a:endParaRPr>
          </a:p>
          <a:p>
            <a:pPr marL="0" lvl="0" indent="0" algn="l" rtl="0">
              <a:lnSpc>
                <a:spcPct val="115000"/>
              </a:lnSpc>
              <a:spcBef>
                <a:spcPts val="1600"/>
              </a:spcBef>
              <a:spcAft>
                <a:spcPts val="1600"/>
              </a:spcAft>
              <a:buNone/>
            </a:pPr>
            <a:endParaRPr lang="fr-FR" sz="2400" dirty="0">
              <a:solidFill>
                <a:schemeClr val="bg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xmlns="" id="{525E800B-ACF1-4C22-9401-C47141D2255B}"/>
              </a:ext>
            </a:extLst>
          </p:cNvPr>
          <p:cNvPicPr>
            <a:picLocks noChangeAspect="1"/>
          </p:cNvPicPr>
          <p:nvPr/>
        </p:nvPicPr>
        <p:blipFill>
          <a:blip r:embed="rId3"/>
          <a:stretch>
            <a:fillRect/>
          </a:stretch>
        </p:blipFill>
        <p:spPr>
          <a:xfrm>
            <a:off x="337185" y="1928443"/>
            <a:ext cx="8469630" cy="3009316"/>
          </a:xfrm>
          <a:prstGeom prst="rect">
            <a:avLst/>
          </a:prstGeom>
        </p:spPr>
      </p:pic>
    </p:spTree>
    <p:extLst>
      <p:ext uri="{BB962C8B-B14F-4D97-AF65-F5344CB8AC3E}">
        <p14:creationId xmlns:p14="http://schemas.microsoft.com/office/powerpoint/2010/main" val="3032616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idx="15"/>
          </p:nvPr>
        </p:nvSpPr>
        <p:spPr>
          <a:xfrm>
            <a:off x="801830" y="2376924"/>
            <a:ext cx="2679900" cy="528600"/>
          </a:xfrm>
          <a:prstGeom prst="rect">
            <a:avLst/>
          </a:prstGeom>
          <a:effectLst>
            <a:outerShdw blurRad="228600" dist="361950" dir="5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t>PLAN</a:t>
            </a:r>
            <a:endParaRPr sz="4400" b="1" dirty="0"/>
          </a:p>
        </p:txBody>
      </p:sp>
      <p:sp>
        <p:nvSpPr>
          <p:cNvPr id="180" name="Google Shape;180;p28"/>
          <p:cNvSpPr txBox="1">
            <a:spLocks noGrp="1"/>
          </p:cNvSpPr>
          <p:nvPr>
            <p:ph type="title" idx="5"/>
          </p:nvPr>
        </p:nvSpPr>
        <p:spPr>
          <a:xfrm>
            <a:off x="4967246" y="782975"/>
            <a:ext cx="27195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81" name="Google Shape;181;p28"/>
          <p:cNvSpPr txBox="1">
            <a:spLocks noGrp="1"/>
          </p:cNvSpPr>
          <p:nvPr>
            <p:ph type="title"/>
          </p:nvPr>
        </p:nvSpPr>
        <p:spPr>
          <a:xfrm>
            <a:off x="4967246" y="1370979"/>
            <a:ext cx="3049703"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black&amp;scholes</a:t>
            </a:r>
            <a:endParaRPr dirty="0"/>
          </a:p>
        </p:txBody>
      </p:sp>
      <p:sp>
        <p:nvSpPr>
          <p:cNvPr id="183" name="Google Shape;183;p28"/>
          <p:cNvSpPr txBox="1">
            <a:spLocks noGrp="1"/>
          </p:cNvSpPr>
          <p:nvPr>
            <p:ph type="title" idx="2"/>
          </p:nvPr>
        </p:nvSpPr>
        <p:spPr>
          <a:xfrm>
            <a:off x="4282646" y="766671"/>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sp>
        <p:nvSpPr>
          <p:cNvPr id="184" name="Google Shape;184;p28"/>
          <p:cNvSpPr txBox="1">
            <a:spLocks noGrp="1"/>
          </p:cNvSpPr>
          <p:nvPr>
            <p:ph type="title" idx="3"/>
          </p:nvPr>
        </p:nvSpPr>
        <p:spPr>
          <a:xfrm>
            <a:off x="4282646" y="1386845"/>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sp>
        <p:nvSpPr>
          <p:cNvPr id="185" name="Google Shape;185;p28"/>
          <p:cNvSpPr txBox="1">
            <a:spLocks noGrp="1"/>
          </p:cNvSpPr>
          <p:nvPr>
            <p:ph type="title" idx="6"/>
          </p:nvPr>
        </p:nvSpPr>
        <p:spPr>
          <a:xfrm>
            <a:off x="4891050" y="2068887"/>
            <a:ext cx="2719500" cy="4515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Banque International </a:t>
            </a:r>
            <a:br>
              <a:rPr lang="fr-FR" dirty="0"/>
            </a:br>
            <a:r>
              <a:rPr lang="fr-FR" dirty="0"/>
              <a:t>Arabe de Tunisie(BIAT)</a:t>
            </a:r>
          </a:p>
        </p:txBody>
      </p:sp>
      <p:sp>
        <p:nvSpPr>
          <p:cNvPr id="187" name="Google Shape;187;p28"/>
          <p:cNvSpPr txBox="1">
            <a:spLocks noGrp="1"/>
          </p:cNvSpPr>
          <p:nvPr>
            <p:ph type="title" idx="4"/>
          </p:nvPr>
        </p:nvSpPr>
        <p:spPr>
          <a:xfrm>
            <a:off x="4891050" y="2994155"/>
            <a:ext cx="2719500" cy="518332"/>
          </a:xfrm>
          <a:prstGeom prst="rect">
            <a:avLst/>
          </a:prstGeom>
        </p:spPr>
        <p:txBody>
          <a:bodyPr spcFirstLastPara="1" wrap="square" lIns="91425" tIns="91425" rIns="91425" bIns="91425" anchor="ctr" anchorCtr="0">
            <a:noAutofit/>
          </a:bodyPr>
          <a:lstStyle/>
          <a:p>
            <a:r>
              <a:rPr lang="en-US" dirty="0" err="1"/>
              <a:t>Implémentation</a:t>
            </a:r>
            <a:r>
              <a:rPr lang="en-US" dirty="0"/>
              <a:t> de B&amp;S dans le BIAT</a:t>
            </a:r>
            <a:br>
              <a:rPr lang="en-US" dirty="0"/>
            </a:br>
            <a:endParaRPr dirty="0"/>
          </a:p>
        </p:txBody>
      </p:sp>
      <p:sp>
        <p:nvSpPr>
          <p:cNvPr id="189" name="Google Shape;189;p28"/>
          <p:cNvSpPr txBox="1">
            <a:spLocks noGrp="1"/>
          </p:cNvSpPr>
          <p:nvPr>
            <p:ph type="title" idx="7"/>
          </p:nvPr>
        </p:nvSpPr>
        <p:spPr>
          <a:xfrm>
            <a:off x="4282646" y="2103344"/>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sp>
        <p:nvSpPr>
          <p:cNvPr id="190" name="Google Shape;190;p28"/>
          <p:cNvSpPr txBox="1">
            <a:spLocks noGrp="1"/>
          </p:cNvSpPr>
          <p:nvPr>
            <p:ph type="title" idx="8"/>
          </p:nvPr>
        </p:nvSpPr>
        <p:spPr>
          <a:xfrm>
            <a:off x="4282646" y="2864875"/>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sp>
        <p:nvSpPr>
          <p:cNvPr id="15" name="Google Shape;190;p28">
            <a:extLst>
              <a:ext uri="{FF2B5EF4-FFF2-40B4-BE49-F238E27FC236}">
                <a16:creationId xmlns:a16="http://schemas.microsoft.com/office/drawing/2014/main" xmlns="" id="{714CE845-7D81-4347-9C05-E1F5D6844406}"/>
              </a:ext>
            </a:extLst>
          </p:cNvPr>
          <p:cNvSpPr txBox="1">
            <a:spLocks/>
          </p:cNvSpPr>
          <p:nvPr/>
        </p:nvSpPr>
        <p:spPr>
          <a:xfrm>
            <a:off x="4282646" y="3637027"/>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1pPr>
            <a:lvl2pPr marR="0" lvl="1"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2pPr>
            <a:lvl3pPr marR="0" lvl="2"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3pPr>
            <a:lvl4pPr marR="0" lvl="3"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4pPr>
            <a:lvl5pPr marR="0" lvl="4"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5pPr>
            <a:lvl6pPr marR="0" lvl="5"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6pPr>
            <a:lvl7pPr marR="0" lvl="6"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7pPr>
            <a:lvl8pPr marR="0" lvl="7"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8pPr>
            <a:lvl9pPr marR="0" lvl="8" algn="ctr" rtl="0">
              <a:lnSpc>
                <a:spcPct val="100000"/>
              </a:lnSpc>
              <a:spcBef>
                <a:spcPts val="0"/>
              </a:spcBef>
              <a:spcAft>
                <a:spcPts val="0"/>
              </a:spcAft>
              <a:buClr>
                <a:schemeClr val="dk2"/>
              </a:buClr>
              <a:buSzPts val="4800"/>
              <a:buFont typeface="Cormorant Garamond Medium"/>
              <a:buNone/>
              <a:defRPr sz="4800" b="0" i="0" u="none" strike="noStrike" cap="none">
                <a:solidFill>
                  <a:schemeClr val="dk2"/>
                </a:solidFill>
                <a:latin typeface="Cormorant Garamond Medium"/>
                <a:ea typeface="Cormorant Garamond Medium"/>
                <a:cs typeface="Cormorant Garamond Medium"/>
                <a:sym typeface="Cormorant Garamond Medium"/>
              </a:defRPr>
            </a:lvl9pPr>
          </a:lstStyle>
          <a:p>
            <a:r>
              <a:rPr lang="en" sz="3600" dirty="0"/>
              <a:t>05</a:t>
            </a:r>
          </a:p>
        </p:txBody>
      </p:sp>
      <p:sp>
        <p:nvSpPr>
          <p:cNvPr id="16" name="Google Shape;187;p28">
            <a:extLst>
              <a:ext uri="{FF2B5EF4-FFF2-40B4-BE49-F238E27FC236}">
                <a16:creationId xmlns:a16="http://schemas.microsoft.com/office/drawing/2014/main" xmlns="" id="{19C1B044-513D-4BB4-AF8D-E1BEDC4815E0}"/>
              </a:ext>
            </a:extLst>
          </p:cNvPr>
          <p:cNvSpPr txBox="1">
            <a:spLocks/>
          </p:cNvSpPr>
          <p:nvPr/>
        </p:nvSpPr>
        <p:spPr>
          <a:xfrm>
            <a:off x="4967246" y="3732792"/>
            <a:ext cx="27195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1pPr>
            <a:lvl2pPr marR="0" lvl="1"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2pPr>
            <a:lvl3pPr marR="0" lvl="2"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3pPr>
            <a:lvl4pPr marR="0" lvl="3"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4pPr>
            <a:lvl5pPr marR="0" lvl="4"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5pPr>
            <a:lvl6pPr marR="0" lvl="5"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6pPr>
            <a:lvl7pPr marR="0" lvl="6"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7pPr>
            <a:lvl8pPr marR="0" lvl="7"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8pPr>
            <a:lvl9pPr marR="0" lvl="8" algn="ctr" rtl="0">
              <a:lnSpc>
                <a:spcPct val="100000"/>
              </a:lnSpc>
              <a:spcBef>
                <a:spcPts val="0"/>
              </a:spcBef>
              <a:spcAft>
                <a:spcPts val="0"/>
              </a:spcAft>
              <a:buClr>
                <a:schemeClr val="dk2"/>
              </a:buClr>
              <a:buSzPts val="2000"/>
              <a:buFont typeface="Cormorant Garamond Medium"/>
              <a:buNone/>
              <a:defRPr sz="2000" b="0" i="0" u="none" strike="noStrike" cap="none">
                <a:solidFill>
                  <a:schemeClr val="dk2"/>
                </a:solidFill>
                <a:latin typeface="Cormorant Garamond Medium"/>
                <a:ea typeface="Cormorant Garamond Medium"/>
                <a:cs typeface="Cormorant Garamond Medium"/>
                <a:sym typeface="Cormorant Garamond Medium"/>
              </a:defRPr>
            </a:lvl9pPr>
          </a:lstStyle>
          <a:p>
            <a:r>
              <a:rPr lang="en-US" dirty="0"/>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132109" y="628651"/>
            <a:ext cx="8308281" cy="2366009"/>
          </a:xfrm>
          <a:prstGeom prst="rect">
            <a:avLst/>
          </a:prstGeom>
        </p:spPr>
        <p:txBody>
          <a:bodyPr spcFirstLastPara="1" wrap="square" lIns="91425" tIns="91425" rIns="91425" bIns="91425" anchor="ctr" anchorCtr="0">
            <a:noAutofit/>
          </a:bodyPr>
          <a:lstStyle/>
          <a:p>
            <a:pPr marL="0" indent="0" algn="just">
              <a:lnSpc>
                <a:spcPct val="150000"/>
              </a:lnSpc>
              <a:spcBef>
                <a:spcPts val="0"/>
              </a:spcBef>
              <a:spcAft>
                <a:spcPts val="315"/>
              </a:spcAft>
              <a:buClr>
                <a:srgbClr val="00B050"/>
              </a:buClr>
              <a:buNone/>
            </a:pPr>
            <a:r>
              <a:rPr lang="fr-FR" sz="2400" b="1" dirty="0">
                <a:latin typeface="Cormorant Garamond Medium"/>
              </a:rPr>
              <a:t>5-Extraction et création d’une nouvelle </a:t>
            </a:r>
            <a:r>
              <a:rPr lang="fr-FR" sz="2400" b="1" dirty="0" err="1">
                <a:latin typeface="Cormorant Garamond Medium"/>
              </a:rPr>
              <a:t>DataFrame</a:t>
            </a:r>
            <a:r>
              <a:rPr lang="fr-FR" sz="2400" b="1" dirty="0">
                <a:latin typeface="Cormorant Garamond Medium"/>
              </a:rPr>
              <a:t>:</a:t>
            </a:r>
            <a:endParaRPr lang="en-US" sz="2400" b="1" dirty="0">
              <a:latin typeface="Cormorant Garamond Medium"/>
            </a:endParaRPr>
          </a:p>
          <a:p>
            <a:pPr marL="499745" marR="0" indent="0" algn="just">
              <a:lnSpc>
                <a:spcPct val="150000"/>
              </a:lnSpc>
              <a:spcBef>
                <a:spcPts val="0"/>
              </a:spcBef>
              <a:spcAft>
                <a:spcPts val="315"/>
              </a:spcAft>
              <a:buNone/>
            </a:pPr>
            <a:r>
              <a:rPr lang="fr-FR" sz="1600" b="1" dirty="0">
                <a:solidFill>
                  <a:schemeClr val="accent5"/>
                </a:solidFill>
                <a:latin typeface="Times New Roman"/>
                <a:cs typeface="Times New Roman"/>
              </a:rPr>
              <a:t>* Nous allons créer une nouvelle </a:t>
            </a:r>
          </a:p>
          <a:p>
            <a:pPr marL="499745" marR="0" indent="0" algn="just">
              <a:lnSpc>
                <a:spcPct val="150000"/>
              </a:lnSpc>
              <a:spcBef>
                <a:spcPts val="0"/>
              </a:spcBef>
              <a:spcAft>
                <a:spcPts val="315"/>
              </a:spcAft>
              <a:buNone/>
            </a:pPr>
            <a:r>
              <a:rPr lang="fr-FR" sz="1600" b="1" dirty="0" err="1">
                <a:solidFill>
                  <a:schemeClr val="accent5"/>
                </a:solidFill>
                <a:latin typeface="Times New Roman"/>
                <a:cs typeface="Times New Roman"/>
              </a:rPr>
              <a:t>DataFrame</a:t>
            </a:r>
            <a:r>
              <a:rPr lang="fr-FR" sz="1600" b="1" dirty="0">
                <a:solidFill>
                  <a:schemeClr val="accent5"/>
                </a:solidFill>
                <a:latin typeface="Times New Roman"/>
                <a:cs typeface="Times New Roman"/>
              </a:rPr>
              <a:t> en se basant sur les </a:t>
            </a:r>
          </a:p>
          <a:p>
            <a:pPr marL="499745" marR="0" indent="0" algn="just">
              <a:lnSpc>
                <a:spcPct val="150000"/>
              </a:lnSpc>
              <a:spcBef>
                <a:spcPts val="0"/>
              </a:spcBef>
              <a:spcAft>
                <a:spcPts val="315"/>
              </a:spcAft>
              <a:buNone/>
            </a:pPr>
            <a:r>
              <a:rPr lang="fr-FR" sz="1600" b="1" dirty="0">
                <a:solidFill>
                  <a:schemeClr val="accent5"/>
                </a:solidFill>
                <a:latin typeface="Times New Roman"/>
                <a:cs typeface="Times New Roman"/>
              </a:rPr>
              <a:t>champs SEANCE et CLOTURE de</a:t>
            </a:r>
          </a:p>
          <a:p>
            <a:pPr marL="499745" marR="0" indent="0" algn="just">
              <a:lnSpc>
                <a:spcPct val="150000"/>
              </a:lnSpc>
              <a:spcBef>
                <a:spcPts val="0"/>
              </a:spcBef>
              <a:spcAft>
                <a:spcPts val="315"/>
              </a:spcAft>
              <a:buNone/>
            </a:pPr>
            <a:r>
              <a:rPr lang="fr-FR" sz="1600" b="1" dirty="0">
                <a:solidFill>
                  <a:schemeClr val="accent5"/>
                </a:solidFill>
                <a:latin typeface="Times New Roman"/>
                <a:cs typeface="Times New Roman"/>
              </a:rPr>
              <a:t> la </a:t>
            </a:r>
            <a:r>
              <a:rPr lang="fr-FR" sz="1600" b="1" dirty="0" err="1">
                <a:solidFill>
                  <a:schemeClr val="accent5"/>
                </a:solidFill>
                <a:latin typeface="Times New Roman"/>
                <a:cs typeface="Times New Roman"/>
              </a:rPr>
              <a:t>DataFrame</a:t>
            </a:r>
            <a:r>
              <a:rPr lang="fr-FR" sz="1600" b="1" dirty="0">
                <a:solidFill>
                  <a:schemeClr val="accent5"/>
                </a:solidFill>
                <a:latin typeface="Times New Roman"/>
                <a:cs typeface="Times New Roman"/>
              </a:rPr>
              <a:t> précédente, en utilisant</a:t>
            </a:r>
          </a:p>
          <a:p>
            <a:pPr marL="499745" marR="0" indent="0" algn="just">
              <a:lnSpc>
                <a:spcPct val="150000"/>
              </a:lnSpc>
              <a:spcBef>
                <a:spcPts val="0"/>
              </a:spcBef>
              <a:spcAft>
                <a:spcPts val="315"/>
              </a:spcAft>
              <a:buNone/>
            </a:pPr>
            <a:r>
              <a:rPr lang="fr-FR" sz="1600" b="1" dirty="0">
                <a:solidFill>
                  <a:schemeClr val="accent5"/>
                </a:solidFill>
                <a:latin typeface="Times New Roman"/>
                <a:cs typeface="Times New Roman"/>
              </a:rPr>
              <a:t> la commande suivante :</a:t>
            </a:r>
            <a:endParaRPr lang="en-US" sz="1600" b="1" dirty="0">
              <a:solidFill>
                <a:schemeClr val="accent5"/>
              </a:solidFill>
              <a:latin typeface="Times New Roman"/>
              <a:cs typeface="Times New Roman"/>
            </a:endParaRPr>
          </a:p>
          <a:p>
            <a:pPr marL="0" lvl="0" indent="0" algn="l" rtl="0">
              <a:lnSpc>
                <a:spcPct val="115000"/>
              </a:lnSpc>
              <a:spcBef>
                <a:spcPts val="1600"/>
              </a:spcBef>
              <a:spcAft>
                <a:spcPts val="1600"/>
              </a:spcAft>
              <a:buNone/>
            </a:pPr>
            <a:endParaRPr lang="fr-FR" sz="2400" dirty="0">
              <a:solidFill>
                <a:schemeClr val="bg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xmlns="" id="{5AD6B378-FFDE-49C7-8C08-207803B1160A}"/>
              </a:ext>
            </a:extLst>
          </p:cNvPr>
          <p:cNvPicPr>
            <a:picLocks noChangeAspect="1"/>
          </p:cNvPicPr>
          <p:nvPr/>
        </p:nvPicPr>
        <p:blipFill>
          <a:blip r:embed="rId3"/>
          <a:stretch>
            <a:fillRect/>
          </a:stretch>
        </p:blipFill>
        <p:spPr>
          <a:xfrm>
            <a:off x="4694107" y="560024"/>
            <a:ext cx="3616931" cy="2275018"/>
          </a:xfrm>
          <a:prstGeom prst="rect">
            <a:avLst/>
          </a:prstGeom>
          <a:ln>
            <a:noFill/>
          </a:ln>
          <a:effectLst>
            <a:softEdge rad="112500"/>
          </a:effectLst>
        </p:spPr>
      </p:pic>
      <p:sp>
        <p:nvSpPr>
          <p:cNvPr id="5" name="TextBox 4">
            <a:extLst>
              <a:ext uri="{FF2B5EF4-FFF2-40B4-BE49-F238E27FC236}">
                <a16:creationId xmlns:a16="http://schemas.microsoft.com/office/drawing/2014/main" xmlns="" id="{1340C2EB-37EF-46BA-8E1A-F16992459C14}"/>
              </a:ext>
            </a:extLst>
          </p:cNvPr>
          <p:cNvSpPr txBox="1"/>
          <p:nvPr/>
        </p:nvSpPr>
        <p:spPr>
          <a:xfrm>
            <a:off x="132109" y="2830475"/>
            <a:ext cx="8049577" cy="2048638"/>
          </a:xfrm>
          <a:prstGeom prst="rect">
            <a:avLst/>
          </a:prstGeom>
          <a:noFill/>
        </p:spPr>
        <p:txBody>
          <a:bodyPr wrap="square">
            <a:spAutoFit/>
          </a:bodyPr>
          <a:lstStyle/>
          <a:p>
            <a:pPr marL="499745" marR="0" indent="0" algn="just">
              <a:lnSpc>
                <a:spcPct val="150000"/>
              </a:lnSpc>
              <a:spcBef>
                <a:spcPts val="0"/>
              </a:spcBef>
              <a:spcAft>
                <a:spcPts val="315"/>
              </a:spcAft>
            </a:pPr>
            <a:r>
              <a:rPr lang="fr-FR" sz="1600" b="1" dirty="0">
                <a:solidFill>
                  <a:schemeClr val="accent5"/>
                </a:solidFill>
                <a:latin typeface="Times New Roman"/>
                <a:cs typeface="Times New Roman"/>
                <a:sym typeface="Lato"/>
              </a:rPr>
              <a:t>* Ensuite, nous allons ajouter à cette</a:t>
            </a:r>
          </a:p>
          <a:p>
            <a:pPr marL="499745" marR="0" indent="0" algn="just">
              <a:lnSpc>
                <a:spcPct val="150000"/>
              </a:lnSpc>
              <a:spcBef>
                <a:spcPts val="0"/>
              </a:spcBef>
              <a:spcAft>
                <a:spcPts val="315"/>
              </a:spcAft>
            </a:pPr>
            <a:r>
              <a:rPr lang="fr-FR" sz="1600" b="1" dirty="0">
                <a:solidFill>
                  <a:schemeClr val="accent5"/>
                </a:solidFill>
                <a:latin typeface="Times New Roman"/>
                <a:cs typeface="Times New Roman"/>
                <a:sym typeface="Lato"/>
              </a:rPr>
              <a:t> </a:t>
            </a:r>
            <a:r>
              <a:rPr lang="fr-FR" sz="1600" b="1" dirty="0" err="1">
                <a:solidFill>
                  <a:schemeClr val="accent5"/>
                </a:solidFill>
                <a:latin typeface="Times New Roman"/>
                <a:cs typeface="Times New Roman"/>
                <a:sym typeface="Lato"/>
              </a:rPr>
              <a:t>DataFrame</a:t>
            </a:r>
            <a:r>
              <a:rPr lang="fr-FR" sz="1600" b="1" dirty="0">
                <a:solidFill>
                  <a:schemeClr val="accent5"/>
                </a:solidFill>
                <a:latin typeface="Times New Roman"/>
                <a:cs typeface="Times New Roman"/>
                <a:sym typeface="Lato"/>
              </a:rPr>
              <a:t> deux nouveaux champs :</a:t>
            </a:r>
          </a:p>
          <a:p>
            <a:pPr marL="499745" marR="0" indent="0" algn="just">
              <a:lnSpc>
                <a:spcPct val="150000"/>
              </a:lnSpc>
              <a:spcBef>
                <a:spcPts val="0"/>
              </a:spcBef>
              <a:spcAft>
                <a:spcPts val="315"/>
              </a:spcAft>
            </a:pPr>
            <a:r>
              <a:rPr lang="fr-FR" sz="1600" b="1" dirty="0">
                <a:solidFill>
                  <a:schemeClr val="accent5"/>
                </a:solidFill>
                <a:latin typeface="Times New Roman"/>
                <a:cs typeface="Times New Roman"/>
                <a:sym typeface="Lato"/>
              </a:rPr>
              <a:t> dividendes et rendement. </a:t>
            </a:r>
          </a:p>
          <a:p>
            <a:pPr marL="499745" marR="0" indent="0" algn="just">
              <a:lnSpc>
                <a:spcPct val="150000"/>
              </a:lnSpc>
              <a:spcBef>
                <a:spcPts val="0"/>
              </a:spcBef>
              <a:spcAft>
                <a:spcPts val="315"/>
              </a:spcAft>
            </a:pPr>
            <a:r>
              <a:rPr lang="fr-FR" sz="1600" b="1" dirty="0">
                <a:solidFill>
                  <a:schemeClr val="accent5"/>
                </a:solidFill>
                <a:latin typeface="Times New Roman"/>
                <a:cs typeface="Times New Roman"/>
                <a:sym typeface="Lato"/>
              </a:rPr>
              <a:t>Cette étape se fera en utilisant ces deux</a:t>
            </a:r>
          </a:p>
          <a:p>
            <a:pPr marL="499745" marR="0" indent="0" algn="just">
              <a:lnSpc>
                <a:spcPct val="150000"/>
              </a:lnSpc>
              <a:spcBef>
                <a:spcPts val="0"/>
              </a:spcBef>
              <a:spcAft>
                <a:spcPts val="315"/>
              </a:spcAft>
            </a:pPr>
            <a:r>
              <a:rPr lang="fr-FR" sz="1600" b="1" dirty="0">
                <a:solidFill>
                  <a:schemeClr val="accent5"/>
                </a:solidFill>
                <a:latin typeface="Times New Roman"/>
                <a:cs typeface="Times New Roman"/>
                <a:sym typeface="Lato"/>
              </a:rPr>
              <a:t> commandes :</a:t>
            </a:r>
            <a:endParaRPr lang="en-US" sz="1600" b="1" dirty="0">
              <a:solidFill>
                <a:schemeClr val="accent5"/>
              </a:solidFill>
              <a:latin typeface="Times New Roman"/>
              <a:cs typeface="Times New Roman"/>
              <a:sym typeface="Lato"/>
            </a:endParaRPr>
          </a:p>
        </p:txBody>
      </p:sp>
      <p:pic>
        <p:nvPicPr>
          <p:cNvPr id="6" name="Picture 5">
            <a:extLst>
              <a:ext uri="{FF2B5EF4-FFF2-40B4-BE49-F238E27FC236}">
                <a16:creationId xmlns:a16="http://schemas.microsoft.com/office/drawing/2014/main" xmlns="" id="{B02F8D5D-1E83-4E88-8CC4-175606E8F0F1}"/>
              </a:ext>
            </a:extLst>
          </p:cNvPr>
          <p:cNvPicPr>
            <a:picLocks noChangeAspect="1"/>
          </p:cNvPicPr>
          <p:nvPr/>
        </p:nvPicPr>
        <p:blipFill>
          <a:blip r:embed="rId4"/>
          <a:stretch>
            <a:fillRect/>
          </a:stretch>
        </p:blipFill>
        <p:spPr>
          <a:xfrm>
            <a:off x="4694107" y="2830475"/>
            <a:ext cx="3616931" cy="2275019"/>
          </a:xfrm>
          <a:prstGeom prst="rect">
            <a:avLst/>
          </a:prstGeom>
          <a:ln>
            <a:noFill/>
          </a:ln>
          <a:effectLst>
            <a:softEdge rad="112500"/>
          </a:effectLst>
        </p:spPr>
      </p:pic>
    </p:spTree>
    <p:extLst>
      <p:ext uri="{BB962C8B-B14F-4D97-AF65-F5344CB8AC3E}">
        <p14:creationId xmlns:p14="http://schemas.microsoft.com/office/powerpoint/2010/main" val="1526083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132109" y="628651"/>
            <a:ext cx="8308281" cy="2366009"/>
          </a:xfrm>
          <a:prstGeom prst="rect">
            <a:avLst/>
          </a:prstGeom>
        </p:spPr>
        <p:txBody>
          <a:bodyPr spcFirstLastPara="1" wrap="square" lIns="91425" tIns="91425" rIns="91425" bIns="91425" anchor="ctr" anchorCtr="0">
            <a:noAutofit/>
          </a:bodyPr>
          <a:lstStyle/>
          <a:p>
            <a:pPr marL="499745" marR="0" indent="0" algn="just">
              <a:lnSpc>
                <a:spcPct val="150000"/>
              </a:lnSpc>
              <a:spcBef>
                <a:spcPts val="0"/>
              </a:spcBef>
              <a:spcAft>
                <a:spcPts val="715"/>
              </a:spcAft>
              <a:buNone/>
            </a:pPr>
            <a:r>
              <a:rPr lang="fr-FR" sz="1600" b="1" dirty="0">
                <a:solidFill>
                  <a:schemeClr val="accent5"/>
                </a:solidFill>
                <a:latin typeface="Times New Roman"/>
                <a:cs typeface="Times New Roman"/>
              </a:rPr>
              <a:t>* Nous allons continuer par l’insertion des valeurs des dividendes aux dates correspondantes. Ces dates ont été retrouvées en utilisant le tableau des dividendes disponibles sur le site de la </a:t>
            </a:r>
            <a:r>
              <a:rPr lang="fr-FR" sz="1600" b="1" dirty="0" smtClean="0">
                <a:solidFill>
                  <a:schemeClr val="accent5"/>
                </a:solidFill>
                <a:latin typeface="Times New Roman"/>
                <a:cs typeface="Times New Roman"/>
              </a:rPr>
              <a:t>BVMT. </a:t>
            </a:r>
            <a:r>
              <a:rPr lang="fr-FR" sz="1600" b="1" dirty="0">
                <a:solidFill>
                  <a:schemeClr val="accent5"/>
                </a:solidFill>
                <a:latin typeface="Times New Roman"/>
                <a:cs typeface="Times New Roman"/>
              </a:rPr>
              <a:t>L’insertion des valeurs se fait en utilisant la commande suivante :</a:t>
            </a:r>
            <a:endParaRPr lang="en-US" sz="1600" b="1" dirty="0">
              <a:solidFill>
                <a:schemeClr val="accent5"/>
              </a:solidFill>
              <a:latin typeface="Times New Roman"/>
              <a:cs typeface="Times New Roman"/>
            </a:endParaRPr>
          </a:p>
          <a:p>
            <a:pPr marL="0" lvl="0" indent="0" algn="l" rtl="0">
              <a:lnSpc>
                <a:spcPct val="115000"/>
              </a:lnSpc>
              <a:spcBef>
                <a:spcPts val="1600"/>
              </a:spcBef>
              <a:spcAft>
                <a:spcPts val="1600"/>
              </a:spcAft>
              <a:buNone/>
            </a:pPr>
            <a:endParaRPr lang="fr-FR" sz="2400" dirty="0">
              <a:solidFill>
                <a:schemeClr val="bg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xmlns="" id="{FB9CE572-B8DD-4518-87B4-3BF984A9D47E}"/>
              </a:ext>
            </a:extLst>
          </p:cNvPr>
          <p:cNvPicPr>
            <a:picLocks noChangeAspect="1"/>
          </p:cNvPicPr>
          <p:nvPr/>
        </p:nvPicPr>
        <p:blipFill>
          <a:blip r:embed="rId3"/>
          <a:stretch>
            <a:fillRect/>
          </a:stretch>
        </p:blipFill>
        <p:spPr>
          <a:xfrm>
            <a:off x="596654" y="2701308"/>
            <a:ext cx="7950691" cy="1093451"/>
          </a:xfrm>
          <a:prstGeom prst="rect">
            <a:avLst/>
          </a:prstGeom>
          <a:ln>
            <a:noFill/>
          </a:ln>
          <a:effectLst>
            <a:softEdge rad="112500"/>
          </a:effectLst>
        </p:spPr>
      </p:pic>
    </p:spTree>
    <p:extLst>
      <p:ext uri="{BB962C8B-B14F-4D97-AF65-F5344CB8AC3E}">
        <p14:creationId xmlns:p14="http://schemas.microsoft.com/office/powerpoint/2010/main" val="3297480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292129" y="205741"/>
            <a:ext cx="8308281" cy="2366009"/>
          </a:xfrm>
          <a:prstGeom prst="rect">
            <a:avLst/>
          </a:prstGeom>
        </p:spPr>
        <p:txBody>
          <a:bodyPr spcFirstLastPara="1" wrap="square" lIns="91425" tIns="91425" rIns="91425" bIns="91425" anchor="ctr" anchorCtr="0">
            <a:noAutofit/>
          </a:bodyPr>
          <a:lstStyle/>
          <a:p>
            <a:pPr marL="0" indent="0" algn="just">
              <a:lnSpc>
                <a:spcPct val="150000"/>
              </a:lnSpc>
              <a:spcBef>
                <a:spcPts val="0"/>
              </a:spcBef>
              <a:spcAft>
                <a:spcPts val="315"/>
              </a:spcAft>
              <a:buClr>
                <a:srgbClr val="00B050"/>
              </a:buClr>
              <a:buNone/>
            </a:pPr>
            <a:r>
              <a:rPr lang="fr-FR" sz="2400" b="1" dirty="0">
                <a:latin typeface="Cormorant Garamond Medium"/>
                <a:sym typeface="Cormorant Garamond Medium"/>
              </a:rPr>
              <a:t>6-</a:t>
            </a:r>
            <a:r>
              <a:rPr lang="fr-FR" sz="2400" b="1" dirty="0">
                <a:latin typeface="Cormorant Garamond Medium"/>
              </a:rPr>
              <a:t>Calcule de rendement:</a:t>
            </a:r>
            <a:endParaRPr lang="en-US" sz="2400" b="1" dirty="0">
              <a:latin typeface="Cormorant Garamond Medium"/>
            </a:endParaRPr>
          </a:p>
          <a:p>
            <a:pPr marL="499745" indent="0" algn="just">
              <a:lnSpc>
                <a:spcPct val="150000"/>
              </a:lnSpc>
              <a:spcBef>
                <a:spcPts val="0"/>
              </a:spcBef>
              <a:spcAft>
                <a:spcPts val="315"/>
              </a:spcAft>
              <a:buNone/>
            </a:pPr>
            <a:r>
              <a:rPr lang="fr-FR" sz="1600" b="1" dirty="0">
                <a:solidFill>
                  <a:schemeClr val="accent5"/>
                </a:solidFill>
                <a:latin typeface="Times New Roman"/>
                <a:cs typeface="Times New Roman"/>
              </a:rPr>
              <a:t>Pour procéder au calcul du rendement et son insertion dans le champ correspondant, il nous faut d’abord convertir les dividendes et les clôtures au type adéquat, ce qui se fera ainsi :</a:t>
            </a:r>
            <a:endParaRPr lang="en-US" sz="1600" b="1" dirty="0">
              <a:solidFill>
                <a:schemeClr val="accent5"/>
              </a:solidFill>
              <a:latin typeface="Times New Roman"/>
              <a:cs typeface="Times New Roman"/>
            </a:endParaRPr>
          </a:p>
          <a:p>
            <a:pPr marL="0" lvl="0" indent="0" algn="l" rtl="0">
              <a:lnSpc>
                <a:spcPct val="115000"/>
              </a:lnSpc>
              <a:spcBef>
                <a:spcPts val="1600"/>
              </a:spcBef>
              <a:spcAft>
                <a:spcPts val="1600"/>
              </a:spcAft>
              <a:buNone/>
            </a:pPr>
            <a:endParaRPr lang="fr-FR" sz="2400" dirty="0">
              <a:solidFill>
                <a:schemeClr val="bg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xmlns="" id="{5F3D33B3-11F7-42CE-898E-A3FF86B7696D}"/>
              </a:ext>
            </a:extLst>
          </p:cNvPr>
          <p:cNvPicPr>
            <a:picLocks noChangeAspect="1"/>
          </p:cNvPicPr>
          <p:nvPr/>
        </p:nvPicPr>
        <p:blipFill>
          <a:blip r:embed="rId3"/>
          <a:stretch>
            <a:fillRect/>
          </a:stretch>
        </p:blipFill>
        <p:spPr>
          <a:xfrm>
            <a:off x="1679102" y="1817186"/>
            <a:ext cx="5785796" cy="28691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0" name="Freeform: Shape 9">
            <a:extLst>
              <a:ext uri="{FF2B5EF4-FFF2-40B4-BE49-F238E27FC236}">
                <a16:creationId xmlns:a16="http://schemas.microsoft.com/office/drawing/2014/main" xmlns="" id="{65E07DAD-BF6A-486E-963F-3AF4F28A17A0}"/>
              </a:ext>
            </a:extLst>
          </p:cNvPr>
          <p:cNvSpPr/>
          <p:nvPr/>
        </p:nvSpPr>
        <p:spPr>
          <a:xfrm>
            <a:off x="2433512" y="2308860"/>
            <a:ext cx="2024188" cy="235002"/>
          </a:xfrm>
          <a:custGeom>
            <a:avLst/>
            <a:gdLst>
              <a:gd name="connsiteX0" fmla="*/ 1932748 w 2024188"/>
              <a:gd name="connsiteY0" fmla="*/ 22860 h 235002"/>
              <a:gd name="connsiteX1" fmla="*/ 1692718 w 2024188"/>
              <a:gd name="connsiteY1" fmla="*/ 11430 h 235002"/>
              <a:gd name="connsiteX2" fmla="*/ 1601278 w 2024188"/>
              <a:gd name="connsiteY2" fmla="*/ 0 h 235002"/>
              <a:gd name="connsiteX3" fmla="*/ 401128 w 2024188"/>
              <a:gd name="connsiteY3" fmla="*/ 11430 h 235002"/>
              <a:gd name="connsiteX4" fmla="*/ 172528 w 2024188"/>
              <a:gd name="connsiteY4" fmla="*/ 22860 h 235002"/>
              <a:gd name="connsiteX5" fmla="*/ 115378 w 2024188"/>
              <a:gd name="connsiteY5" fmla="*/ 34290 h 235002"/>
              <a:gd name="connsiteX6" fmla="*/ 46798 w 2024188"/>
              <a:gd name="connsiteY6" fmla="*/ 57150 h 235002"/>
              <a:gd name="connsiteX7" fmla="*/ 12508 w 2024188"/>
              <a:gd name="connsiteY7" fmla="*/ 125730 h 235002"/>
              <a:gd name="connsiteX8" fmla="*/ 1078 w 2024188"/>
              <a:gd name="connsiteY8" fmla="*/ 160020 h 235002"/>
              <a:gd name="connsiteX9" fmla="*/ 12508 w 2024188"/>
              <a:gd name="connsiteY9" fmla="*/ 228600 h 235002"/>
              <a:gd name="connsiteX10" fmla="*/ 161098 w 2024188"/>
              <a:gd name="connsiteY10" fmla="*/ 217170 h 235002"/>
              <a:gd name="connsiteX11" fmla="*/ 229678 w 2024188"/>
              <a:gd name="connsiteY11" fmla="*/ 194310 h 235002"/>
              <a:gd name="connsiteX12" fmla="*/ 892618 w 2024188"/>
              <a:gd name="connsiteY12" fmla="*/ 205740 h 235002"/>
              <a:gd name="connsiteX13" fmla="*/ 1018348 w 2024188"/>
              <a:gd name="connsiteY13" fmla="*/ 228600 h 235002"/>
              <a:gd name="connsiteX14" fmla="*/ 1921318 w 2024188"/>
              <a:gd name="connsiteY14" fmla="*/ 217170 h 235002"/>
              <a:gd name="connsiteX15" fmla="*/ 1989898 w 2024188"/>
              <a:gd name="connsiteY15" fmla="*/ 194310 h 235002"/>
              <a:gd name="connsiteX16" fmla="*/ 2012758 w 2024188"/>
              <a:gd name="connsiteY16" fmla="*/ 125730 h 235002"/>
              <a:gd name="connsiteX17" fmla="*/ 2024188 w 2024188"/>
              <a:gd name="connsiteY17" fmla="*/ 91440 h 235002"/>
              <a:gd name="connsiteX18" fmla="*/ 2012758 w 2024188"/>
              <a:gd name="connsiteY18" fmla="*/ 57150 h 235002"/>
              <a:gd name="connsiteX19" fmla="*/ 1944178 w 2024188"/>
              <a:gd name="connsiteY19" fmla="*/ 22860 h 235002"/>
              <a:gd name="connsiteX20" fmla="*/ 1932748 w 2024188"/>
              <a:gd name="connsiteY20" fmla="*/ 22860 h 2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4188" h="235002">
                <a:moveTo>
                  <a:pt x="1932748" y="22860"/>
                </a:moveTo>
                <a:cubicBezTo>
                  <a:pt x="1890838" y="20955"/>
                  <a:pt x="1772629" y="16941"/>
                  <a:pt x="1692718" y="11430"/>
                </a:cubicBezTo>
                <a:cubicBezTo>
                  <a:pt x="1662074" y="9317"/>
                  <a:pt x="1631995" y="0"/>
                  <a:pt x="1601278" y="0"/>
                </a:cubicBezTo>
                <a:lnTo>
                  <a:pt x="401128" y="11430"/>
                </a:lnTo>
                <a:cubicBezTo>
                  <a:pt x="324928" y="15240"/>
                  <a:pt x="248580" y="16776"/>
                  <a:pt x="172528" y="22860"/>
                </a:cubicBezTo>
                <a:cubicBezTo>
                  <a:pt x="153163" y="24409"/>
                  <a:pt x="134121" y="29178"/>
                  <a:pt x="115378" y="34290"/>
                </a:cubicBezTo>
                <a:cubicBezTo>
                  <a:pt x="92131" y="40630"/>
                  <a:pt x="46798" y="57150"/>
                  <a:pt x="46798" y="57150"/>
                </a:cubicBezTo>
                <a:cubicBezTo>
                  <a:pt x="18068" y="143339"/>
                  <a:pt x="56823" y="37100"/>
                  <a:pt x="12508" y="125730"/>
                </a:cubicBezTo>
                <a:cubicBezTo>
                  <a:pt x="7120" y="136506"/>
                  <a:pt x="4888" y="148590"/>
                  <a:pt x="1078" y="160020"/>
                </a:cubicBezTo>
                <a:cubicBezTo>
                  <a:pt x="4888" y="182880"/>
                  <a:pt x="-9317" y="220805"/>
                  <a:pt x="12508" y="228600"/>
                </a:cubicBezTo>
                <a:cubicBezTo>
                  <a:pt x="59290" y="245308"/>
                  <a:pt x="112030" y="224918"/>
                  <a:pt x="161098" y="217170"/>
                </a:cubicBezTo>
                <a:cubicBezTo>
                  <a:pt x="184900" y="213412"/>
                  <a:pt x="229678" y="194310"/>
                  <a:pt x="229678" y="194310"/>
                </a:cubicBezTo>
                <a:lnTo>
                  <a:pt x="892618" y="205740"/>
                </a:lnTo>
                <a:cubicBezTo>
                  <a:pt x="909950" y="206282"/>
                  <a:pt x="997496" y="224430"/>
                  <a:pt x="1018348" y="228600"/>
                </a:cubicBezTo>
                <a:cubicBezTo>
                  <a:pt x="1319338" y="224790"/>
                  <a:pt x="1620491" y="227787"/>
                  <a:pt x="1921318" y="217170"/>
                </a:cubicBezTo>
                <a:cubicBezTo>
                  <a:pt x="1945400" y="216320"/>
                  <a:pt x="1989898" y="194310"/>
                  <a:pt x="1989898" y="194310"/>
                </a:cubicBezTo>
                <a:lnTo>
                  <a:pt x="2012758" y="125730"/>
                </a:lnTo>
                <a:lnTo>
                  <a:pt x="2024188" y="91440"/>
                </a:lnTo>
                <a:cubicBezTo>
                  <a:pt x="2020378" y="80010"/>
                  <a:pt x="2020284" y="66558"/>
                  <a:pt x="2012758" y="57150"/>
                </a:cubicBezTo>
                <a:cubicBezTo>
                  <a:pt x="2000606" y="41960"/>
                  <a:pt x="1963292" y="26046"/>
                  <a:pt x="1944178" y="22860"/>
                </a:cubicBezTo>
                <a:cubicBezTo>
                  <a:pt x="1932904" y="20981"/>
                  <a:pt x="1974658" y="24765"/>
                  <a:pt x="1932748" y="228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ECA5D475-9E35-4BAB-8C04-21ED1E4CDE96}"/>
              </a:ext>
            </a:extLst>
          </p:cNvPr>
          <p:cNvSpPr/>
          <p:nvPr/>
        </p:nvSpPr>
        <p:spPr>
          <a:xfrm>
            <a:off x="2433512" y="4037806"/>
            <a:ext cx="2024188" cy="235002"/>
          </a:xfrm>
          <a:custGeom>
            <a:avLst/>
            <a:gdLst>
              <a:gd name="connsiteX0" fmla="*/ 1932748 w 2024188"/>
              <a:gd name="connsiteY0" fmla="*/ 22860 h 235002"/>
              <a:gd name="connsiteX1" fmla="*/ 1692718 w 2024188"/>
              <a:gd name="connsiteY1" fmla="*/ 11430 h 235002"/>
              <a:gd name="connsiteX2" fmla="*/ 1601278 w 2024188"/>
              <a:gd name="connsiteY2" fmla="*/ 0 h 235002"/>
              <a:gd name="connsiteX3" fmla="*/ 401128 w 2024188"/>
              <a:gd name="connsiteY3" fmla="*/ 11430 h 235002"/>
              <a:gd name="connsiteX4" fmla="*/ 172528 w 2024188"/>
              <a:gd name="connsiteY4" fmla="*/ 22860 h 235002"/>
              <a:gd name="connsiteX5" fmla="*/ 115378 w 2024188"/>
              <a:gd name="connsiteY5" fmla="*/ 34290 h 235002"/>
              <a:gd name="connsiteX6" fmla="*/ 46798 w 2024188"/>
              <a:gd name="connsiteY6" fmla="*/ 57150 h 235002"/>
              <a:gd name="connsiteX7" fmla="*/ 12508 w 2024188"/>
              <a:gd name="connsiteY7" fmla="*/ 125730 h 235002"/>
              <a:gd name="connsiteX8" fmla="*/ 1078 w 2024188"/>
              <a:gd name="connsiteY8" fmla="*/ 160020 h 235002"/>
              <a:gd name="connsiteX9" fmla="*/ 12508 w 2024188"/>
              <a:gd name="connsiteY9" fmla="*/ 228600 h 235002"/>
              <a:gd name="connsiteX10" fmla="*/ 161098 w 2024188"/>
              <a:gd name="connsiteY10" fmla="*/ 217170 h 235002"/>
              <a:gd name="connsiteX11" fmla="*/ 229678 w 2024188"/>
              <a:gd name="connsiteY11" fmla="*/ 194310 h 235002"/>
              <a:gd name="connsiteX12" fmla="*/ 892618 w 2024188"/>
              <a:gd name="connsiteY12" fmla="*/ 205740 h 235002"/>
              <a:gd name="connsiteX13" fmla="*/ 1018348 w 2024188"/>
              <a:gd name="connsiteY13" fmla="*/ 228600 h 235002"/>
              <a:gd name="connsiteX14" fmla="*/ 1921318 w 2024188"/>
              <a:gd name="connsiteY14" fmla="*/ 217170 h 235002"/>
              <a:gd name="connsiteX15" fmla="*/ 1989898 w 2024188"/>
              <a:gd name="connsiteY15" fmla="*/ 194310 h 235002"/>
              <a:gd name="connsiteX16" fmla="*/ 2012758 w 2024188"/>
              <a:gd name="connsiteY16" fmla="*/ 125730 h 235002"/>
              <a:gd name="connsiteX17" fmla="*/ 2024188 w 2024188"/>
              <a:gd name="connsiteY17" fmla="*/ 91440 h 235002"/>
              <a:gd name="connsiteX18" fmla="*/ 2012758 w 2024188"/>
              <a:gd name="connsiteY18" fmla="*/ 57150 h 235002"/>
              <a:gd name="connsiteX19" fmla="*/ 1944178 w 2024188"/>
              <a:gd name="connsiteY19" fmla="*/ 22860 h 235002"/>
              <a:gd name="connsiteX20" fmla="*/ 1932748 w 2024188"/>
              <a:gd name="connsiteY20" fmla="*/ 22860 h 23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4188" h="235002">
                <a:moveTo>
                  <a:pt x="1932748" y="22860"/>
                </a:moveTo>
                <a:cubicBezTo>
                  <a:pt x="1890838" y="20955"/>
                  <a:pt x="1772629" y="16941"/>
                  <a:pt x="1692718" y="11430"/>
                </a:cubicBezTo>
                <a:cubicBezTo>
                  <a:pt x="1662074" y="9317"/>
                  <a:pt x="1631995" y="0"/>
                  <a:pt x="1601278" y="0"/>
                </a:cubicBezTo>
                <a:lnTo>
                  <a:pt x="401128" y="11430"/>
                </a:lnTo>
                <a:cubicBezTo>
                  <a:pt x="324928" y="15240"/>
                  <a:pt x="248580" y="16776"/>
                  <a:pt x="172528" y="22860"/>
                </a:cubicBezTo>
                <a:cubicBezTo>
                  <a:pt x="153163" y="24409"/>
                  <a:pt x="134121" y="29178"/>
                  <a:pt x="115378" y="34290"/>
                </a:cubicBezTo>
                <a:cubicBezTo>
                  <a:pt x="92131" y="40630"/>
                  <a:pt x="46798" y="57150"/>
                  <a:pt x="46798" y="57150"/>
                </a:cubicBezTo>
                <a:cubicBezTo>
                  <a:pt x="18068" y="143339"/>
                  <a:pt x="56823" y="37100"/>
                  <a:pt x="12508" y="125730"/>
                </a:cubicBezTo>
                <a:cubicBezTo>
                  <a:pt x="7120" y="136506"/>
                  <a:pt x="4888" y="148590"/>
                  <a:pt x="1078" y="160020"/>
                </a:cubicBezTo>
                <a:cubicBezTo>
                  <a:pt x="4888" y="182880"/>
                  <a:pt x="-9317" y="220805"/>
                  <a:pt x="12508" y="228600"/>
                </a:cubicBezTo>
                <a:cubicBezTo>
                  <a:pt x="59290" y="245308"/>
                  <a:pt x="112030" y="224918"/>
                  <a:pt x="161098" y="217170"/>
                </a:cubicBezTo>
                <a:cubicBezTo>
                  <a:pt x="184900" y="213412"/>
                  <a:pt x="229678" y="194310"/>
                  <a:pt x="229678" y="194310"/>
                </a:cubicBezTo>
                <a:lnTo>
                  <a:pt x="892618" y="205740"/>
                </a:lnTo>
                <a:cubicBezTo>
                  <a:pt x="909950" y="206282"/>
                  <a:pt x="997496" y="224430"/>
                  <a:pt x="1018348" y="228600"/>
                </a:cubicBezTo>
                <a:cubicBezTo>
                  <a:pt x="1319338" y="224790"/>
                  <a:pt x="1620491" y="227787"/>
                  <a:pt x="1921318" y="217170"/>
                </a:cubicBezTo>
                <a:cubicBezTo>
                  <a:pt x="1945400" y="216320"/>
                  <a:pt x="1989898" y="194310"/>
                  <a:pt x="1989898" y="194310"/>
                </a:cubicBezTo>
                <a:lnTo>
                  <a:pt x="2012758" y="125730"/>
                </a:lnTo>
                <a:lnTo>
                  <a:pt x="2024188" y="91440"/>
                </a:lnTo>
                <a:cubicBezTo>
                  <a:pt x="2020378" y="80010"/>
                  <a:pt x="2020284" y="66558"/>
                  <a:pt x="2012758" y="57150"/>
                </a:cubicBezTo>
                <a:cubicBezTo>
                  <a:pt x="2000606" y="41960"/>
                  <a:pt x="1963292" y="26046"/>
                  <a:pt x="1944178" y="22860"/>
                </a:cubicBezTo>
                <a:cubicBezTo>
                  <a:pt x="1932904" y="20981"/>
                  <a:pt x="1974658" y="24765"/>
                  <a:pt x="1932748" y="228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A8851A63-7DD8-4D33-B18C-56766A3001F2}"/>
              </a:ext>
            </a:extLst>
          </p:cNvPr>
          <p:cNvSpPr/>
          <p:nvPr/>
        </p:nvSpPr>
        <p:spPr>
          <a:xfrm>
            <a:off x="4434840" y="2411730"/>
            <a:ext cx="331470" cy="1746600"/>
          </a:xfrm>
          <a:custGeom>
            <a:avLst/>
            <a:gdLst>
              <a:gd name="connsiteX0" fmla="*/ 0 w 331470"/>
              <a:gd name="connsiteY0" fmla="*/ 0 h 1746600"/>
              <a:gd name="connsiteX1" fmla="*/ 57150 w 331470"/>
              <a:gd name="connsiteY1" fmla="*/ 45720 h 1746600"/>
              <a:gd name="connsiteX2" fmla="*/ 68580 w 331470"/>
              <a:gd name="connsiteY2" fmla="*/ 80010 h 1746600"/>
              <a:gd name="connsiteX3" fmla="*/ 114300 w 331470"/>
              <a:gd name="connsiteY3" fmla="*/ 114300 h 1746600"/>
              <a:gd name="connsiteX4" fmla="*/ 160020 w 331470"/>
              <a:gd name="connsiteY4" fmla="*/ 171450 h 1746600"/>
              <a:gd name="connsiteX5" fmla="*/ 205740 w 331470"/>
              <a:gd name="connsiteY5" fmla="*/ 240030 h 1746600"/>
              <a:gd name="connsiteX6" fmla="*/ 228600 w 331470"/>
              <a:gd name="connsiteY6" fmla="*/ 274320 h 1746600"/>
              <a:gd name="connsiteX7" fmla="*/ 262890 w 331470"/>
              <a:gd name="connsiteY7" fmla="*/ 377190 h 1746600"/>
              <a:gd name="connsiteX8" fmla="*/ 274320 w 331470"/>
              <a:gd name="connsiteY8" fmla="*/ 411480 h 1746600"/>
              <a:gd name="connsiteX9" fmla="*/ 285750 w 331470"/>
              <a:gd name="connsiteY9" fmla="*/ 445770 h 1746600"/>
              <a:gd name="connsiteX10" fmla="*/ 308610 w 331470"/>
              <a:gd name="connsiteY10" fmla="*/ 662940 h 1746600"/>
              <a:gd name="connsiteX11" fmla="*/ 331470 w 331470"/>
              <a:gd name="connsiteY11" fmla="*/ 868680 h 1746600"/>
              <a:gd name="connsiteX12" fmla="*/ 320040 w 331470"/>
              <a:gd name="connsiteY12" fmla="*/ 1177290 h 1746600"/>
              <a:gd name="connsiteX13" fmla="*/ 285750 w 331470"/>
              <a:gd name="connsiteY13" fmla="*/ 1303020 h 1746600"/>
              <a:gd name="connsiteX14" fmla="*/ 262890 w 331470"/>
              <a:gd name="connsiteY14" fmla="*/ 1337310 h 1746600"/>
              <a:gd name="connsiteX15" fmla="*/ 240030 w 331470"/>
              <a:gd name="connsiteY15" fmla="*/ 1405890 h 1746600"/>
              <a:gd name="connsiteX16" fmla="*/ 217170 w 331470"/>
              <a:gd name="connsiteY16" fmla="*/ 1440180 h 1746600"/>
              <a:gd name="connsiteX17" fmla="*/ 194310 w 331470"/>
              <a:gd name="connsiteY17" fmla="*/ 1508760 h 1746600"/>
              <a:gd name="connsiteX18" fmla="*/ 171450 w 331470"/>
              <a:gd name="connsiteY18" fmla="*/ 1543050 h 1746600"/>
              <a:gd name="connsiteX19" fmla="*/ 160020 w 331470"/>
              <a:gd name="connsiteY19" fmla="*/ 1577340 h 1746600"/>
              <a:gd name="connsiteX20" fmla="*/ 137160 w 331470"/>
              <a:gd name="connsiteY20" fmla="*/ 1611630 h 1746600"/>
              <a:gd name="connsiteX21" fmla="*/ 125730 w 331470"/>
              <a:gd name="connsiteY21" fmla="*/ 1645920 h 1746600"/>
              <a:gd name="connsiteX22" fmla="*/ 57150 w 331470"/>
              <a:gd name="connsiteY22" fmla="*/ 1680210 h 1746600"/>
              <a:gd name="connsiteX23" fmla="*/ 34290 w 331470"/>
              <a:gd name="connsiteY23" fmla="*/ 1645920 h 1746600"/>
              <a:gd name="connsiteX24" fmla="*/ 57150 w 331470"/>
              <a:gd name="connsiteY24" fmla="*/ 1611630 h 1746600"/>
              <a:gd name="connsiteX25" fmla="*/ 34290 w 331470"/>
              <a:gd name="connsiteY25" fmla="*/ 1691640 h 1746600"/>
              <a:gd name="connsiteX26" fmla="*/ 114300 w 331470"/>
              <a:gd name="connsiteY26" fmla="*/ 1714500 h 1746600"/>
              <a:gd name="connsiteX27" fmla="*/ 80010 w 331470"/>
              <a:gd name="connsiteY27" fmla="*/ 1623060 h 1746600"/>
              <a:gd name="connsiteX28" fmla="*/ 91440 w 331470"/>
              <a:gd name="connsiteY28" fmla="*/ 1714500 h 1746600"/>
              <a:gd name="connsiteX29" fmla="*/ 125730 w 331470"/>
              <a:gd name="connsiteY29" fmla="*/ 1725930 h 1746600"/>
              <a:gd name="connsiteX30" fmla="*/ 80010 w 331470"/>
              <a:gd name="connsiteY30" fmla="*/ 1645920 h 1746600"/>
              <a:gd name="connsiteX31" fmla="*/ 68580 w 331470"/>
              <a:gd name="connsiteY31" fmla="*/ 1691640 h 174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1470" h="1746600">
                <a:moveTo>
                  <a:pt x="0" y="0"/>
                </a:moveTo>
                <a:cubicBezTo>
                  <a:pt x="19050" y="15240"/>
                  <a:pt x="41273" y="27197"/>
                  <a:pt x="57150" y="45720"/>
                </a:cubicBezTo>
                <a:cubicBezTo>
                  <a:pt x="64991" y="54868"/>
                  <a:pt x="60867" y="70754"/>
                  <a:pt x="68580" y="80010"/>
                </a:cubicBezTo>
                <a:cubicBezTo>
                  <a:pt x="80776" y="94645"/>
                  <a:pt x="99060" y="102870"/>
                  <a:pt x="114300" y="114300"/>
                </a:cubicBezTo>
                <a:cubicBezTo>
                  <a:pt x="140040" y="191520"/>
                  <a:pt x="104342" y="107819"/>
                  <a:pt x="160020" y="171450"/>
                </a:cubicBezTo>
                <a:cubicBezTo>
                  <a:pt x="178112" y="192127"/>
                  <a:pt x="190500" y="217170"/>
                  <a:pt x="205740" y="240030"/>
                </a:cubicBezTo>
                <a:cubicBezTo>
                  <a:pt x="213360" y="251460"/>
                  <a:pt x="224256" y="261288"/>
                  <a:pt x="228600" y="274320"/>
                </a:cubicBezTo>
                <a:lnTo>
                  <a:pt x="262890" y="377190"/>
                </a:lnTo>
                <a:lnTo>
                  <a:pt x="274320" y="411480"/>
                </a:lnTo>
                <a:lnTo>
                  <a:pt x="285750" y="445770"/>
                </a:lnTo>
                <a:cubicBezTo>
                  <a:pt x="293370" y="518160"/>
                  <a:pt x="302020" y="590449"/>
                  <a:pt x="308610" y="662940"/>
                </a:cubicBezTo>
                <a:cubicBezTo>
                  <a:pt x="322479" y="815500"/>
                  <a:pt x="314089" y="747010"/>
                  <a:pt x="331470" y="868680"/>
                </a:cubicBezTo>
                <a:cubicBezTo>
                  <a:pt x="327660" y="971550"/>
                  <a:pt x="326461" y="1074550"/>
                  <a:pt x="320040" y="1177290"/>
                </a:cubicBezTo>
                <a:cubicBezTo>
                  <a:pt x="318559" y="1200981"/>
                  <a:pt x="296551" y="1286818"/>
                  <a:pt x="285750" y="1303020"/>
                </a:cubicBezTo>
                <a:cubicBezTo>
                  <a:pt x="278130" y="1314450"/>
                  <a:pt x="268469" y="1324757"/>
                  <a:pt x="262890" y="1337310"/>
                </a:cubicBezTo>
                <a:cubicBezTo>
                  <a:pt x="253103" y="1359330"/>
                  <a:pt x="253396" y="1385840"/>
                  <a:pt x="240030" y="1405890"/>
                </a:cubicBezTo>
                <a:cubicBezTo>
                  <a:pt x="232410" y="1417320"/>
                  <a:pt x="222749" y="1427627"/>
                  <a:pt x="217170" y="1440180"/>
                </a:cubicBezTo>
                <a:cubicBezTo>
                  <a:pt x="207383" y="1462200"/>
                  <a:pt x="207676" y="1488710"/>
                  <a:pt x="194310" y="1508760"/>
                </a:cubicBezTo>
                <a:cubicBezTo>
                  <a:pt x="186690" y="1520190"/>
                  <a:pt x="177593" y="1530763"/>
                  <a:pt x="171450" y="1543050"/>
                </a:cubicBezTo>
                <a:cubicBezTo>
                  <a:pt x="166062" y="1553826"/>
                  <a:pt x="165408" y="1566564"/>
                  <a:pt x="160020" y="1577340"/>
                </a:cubicBezTo>
                <a:cubicBezTo>
                  <a:pt x="153877" y="1589627"/>
                  <a:pt x="143303" y="1599343"/>
                  <a:pt x="137160" y="1611630"/>
                </a:cubicBezTo>
                <a:cubicBezTo>
                  <a:pt x="131772" y="1622406"/>
                  <a:pt x="133256" y="1636512"/>
                  <a:pt x="125730" y="1645920"/>
                </a:cubicBezTo>
                <a:cubicBezTo>
                  <a:pt x="109616" y="1666063"/>
                  <a:pt x="79739" y="1672680"/>
                  <a:pt x="57150" y="1680210"/>
                </a:cubicBezTo>
                <a:cubicBezTo>
                  <a:pt x="49530" y="1668780"/>
                  <a:pt x="34290" y="1659657"/>
                  <a:pt x="34290" y="1645920"/>
                </a:cubicBezTo>
                <a:cubicBezTo>
                  <a:pt x="34290" y="1632183"/>
                  <a:pt x="47436" y="1601916"/>
                  <a:pt x="57150" y="1611630"/>
                </a:cubicBezTo>
                <a:cubicBezTo>
                  <a:pt x="60738" y="1615218"/>
                  <a:pt x="36928" y="1683726"/>
                  <a:pt x="34290" y="1691640"/>
                </a:cubicBezTo>
                <a:cubicBezTo>
                  <a:pt x="42757" y="1717040"/>
                  <a:pt x="53632" y="1787301"/>
                  <a:pt x="114300" y="1714500"/>
                </a:cubicBezTo>
                <a:cubicBezTo>
                  <a:pt x="132609" y="1692529"/>
                  <a:pt x="90713" y="1639114"/>
                  <a:pt x="80010" y="1623060"/>
                </a:cubicBezTo>
                <a:cubicBezTo>
                  <a:pt x="83820" y="1653540"/>
                  <a:pt x="78965" y="1686430"/>
                  <a:pt x="91440" y="1714500"/>
                </a:cubicBezTo>
                <a:cubicBezTo>
                  <a:pt x="96333" y="1725510"/>
                  <a:pt x="120342" y="1736706"/>
                  <a:pt x="125730" y="1725930"/>
                </a:cubicBezTo>
                <a:cubicBezTo>
                  <a:pt x="148682" y="1680027"/>
                  <a:pt x="104248" y="1662079"/>
                  <a:pt x="80010" y="1645920"/>
                </a:cubicBezTo>
                <a:cubicBezTo>
                  <a:pt x="94134" y="1688292"/>
                  <a:pt x="102216" y="1674822"/>
                  <a:pt x="68580" y="169164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555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303559" y="45721"/>
            <a:ext cx="8308281" cy="2366009"/>
          </a:xfrm>
          <a:prstGeom prst="rect">
            <a:avLst/>
          </a:prstGeom>
        </p:spPr>
        <p:txBody>
          <a:bodyPr spcFirstLastPara="1" wrap="square" lIns="91425" tIns="91425" rIns="91425" bIns="91425" anchor="ctr" anchorCtr="0">
            <a:noAutofit/>
          </a:bodyPr>
          <a:lstStyle/>
          <a:p>
            <a:pPr marL="499745" indent="0" algn="just">
              <a:lnSpc>
                <a:spcPct val="150000"/>
              </a:lnSpc>
              <a:spcBef>
                <a:spcPts val="0"/>
              </a:spcBef>
              <a:spcAft>
                <a:spcPts val="315"/>
              </a:spcAft>
              <a:buNone/>
            </a:pPr>
            <a:r>
              <a:rPr lang="fr-FR" sz="1600" b="1" dirty="0">
                <a:solidFill>
                  <a:schemeClr val="accent5"/>
                </a:solidFill>
                <a:latin typeface="Times New Roman"/>
                <a:cs typeface="Times New Roman"/>
              </a:rPr>
              <a:t>la BIAT n’a pas effectué d’augmentation de capital. Nous allons procéder au calcul du rendement logarithmique pour pouvoir l’utiliser ultérieurement dans nos différents calculs selon le modèle Black and Scholes Le calcul de rendement se fera ainsi </a:t>
            </a:r>
            <a:endParaRPr lang="fr-FR" sz="1600" b="1" dirty="0">
              <a:solidFill>
                <a:schemeClr val="accent5"/>
              </a:solidFill>
              <a:latin typeface="Times New Roman"/>
              <a:cs typeface="Times New Roman"/>
              <a:sym typeface="Times New Roman"/>
            </a:endParaRPr>
          </a:p>
        </p:txBody>
      </p:sp>
      <p:pic>
        <p:nvPicPr>
          <p:cNvPr id="4" name="Picture 3">
            <a:extLst>
              <a:ext uri="{FF2B5EF4-FFF2-40B4-BE49-F238E27FC236}">
                <a16:creationId xmlns:a16="http://schemas.microsoft.com/office/drawing/2014/main" xmlns="" id="{06E52815-5C0C-496C-B950-175580FEC26D}"/>
              </a:ext>
            </a:extLst>
          </p:cNvPr>
          <p:cNvPicPr>
            <a:picLocks noChangeAspect="1"/>
          </p:cNvPicPr>
          <p:nvPr/>
        </p:nvPicPr>
        <p:blipFill>
          <a:blip r:embed="rId3"/>
          <a:stretch>
            <a:fillRect/>
          </a:stretch>
        </p:blipFill>
        <p:spPr>
          <a:xfrm>
            <a:off x="346902" y="2731771"/>
            <a:ext cx="8450196" cy="1108709"/>
          </a:xfrm>
          <a:prstGeom prst="rect">
            <a:avLst/>
          </a:prstGeom>
        </p:spPr>
      </p:pic>
    </p:spTree>
    <p:extLst>
      <p:ext uri="{BB962C8B-B14F-4D97-AF65-F5344CB8AC3E}">
        <p14:creationId xmlns:p14="http://schemas.microsoft.com/office/powerpoint/2010/main" val="1308709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p:nvPr/>
        </p:nvSpPr>
        <p:spPr>
          <a:xfrm>
            <a:off x="589500" y="1315975"/>
            <a:ext cx="7957500" cy="34455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33"/>
          <p:cNvCxnSpPr/>
          <p:nvPr/>
        </p:nvCxnSpPr>
        <p:spPr>
          <a:xfrm>
            <a:off x="-114500" y="4826437"/>
            <a:ext cx="9864300" cy="26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3"/>
          <p:cNvCxnSpPr/>
          <p:nvPr/>
        </p:nvCxnSpPr>
        <p:spPr>
          <a:xfrm>
            <a:off x="-190700" y="4934800"/>
            <a:ext cx="9864300" cy="26400"/>
          </a:xfrm>
          <a:prstGeom prst="straightConnector1">
            <a:avLst/>
          </a:prstGeom>
          <a:noFill/>
          <a:ln w="28575" cap="flat" cmpd="sng">
            <a:solidFill>
              <a:schemeClr val="dk2"/>
            </a:solidFill>
            <a:prstDash val="solid"/>
            <a:round/>
            <a:headEnd type="none" w="med" len="med"/>
            <a:tailEnd type="none" w="med" len="med"/>
          </a:ln>
        </p:spPr>
      </p:cxnSp>
      <p:sp>
        <p:nvSpPr>
          <p:cNvPr id="19" name="Google Shape;196;p29">
            <a:extLst>
              <a:ext uri="{FF2B5EF4-FFF2-40B4-BE49-F238E27FC236}">
                <a16:creationId xmlns:a16="http://schemas.microsoft.com/office/drawing/2014/main" xmlns="" id="{9787820C-F915-404E-9D5E-A07E31E5F12E}"/>
              </a:ext>
            </a:extLst>
          </p:cNvPr>
          <p:cNvSpPr txBox="1">
            <a:spLocks/>
          </p:cNvSpPr>
          <p:nvPr/>
        </p:nvSpPr>
        <p:spPr>
          <a:xfrm>
            <a:off x="2305919" y="2179845"/>
            <a:ext cx="4197751" cy="1382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dk2"/>
                </a:solidFill>
                <a:latin typeface="Bradley Hand ITC" panose="03070402050302030203" pitchFamily="66" charset="0"/>
              </a:rPr>
              <a:t>T</a:t>
            </a:r>
            <a:r>
              <a:rPr lang="en" sz="3200" dirty="0">
                <a:solidFill>
                  <a:schemeClr val="dk2"/>
                </a:solidFill>
                <a:latin typeface="Bradley Hand ITC" panose="03070402050302030203" pitchFamily="66" charset="0"/>
              </a:rPr>
              <a:t>est de normalité</a:t>
            </a:r>
          </a:p>
        </p:txBody>
      </p:sp>
    </p:spTree>
    <p:extLst>
      <p:ext uri="{BB962C8B-B14F-4D97-AF65-F5344CB8AC3E}">
        <p14:creationId xmlns:p14="http://schemas.microsoft.com/office/powerpoint/2010/main" val="460346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303559" y="568249"/>
            <a:ext cx="8308281" cy="2366009"/>
          </a:xfrm>
          <a:prstGeom prst="rect">
            <a:avLst/>
          </a:prstGeom>
        </p:spPr>
        <p:txBody>
          <a:bodyPr spcFirstLastPara="1" wrap="square" lIns="91425" tIns="91425" rIns="91425" bIns="91425" anchor="ctr" anchorCtr="0">
            <a:noAutofit/>
          </a:bodyPr>
          <a:lstStyle/>
          <a:p>
            <a:pPr marL="499745" marR="0" indent="0" algn="just">
              <a:lnSpc>
                <a:spcPct val="150000"/>
              </a:lnSpc>
              <a:spcBef>
                <a:spcPts val="0"/>
              </a:spcBef>
              <a:spcAft>
                <a:spcPts val="315"/>
              </a:spcAft>
              <a:buNone/>
            </a:pPr>
            <a:r>
              <a:rPr lang="fr-FR" sz="1600" b="1" dirty="0">
                <a:solidFill>
                  <a:schemeClr val="accent5"/>
                </a:solidFill>
                <a:latin typeface="Times New Roman"/>
                <a:cs typeface="Times New Roman"/>
              </a:rPr>
              <a:t>Suite aux traitements qu’on a effectué auparavant, nous avons fini par obtenir une base de donnée prête à être utilisée pour aboutir aux buts recherchés.</a:t>
            </a:r>
            <a:endParaRPr lang="en-US" sz="1600" b="1" dirty="0">
              <a:solidFill>
                <a:schemeClr val="accent5"/>
              </a:solidFill>
              <a:latin typeface="Times New Roman"/>
              <a:cs typeface="Times New Roman"/>
            </a:endParaRPr>
          </a:p>
          <a:p>
            <a:pPr marL="450850" marR="0" indent="0" algn="just">
              <a:lnSpc>
                <a:spcPct val="147000"/>
              </a:lnSpc>
              <a:spcBef>
                <a:spcPts val="0"/>
              </a:spcBef>
              <a:spcAft>
                <a:spcPts val="715"/>
              </a:spcAft>
              <a:buNone/>
            </a:pPr>
            <a:r>
              <a:rPr lang="fr-FR" sz="1600" b="1" dirty="0">
                <a:solidFill>
                  <a:schemeClr val="accent5"/>
                </a:solidFill>
                <a:latin typeface="Times New Roman"/>
                <a:cs typeface="Times New Roman"/>
              </a:rPr>
              <a:t>Néanmoins, avant de commencer, il reste à éliminer les valeurs de rendement ambiguës en utilisant les commandes suivantes:</a:t>
            </a:r>
            <a:endParaRPr lang="en-US" sz="1600" b="1" dirty="0">
              <a:solidFill>
                <a:schemeClr val="accent5"/>
              </a:solidFill>
              <a:latin typeface="Times New Roman"/>
              <a:cs typeface="Times New Roman"/>
            </a:endParaRPr>
          </a:p>
          <a:p>
            <a:pPr marL="499745" indent="0" algn="just">
              <a:lnSpc>
                <a:spcPct val="150000"/>
              </a:lnSpc>
              <a:spcBef>
                <a:spcPts val="0"/>
              </a:spcBef>
              <a:spcAft>
                <a:spcPts val="315"/>
              </a:spcAft>
              <a:buNone/>
            </a:pPr>
            <a:endParaRPr lang="fr-FR" sz="1600" b="1" dirty="0">
              <a:solidFill>
                <a:schemeClr val="accent5"/>
              </a:solidFill>
              <a:latin typeface="Times New Roman"/>
              <a:cs typeface="Times New Roman"/>
              <a:sym typeface="Times New Roman"/>
            </a:endParaRPr>
          </a:p>
        </p:txBody>
      </p:sp>
      <p:pic>
        <p:nvPicPr>
          <p:cNvPr id="8" name="Picture 7">
            <a:extLst>
              <a:ext uri="{FF2B5EF4-FFF2-40B4-BE49-F238E27FC236}">
                <a16:creationId xmlns:a16="http://schemas.microsoft.com/office/drawing/2014/main" xmlns="" id="{9A4412F8-8F20-4150-ABBE-7D4835689853}"/>
              </a:ext>
            </a:extLst>
          </p:cNvPr>
          <p:cNvPicPr>
            <a:picLocks noChangeAspect="1"/>
          </p:cNvPicPr>
          <p:nvPr/>
        </p:nvPicPr>
        <p:blipFill>
          <a:blip r:embed="rId3"/>
          <a:stretch>
            <a:fillRect/>
          </a:stretch>
        </p:blipFill>
        <p:spPr>
          <a:xfrm>
            <a:off x="1116021" y="2492746"/>
            <a:ext cx="6444372" cy="1722203"/>
          </a:xfrm>
          <a:prstGeom prst="rect">
            <a:avLst/>
          </a:prstGeom>
        </p:spPr>
      </p:pic>
    </p:spTree>
    <p:extLst>
      <p:ext uri="{BB962C8B-B14F-4D97-AF65-F5344CB8AC3E}">
        <p14:creationId xmlns:p14="http://schemas.microsoft.com/office/powerpoint/2010/main" val="3295289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328612" y="617993"/>
            <a:ext cx="7958137" cy="2670539"/>
          </a:xfrm>
          <a:prstGeom prst="rect">
            <a:avLst/>
          </a:prstGeom>
          <a:noFill/>
        </p:spPr>
        <p:txBody>
          <a:bodyPr wrap="square">
            <a:spAutoFit/>
          </a:bodyPr>
          <a:lstStyle/>
          <a:p>
            <a:pPr algn="just">
              <a:lnSpc>
                <a:spcPct val="147000"/>
              </a:lnSpc>
              <a:spcAft>
                <a:spcPts val="715"/>
              </a:spcAft>
              <a:buClr>
                <a:schemeClr val="dk2"/>
              </a:buClr>
              <a:buSzPts val="1400"/>
            </a:pPr>
            <a:r>
              <a:rPr lang="fr-FR" sz="1600" b="1" dirty="0">
                <a:solidFill>
                  <a:schemeClr val="accent5"/>
                </a:solidFill>
                <a:latin typeface="Times New Roman"/>
                <a:cs typeface="Times New Roman"/>
                <a:sym typeface="Lato"/>
              </a:rPr>
              <a:t>Une fois que le nettoyage est effectué, on va commencer par le test de normalité Shapiro</a:t>
            </a: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r>
              <a:rPr lang="fr-FR" sz="1600" b="1" dirty="0">
                <a:solidFill>
                  <a:schemeClr val="accent5"/>
                </a:solidFill>
                <a:latin typeface="Times New Roman"/>
                <a:cs typeface="Times New Roman"/>
                <a:sym typeface="Lato"/>
              </a:rPr>
              <a:t>Ce test nous pousse à estimer que le rendement ne suit pas la loi normale </a:t>
            </a:r>
            <a:endParaRPr lang="en-US" sz="1600" b="1" dirty="0">
              <a:solidFill>
                <a:schemeClr val="accent5"/>
              </a:solidFill>
              <a:latin typeface="Times New Roman"/>
              <a:cs typeface="Times New Roman"/>
              <a:sym typeface="Lato"/>
            </a:endParaRPr>
          </a:p>
        </p:txBody>
      </p:sp>
      <p:pic>
        <p:nvPicPr>
          <p:cNvPr id="8" name="Picture 7">
            <a:extLst>
              <a:ext uri="{FF2B5EF4-FFF2-40B4-BE49-F238E27FC236}">
                <a16:creationId xmlns:a16="http://schemas.microsoft.com/office/drawing/2014/main" xmlns="" id="{98DA9483-3470-4511-9803-BA634067F23D}"/>
              </a:ext>
            </a:extLst>
          </p:cNvPr>
          <p:cNvPicPr>
            <a:picLocks noChangeAspect="1"/>
          </p:cNvPicPr>
          <p:nvPr/>
        </p:nvPicPr>
        <p:blipFill>
          <a:blip r:embed="rId3"/>
          <a:stretch>
            <a:fillRect/>
          </a:stretch>
        </p:blipFill>
        <p:spPr>
          <a:xfrm>
            <a:off x="2462313" y="1417319"/>
            <a:ext cx="4219372" cy="928923"/>
          </a:xfrm>
          <a:prstGeom prst="rect">
            <a:avLst/>
          </a:prstGeom>
        </p:spPr>
      </p:pic>
      <p:pic>
        <p:nvPicPr>
          <p:cNvPr id="10" name="Picture 9">
            <a:extLst>
              <a:ext uri="{FF2B5EF4-FFF2-40B4-BE49-F238E27FC236}">
                <a16:creationId xmlns:a16="http://schemas.microsoft.com/office/drawing/2014/main" xmlns="" id="{209F02DC-A9FC-446D-B754-4366766A72F9}"/>
              </a:ext>
            </a:extLst>
          </p:cNvPr>
          <p:cNvPicPr>
            <a:picLocks noChangeAspect="1"/>
          </p:cNvPicPr>
          <p:nvPr/>
        </p:nvPicPr>
        <p:blipFill>
          <a:blip r:embed="rId4"/>
          <a:stretch>
            <a:fillRect/>
          </a:stretch>
        </p:blipFill>
        <p:spPr>
          <a:xfrm>
            <a:off x="2462313" y="3486085"/>
            <a:ext cx="4219372" cy="1039421"/>
          </a:xfrm>
          <a:prstGeom prst="rect">
            <a:avLst/>
          </a:prstGeom>
        </p:spPr>
      </p:pic>
    </p:spTree>
    <p:extLst>
      <p:ext uri="{BB962C8B-B14F-4D97-AF65-F5344CB8AC3E}">
        <p14:creationId xmlns:p14="http://schemas.microsoft.com/office/powerpoint/2010/main" val="2226575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p:nvPr/>
        </p:nvSpPr>
        <p:spPr>
          <a:xfrm>
            <a:off x="589500" y="1315975"/>
            <a:ext cx="7957500" cy="3445500"/>
          </a:xfrm>
          <a:prstGeom prst="rect">
            <a:avLst/>
          </a:prstGeom>
          <a:solidFill>
            <a:schemeClr val="dk1"/>
          </a:solidFill>
          <a:ln>
            <a:noFill/>
          </a:ln>
          <a:effectLst>
            <a:outerShdw blurRad="614363" dist="504825" dir="9420000" algn="bl" rotWithShape="0">
              <a:srgbClr val="000000">
                <a:alpha val="69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50" name="Google Shape;250;p33"/>
          <p:cNvCxnSpPr/>
          <p:nvPr/>
        </p:nvCxnSpPr>
        <p:spPr>
          <a:xfrm>
            <a:off x="-114500" y="4826437"/>
            <a:ext cx="9864300" cy="26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3"/>
          <p:cNvCxnSpPr/>
          <p:nvPr/>
        </p:nvCxnSpPr>
        <p:spPr>
          <a:xfrm>
            <a:off x="-190700" y="4934800"/>
            <a:ext cx="9864300" cy="26400"/>
          </a:xfrm>
          <a:prstGeom prst="straightConnector1">
            <a:avLst/>
          </a:prstGeom>
          <a:noFill/>
          <a:ln w="28575" cap="flat" cmpd="sng">
            <a:solidFill>
              <a:schemeClr val="dk2"/>
            </a:solidFill>
            <a:prstDash val="solid"/>
            <a:round/>
            <a:headEnd type="none" w="med" len="med"/>
            <a:tailEnd type="none" w="med" len="med"/>
          </a:ln>
        </p:spPr>
      </p:cxnSp>
      <p:sp>
        <p:nvSpPr>
          <p:cNvPr id="19" name="Google Shape;196;p29">
            <a:extLst>
              <a:ext uri="{FF2B5EF4-FFF2-40B4-BE49-F238E27FC236}">
                <a16:creationId xmlns:a16="http://schemas.microsoft.com/office/drawing/2014/main" xmlns="" id="{9787820C-F915-404E-9D5E-A07E31E5F12E}"/>
              </a:ext>
            </a:extLst>
          </p:cNvPr>
          <p:cNvSpPr txBox="1">
            <a:spLocks/>
          </p:cNvSpPr>
          <p:nvPr/>
        </p:nvSpPr>
        <p:spPr>
          <a:xfrm>
            <a:off x="2305919" y="2179845"/>
            <a:ext cx="4197751" cy="1382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dk2"/>
                </a:solidFill>
                <a:latin typeface="Bradley Hand ITC" panose="03070402050302030203" pitchFamily="66" charset="0"/>
              </a:rPr>
              <a:t>C</a:t>
            </a:r>
            <a:r>
              <a:rPr lang="en" sz="3200" dirty="0">
                <a:solidFill>
                  <a:schemeClr val="dk2"/>
                </a:solidFill>
                <a:latin typeface="Bradley Hand ITC" panose="03070402050302030203" pitchFamily="66" charset="0"/>
              </a:rPr>
              <a:t>alcul de l’option</a:t>
            </a:r>
          </a:p>
        </p:txBody>
      </p:sp>
    </p:spTree>
    <p:extLst>
      <p:ext uri="{BB962C8B-B14F-4D97-AF65-F5344CB8AC3E}">
        <p14:creationId xmlns:p14="http://schemas.microsoft.com/office/powerpoint/2010/main" val="497451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431482" y="180641"/>
            <a:ext cx="7958137" cy="3931782"/>
          </a:xfrm>
          <a:prstGeom prst="rect">
            <a:avLst/>
          </a:prstGeom>
          <a:noFill/>
        </p:spPr>
        <p:txBody>
          <a:bodyPr wrap="square">
            <a:spAutoFit/>
          </a:bodyPr>
          <a:lstStyle/>
          <a:p>
            <a:pPr marL="0" marR="0" indent="0" algn="just">
              <a:lnSpc>
                <a:spcPct val="150000"/>
              </a:lnSpc>
              <a:spcBef>
                <a:spcPts val="0"/>
              </a:spcBef>
              <a:spcAft>
                <a:spcPts val="715"/>
              </a:spcAft>
            </a:pPr>
            <a:r>
              <a:rPr lang="fr-FR" sz="1600" b="1" dirty="0">
                <a:solidFill>
                  <a:schemeClr val="accent5"/>
                </a:solidFill>
                <a:latin typeface="Times New Roman"/>
                <a:cs typeface="Times New Roman"/>
              </a:rPr>
              <a:t>Même après avoir effectué ce test, on ne peut toujours pas savoir si le rendement suit la loi normale vu que le résultat obtenu </a:t>
            </a:r>
          </a:p>
          <a:p>
            <a:pPr marL="0" marR="0" indent="0" algn="just">
              <a:lnSpc>
                <a:spcPct val="150000"/>
              </a:lnSpc>
              <a:spcBef>
                <a:spcPts val="0"/>
              </a:spcBef>
              <a:spcAft>
                <a:spcPts val="715"/>
              </a:spcAft>
            </a:pPr>
            <a:r>
              <a:rPr lang="fr-FR" sz="1600" b="1" dirty="0">
                <a:solidFill>
                  <a:schemeClr val="accent5"/>
                </a:solidFill>
                <a:latin typeface="Times New Roman"/>
                <a:cs typeface="Times New Roman"/>
              </a:rPr>
              <a:t>Avant d’effectuer le calcul de l’option, on doit soustraire la valeur de la moyenne des rendements (qu’on a noté </a:t>
            </a:r>
            <a:r>
              <a:rPr lang="fr-FR" sz="1600" b="1" dirty="0" err="1">
                <a:solidFill>
                  <a:schemeClr val="accent5"/>
                </a:solidFill>
                <a:latin typeface="Times New Roman"/>
                <a:cs typeface="Times New Roman"/>
              </a:rPr>
              <a:t>rc</a:t>
            </a:r>
            <a:r>
              <a:rPr lang="fr-FR" sz="1600" b="1" dirty="0">
                <a:solidFill>
                  <a:schemeClr val="accent5"/>
                </a:solidFill>
                <a:latin typeface="Times New Roman"/>
                <a:cs typeface="Times New Roman"/>
              </a:rPr>
              <a:t>) de sigma (qu’on a noté S), qui correspond à la volatilité du sous-jacent, et de U (qu’on a noté u) avec les commandes suivantes </a:t>
            </a:r>
            <a:endParaRPr lang="en-US" sz="1600" b="1" dirty="0">
              <a:solidFill>
                <a:schemeClr val="accent5"/>
              </a:solidFill>
              <a:latin typeface="Times New Roman"/>
              <a:cs typeface="Times New Roman"/>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p:txBody>
      </p:sp>
      <p:pic>
        <p:nvPicPr>
          <p:cNvPr id="3" name="Picture 2">
            <a:extLst>
              <a:ext uri="{FF2B5EF4-FFF2-40B4-BE49-F238E27FC236}">
                <a16:creationId xmlns:a16="http://schemas.microsoft.com/office/drawing/2014/main" xmlns="" id="{1CA0B347-00C7-4946-AB9C-B9A97A648B6A}"/>
              </a:ext>
            </a:extLst>
          </p:cNvPr>
          <p:cNvPicPr>
            <a:picLocks noChangeAspect="1"/>
          </p:cNvPicPr>
          <p:nvPr/>
        </p:nvPicPr>
        <p:blipFill>
          <a:blip r:embed="rId3"/>
          <a:stretch>
            <a:fillRect/>
          </a:stretch>
        </p:blipFill>
        <p:spPr>
          <a:xfrm>
            <a:off x="662445" y="2446020"/>
            <a:ext cx="7087589" cy="2391109"/>
          </a:xfrm>
          <a:prstGeom prst="rect">
            <a:avLst/>
          </a:prstGeom>
        </p:spPr>
      </p:pic>
    </p:spTree>
    <p:extLst>
      <p:ext uri="{BB962C8B-B14F-4D97-AF65-F5344CB8AC3E}">
        <p14:creationId xmlns:p14="http://schemas.microsoft.com/office/powerpoint/2010/main" val="2898760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431482" y="180641"/>
            <a:ext cx="7958137" cy="4875630"/>
          </a:xfrm>
          <a:prstGeom prst="rect">
            <a:avLst/>
          </a:prstGeom>
          <a:noFill/>
        </p:spPr>
        <p:txBody>
          <a:bodyPr wrap="square">
            <a:spAutoFit/>
          </a:bodyPr>
          <a:lstStyle/>
          <a:p>
            <a:pPr marL="447675" marR="0" indent="0" algn="just">
              <a:lnSpc>
                <a:spcPct val="150000"/>
              </a:lnSpc>
              <a:spcBef>
                <a:spcPts val="0"/>
              </a:spcBef>
              <a:spcAft>
                <a:spcPts val="315"/>
              </a:spcAft>
            </a:pPr>
            <a:r>
              <a:rPr lang="fr-FR" sz="1800" b="1" dirty="0">
                <a:solidFill>
                  <a:schemeClr val="bg2">
                    <a:lumMod val="75000"/>
                  </a:schemeClr>
                </a:solidFill>
                <a:latin typeface="Castellar" panose="020A0402060406010301" pitchFamily="18" charset="0"/>
                <a:cs typeface="Times New Roman"/>
              </a:rPr>
              <a:t>1- première Méthode </a:t>
            </a:r>
          </a:p>
          <a:p>
            <a:pPr marL="447675" marR="0" indent="0" algn="just">
              <a:lnSpc>
                <a:spcPct val="150000"/>
              </a:lnSpc>
              <a:spcBef>
                <a:spcPts val="0"/>
              </a:spcBef>
              <a:spcAft>
                <a:spcPts val="315"/>
              </a:spcAft>
            </a:pPr>
            <a:r>
              <a:rPr lang="fr-FR" sz="1600" b="1" dirty="0">
                <a:solidFill>
                  <a:schemeClr val="accent5"/>
                </a:solidFill>
                <a:latin typeface="Times New Roman"/>
                <a:cs typeface="Times New Roman"/>
              </a:rPr>
              <a:t>Tout d’abord, nous allons fixer nos deux constantes K=130, le prix d’exercice, et S0 (notée S) =114 qui est équivalente à la dernière valeur de l’action selon notre base de données. Ici, et dans la suite de nos calculs, nous avons pris T=1, qui correspond à une année de vie de l’action.</a:t>
            </a:r>
            <a:endParaRPr lang="en-US" sz="1600" b="1" dirty="0">
              <a:solidFill>
                <a:schemeClr val="accent5"/>
              </a:solidFill>
              <a:latin typeface="Times New Roman"/>
              <a:cs typeface="Times New Roman"/>
            </a:endParaRPr>
          </a:p>
          <a:p>
            <a:pPr marL="447675" marR="0" indent="0" algn="just">
              <a:lnSpc>
                <a:spcPct val="150000"/>
              </a:lnSpc>
              <a:spcBef>
                <a:spcPts val="0"/>
              </a:spcBef>
              <a:spcAft>
                <a:spcPts val="315"/>
              </a:spcAft>
            </a:pPr>
            <a:r>
              <a:rPr lang="fr-FR" sz="1600" b="1" dirty="0">
                <a:solidFill>
                  <a:schemeClr val="accent5"/>
                </a:solidFill>
                <a:latin typeface="Times New Roman"/>
                <a:cs typeface="Times New Roman"/>
              </a:rPr>
              <a:t>Aussi, r équivalent au taux d’intérêt sans risque est fixé à r.</a:t>
            </a:r>
            <a:endParaRPr lang="en-US" sz="1600" b="1" dirty="0">
              <a:solidFill>
                <a:schemeClr val="accent5"/>
              </a:solidFill>
              <a:latin typeface="Times New Roman"/>
              <a:cs typeface="Times New Roman"/>
            </a:endParaRPr>
          </a:p>
          <a:p>
            <a:pPr marL="447675" marR="0" indent="0" algn="just">
              <a:lnSpc>
                <a:spcPct val="150000"/>
              </a:lnSpc>
              <a:spcBef>
                <a:spcPts val="0"/>
              </a:spcBef>
              <a:spcAft>
                <a:spcPts val="315"/>
              </a:spcAft>
            </a:pPr>
            <a:r>
              <a:rPr lang="fr-FR" sz="1600" b="1" dirty="0">
                <a:solidFill>
                  <a:schemeClr val="accent5"/>
                </a:solidFill>
                <a:latin typeface="Times New Roman"/>
                <a:cs typeface="Times New Roman"/>
              </a:rPr>
              <a:t>Ensuite, pour pouvoir calculer l’option, il nous faut calculer d1 en utilisant la formule mathématique suivante :</a:t>
            </a:r>
            <a:endParaRPr lang="en-US" sz="1600" b="1" dirty="0">
              <a:solidFill>
                <a:schemeClr val="accent5"/>
              </a:solidFill>
              <a:latin typeface="Times New Roman"/>
              <a:cs typeface="Times New Roman"/>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p:txBody>
      </p:sp>
      <p:pic>
        <p:nvPicPr>
          <p:cNvPr id="4" name="Picture 3">
            <a:extLst>
              <a:ext uri="{FF2B5EF4-FFF2-40B4-BE49-F238E27FC236}">
                <a16:creationId xmlns:a16="http://schemas.microsoft.com/office/drawing/2014/main" xmlns="" id="{3CA483EF-D6D8-458F-A664-B13D3C6B1E31}"/>
              </a:ext>
            </a:extLst>
          </p:cNvPr>
          <p:cNvPicPr>
            <a:picLocks noChangeAspect="1"/>
          </p:cNvPicPr>
          <p:nvPr/>
        </p:nvPicPr>
        <p:blipFill>
          <a:blip r:embed="rId3"/>
          <a:stretch>
            <a:fillRect/>
          </a:stretch>
        </p:blipFill>
        <p:spPr>
          <a:xfrm>
            <a:off x="1897380" y="3280410"/>
            <a:ext cx="4709160" cy="798163"/>
          </a:xfrm>
          <a:prstGeom prst="rect">
            <a:avLst/>
          </a:prstGeom>
        </p:spPr>
      </p:pic>
    </p:spTree>
    <p:extLst>
      <p:ext uri="{BB962C8B-B14F-4D97-AF65-F5344CB8AC3E}">
        <p14:creationId xmlns:p14="http://schemas.microsoft.com/office/powerpoint/2010/main" val="711529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920067" y="2258775"/>
            <a:ext cx="3970866" cy="6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t>INTRODUCTION</a:t>
            </a:r>
            <a:endParaRPr b="1" dirty="0"/>
          </a:p>
        </p:txBody>
      </p:sp>
      <p:sp>
        <p:nvSpPr>
          <p:cNvPr id="196" name="Google Shape;196;p29"/>
          <p:cNvSpPr txBox="1">
            <a:spLocks noGrp="1"/>
          </p:cNvSpPr>
          <p:nvPr>
            <p:ph type="title" idx="2"/>
          </p:nvPr>
        </p:nvSpPr>
        <p:spPr>
          <a:xfrm>
            <a:off x="1391520" y="1505475"/>
            <a:ext cx="25752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Tree>
    <p:extLst>
      <p:ext uri="{BB962C8B-B14F-4D97-AF65-F5344CB8AC3E}">
        <p14:creationId xmlns:p14="http://schemas.microsoft.com/office/powerpoint/2010/main" val="2377284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797242" y="1059172"/>
            <a:ext cx="7958137" cy="1769331"/>
          </a:xfrm>
          <a:prstGeom prst="rect">
            <a:avLst/>
          </a:prstGeom>
          <a:noFill/>
        </p:spPr>
        <p:txBody>
          <a:bodyPr wrap="square">
            <a:spAutoFit/>
          </a:bodyPr>
          <a:lstStyle/>
          <a:p>
            <a:pPr marL="447675" marR="0" indent="0" algn="just">
              <a:lnSpc>
                <a:spcPct val="150000"/>
              </a:lnSpc>
              <a:spcBef>
                <a:spcPts val="0"/>
              </a:spcBef>
              <a:spcAft>
                <a:spcPts val="315"/>
              </a:spcAft>
            </a:pPr>
            <a:r>
              <a:rPr lang="fr-FR" sz="1600" b="1" dirty="0">
                <a:solidFill>
                  <a:schemeClr val="accent5"/>
                </a:solidFill>
                <a:latin typeface="Times New Roman"/>
                <a:cs typeface="Times New Roman"/>
              </a:rPr>
              <a:t>Tout Son équivalent sur python sera donc le suivant: </a:t>
            </a: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p:txBody>
      </p:sp>
      <p:pic>
        <p:nvPicPr>
          <p:cNvPr id="7" name="Picture 6">
            <a:extLst>
              <a:ext uri="{FF2B5EF4-FFF2-40B4-BE49-F238E27FC236}">
                <a16:creationId xmlns:a16="http://schemas.microsoft.com/office/drawing/2014/main" xmlns="" id="{B22513FF-DAF1-49DC-9AB2-2772D85D9090}"/>
              </a:ext>
            </a:extLst>
          </p:cNvPr>
          <p:cNvPicPr>
            <a:picLocks noChangeAspect="1"/>
          </p:cNvPicPr>
          <p:nvPr/>
        </p:nvPicPr>
        <p:blipFill>
          <a:blip r:embed="rId3"/>
          <a:stretch>
            <a:fillRect/>
          </a:stretch>
        </p:blipFill>
        <p:spPr>
          <a:xfrm>
            <a:off x="1295440" y="1956844"/>
            <a:ext cx="6230219" cy="1743318"/>
          </a:xfrm>
          <a:prstGeom prst="rect">
            <a:avLst/>
          </a:prstGeom>
        </p:spPr>
      </p:pic>
    </p:spTree>
    <p:extLst>
      <p:ext uri="{BB962C8B-B14F-4D97-AF65-F5344CB8AC3E}">
        <p14:creationId xmlns:p14="http://schemas.microsoft.com/office/powerpoint/2010/main" val="1518447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225742" y="326776"/>
            <a:ext cx="7958137" cy="2858731"/>
          </a:xfrm>
          <a:prstGeom prst="rect">
            <a:avLst/>
          </a:prstGeom>
          <a:noFill/>
        </p:spPr>
        <p:txBody>
          <a:bodyPr wrap="square">
            <a:spAutoFit/>
          </a:bodyPr>
          <a:lstStyle/>
          <a:p>
            <a:pPr marL="447675" algn="just">
              <a:lnSpc>
                <a:spcPct val="150000"/>
              </a:lnSpc>
              <a:spcAft>
                <a:spcPts val="315"/>
              </a:spcAft>
            </a:pPr>
            <a:r>
              <a:rPr lang="fr-FR" sz="1600" b="1" dirty="0">
                <a:solidFill>
                  <a:schemeClr val="accent5"/>
                </a:solidFill>
                <a:latin typeface="Times New Roman"/>
                <a:cs typeface="Times New Roman"/>
              </a:rPr>
              <a:t> Puis d2, qui suivra la formule mathématique suivante :</a:t>
            </a:r>
          </a:p>
          <a:p>
            <a:pPr marL="447675" algn="just">
              <a:lnSpc>
                <a:spcPct val="150000"/>
              </a:lnSpc>
              <a:spcAft>
                <a:spcPts val="315"/>
              </a:spcAft>
            </a:pPr>
            <a:endParaRPr lang="fr-FR" sz="1600" b="1" dirty="0">
              <a:solidFill>
                <a:schemeClr val="accent5"/>
              </a:solidFill>
              <a:latin typeface="Times New Roman"/>
              <a:cs typeface="Times New Roman"/>
            </a:endParaRPr>
          </a:p>
          <a:p>
            <a:pPr marL="447675" algn="just">
              <a:lnSpc>
                <a:spcPct val="150000"/>
              </a:lnSpc>
              <a:spcAft>
                <a:spcPts val="315"/>
              </a:spcAft>
            </a:pPr>
            <a:endParaRPr lang="fr-FR" sz="1600" b="1" dirty="0">
              <a:solidFill>
                <a:schemeClr val="accent5"/>
              </a:solidFill>
              <a:latin typeface="Times New Roman"/>
              <a:cs typeface="Times New Roman"/>
            </a:endParaRPr>
          </a:p>
          <a:p>
            <a:pPr marL="447675" algn="just">
              <a:lnSpc>
                <a:spcPct val="150000"/>
              </a:lnSpc>
              <a:spcAft>
                <a:spcPts val="315"/>
              </a:spcAft>
            </a:pPr>
            <a:endParaRPr lang="fr-FR" sz="1600" b="1" dirty="0">
              <a:solidFill>
                <a:schemeClr val="accent5"/>
              </a:solidFill>
              <a:latin typeface="Times New Roman"/>
              <a:cs typeface="Times New Roman"/>
            </a:endParaRPr>
          </a:p>
          <a:p>
            <a:pPr marL="447675" algn="just">
              <a:lnSpc>
                <a:spcPct val="150000"/>
              </a:lnSpc>
              <a:spcAft>
                <a:spcPts val="315"/>
              </a:spcAft>
            </a:pPr>
            <a:r>
              <a:rPr lang="fr-FR" sz="1600" b="1" dirty="0">
                <a:solidFill>
                  <a:schemeClr val="accent5"/>
                </a:solidFill>
                <a:latin typeface="Times New Roman"/>
                <a:cs typeface="Times New Roman"/>
              </a:rPr>
              <a:t>Son équivalent en python :</a:t>
            </a:r>
            <a:endParaRPr lang="en-US" sz="1600" b="1" dirty="0">
              <a:solidFill>
                <a:schemeClr val="accent5"/>
              </a:solidFill>
              <a:latin typeface="Times New Roman"/>
              <a:cs typeface="Times New Roman"/>
            </a:endParaRPr>
          </a:p>
          <a:p>
            <a:pPr marL="447675" algn="just">
              <a:lnSpc>
                <a:spcPct val="150000"/>
              </a:lnSpc>
              <a:spcAft>
                <a:spcPts val="315"/>
              </a:spcAft>
            </a:pPr>
            <a:endParaRPr lang="en-US" sz="1600" b="1" dirty="0">
              <a:solidFill>
                <a:schemeClr val="accent5"/>
              </a:solidFill>
              <a:latin typeface="Times New Roman"/>
              <a:cs typeface="Times New Roman"/>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p:txBody>
      </p:sp>
      <p:pic>
        <p:nvPicPr>
          <p:cNvPr id="3" name="Picture 2">
            <a:extLst>
              <a:ext uri="{FF2B5EF4-FFF2-40B4-BE49-F238E27FC236}">
                <a16:creationId xmlns:a16="http://schemas.microsoft.com/office/drawing/2014/main" xmlns="" id="{2AE6042B-7B5D-4BB3-B353-727062C4CD94}"/>
              </a:ext>
            </a:extLst>
          </p:cNvPr>
          <p:cNvPicPr>
            <a:picLocks noChangeAspect="1"/>
          </p:cNvPicPr>
          <p:nvPr/>
        </p:nvPicPr>
        <p:blipFill>
          <a:blip r:embed="rId3"/>
          <a:stretch>
            <a:fillRect/>
          </a:stretch>
        </p:blipFill>
        <p:spPr>
          <a:xfrm>
            <a:off x="1428312" y="2421766"/>
            <a:ext cx="6287369" cy="771633"/>
          </a:xfrm>
          <a:prstGeom prst="rect">
            <a:avLst/>
          </a:prstGeom>
        </p:spPr>
      </p:pic>
      <p:pic>
        <p:nvPicPr>
          <p:cNvPr id="4098" name="Picture 2">
            <a:extLst>
              <a:ext uri="{FF2B5EF4-FFF2-40B4-BE49-F238E27FC236}">
                <a16:creationId xmlns:a16="http://schemas.microsoft.com/office/drawing/2014/main" xmlns="" id="{B250BD7D-CDCE-4A52-8CD7-EA46D3039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21" y="810942"/>
            <a:ext cx="6854953" cy="90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xmlns="" id="{E45DCCAC-33F6-4C24-8CB7-798FE8C46CB6}"/>
              </a:ext>
            </a:extLst>
          </p:cNvPr>
          <p:cNvSpPr txBox="1"/>
          <p:nvPr/>
        </p:nvSpPr>
        <p:spPr>
          <a:xfrm>
            <a:off x="465773" y="3276296"/>
            <a:ext cx="7249908" cy="417422"/>
          </a:xfrm>
          <a:prstGeom prst="rect">
            <a:avLst/>
          </a:prstGeom>
          <a:noFill/>
        </p:spPr>
        <p:txBody>
          <a:bodyPr wrap="square">
            <a:spAutoFit/>
          </a:bodyPr>
          <a:lstStyle/>
          <a:p>
            <a:pPr marL="447675" marR="0" indent="0" algn="just">
              <a:lnSpc>
                <a:spcPct val="150000"/>
              </a:lnSpc>
              <a:spcBef>
                <a:spcPts val="0"/>
              </a:spcBef>
              <a:spcAft>
                <a:spcPts val="315"/>
              </a:spcAft>
            </a:pPr>
            <a:r>
              <a:rPr lang="fr-FR" sz="1600" b="1" dirty="0">
                <a:solidFill>
                  <a:schemeClr val="accent5"/>
                </a:solidFill>
                <a:latin typeface="Times New Roman"/>
                <a:cs typeface="Times New Roman"/>
              </a:rPr>
              <a:t>Et pour terminer, le prix de l’option sera calculé comme ceci :</a:t>
            </a:r>
            <a:endParaRPr lang="en-US" sz="1600" b="1" dirty="0">
              <a:solidFill>
                <a:schemeClr val="accent5"/>
              </a:solidFill>
              <a:latin typeface="Times New Roman"/>
              <a:cs typeface="Times New Roman"/>
            </a:endParaRPr>
          </a:p>
        </p:txBody>
      </p:sp>
      <p:pic>
        <p:nvPicPr>
          <p:cNvPr id="9" name="Picture 8">
            <a:extLst>
              <a:ext uri="{FF2B5EF4-FFF2-40B4-BE49-F238E27FC236}">
                <a16:creationId xmlns:a16="http://schemas.microsoft.com/office/drawing/2014/main" xmlns="" id="{7A41AABD-1EC7-4E51-BB0D-04C3F59061F6}"/>
              </a:ext>
            </a:extLst>
          </p:cNvPr>
          <p:cNvPicPr>
            <a:picLocks noChangeAspect="1"/>
          </p:cNvPicPr>
          <p:nvPr/>
        </p:nvPicPr>
        <p:blipFill>
          <a:blip r:embed="rId5"/>
          <a:stretch>
            <a:fillRect/>
          </a:stretch>
        </p:blipFill>
        <p:spPr>
          <a:xfrm>
            <a:off x="1428312" y="3989610"/>
            <a:ext cx="6571162" cy="827114"/>
          </a:xfrm>
          <a:prstGeom prst="rect">
            <a:avLst/>
          </a:prstGeom>
        </p:spPr>
      </p:pic>
    </p:spTree>
    <p:extLst>
      <p:ext uri="{BB962C8B-B14F-4D97-AF65-F5344CB8AC3E}">
        <p14:creationId xmlns:p14="http://schemas.microsoft.com/office/powerpoint/2010/main" val="1234952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extBox 4">
            <a:extLst>
              <a:ext uri="{FF2B5EF4-FFF2-40B4-BE49-F238E27FC236}">
                <a16:creationId xmlns:a16="http://schemas.microsoft.com/office/drawing/2014/main" xmlns="" id="{95793E3F-BC60-45EF-9BF2-2B4820C7902E}"/>
              </a:ext>
            </a:extLst>
          </p:cNvPr>
          <p:cNvSpPr txBox="1"/>
          <p:nvPr/>
        </p:nvSpPr>
        <p:spPr>
          <a:xfrm>
            <a:off x="431482" y="180641"/>
            <a:ext cx="7958137" cy="4190827"/>
          </a:xfrm>
          <a:prstGeom prst="rect">
            <a:avLst/>
          </a:prstGeom>
          <a:noFill/>
        </p:spPr>
        <p:txBody>
          <a:bodyPr wrap="square">
            <a:spAutoFit/>
          </a:bodyPr>
          <a:lstStyle/>
          <a:p>
            <a:pPr marL="447675" marR="0" indent="0" algn="just">
              <a:lnSpc>
                <a:spcPct val="150000"/>
              </a:lnSpc>
              <a:spcBef>
                <a:spcPts val="0"/>
              </a:spcBef>
              <a:spcAft>
                <a:spcPts val="315"/>
              </a:spcAft>
            </a:pPr>
            <a:r>
              <a:rPr lang="fr-FR" sz="1800" b="1" dirty="0">
                <a:solidFill>
                  <a:schemeClr val="bg2">
                    <a:lumMod val="75000"/>
                  </a:schemeClr>
                </a:solidFill>
                <a:latin typeface="Castellar" panose="020A0402060406010301" pitchFamily="18" charset="0"/>
                <a:cs typeface="Times New Roman"/>
              </a:rPr>
              <a:t>2- </a:t>
            </a:r>
            <a:r>
              <a:rPr lang="fr-FR" sz="1800" b="1" dirty="0" err="1">
                <a:solidFill>
                  <a:schemeClr val="bg2">
                    <a:lumMod val="75000"/>
                  </a:schemeClr>
                </a:solidFill>
                <a:latin typeface="Castellar" panose="020A0402060406010301" pitchFamily="18" charset="0"/>
                <a:cs typeface="Times New Roman"/>
              </a:rPr>
              <a:t>deuxieme</a:t>
            </a:r>
            <a:r>
              <a:rPr lang="fr-FR" sz="1800" b="1" dirty="0">
                <a:solidFill>
                  <a:schemeClr val="bg2">
                    <a:lumMod val="75000"/>
                  </a:schemeClr>
                </a:solidFill>
                <a:latin typeface="Castellar" panose="020A0402060406010301" pitchFamily="18" charset="0"/>
                <a:cs typeface="Times New Roman"/>
              </a:rPr>
              <a:t> Méthode</a:t>
            </a:r>
          </a:p>
          <a:p>
            <a:pPr marL="447675" marR="0" indent="0" algn="just">
              <a:lnSpc>
                <a:spcPct val="150000"/>
              </a:lnSpc>
              <a:spcBef>
                <a:spcPts val="0"/>
              </a:spcBef>
              <a:spcAft>
                <a:spcPts val="315"/>
              </a:spcAft>
            </a:pPr>
            <a:endParaRPr lang="fr-FR" sz="1800" b="1" dirty="0">
              <a:solidFill>
                <a:schemeClr val="bg2">
                  <a:lumMod val="75000"/>
                </a:schemeClr>
              </a:solidFill>
              <a:latin typeface="Castellar" panose="020A0402060406010301" pitchFamily="18" charset="0"/>
              <a:cs typeface="Times New Roman"/>
            </a:endParaRPr>
          </a:p>
          <a:p>
            <a:pPr marL="449580" marR="0" indent="0" algn="just">
              <a:lnSpc>
                <a:spcPct val="150000"/>
              </a:lnSpc>
              <a:spcBef>
                <a:spcPts val="0"/>
              </a:spcBef>
              <a:spcAft>
                <a:spcPts val="315"/>
              </a:spcAft>
            </a:pPr>
            <a:r>
              <a:rPr lang="fr-FR" sz="1600" b="1" dirty="0">
                <a:solidFill>
                  <a:schemeClr val="accent5"/>
                </a:solidFill>
                <a:latin typeface="Times New Roman"/>
                <a:cs typeface="Times New Roman"/>
              </a:rPr>
              <a:t>Tout Pour le calcul du prix de l’option selon la deuxième méthode, il nous faut tout d’abord échantillonner un nombre important de valeurs aléatoires suivant la loi normale. Plus le nombre de ces valeurs augmentent, plus nos résultats seront précis. Cet échantillonnage, qu’on a appelé x, se fait en utilisant cette commande :</a:t>
            </a:r>
            <a:endParaRPr lang="en-US" sz="1600" b="1" dirty="0">
              <a:solidFill>
                <a:schemeClr val="accent5"/>
              </a:solidFill>
              <a:latin typeface="Times New Roman"/>
              <a:cs typeface="Times New Roman"/>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a:p>
            <a:pPr algn="just">
              <a:lnSpc>
                <a:spcPct val="147000"/>
              </a:lnSpc>
              <a:spcAft>
                <a:spcPts val="715"/>
              </a:spcAft>
              <a:buClr>
                <a:schemeClr val="dk2"/>
              </a:buClr>
              <a:buSzPts val="1400"/>
            </a:pPr>
            <a:endParaRPr lang="en-US" sz="1600" b="1" dirty="0">
              <a:solidFill>
                <a:schemeClr val="accent5"/>
              </a:solidFill>
              <a:latin typeface="Times New Roman"/>
              <a:cs typeface="Times New Roman"/>
              <a:sym typeface="Lato"/>
            </a:endParaRPr>
          </a:p>
        </p:txBody>
      </p:sp>
      <p:pic>
        <p:nvPicPr>
          <p:cNvPr id="5122" name="Picture 2">
            <a:extLst>
              <a:ext uri="{FF2B5EF4-FFF2-40B4-BE49-F238E27FC236}">
                <a16:creationId xmlns:a16="http://schemas.microsoft.com/office/drawing/2014/main" xmlns="" id="{7333E0C9-0491-46AF-811D-07F46DB10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623"/>
          <a:stretch/>
        </p:blipFill>
        <p:spPr bwMode="auto">
          <a:xfrm>
            <a:off x="1348740" y="3220268"/>
            <a:ext cx="6675119" cy="4800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036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6" name="TextBox 5">
            <a:extLst>
              <a:ext uri="{FF2B5EF4-FFF2-40B4-BE49-F238E27FC236}">
                <a16:creationId xmlns:a16="http://schemas.microsoft.com/office/drawing/2014/main" xmlns="" id="{82EAF94D-251B-475A-94EC-E0D88C794863}"/>
              </a:ext>
            </a:extLst>
          </p:cNvPr>
          <p:cNvSpPr txBox="1"/>
          <p:nvPr/>
        </p:nvSpPr>
        <p:spPr>
          <a:xfrm>
            <a:off x="565069" y="509591"/>
            <a:ext cx="7533801" cy="523220"/>
          </a:xfrm>
          <a:prstGeom prst="rect">
            <a:avLst/>
          </a:prstGeom>
          <a:noFill/>
        </p:spPr>
        <p:txBody>
          <a:bodyPr wrap="square">
            <a:spAutoFit/>
          </a:bodyPr>
          <a:lstStyle/>
          <a:p>
            <a:r>
              <a:rPr lang="fr-FR" b="1" dirty="0">
                <a:solidFill>
                  <a:schemeClr val="accent5"/>
                </a:solidFill>
                <a:latin typeface="Times New Roman"/>
                <a:cs typeface="Times New Roman"/>
              </a:rPr>
              <a:t>Nous devrons ensuite calculer la suite St, ici notée st, qui correspond au prix assujetti, par la formule mathématique suivante :</a:t>
            </a:r>
            <a:endParaRPr lang="en-US" b="1" dirty="0">
              <a:solidFill>
                <a:schemeClr val="accent5"/>
              </a:solidFill>
              <a:latin typeface="Times New Roman"/>
              <a:cs typeface="Times New Roman"/>
            </a:endParaRPr>
          </a:p>
        </p:txBody>
      </p:sp>
      <p:pic>
        <p:nvPicPr>
          <p:cNvPr id="5123" name="Picture 3">
            <a:extLst>
              <a:ext uri="{FF2B5EF4-FFF2-40B4-BE49-F238E27FC236}">
                <a16:creationId xmlns:a16="http://schemas.microsoft.com/office/drawing/2014/main" xmlns="" id="{733164A5-51EC-4BDC-935D-4B30476B4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991" y="1192449"/>
            <a:ext cx="4407498" cy="71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EEDCE634-413D-46E8-9286-EFAEC9A8A411}"/>
              </a:ext>
            </a:extLst>
          </p:cNvPr>
          <p:cNvSpPr txBox="1"/>
          <p:nvPr/>
        </p:nvSpPr>
        <p:spPr>
          <a:xfrm>
            <a:off x="660083" y="2031969"/>
            <a:ext cx="4932044" cy="307777"/>
          </a:xfrm>
          <a:prstGeom prst="rect">
            <a:avLst/>
          </a:prstGeom>
          <a:noFill/>
        </p:spPr>
        <p:txBody>
          <a:bodyPr wrap="square">
            <a:spAutoFit/>
          </a:bodyPr>
          <a:lstStyle/>
          <a:p>
            <a:r>
              <a:rPr lang="fr-FR" b="1" dirty="0">
                <a:solidFill>
                  <a:schemeClr val="accent5"/>
                </a:solidFill>
                <a:latin typeface="Times New Roman"/>
                <a:cs typeface="Times New Roman"/>
              </a:rPr>
              <a:t>Son équivalent en python est le suivant </a:t>
            </a:r>
            <a:r>
              <a:rPr lang="fr-FR" sz="1400" dirty="0">
                <a:solidFill>
                  <a:srgbClr val="000000"/>
                </a:solidFill>
                <a:effectLst/>
                <a:latin typeface="Times New Roman" panose="02020603050405020304" pitchFamily="18" charset="0"/>
                <a:ea typeface="Times New Roman" panose="02020603050405020304" pitchFamily="18" charset="0"/>
              </a:rPr>
              <a:t>:</a:t>
            </a:r>
            <a:endParaRPr lang="en-US" dirty="0"/>
          </a:p>
        </p:txBody>
      </p:sp>
      <p:pic>
        <p:nvPicPr>
          <p:cNvPr id="9" name="Picture 8">
            <a:extLst>
              <a:ext uri="{FF2B5EF4-FFF2-40B4-BE49-F238E27FC236}">
                <a16:creationId xmlns:a16="http://schemas.microsoft.com/office/drawing/2014/main" xmlns="" id="{40E43BC1-BBF0-46AA-A86E-A4E65014BB0B}"/>
              </a:ext>
            </a:extLst>
          </p:cNvPr>
          <p:cNvPicPr>
            <a:picLocks noChangeAspect="1"/>
          </p:cNvPicPr>
          <p:nvPr/>
        </p:nvPicPr>
        <p:blipFill>
          <a:blip r:embed="rId4"/>
          <a:stretch>
            <a:fillRect/>
          </a:stretch>
        </p:blipFill>
        <p:spPr>
          <a:xfrm>
            <a:off x="1937970" y="2881640"/>
            <a:ext cx="5268060" cy="914528"/>
          </a:xfrm>
          <a:prstGeom prst="rect">
            <a:avLst/>
          </a:prstGeom>
        </p:spPr>
      </p:pic>
    </p:spTree>
    <p:extLst>
      <p:ext uri="{BB962C8B-B14F-4D97-AF65-F5344CB8AC3E}">
        <p14:creationId xmlns:p14="http://schemas.microsoft.com/office/powerpoint/2010/main" val="18874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6" name="TextBox 5">
            <a:extLst>
              <a:ext uri="{FF2B5EF4-FFF2-40B4-BE49-F238E27FC236}">
                <a16:creationId xmlns:a16="http://schemas.microsoft.com/office/drawing/2014/main" xmlns="" id="{82EAF94D-251B-475A-94EC-E0D88C794863}"/>
              </a:ext>
            </a:extLst>
          </p:cNvPr>
          <p:cNvSpPr txBox="1"/>
          <p:nvPr/>
        </p:nvSpPr>
        <p:spPr>
          <a:xfrm>
            <a:off x="565069" y="509591"/>
            <a:ext cx="7533801" cy="954107"/>
          </a:xfrm>
          <a:prstGeom prst="rect">
            <a:avLst/>
          </a:prstGeom>
          <a:noFill/>
        </p:spPr>
        <p:txBody>
          <a:bodyPr wrap="square">
            <a:spAutoFit/>
          </a:bodyPr>
          <a:lstStyle/>
          <a:p>
            <a:r>
              <a:rPr lang="fr-FR" b="1" dirty="0">
                <a:solidFill>
                  <a:schemeClr val="accent5"/>
                </a:solidFill>
                <a:latin typeface="Times New Roman"/>
                <a:cs typeface="Times New Roman"/>
              </a:rPr>
              <a:t>Après avoir trouvé St, nous allons procéder au remplissage d’une liste que nous avons créée, ici nommée a, par : soit une valeur de St –K, soit 0, suivant la logique établie dans la commande ci-dessous :</a:t>
            </a:r>
            <a:endParaRPr lang="en-US" b="1" dirty="0">
              <a:solidFill>
                <a:schemeClr val="accent5"/>
              </a:solidFill>
              <a:latin typeface="Times New Roman"/>
              <a:cs typeface="Times New Roman"/>
            </a:endParaRPr>
          </a:p>
          <a:p>
            <a:endParaRPr lang="en-US" b="1" dirty="0">
              <a:solidFill>
                <a:schemeClr val="accent5"/>
              </a:solidFill>
              <a:latin typeface="Times New Roman"/>
              <a:cs typeface="Times New Roman"/>
            </a:endParaRPr>
          </a:p>
        </p:txBody>
      </p:sp>
      <p:pic>
        <p:nvPicPr>
          <p:cNvPr id="3" name="Picture 2">
            <a:extLst>
              <a:ext uri="{FF2B5EF4-FFF2-40B4-BE49-F238E27FC236}">
                <a16:creationId xmlns:a16="http://schemas.microsoft.com/office/drawing/2014/main" xmlns="" id="{32A936D1-BEE7-4CF4-A693-EB0004C39B63}"/>
              </a:ext>
            </a:extLst>
          </p:cNvPr>
          <p:cNvPicPr>
            <a:picLocks noChangeAspect="1"/>
          </p:cNvPicPr>
          <p:nvPr/>
        </p:nvPicPr>
        <p:blipFill>
          <a:blip r:embed="rId3"/>
          <a:stretch>
            <a:fillRect/>
          </a:stretch>
        </p:blipFill>
        <p:spPr>
          <a:xfrm>
            <a:off x="1437837" y="1463698"/>
            <a:ext cx="6268325" cy="733527"/>
          </a:xfrm>
          <a:prstGeom prst="rect">
            <a:avLst/>
          </a:prstGeom>
        </p:spPr>
      </p:pic>
      <p:sp>
        <p:nvSpPr>
          <p:cNvPr id="9" name="TextBox 8">
            <a:extLst>
              <a:ext uri="{FF2B5EF4-FFF2-40B4-BE49-F238E27FC236}">
                <a16:creationId xmlns:a16="http://schemas.microsoft.com/office/drawing/2014/main" xmlns="" id="{E8A984C5-2ECF-4650-B5C5-DF28A5603D56}"/>
              </a:ext>
            </a:extLst>
          </p:cNvPr>
          <p:cNvSpPr txBox="1"/>
          <p:nvPr/>
        </p:nvSpPr>
        <p:spPr>
          <a:xfrm>
            <a:off x="968693" y="2638499"/>
            <a:ext cx="4932044" cy="307777"/>
          </a:xfrm>
          <a:prstGeom prst="rect">
            <a:avLst/>
          </a:prstGeom>
          <a:noFill/>
        </p:spPr>
        <p:txBody>
          <a:bodyPr wrap="square">
            <a:spAutoFit/>
          </a:bodyPr>
          <a:lstStyle/>
          <a:p>
            <a:r>
              <a:rPr lang="fr-FR" b="1" dirty="0">
                <a:solidFill>
                  <a:schemeClr val="accent5"/>
                </a:solidFill>
                <a:latin typeface="Times New Roman"/>
                <a:cs typeface="Times New Roman"/>
              </a:rPr>
              <a:t>Pour terminer, le prix de l’option est le suivant:</a:t>
            </a:r>
            <a:endParaRPr lang="en-US" b="1" dirty="0">
              <a:solidFill>
                <a:schemeClr val="accent5"/>
              </a:solidFill>
              <a:latin typeface="Times New Roman"/>
              <a:cs typeface="Times New Roman"/>
            </a:endParaRPr>
          </a:p>
        </p:txBody>
      </p:sp>
      <p:pic>
        <p:nvPicPr>
          <p:cNvPr id="12" name="Picture 11">
            <a:extLst>
              <a:ext uri="{FF2B5EF4-FFF2-40B4-BE49-F238E27FC236}">
                <a16:creationId xmlns:a16="http://schemas.microsoft.com/office/drawing/2014/main" xmlns="" id="{85E78CCF-1506-44C3-9621-24D224E0B0C5}"/>
              </a:ext>
            </a:extLst>
          </p:cNvPr>
          <p:cNvPicPr>
            <a:picLocks noChangeAspect="1"/>
          </p:cNvPicPr>
          <p:nvPr/>
        </p:nvPicPr>
        <p:blipFill>
          <a:blip r:embed="rId4"/>
          <a:stretch>
            <a:fillRect/>
          </a:stretch>
        </p:blipFill>
        <p:spPr>
          <a:xfrm>
            <a:off x="1448096" y="3368497"/>
            <a:ext cx="5767746" cy="752580"/>
          </a:xfrm>
          <a:prstGeom prst="rect">
            <a:avLst/>
          </a:prstGeom>
        </p:spPr>
      </p:pic>
    </p:spTree>
    <p:extLst>
      <p:ext uri="{BB962C8B-B14F-4D97-AF65-F5344CB8AC3E}">
        <p14:creationId xmlns:p14="http://schemas.microsoft.com/office/powerpoint/2010/main" val="1314556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6" name="TextBox 5">
            <a:extLst>
              <a:ext uri="{FF2B5EF4-FFF2-40B4-BE49-F238E27FC236}">
                <a16:creationId xmlns:a16="http://schemas.microsoft.com/office/drawing/2014/main" xmlns="" id="{82EAF94D-251B-475A-94EC-E0D88C794863}"/>
              </a:ext>
            </a:extLst>
          </p:cNvPr>
          <p:cNvSpPr txBox="1"/>
          <p:nvPr/>
        </p:nvSpPr>
        <p:spPr>
          <a:xfrm>
            <a:off x="896539" y="1824041"/>
            <a:ext cx="7533801" cy="1105687"/>
          </a:xfrm>
          <a:prstGeom prst="rect">
            <a:avLst/>
          </a:prstGeom>
          <a:noFill/>
        </p:spPr>
        <p:txBody>
          <a:bodyPr wrap="square">
            <a:spAutoFit/>
          </a:bodyPr>
          <a:lstStyle/>
          <a:p>
            <a:pPr marL="285750" marR="0" indent="-285750" algn="l">
              <a:lnSpc>
                <a:spcPct val="107000"/>
              </a:lnSpc>
              <a:spcBef>
                <a:spcPts val="0"/>
              </a:spcBef>
              <a:spcAft>
                <a:spcPts val="800"/>
              </a:spcAft>
              <a:buFont typeface="Symbol" panose="05050102010706020507" pitchFamily="18" charset="2"/>
              <a:buChar char="Þ"/>
            </a:pPr>
            <a:r>
              <a:rPr lang="fr-FR" sz="1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a typeface="Times New Roman" panose="02020603050405020304" pitchFamily="18" charset="0"/>
              </a:rPr>
              <a:t>Les résultats des deux méthodes sont quasiment égaux. (c1=6.6 et c2 =7.2)</a:t>
            </a:r>
          </a:p>
          <a:p>
            <a:pPr marR="0" algn="l">
              <a:lnSpc>
                <a:spcPct val="107000"/>
              </a:lnSpc>
              <a:spcBef>
                <a:spcPts val="0"/>
              </a:spcBef>
              <a:spcAft>
                <a:spcPts val="800"/>
              </a:spcAft>
            </a:pPr>
            <a:r>
              <a:rPr lang="fr-FR" sz="1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a typeface="Times New Roman" panose="02020603050405020304" pitchFamily="18" charset="0"/>
              </a:rPr>
              <a:t>Ce qui confirme nos résultats obtenus.</a:t>
            </a:r>
            <a:endParaRPr lang="en-US" sz="1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ea typeface="Times New Roman" panose="02020603050405020304" pitchFamily="18" charset="0"/>
            </a:endParaRPr>
          </a:p>
          <a:p>
            <a:endParaRPr lang="en-US" b="1" dirty="0">
              <a:solidFill>
                <a:schemeClr val="accent5"/>
              </a:solidFill>
              <a:latin typeface="Times New Roman"/>
              <a:cs typeface="Times New Roman"/>
            </a:endParaRPr>
          </a:p>
        </p:txBody>
      </p:sp>
    </p:spTree>
    <p:extLst>
      <p:ext uri="{BB962C8B-B14F-4D97-AF65-F5344CB8AC3E}">
        <p14:creationId xmlns:p14="http://schemas.microsoft.com/office/powerpoint/2010/main" val="9421731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167962" y="2361645"/>
            <a:ext cx="3722740" cy="6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t>Conclusion</a:t>
            </a:r>
            <a:endParaRPr b="1" dirty="0"/>
          </a:p>
        </p:txBody>
      </p:sp>
      <p:sp>
        <p:nvSpPr>
          <p:cNvPr id="196" name="Google Shape;196;p29"/>
          <p:cNvSpPr txBox="1">
            <a:spLocks noGrp="1"/>
          </p:cNvSpPr>
          <p:nvPr>
            <p:ph type="title" idx="2"/>
          </p:nvPr>
        </p:nvSpPr>
        <p:spPr>
          <a:xfrm>
            <a:off x="1391519" y="1505475"/>
            <a:ext cx="2776443"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p>
        </p:txBody>
      </p:sp>
    </p:spTree>
    <p:extLst>
      <p:ext uri="{BB962C8B-B14F-4D97-AF65-F5344CB8AC3E}">
        <p14:creationId xmlns:p14="http://schemas.microsoft.com/office/powerpoint/2010/main" val="4031891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1"/>
          <p:cNvSpPr txBox="1">
            <a:spLocks noGrp="1"/>
          </p:cNvSpPr>
          <p:nvPr>
            <p:ph type="title"/>
          </p:nvPr>
        </p:nvSpPr>
        <p:spPr>
          <a:xfrm>
            <a:off x="681352" y="1691443"/>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Merci </a:t>
            </a:r>
            <a:endParaRPr dirty="0"/>
          </a:p>
        </p:txBody>
      </p:sp>
      <p:sp>
        <p:nvSpPr>
          <p:cNvPr id="8" name="Rectangle 7">
            <a:extLst>
              <a:ext uri="{FF2B5EF4-FFF2-40B4-BE49-F238E27FC236}">
                <a16:creationId xmlns:a16="http://schemas.microsoft.com/office/drawing/2014/main" xmlns="" id="{F1F6523A-488F-4D10-BB37-805840964C76}"/>
              </a:ext>
            </a:extLst>
          </p:cNvPr>
          <p:cNvSpPr/>
          <p:nvPr/>
        </p:nvSpPr>
        <p:spPr>
          <a:xfrm>
            <a:off x="2445488" y="2988043"/>
            <a:ext cx="4189229" cy="1073889"/>
          </a:xfrm>
          <a:prstGeom prst="rect">
            <a:avLst/>
          </a:prstGeom>
          <a:solidFill>
            <a:srgbClr val="19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799698" y="1499191"/>
            <a:ext cx="7940263" cy="2336854"/>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fr-FR" sz="2400" dirty="0">
                <a:solidFill>
                  <a:schemeClr val="bg1"/>
                </a:solidFill>
                <a:latin typeface="Times New Roman"/>
                <a:cs typeface="Times New Roman"/>
              </a:rPr>
              <a:t>Un concept très important du domaine de la finance mathématique est l’option et la tarification de </a:t>
            </a:r>
            <a:r>
              <a:rPr lang="fr-FR" sz="2400" dirty="0" smtClean="0">
                <a:solidFill>
                  <a:schemeClr val="bg1"/>
                </a:solidFill>
                <a:latin typeface="Times New Roman"/>
                <a:cs typeface="Times New Roman"/>
              </a:rPr>
              <a:t>celui-ci.</a:t>
            </a:r>
          </a:p>
          <a:p>
            <a:pPr marL="0" lvl="0" indent="0" rtl="0">
              <a:spcBef>
                <a:spcPts val="0"/>
              </a:spcBef>
              <a:spcAft>
                <a:spcPts val="0"/>
              </a:spcAft>
              <a:buClr>
                <a:schemeClr val="dk1"/>
              </a:buClr>
              <a:buSzPts val="1100"/>
              <a:buFont typeface="Arial"/>
              <a:buNone/>
            </a:pPr>
            <a:r>
              <a:rPr lang="fr-FR" sz="2400" dirty="0" smtClean="0">
                <a:solidFill>
                  <a:schemeClr val="bg1"/>
                </a:solidFill>
                <a:latin typeface="Times New Roman"/>
                <a:cs typeface="Times New Roman"/>
              </a:rPr>
              <a:t>Être </a:t>
            </a:r>
            <a:r>
              <a:rPr lang="fr-FR" sz="2400" dirty="0">
                <a:solidFill>
                  <a:schemeClr val="bg1"/>
                </a:solidFill>
                <a:latin typeface="Times New Roman"/>
                <a:cs typeface="Times New Roman"/>
              </a:rPr>
              <a:t>le type le plus notable de dérivé financier, l’option d’achat est un type de contrat entre le vendeur et l’acheteur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572000" y="2258775"/>
            <a:ext cx="3423600" cy="6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t>Modèle</a:t>
            </a:r>
            <a:r>
              <a:rPr lang="en" b="1" dirty="0"/>
              <a:t/>
            </a:r>
            <a:br>
              <a:rPr lang="en" b="1" dirty="0"/>
            </a:br>
            <a:r>
              <a:rPr lang="en" b="1" dirty="0" smtClean="0"/>
              <a:t>Black &amp; Scholes</a:t>
            </a:r>
            <a:endParaRPr b="1" dirty="0"/>
          </a:p>
        </p:txBody>
      </p:sp>
      <p:sp>
        <p:nvSpPr>
          <p:cNvPr id="196" name="Google Shape;196;p29"/>
          <p:cNvSpPr txBox="1">
            <a:spLocks noGrp="1"/>
          </p:cNvSpPr>
          <p:nvPr>
            <p:ph type="title" idx="2"/>
          </p:nvPr>
        </p:nvSpPr>
        <p:spPr>
          <a:xfrm>
            <a:off x="1391520" y="1505475"/>
            <a:ext cx="25752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650045" y="1163293"/>
            <a:ext cx="8195446" cy="2987924"/>
          </a:xfrm>
          <a:prstGeom prst="rect">
            <a:avLst/>
          </a:prstGeom>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fr-FR" sz="2400" dirty="0">
                <a:solidFill>
                  <a:schemeClr val="bg1"/>
                </a:solidFill>
                <a:latin typeface="Times New Roman"/>
                <a:ea typeface="Times New Roman"/>
                <a:cs typeface="Times New Roman"/>
                <a:sym typeface="Times New Roman"/>
              </a:rPr>
              <a:t>Le modèle </a:t>
            </a:r>
            <a:r>
              <a:rPr lang="fr-FR" sz="2400" dirty="0" smtClean="0">
                <a:solidFill>
                  <a:schemeClr val="bg1"/>
                </a:solidFill>
                <a:latin typeface="Times New Roman"/>
                <a:ea typeface="Times New Roman"/>
                <a:cs typeface="Times New Roman"/>
                <a:sym typeface="Times New Roman"/>
              </a:rPr>
              <a:t>Black &amp; </a:t>
            </a:r>
            <a:r>
              <a:rPr lang="fr-FR" sz="2400" dirty="0">
                <a:solidFill>
                  <a:schemeClr val="bg1"/>
                </a:solidFill>
                <a:latin typeface="Times New Roman"/>
                <a:ea typeface="Times New Roman"/>
                <a:cs typeface="Times New Roman"/>
                <a:sym typeface="Times New Roman"/>
              </a:rPr>
              <a:t>Scholes, également connu sous le nom de modèle Black-Scholes-Merton (BSM), est un modèle mathématique de tarification d'un contrat </a:t>
            </a:r>
            <a:r>
              <a:rPr lang="fr-FR" sz="2400" dirty="0" smtClean="0">
                <a:solidFill>
                  <a:schemeClr val="bg1"/>
                </a:solidFill>
                <a:latin typeface="Times New Roman"/>
                <a:ea typeface="Times New Roman"/>
                <a:cs typeface="Times New Roman"/>
                <a:sym typeface="Times New Roman"/>
              </a:rPr>
              <a:t>d'options.                   En </a:t>
            </a:r>
            <a:r>
              <a:rPr lang="fr-FR" sz="2400" dirty="0">
                <a:solidFill>
                  <a:schemeClr val="bg1"/>
                </a:solidFill>
                <a:latin typeface="Times New Roman"/>
                <a:ea typeface="Times New Roman"/>
                <a:cs typeface="Times New Roman"/>
                <a:sym typeface="Times New Roman"/>
              </a:rPr>
              <a:t>particulier, le modèle estime la variation dans le temps des instruments financiers qui suit alors un processus stochastique en temps réel ; Par opposition au modèle Cox Ross-</a:t>
            </a:r>
            <a:r>
              <a:rPr lang="fr-FR" sz="2400" dirty="0" err="1">
                <a:solidFill>
                  <a:schemeClr val="bg1"/>
                </a:solidFill>
                <a:latin typeface="Times New Roman"/>
                <a:ea typeface="Times New Roman"/>
                <a:cs typeface="Times New Roman"/>
                <a:sym typeface="Times New Roman"/>
              </a:rPr>
              <a:t>Rubbinstein</a:t>
            </a:r>
            <a:r>
              <a:rPr lang="fr-FR" sz="2400" dirty="0">
                <a:solidFill>
                  <a:schemeClr val="bg1"/>
                </a:solidFill>
                <a:latin typeface="Times New Roman"/>
                <a:ea typeface="Times New Roman"/>
                <a:cs typeface="Times New Roman"/>
                <a:sym typeface="Times New Roman"/>
              </a:rPr>
              <a:t> qui suit  un processus stochastique en temps discret.</a:t>
            </a:r>
            <a:endParaRPr lang="fr-FR" sz="2400" dirty="0">
              <a:solidFill>
                <a:schemeClr val="bg1"/>
              </a:solidFill>
              <a:latin typeface="Times New Roman"/>
              <a:cs typeface="Times New Roman"/>
              <a:sym typeface="Times New Roman"/>
            </a:endParaRPr>
          </a:p>
        </p:txBody>
      </p:sp>
    </p:spTree>
    <p:extLst>
      <p:ext uri="{BB962C8B-B14F-4D97-AF65-F5344CB8AC3E}">
        <p14:creationId xmlns:p14="http://schemas.microsoft.com/office/powerpoint/2010/main" val="1010842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30"/>
          <p:cNvSpPr txBox="1">
            <a:spLocks noGrp="1"/>
          </p:cNvSpPr>
          <p:nvPr>
            <p:ph type="subTitle" idx="1"/>
          </p:nvPr>
        </p:nvSpPr>
        <p:spPr>
          <a:xfrm>
            <a:off x="0" y="893634"/>
            <a:ext cx="8888374" cy="3486150"/>
          </a:xfrm>
          <a:prstGeom prst="rect">
            <a:avLst/>
          </a:prstGeom>
        </p:spPr>
        <p:txBody>
          <a:bodyPr spcFirstLastPara="1" wrap="square" lIns="91425" tIns="91425" rIns="91425" bIns="91425" anchor="ctr" anchorCtr="0">
            <a:noAutofit/>
          </a:bodyPr>
          <a:lstStyle/>
          <a:p>
            <a:pPr marL="342900" indent="-342900">
              <a:spcBef>
                <a:spcPts val="1600"/>
              </a:spcBef>
              <a:spcAft>
                <a:spcPts val="1600"/>
              </a:spcAft>
              <a:buFont typeface="Wingdings" panose="05000000000000000000" pitchFamily="2" charset="2"/>
              <a:buChar char="q"/>
            </a:pPr>
            <a:r>
              <a:rPr lang="fr-FR" sz="2000" dirty="0">
                <a:solidFill>
                  <a:schemeClr val="bg1"/>
                </a:solidFill>
                <a:latin typeface="Times New Roman"/>
                <a:cs typeface="Times New Roman"/>
              </a:rPr>
              <a:t>Expression de C et </a:t>
            </a:r>
            <a:r>
              <a:rPr lang="fr-FR" sz="2000" dirty="0" smtClean="0">
                <a:solidFill>
                  <a:schemeClr val="bg1"/>
                </a:solidFill>
                <a:latin typeface="Times New Roman"/>
                <a:cs typeface="Times New Roman"/>
              </a:rPr>
              <a:t>P, pour </a:t>
            </a:r>
            <a:r>
              <a:rPr lang="fr-FR" sz="2000" dirty="0">
                <a:solidFill>
                  <a:schemeClr val="bg1"/>
                </a:solidFill>
                <a:latin typeface="Times New Roman"/>
                <a:cs typeface="Times New Roman"/>
              </a:rPr>
              <a:t>conclure, nous pouvons donner l’expression de la prime :</a:t>
            </a:r>
          </a:p>
          <a:p>
            <a:pPr marL="0" indent="0">
              <a:spcBef>
                <a:spcPts val="1600"/>
              </a:spcBef>
              <a:spcAft>
                <a:spcPts val="1600"/>
              </a:spcAft>
              <a:buNone/>
            </a:pPr>
            <a:r>
              <a:rPr lang="fr-FR" sz="2000" dirty="0">
                <a:solidFill>
                  <a:schemeClr val="bg1"/>
                </a:solidFill>
                <a:latin typeface="Times New Roman"/>
                <a:cs typeface="Times New Roman"/>
              </a:rPr>
              <a:t>— de l’option d’achat (call européen) :</a:t>
            </a:r>
          </a:p>
          <a:p>
            <a:pPr marL="0" indent="0">
              <a:spcBef>
                <a:spcPts val="1600"/>
              </a:spcBef>
              <a:spcAft>
                <a:spcPts val="1600"/>
              </a:spcAft>
              <a:buNone/>
            </a:pPr>
            <a:endParaRPr lang="fr-FR" sz="2000" dirty="0">
              <a:solidFill>
                <a:schemeClr val="bg1"/>
              </a:solidFill>
              <a:latin typeface="Times New Roman"/>
              <a:cs typeface="Times New Roman"/>
            </a:endParaRPr>
          </a:p>
          <a:p>
            <a:pPr marL="0" indent="0">
              <a:spcBef>
                <a:spcPts val="1600"/>
              </a:spcBef>
              <a:spcAft>
                <a:spcPts val="1600"/>
              </a:spcAft>
              <a:buNone/>
            </a:pPr>
            <a:r>
              <a:rPr lang="fr-FR" sz="2000" dirty="0">
                <a:solidFill>
                  <a:schemeClr val="bg1"/>
                </a:solidFill>
                <a:latin typeface="Times New Roman"/>
                <a:cs typeface="Times New Roman"/>
              </a:rPr>
              <a:t>— de l’option de vente (put européen):</a:t>
            </a:r>
            <a:endParaRPr lang="fr-FR" sz="2000" dirty="0">
              <a:solidFill>
                <a:schemeClr val="bg1"/>
              </a:solidFill>
              <a:latin typeface="Times New Roman"/>
              <a:cs typeface="Times New Roman"/>
              <a:sym typeface="Times New Roman"/>
            </a:endParaRPr>
          </a:p>
        </p:txBody>
      </p:sp>
      <p:pic>
        <p:nvPicPr>
          <p:cNvPr id="3" name="Picture 2">
            <a:extLst>
              <a:ext uri="{FF2B5EF4-FFF2-40B4-BE49-F238E27FC236}">
                <a16:creationId xmlns:a16="http://schemas.microsoft.com/office/drawing/2014/main" xmlns="" id="{B2E1BAD4-99FF-4C17-8EE3-49989150570B}"/>
              </a:ext>
            </a:extLst>
          </p:cNvPr>
          <p:cNvPicPr>
            <a:picLocks noChangeAspect="1"/>
          </p:cNvPicPr>
          <p:nvPr/>
        </p:nvPicPr>
        <p:blipFill>
          <a:blip r:embed="rId3"/>
          <a:stretch>
            <a:fillRect/>
          </a:stretch>
        </p:blipFill>
        <p:spPr>
          <a:xfrm>
            <a:off x="4859833" y="1855845"/>
            <a:ext cx="3707487" cy="1431809"/>
          </a:xfrm>
          <a:prstGeom prst="rect">
            <a:avLst/>
          </a:prstGeom>
          <a:ln>
            <a:noFill/>
          </a:ln>
          <a:effectLst>
            <a:softEdge rad="112500"/>
          </a:effectLst>
        </p:spPr>
      </p:pic>
      <p:pic>
        <p:nvPicPr>
          <p:cNvPr id="5" name="Picture 4">
            <a:extLst>
              <a:ext uri="{FF2B5EF4-FFF2-40B4-BE49-F238E27FC236}">
                <a16:creationId xmlns:a16="http://schemas.microsoft.com/office/drawing/2014/main" xmlns="" id="{CDC3F36C-2A2E-4707-9EE2-8CBCDFDAEE0F}"/>
              </a:ext>
            </a:extLst>
          </p:cNvPr>
          <p:cNvPicPr>
            <a:picLocks noChangeAspect="1"/>
          </p:cNvPicPr>
          <p:nvPr/>
        </p:nvPicPr>
        <p:blipFill>
          <a:blip r:embed="rId4"/>
          <a:stretch>
            <a:fillRect/>
          </a:stretch>
        </p:blipFill>
        <p:spPr>
          <a:xfrm>
            <a:off x="4859833" y="3616071"/>
            <a:ext cx="3707487" cy="1527429"/>
          </a:xfrm>
          <a:prstGeom prst="rect">
            <a:avLst/>
          </a:prstGeom>
          <a:ln>
            <a:noFill/>
          </a:ln>
          <a:effectLst>
            <a:softEdge rad="112500"/>
          </a:effectLst>
        </p:spPr>
      </p:pic>
      <p:sp>
        <p:nvSpPr>
          <p:cNvPr id="7" name="Google Shape;204;p30">
            <a:extLst>
              <a:ext uri="{FF2B5EF4-FFF2-40B4-BE49-F238E27FC236}">
                <a16:creationId xmlns:a16="http://schemas.microsoft.com/office/drawing/2014/main" xmlns="" id="{65692308-1F26-4801-A68B-B2FC044AE391}"/>
              </a:ext>
            </a:extLst>
          </p:cNvPr>
          <p:cNvSpPr txBox="1">
            <a:spLocks/>
          </p:cNvSpPr>
          <p:nvPr/>
        </p:nvSpPr>
        <p:spPr>
          <a:xfrm>
            <a:off x="0" y="258418"/>
            <a:ext cx="9144000" cy="9554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12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17500" algn="r" rtl="0">
              <a:lnSpc>
                <a:spcPct val="115000"/>
              </a:lnSpc>
              <a:spcBef>
                <a:spcPts val="12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342900" indent="-342900">
              <a:spcBef>
                <a:spcPts val="1600"/>
              </a:spcBef>
              <a:spcAft>
                <a:spcPts val="1600"/>
              </a:spcAft>
              <a:buFont typeface="Wingdings" panose="05000000000000000000" pitchFamily="2" charset="2"/>
              <a:buChar char="q"/>
            </a:pPr>
            <a:r>
              <a:rPr lang="fr-FR" sz="2000" dirty="0">
                <a:solidFill>
                  <a:schemeClr val="bg1"/>
                </a:solidFill>
                <a:latin typeface="Times New Roman"/>
                <a:ea typeface="Times New Roman"/>
                <a:cs typeface="Times New Roman"/>
                <a:sym typeface="Times New Roman"/>
              </a:rPr>
              <a:t>La formule </a:t>
            </a:r>
            <a:r>
              <a:rPr lang="fr-FR" sz="2000" dirty="0" smtClean="0">
                <a:solidFill>
                  <a:schemeClr val="bg1"/>
                </a:solidFill>
                <a:latin typeface="Times New Roman"/>
                <a:ea typeface="Times New Roman"/>
                <a:cs typeface="Times New Roman"/>
                <a:sym typeface="Times New Roman"/>
              </a:rPr>
              <a:t>Black &amp; </a:t>
            </a:r>
            <a:r>
              <a:rPr lang="fr-FR" sz="2000" dirty="0">
                <a:solidFill>
                  <a:schemeClr val="bg1"/>
                </a:solidFill>
                <a:latin typeface="Times New Roman"/>
                <a:ea typeface="Times New Roman"/>
                <a:cs typeface="Times New Roman"/>
                <a:sym typeface="Times New Roman"/>
              </a:rPr>
              <a:t>Scholes calcule le prix des options de vente et d'achat européennes</a:t>
            </a:r>
          </a:p>
        </p:txBody>
      </p:sp>
    </p:spTree>
    <p:extLst>
      <p:ext uri="{BB962C8B-B14F-4D97-AF65-F5344CB8AC3E}">
        <p14:creationId xmlns:p14="http://schemas.microsoft.com/office/powerpoint/2010/main" val="3953462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167963" y="2258775"/>
            <a:ext cx="3722740" cy="62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BIAT</a:t>
            </a:r>
            <a:endParaRPr b="1" dirty="0"/>
          </a:p>
        </p:txBody>
      </p:sp>
      <p:sp>
        <p:nvSpPr>
          <p:cNvPr id="196" name="Google Shape;196;p29"/>
          <p:cNvSpPr txBox="1">
            <a:spLocks noGrp="1"/>
          </p:cNvSpPr>
          <p:nvPr>
            <p:ph type="title" idx="2"/>
          </p:nvPr>
        </p:nvSpPr>
        <p:spPr>
          <a:xfrm>
            <a:off x="1391520" y="1505475"/>
            <a:ext cx="25752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p>
        </p:txBody>
      </p:sp>
    </p:spTree>
    <p:extLst>
      <p:ext uri="{BB962C8B-B14F-4D97-AF65-F5344CB8AC3E}">
        <p14:creationId xmlns:p14="http://schemas.microsoft.com/office/powerpoint/2010/main" val="2174462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16" name="Image 929">
            <a:extLst>
              <a:ext uri="{FF2B5EF4-FFF2-40B4-BE49-F238E27FC236}">
                <a16:creationId xmlns:a16="http://schemas.microsoft.com/office/drawing/2014/main" xmlns="" id="{CC6F4C87-5F42-4491-8D6F-37E84E80476B}"/>
              </a:ext>
            </a:extLst>
          </p:cNvPr>
          <p:cNvPicPr/>
          <p:nvPr/>
        </p:nvPicPr>
        <p:blipFill>
          <a:blip r:embed="rId3">
            <a:extLst>
              <a:ext uri="{28A0092B-C50C-407E-A947-70E740481C1C}">
                <a14:useLocalDpi xmlns:a14="http://schemas.microsoft.com/office/drawing/2010/main" val="0"/>
              </a:ext>
            </a:extLst>
          </a:blip>
          <a:stretch>
            <a:fillRect/>
          </a:stretch>
        </p:blipFill>
        <p:spPr>
          <a:xfrm>
            <a:off x="1463040" y="1234440"/>
            <a:ext cx="6217919" cy="267461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w Year Goals by Slidesgo">
  <a:themeElements>
    <a:clrScheme name="Simple Light">
      <a:dk1>
        <a:srgbClr val="191818"/>
      </a:dk1>
      <a:lt1>
        <a:srgbClr val="EEEDEE"/>
      </a:lt1>
      <a:dk2>
        <a:srgbClr val="CFA667"/>
      </a:dk2>
      <a:lt2>
        <a:srgbClr val="C7C0B5"/>
      </a:lt2>
      <a:accent1>
        <a:srgbClr val="B9B5AA"/>
      </a:accent1>
      <a:accent2>
        <a:srgbClr val="84827B"/>
      </a:accent2>
      <a:accent3>
        <a:srgbClr val="EBE4E0"/>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1048</Words>
  <Application>Microsoft Office PowerPoint</Application>
  <PresentationFormat>On-screen Show (16:9)</PresentationFormat>
  <Paragraphs>131</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Cormorant Garamond Medium</vt:lpstr>
      <vt:lpstr>Times New Roman</vt:lpstr>
      <vt:lpstr>Castellar</vt:lpstr>
      <vt:lpstr>Symbol</vt:lpstr>
      <vt:lpstr>Lato</vt:lpstr>
      <vt:lpstr>Calibri</vt:lpstr>
      <vt:lpstr>Bradley Hand ITC</vt:lpstr>
      <vt:lpstr>Wingdings</vt:lpstr>
      <vt:lpstr>New Year Goals by Slidesgo</vt:lpstr>
      <vt:lpstr>Projet Discret Models BIAT</vt:lpstr>
      <vt:lpstr>PLAN</vt:lpstr>
      <vt:lpstr>INTRODUCTION</vt:lpstr>
      <vt:lpstr>PowerPoint Presentation</vt:lpstr>
      <vt:lpstr>Modèle Black &amp; Scholes</vt:lpstr>
      <vt:lpstr>PowerPoint Presentation</vt:lpstr>
      <vt:lpstr>PowerPoint Presentation</vt:lpstr>
      <vt:lpstr>BIAT</vt:lpstr>
      <vt:lpstr>PowerPoint Presentation</vt:lpstr>
      <vt:lpstr>PowerPoint Presentation</vt:lpstr>
      <vt:lpstr>La banque de financement et d’investissement : </vt:lpstr>
      <vt:lpstr>Actionnariat : </vt:lpstr>
      <vt:lpstr>Ressource Humaine : </vt:lpstr>
      <vt:lpstr>Implémentation de B&amp;S dans le BIAT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Problème de la clique maximum</dc:title>
  <dc:creator>kosov</dc:creator>
  <cp:lastModifiedBy>FERTANI Razi</cp:lastModifiedBy>
  <cp:revision>72</cp:revision>
  <dcterms:modified xsi:type="dcterms:W3CDTF">2021-01-24T18:00:40Z</dcterms:modified>
</cp:coreProperties>
</file>