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4"/>
    <p:sldMasterId id="2147483655" r:id="rId5"/>
  </p:sldMasterIdLst>
  <p:notesMasterIdLst>
    <p:notesMasterId r:id="rId7"/>
  </p:notesMasterIdLst>
  <p:sldIdLst>
    <p:sldId id="268" r:id="rId6"/>
  </p:sldIdLst>
  <p:sldSz cx="9144000" cy="6858000" type="screen4x3"/>
  <p:notesSz cx="6761163" cy="99425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3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500D46-97BE-4507-B105-7B12F621EFCF}">
  <a:tblStyle styleId="{80500D46-97BE-4507-B105-7B12F621EFC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30422" cy="49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00" tIns="46200" rIns="92400" bIns="462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29147" y="0"/>
            <a:ext cx="2930421" cy="49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00" tIns="46200" rIns="92400" bIns="462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93763" y="746125"/>
            <a:ext cx="4973637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5641" y="4722494"/>
            <a:ext cx="5409886" cy="44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00" tIns="46200" rIns="92400" bIns="462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43388"/>
            <a:ext cx="2930422" cy="49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00" tIns="46200" rIns="92400" bIns="462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29147" y="9443388"/>
            <a:ext cx="2930421" cy="49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00" tIns="46200" rIns="92400" bIns="462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6998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twerpen_pag2_2 lijnen">
  <p:cSld name="Antwerpen_pag2_2 lijne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602000"/>
            <a:ext cx="822960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43999" y="270000"/>
            <a:ext cx="63360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twerpen_pag3_1 lijn">
  <p:cSld name="Antwerpen_pag3_1 lij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56400" y="1357200"/>
            <a:ext cx="84996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>
            <a:spLocks noGrp="1"/>
          </p:cNvSpPr>
          <p:nvPr>
            <p:ph type="pic" idx="2"/>
          </p:nvPr>
        </p:nvSpPr>
        <p:spPr>
          <a:xfrm>
            <a:off x="1641600" y="2275199"/>
            <a:ext cx="5857200" cy="3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3"/>
          </p:nvPr>
        </p:nvSpPr>
        <p:spPr>
          <a:xfrm>
            <a:off x="143999" y="457200"/>
            <a:ext cx="63360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twerpen_pag3_2 lijnen">
  <p:cSld name="Antwerpen_pag3_2 lijne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56400" y="1357200"/>
            <a:ext cx="84996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>
            <a:spLocks noGrp="1"/>
          </p:cNvSpPr>
          <p:nvPr>
            <p:ph type="pic" idx="2"/>
          </p:nvPr>
        </p:nvSpPr>
        <p:spPr>
          <a:xfrm>
            <a:off x="1641600" y="2275199"/>
            <a:ext cx="5857200" cy="3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3"/>
          </p:nvPr>
        </p:nvSpPr>
        <p:spPr>
          <a:xfrm>
            <a:off x="143999" y="270000"/>
            <a:ext cx="63360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6000"/>
            <a:lum/>
          </a:blip>
          <a:srcRect/>
          <a:stretch>
            <a:fillRect t="34000" b="11000"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rgbClr val="8031A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3" descr="SO_A_logo_base_NAASTELKAAR_sRG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1613" y="0"/>
            <a:ext cx="2592387" cy="12954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mc:AlternateContent xmlns:mc="http://schemas.openxmlformats.org/markup-compatibility/2006" xmlns:p14="http://schemas.microsoft.com/office/powerpoint/2010/main">
    <mc:Choice Requires="p14">
      <p:transition p14:dur="1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46000"/>
            <a:lum/>
          </a:blip>
          <a:srcRect/>
          <a:stretch>
            <a:fillRect t="34000" b="11000"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rgbClr val="8031A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6" descr="SO_A_logo_base_NAASTELKAAR_sRGB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51613" y="0"/>
            <a:ext cx="2592387" cy="12954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mc:AlternateContent xmlns:mc="http://schemas.openxmlformats.org/markup-compatibility/2006" xmlns:p14="http://schemas.microsoft.com/office/powerpoint/2010/main">
    <mc:Choice Requires="p14">
      <p:transition p14:dur="1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3E025DEB-486D-4E46-B7C3-B40AB5126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274400"/>
              </p:ext>
            </p:extLst>
          </p:nvPr>
        </p:nvGraphicFramePr>
        <p:xfrm>
          <a:off x="1694497" y="2929975"/>
          <a:ext cx="5755005" cy="3197225"/>
        </p:xfrm>
        <a:graphic>
          <a:graphicData uri="http://schemas.openxmlformats.org/drawingml/2006/table">
            <a:tbl>
              <a:tblPr firstRow="1" firstCol="1" bandRow="1">
                <a:tableStyleId>{80500D46-97BE-4507-B105-7B12F621EFCF}</a:tableStyleId>
              </a:tblPr>
              <a:tblGrid>
                <a:gridCol w="2769235">
                  <a:extLst>
                    <a:ext uri="{9D8B030D-6E8A-4147-A177-3AD203B41FA5}">
                      <a16:colId xmlns:a16="http://schemas.microsoft.com/office/drawing/2014/main" val="1048213662"/>
                    </a:ext>
                  </a:extLst>
                </a:gridCol>
                <a:gridCol w="2985770">
                  <a:extLst>
                    <a:ext uri="{9D8B030D-6E8A-4147-A177-3AD203B41FA5}">
                      <a16:colId xmlns:a16="http://schemas.microsoft.com/office/drawing/2014/main" val="2394536409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marL="44958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70255" algn="l"/>
                          <a:tab pos="1540510" algn="ctr"/>
                        </a:tabLst>
                      </a:pPr>
                      <a:r>
                        <a:rPr lang="nl-BE" sz="1100" dirty="0">
                          <a:effectLst/>
                        </a:rPr>
                        <a:t>Standaardnederlands</a:t>
                      </a:r>
                      <a:endParaRPr lang="nl-BE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4958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Vlaams</a:t>
                      </a:r>
                      <a:endParaRPr lang="nl-BE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5628847"/>
                  </a:ext>
                </a:extLst>
              </a:tr>
              <a:tr h="28829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Voornaamwoorden</a:t>
                      </a:r>
                      <a:endParaRPr lang="nl-BE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06548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Voorbeeld: jij, je</a:t>
                      </a:r>
                      <a:endParaRPr lang="nl-BE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Gij, ge</a:t>
                      </a:r>
                      <a:endParaRPr lang="nl-BE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5146726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ik</a:t>
                      </a:r>
                      <a:endParaRPr lang="nl-BE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Ik, ikke, ‘k, kik</a:t>
                      </a:r>
                      <a:endParaRPr lang="nl-BE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027477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jullie</a:t>
                      </a:r>
                      <a:endParaRPr lang="nl-BE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Gijle, gijlen, golle</a:t>
                      </a:r>
                      <a:endParaRPr lang="nl-BE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2094291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jou/je</a:t>
                      </a:r>
                      <a:endParaRPr lang="nl-BE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u</a:t>
                      </a:r>
                      <a:endParaRPr lang="nl-BE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348656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jouw/je</a:t>
                      </a:r>
                      <a:endParaRPr lang="nl-BE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Uwe, uwen</a:t>
                      </a:r>
                      <a:endParaRPr lang="nl-BE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049001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mijn</a:t>
                      </a:r>
                      <a:endParaRPr lang="nl-BE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Mijne, mijnen</a:t>
                      </a:r>
                      <a:endParaRPr lang="nl-BE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1039903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ons, onze</a:t>
                      </a:r>
                      <a:endParaRPr lang="nl-BE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Ons, onze, onzen (!)</a:t>
                      </a:r>
                      <a:endParaRPr lang="nl-BE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3110466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deze, dit, dat, die</a:t>
                      </a:r>
                      <a:endParaRPr lang="nl-BE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Deze, dezen, dees, da, dieje</a:t>
                      </a:r>
                      <a:endParaRPr lang="nl-BE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296124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hij</a:t>
                      </a:r>
                      <a:endParaRPr lang="nl-BE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BE" sz="1100" dirty="0">
                          <a:effectLst/>
                        </a:rPr>
                        <a:t>Hij, hem, ‘</a:t>
                      </a:r>
                      <a:r>
                        <a:rPr lang="nl-BE" sz="1100" dirty="0" err="1">
                          <a:effectLst/>
                        </a:rPr>
                        <a:t>em</a:t>
                      </a:r>
                      <a:r>
                        <a:rPr lang="nl-BE" sz="1100" dirty="0">
                          <a:effectLst/>
                        </a:rPr>
                        <a:t>, ‘m (</a:t>
                      </a:r>
                      <a:r>
                        <a:rPr lang="nl-BE" sz="1100" dirty="0" err="1">
                          <a:effectLst/>
                        </a:rPr>
                        <a:t>dieje</a:t>
                      </a:r>
                      <a:r>
                        <a:rPr lang="nl-BE" sz="1100" dirty="0">
                          <a:effectLst/>
                        </a:rPr>
                        <a:t>)</a:t>
                      </a:r>
                      <a:endParaRPr lang="nl-BE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2262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52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twerpen_pag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twerpen_pag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F22FD9BAF5444CB88AE82530F9A8A9" ma:contentTypeVersion="11" ma:contentTypeDescription="Create a new document." ma:contentTypeScope="" ma:versionID="36a018df1cf9bab0a164897573ac10ec">
  <xsd:schema xmlns:xsd="http://www.w3.org/2001/XMLSchema" xmlns:xs="http://www.w3.org/2001/XMLSchema" xmlns:p="http://schemas.microsoft.com/office/2006/metadata/properties" xmlns:ns2="76140b53-2508-4e31-8e32-804c55bee2e9" xmlns:ns3="c57acd7c-b00e-419b-86c3-ae84c936a7a6" targetNamespace="http://schemas.microsoft.com/office/2006/metadata/properties" ma:root="true" ma:fieldsID="205db0a4ff5d7cc2a7507430c3ae84a0" ns2:_="" ns3:_="">
    <xsd:import namespace="76140b53-2508-4e31-8e32-804c55bee2e9"/>
    <xsd:import namespace="c57acd7c-b00e-419b-86c3-ae84c936a7a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140b53-2508-4e31-8e32-804c55bee2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7acd7c-b00e-419b-86c3-ae84c936a7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28D922-78C9-4708-9825-863642E29B70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c57acd7c-b00e-419b-86c3-ae84c936a7a6"/>
    <ds:schemaRef ds:uri="76140b53-2508-4e31-8e32-804c55bee2e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0F3CAD4-0E12-436C-8166-AECEC19C0F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FAC0CA-751C-48FB-BB15-28854225EB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140b53-2508-4e31-8e32-804c55bee2e9"/>
    <ds:schemaRef ds:uri="c57acd7c-b00e-419b-86c3-ae84c936a7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78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Antwerpen_pag2</vt:lpstr>
      <vt:lpstr>Antwerpen_pag3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Karen Loyson</dc:creator>
  <cp:lastModifiedBy>Henry Iguaro</cp:lastModifiedBy>
  <cp:revision>68</cp:revision>
  <cp:lastPrinted>2020-04-11T09:29:01Z</cp:lastPrinted>
  <dcterms:modified xsi:type="dcterms:W3CDTF">2024-03-04T06:36:39Z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0x01010038F22FD9BAF5444CB88AE82530F9A8A9</vt:lpwstr>
  </property>
</Properties>
</file>