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Barlow Condensed" panose="00000506000000000000" pitchFamily="2" charset="0"/>
      <p:regular r:id="rId22"/>
    </p:embeddedFont>
    <p:embeddedFont>
      <p:font typeface="Canva Sans" panose="020B0604020202020204" charset="0"/>
      <p:regular r:id="rId23"/>
    </p:embeddedFont>
    <p:embeddedFont>
      <p:font typeface="Canva Sans Bold" panose="020B0604020202020204" charset="0"/>
      <p:regular r:id="rId24"/>
    </p:embeddedFont>
    <p:embeddedFont>
      <p:font typeface="DM Sans" pitchFamily="2" charset="0"/>
      <p:regular r:id="rId25"/>
    </p:embeddedFont>
    <p:embeddedFont>
      <p:font typeface="DM Sans Bold" charset="0"/>
      <p:regular r:id="rId26"/>
    </p:embeddedFont>
    <p:embeddedFont>
      <p:font typeface="Kollektif Bold" panose="020B0604020202020204" charset="0"/>
      <p:regular r:id="rId27"/>
    </p:embeddedFont>
    <p:embeddedFont>
      <p:font typeface="Open Sans" panose="020B0606030504020204" pitchFamily="34" charset="0"/>
      <p:regular r:id="rId28"/>
    </p:embeddedFont>
    <p:embeddedFont>
      <p:font typeface="Open Sans Bold" panose="020B0806030504020204" charset="0"/>
      <p:regular r:id="rId29"/>
    </p:embeddedFont>
    <p:embeddedFont>
      <p:font typeface="Trend Sans One" panose="020B0604020202020204" charset="0"/>
      <p:regular r:id="rId30"/>
    </p:embeddedFont>
    <p:embeddedFont>
      <p:font typeface="Trend Slab Four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9" name="Freeform 19"/>
          <p:cNvSpPr/>
          <p:nvPr/>
        </p:nvSpPr>
        <p:spPr>
          <a:xfrm>
            <a:off x="12027118" y="543944"/>
            <a:ext cx="5551145" cy="1312278"/>
          </a:xfrm>
          <a:custGeom>
            <a:avLst/>
            <a:gdLst/>
            <a:ahLst/>
            <a:cxnLst/>
            <a:rect l="l" t="t" r="r" b="b"/>
            <a:pathLst>
              <a:path w="5551145" h="1312278">
                <a:moveTo>
                  <a:pt x="0" y="0"/>
                </a:moveTo>
                <a:lnTo>
                  <a:pt x="5551145" y="0"/>
                </a:lnTo>
                <a:lnTo>
                  <a:pt x="5551145" y="1312278"/>
                </a:lnTo>
                <a:lnTo>
                  <a:pt x="0" y="1312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20" name="Group 20"/>
          <p:cNvGrpSpPr/>
          <p:nvPr/>
        </p:nvGrpSpPr>
        <p:grpSpPr>
          <a:xfrm>
            <a:off x="5747378" y="4050134"/>
            <a:ext cx="6793244" cy="2104136"/>
            <a:chOff x="0" y="0"/>
            <a:chExt cx="1528921" cy="47356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28922" cy="473567"/>
            </a:xfrm>
            <a:custGeom>
              <a:avLst/>
              <a:gdLst/>
              <a:ahLst/>
              <a:cxnLst/>
              <a:rect l="l" t="t" r="r" b="b"/>
              <a:pathLst>
                <a:path w="1528922" h="473567">
                  <a:moveTo>
                    <a:pt x="1325722" y="0"/>
                  </a:moveTo>
                  <a:cubicBezTo>
                    <a:pt x="1437946" y="0"/>
                    <a:pt x="1528922" y="106012"/>
                    <a:pt x="1528922" y="236784"/>
                  </a:cubicBezTo>
                  <a:cubicBezTo>
                    <a:pt x="1528922" y="367556"/>
                    <a:pt x="1437946" y="473567"/>
                    <a:pt x="1325722" y="473567"/>
                  </a:cubicBezTo>
                  <a:lnTo>
                    <a:pt x="203200" y="473567"/>
                  </a:lnTo>
                  <a:cubicBezTo>
                    <a:pt x="90976" y="473567"/>
                    <a:pt x="0" y="367556"/>
                    <a:pt x="0" y="236784"/>
                  </a:cubicBezTo>
                  <a:cubicBezTo>
                    <a:pt x="0" y="10601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38100"/>
              <a:ext cx="1528921" cy="435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50"/>
                </a:lnSpc>
              </a:pPr>
              <a:r>
                <a:rPr lang="en-US" sz="5000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Razi Mograbi</a:t>
              </a:r>
            </a:p>
            <a:p>
              <a:pPr algn="ctr">
                <a:lnSpc>
                  <a:spcPts val="5550"/>
                </a:lnSpc>
              </a:pPr>
              <a:r>
                <a:rPr lang="en-US" sz="5000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Dolev Seri</a:t>
              </a:r>
            </a:p>
            <a:p>
              <a:pPr algn="ctr">
                <a:lnSpc>
                  <a:spcPts val="3330"/>
                </a:lnSpc>
              </a:pPr>
              <a:endParaRPr lang="en-US" sz="50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019570" y="6483468"/>
            <a:ext cx="6248860" cy="2439670"/>
            <a:chOff x="0" y="0"/>
            <a:chExt cx="1155572" cy="45115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55572" cy="451157"/>
            </a:xfrm>
            <a:custGeom>
              <a:avLst/>
              <a:gdLst/>
              <a:ahLst/>
              <a:cxnLst/>
              <a:rect l="l" t="t" r="r" b="b"/>
              <a:pathLst>
                <a:path w="1155572" h="451157">
                  <a:moveTo>
                    <a:pt x="952372" y="0"/>
                  </a:moveTo>
                  <a:cubicBezTo>
                    <a:pt x="1064597" y="0"/>
                    <a:pt x="1155572" y="100995"/>
                    <a:pt x="1155572" y="225578"/>
                  </a:cubicBezTo>
                  <a:cubicBezTo>
                    <a:pt x="1155572" y="350162"/>
                    <a:pt x="1064597" y="451157"/>
                    <a:pt x="952372" y="451157"/>
                  </a:cubicBezTo>
                  <a:lnTo>
                    <a:pt x="203200" y="451157"/>
                  </a:lnTo>
                  <a:cubicBezTo>
                    <a:pt x="90976" y="451157"/>
                    <a:pt x="0" y="350162"/>
                    <a:pt x="0" y="225578"/>
                  </a:cubicBezTo>
                  <a:cubicBezTo>
                    <a:pt x="0" y="1009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38100"/>
              <a:ext cx="1155572" cy="4130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Advisors:</a:t>
              </a:r>
            </a:p>
            <a:p>
              <a:pPr algn="ctr">
                <a:lnSpc>
                  <a:spcPts val="55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Mrs. Elena Kramer</a:t>
              </a:r>
            </a:p>
            <a:p>
              <a:pPr algn="ctr">
                <a:lnSpc>
                  <a:spcPts val="55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Dr. Dan Lemberg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18801" y="1017518"/>
            <a:ext cx="4413796" cy="365132"/>
          </a:xfrm>
          <a:custGeom>
            <a:avLst/>
            <a:gdLst/>
            <a:ahLst/>
            <a:cxnLst/>
            <a:rect l="l" t="t" r="r" b="b"/>
            <a:pathLst>
              <a:path w="4413796" h="365132">
                <a:moveTo>
                  <a:pt x="0" y="0"/>
                </a:moveTo>
                <a:lnTo>
                  <a:pt x="4413796" y="0"/>
                </a:lnTo>
                <a:lnTo>
                  <a:pt x="4413796" y="365131"/>
                </a:lnTo>
                <a:lnTo>
                  <a:pt x="0" y="365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7" name="TextBox 27"/>
          <p:cNvSpPr txBox="1"/>
          <p:nvPr/>
        </p:nvSpPr>
        <p:spPr>
          <a:xfrm>
            <a:off x="2758637" y="1543304"/>
            <a:ext cx="1204405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9600" b="1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GLOBAL Communication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8801" y="9551259"/>
            <a:ext cx="9703379" cy="60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6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Capstone Project Phase A-24-2-R-21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10570" y="391410"/>
            <a:ext cx="20285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17351" y="1147565"/>
            <a:ext cx="11261757" cy="9016218"/>
          </a:xfrm>
          <a:custGeom>
            <a:avLst/>
            <a:gdLst/>
            <a:ahLst/>
            <a:cxnLst/>
            <a:rect l="l" t="t" r="r" b="b"/>
            <a:pathLst>
              <a:path w="11261757" h="9016218">
                <a:moveTo>
                  <a:pt x="0" y="0"/>
                </a:moveTo>
                <a:lnTo>
                  <a:pt x="11261758" y="0"/>
                </a:lnTo>
                <a:lnTo>
                  <a:pt x="11261758" y="9016218"/>
                </a:lnTo>
                <a:lnTo>
                  <a:pt x="0" y="9016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8" b="-118"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3" name="Group 3"/>
          <p:cNvGrpSpPr/>
          <p:nvPr/>
        </p:nvGrpSpPr>
        <p:grpSpPr>
          <a:xfrm rot="2700000">
            <a:off x="-1702627" y="-3637984"/>
            <a:ext cx="5491789" cy="2640283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-2045235" y="-3031031"/>
            <a:ext cx="3840133" cy="380124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2203683" y="-2799465"/>
            <a:ext cx="3731738" cy="3731738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336695" y="-2533985"/>
            <a:ext cx="3604569" cy="3604569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430494" y="-2247918"/>
            <a:ext cx="3473761" cy="347376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537031" y="-1922297"/>
            <a:ext cx="3219856" cy="3219856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626509" y="-1593678"/>
            <a:ext cx="2935412" cy="2951702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Freeform 12"/>
          <p:cNvSpPr/>
          <p:nvPr/>
        </p:nvSpPr>
        <p:spPr>
          <a:xfrm>
            <a:off x="0" y="434923"/>
            <a:ext cx="2654264" cy="862636"/>
          </a:xfrm>
          <a:custGeom>
            <a:avLst/>
            <a:gdLst/>
            <a:ahLst/>
            <a:cxnLst/>
            <a:rect l="l" t="t" r="r" b="b"/>
            <a:pathLst>
              <a:path w="2654264" h="862636">
                <a:moveTo>
                  <a:pt x="0" y="0"/>
                </a:moveTo>
                <a:lnTo>
                  <a:pt x="2654264" y="0"/>
                </a:lnTo>
                <a:lnTo>
                  <a:pt x="2654264" y="862636"/>
                </a:lnTo>
                <a:lnTo>
                  <a:pt x="0" y="862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TextBox 13"/>
          <p:cNvSpPr txBox="1"/>
          <p:nvPr/>
        </p:nvSpPr>
        <p:spPr>
          <a:xfrm>
            <a:off x="859650" y="1374614"/>
            <a:ext cx="4757701" cy="1115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74"/>
              </a:lnSpc>
              <a:spcBef>
                <a:spcPct val="0"/>
              </a:spcBef>
            </a:pPr>
            <a:r>
              <a:rPr lang="en-US" sz="739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9650" y="3066285"/>
            <a:ext cx="35892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UseCase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7676" y="183990"/>
            <a:ext cx="953210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45923" y="753996"/>
            <a:ext cx="2531590" cy="822767"/>
          </a:xfrm>
          <a:custGeom>
            <a:avLst/>
            <a:gdLst/>
            <a:ahLst/>
            <a:cxnLst/>
            <a:rect l="l" t="t" r="r" b="b"/>
            <a:pathLst>
              <a:path w="2531590" h="822767">
                <a:moveTo>
                  <a:pt x="0" y="0"/>
                </a:moveTo>
                <a:lnTo>
                  <a:pt x="2531590" y="0"/>
                </a:lnTo>
                <a:lnTo>
                  <a:pt x="2531590" y="822767"/>
                </a:lnTo>
                <a:lnTo>
                  <a:pt x="0" y="822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TextBox 4"/>
          <p:cNvSpPr txBox="1"/>
          <p:nvPr/>
        </p:nvSpPr>
        <p:spPr>
          <a:xfrm>
            <a:off x="6781800" y="1286049"/>
            <a:ext cx="252606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19858" y="314717"/>
            <a:ext cx="7603077" cy="1115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74"/>
              </a:lnSpc>
              <a:spcBef>
                <a:spcPct val="0"/>
              </a:spcBef>
            </a:pPr>
            <a:r>
              <a:rPr lang="en-US" sz="739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4315" y="627542"/>
            <a:ext cx="721626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grpSp>
        <p:nvGrpSpPr>
          <p:cNvPr id="7" name="Group 7"/>
          <p:cNvGrpSpPr/>
          <p:nvPr/>
        </p:nvGrpSpPr>
        <p:grpSpPr>
          <a:xfrm rot="2700000">
            <a:off x="-1316490" y="-3029884"/>
            <a:ext cx="5491789" cy="2640283"/>
            <a:chOff x="0" y="0"/>
            <a:chExt cx="660400" cy="317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-1659098" y="-2422932"/>
            <a:ext cx="3840133" cy="380124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1817546" y="-2191366"/>
            <a:ext cx="3731738" cy="3731738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1950558" y="-1925885"/>
            <a:ext cx="3604569" cy="3604569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3" name="AutoShape 13"/>
          <p:cNvSpPr/>
          <p:nvPr/>
        </p:nvSpPr>
        <p:spPr>
          <a:xfrm>
            <a:off x="-2044357" y="-1639818"/>
            <a:ext cx="3473761" cy="347376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4" name="AutoShape 14"/>
          <p:cNvSpPr/>
          <p:nvPr/>
        </p:nvSpPr>
        <p:spPr>
          <a:xfrm>
            <a:off x="-2150894" y="-1314197"/>
            <a:ext cx="3219856" cy="3219856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5" name="AutoShape 15"/>
          <p:cNvSpPr/>
          <p:nvPr/>
        </p:nvSpPr>
        <p:spPr>
          <a:xfrm>
            <a:off x="-2240372" y="-985579"/>
            <a:ext cx="2935412" cy="2951702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pic>
        <p:nvPicPr>
          <p:cNvPr id="17" name="Picture 1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F0EC2EA-79D2-72A9-4D83-8867E56B1E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813"/>
            <a:ext cx="18288000" cy="7623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9650" y="2466489"/>
            <a:ext cx="16020526" cy="7629776"/>
          </a:xfrm>
          <a:custGeom>
            <a:avLst/>
            <a:gdLst/>
            <a:ahLst/>
            <a:cxnLst/>
            <a:rect l="l" t="t" r="r" b="b"/>
            <a:pathLst>
              <a:path w="16020526" h="7629776">
                <a:moveTo>
                  <a:pt x="0" y="0"/>
                </a:moveTo>
                <a:lnTo>
                  <a:pt x="16020526" y="0"/>
                </a:lnTo>
                <a:lnTo>
                  <a:pt x="16020526" y="7629775"/>
                </a:lnTo>
                <a:lnTo>
                  <a:pt x="0" y="7629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3" name="Group 3"/>
          <p:cNvGrpSpPr/>
          <p:nvPr/>
        </p:nvGrpSpPr>
        <p:grpSpPr>
          <a:xfrm rot="2700000">
            <a:off x="-1485540" y="-3337389"/>
            <a:ext cx="5491789" cy="2640283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-1828148" y="-2730437"/>
            <a:ext cx="3840133" cy="380124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1986596" y="-2498871"/>
            <a:ext cx="3731738" cy="3731738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119607" y="-2233390"/>
            <a:ext cx="3604569" cy="3604569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213407" y="-1947323"/>
            <a:ext cx="3473761" cy="347376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319944" y="-1621702"/>
            <a:ext cx="3219856" cy="3219856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409422" y="-1293083"/>
            <a:ext cx="2935412" cy="2951702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Freeform 12"/>
          <p:cNvSpPr/>
          <p:nvPr/>
        </p:nvSpPr>
        <p:spPr>
          <a:xfrm>
            <a:off x="-15759" y="370141"/>
            <a:ext cx="3001441" cy="975468"/>
          </a:xfrm>
          <a:custGeom>
            <a:avLst/>
            <a:gdLst/>
            <a:ahLst/>
            <a:cxnLst/>
            <a:rect l="l" t="t" r="r" b="b"/>
            <a:pathLst>
              <a:path w="3001441" h="975468">
                <a:moveTo>
                  <a:pt x="0" y="0"/>
                </a:moveTo>
                <a:lnTo>
                  <a:pt x="3001441" y="0"/>
                </a:lnTo>
                <a:lnTo>
                  <a:pt x="3001441" y="975468"/>
                </a:lnTo>
                <a:lnTo>
                  <a:pt x="0" y="975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TextBox 13"/>
          <p:cNvSpPr txBox="1"/>
          <p:nvPr/>
        </p:nvSpPr>
        <p:spPr>
          <a:xfrm>
            <a:off x="6320453" y="197819"/>
            <a:ext cx="7603077" cy="1115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74"/>
              </a:lnSpc>
              <a:spcBef>
                <a:spcPct val="0"/>
              </a:spcBef>
            </a:pPr>
            <a:r>
              <a:rPr lang="en-US" sz="739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36176" y="1398862"/>
            <a:ext cx="3655624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Sequence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7694" y="236588"/>
            <a:ext cx="665598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50310" y="255093"/>
            <a:ext cx="4219569" cy="9417772"/>
          </a:xfrm>
          <a:custGeom>
            <a:avLst/>
            <a:gdLst/>
            <a:ahLst/>
            <a:cxnLst/>
            <a:rect l="l" t="t" r="r" b="b"/>
            <a:pathLst>
              <a:path w="4219569" h="9417772">
                <a:moveTo>
                  <a:pt x="0" y="0"/>
                </a:moveTo>
                <a:lnTo>
                  <a:pt x="4219568" y="0"/>
                </a:lnTo>
                <a:lnTo>
                  <a:pt x="4219568" y="9417772"/>
                </a:lnTo>
                <a:lnTo>
                  <a:pt x="0" y="9417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3" name="Group 3"/>
          <p:cNvGrpSpPr/>
          <p:nvPr/>
        </p:nvGrpSpPr>
        <p:grpSpPr>
          <a:xfrm rot="2700000">
            <a:off x="-1485540" y="-3337389"/>
            <a:ext cx="5491789" cy="2640283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-1828148" y="-2730437"/>
            <a:ext cx="3840133" cy="380124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1986596" y="-2498871"/>
            <a:ext cx="3731738" cy="3731738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119607" y="-2233390"/>
            <a:ext cx="3604569" cy="3604569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213407" y="-1947323"/>
            <a:ext cx="3473761" cy="347376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319944" y="-1621702"/>
            <a:ext cx="3219856" cy="3219856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409422" y="-1293083"/>
            <a:ext cx="2935412" cy="2951702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Freeform 12"/>
          <p:cNvSpPr/>
          <p:nvPr/>
        </p:nvSpPr>
        <p:spPr>
          <a:xfrm>
            <a:off x="-103295" y="414689"/>
            <a:ext cx="2727298" cy="886372"/>
          </a:xfrm>
          <a:custGeom>
            <a:avLst/>
            <a:gdLst/>
            <a:ahLst/>
            <a:cxnLst/>
            <a:rect l="l" t="t" r="r" b="b"/>
            <a:pathLst>
              <a:path w="2727298" h="886372">
                <a:moveTo>
                  <a:pt x="0" y="0"/>
                </a:moveTo>
                <a:lnTo>
                  <a:pt x="2727298" y="0"/>
                </a:lnTo>
                <a:lnTo>
                  <a:pt x="2727298" y="886372"/>
                </a:lnTo>
                <a:lnTo>
                  <a:pt x="0" y="886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TextBox 13"/>
          <p:cNvSpPr txBox="1"/>
          <p:nvPr/>
        </p:nvSpPr>
        <p:spPr>
          <a:xfrm>
            <a:off x="2985682" y="264618"/>
            <a:ext cx="4320322" cy="1115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74"/>
              </a:lnSpc>
              <a:spcBef>
                <a:spcPct val="0"/>
              </a:spcBef>
            </a:pPr>
            <a:r>
              <a:rPr lang="en-US" sz="739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Screens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16882" y="1718230"/>
            <a:ext cx="1928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5990" y="197943"/>
            <a:ext cx="734364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74192" y="503682"/>
            <a:ext cx="4396685" cy="9627682"/>
          </a:xfrm>
          <a:custGeom>
            <a:avLst/>
            <a:gdLst/>
            <a:ahLst/>
            <a:cxnLst/>
            <a:rect l="l" t="t" r="r" b="b"/>
            <a:pathLst>
              <a:path w="4396685" h="9627682">
                <a:moveTo>
                  <a:pt x="0" y="0"/>
                </a:moveTo>
                <a:lnTo>
                  <a:pt x="4396685" y="0"/>
                </a:lnTo>
                <a:lnTo>
                  <a:pt x="4396685" y="9627681"/>
                </a:lnTo>
                <a:lnTo>
                  <a:pt x="0" y="962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3" name="TextBox 3"/>
          <p:cNvSpPr txBox="1"/>
          <p:nvPr/>
        </p:nvSpPr>
        <p:spPr>
          <a:xfrm>
            <a:off x="3331206" y="339151"/>
            <a:ext cx="4143382" cy="1115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74"/>
              </a:lnSpc>
              <a:spcBef>
                <a:spcPct val="0"/>
              </a:spcBef>
            </a:pPr>
            <a:r>
              <a:rPr lang="en-US" sz="739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Screens</a:t>
            </a:r>
          </a:p>
        </p:txBody>
      </p:sp>
      <p:grpSp>
        <p:nvGrpSpPr>
          <p:cNvPr id="4" name="Group 4"/>
          <p:cNvGrpSpPr/>
          <p:nvPr/>
        </p:nvGrpSpPr>
        <p:grpSpPr>
          <a:xfrm rot="2700000">
            <a:off x="-1316490" y="-2815260"/>
            <a:ext cx="5491789" cy="2640283"/>
            <a:chOff x="0" y="0"/>
            <a:chExt cx="660400" cy="317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-1659098" y="-2208307"/>
            <a:ext cx="3840133" cy="380124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1817546" y="-1976741"/>
            <a:ext cx="3731738" cy="3731738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1950558" y="-1711261"/>
            <a:ext cx="3604569" cy="3604569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044357" y="-1425194"/>
            <a:ext cx="3473761" cy="347376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150894" y="-1099573"/>
            <a:ext cx="3219856" cy="3219856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240372" y="-770954"/>
            <a:ext cx="2935412" cy="2951702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3" name="Freeform 13"/>
          <p:cNvSpPr/>
          <p:nvPr/>
        </p:nvSpPr>
        <p:spPr>
          <a:xfrm>
            <a:off x="0" y="558226"/>
            <a:ext cx="3228006" cy="1049102"/>
          </a:xfrm>
          <a:custGeom>
            <a:avLst/>
            <a:gdLst/>
            <a:ahLst/>
            <a:cxnLst/>
            <a:rect l="l" t="t" r="r" b="b"/>
            <a:pathLst>
              <a:path w="3228006" h="1049102">
                <a:moveTo>
                  <a:pt x="0" y="0"/>
                </a:moveTo>
                <a:lnTo>
                  <a:pt x="3228006" y="0"/>
                </a:lnTo>
                <a:lnTo>
                  <a:pt x="3228006" y="1049102"/>
                </a:lnTo>
                <a:lnTo>
                  <a:pt x="0" y="1049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4" name="TextBox 14"/>
          <p:cNvSpPr txBox="1"/>
          <p:nvPr/>
        </p:nvSpPr>
        <p:spPr>
          <a:xfrm>
            <a:off x="3331206" y="1689575"/>
            <a:ext cx="246459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 Up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95312" y="272476"/>
            <a:ext cx="43338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93275" y="255093"/>
            <a:ext cx="5487891" cy="9870582"/>
          </a:xfrm>
          <a:custGeom>
            <a:avLst/>
            <a:gdLst/>
            <a:ahLst/>
            <a:cxnLst/>
            <a:rect l="l" t="t" r="r" b="b"/>
            <a:pathLst>
              <a:path w="5487891" h="9870582">
                <a:moveTo>
                  <a:pt x="0" y="0"/>
                </a:moveTo>
                <a:lnTo>
                  <a:pt x="5487891" y="0"/>
                </a:lnTo>
                <a:lnTo>
                  <a:pt x="5487891" y="9870582"/>
                </a:lnTo>
                <a:lnTo>
                  <a:pt x="0" y="9870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3" name="Freeform 3"/>
          <p:cNvSpPr/>
          <p:nvPr/>
        </p:nvSpPr>
        <p:spPr>
          <a:xfrm>
            <a:off x="3631801" y="2762269"/>
            <a:ext cx="2797126" cy="1510448"/>
          </a:xfrm>
          <a:custGeom>
            <a:avLst/>
            <a:gdLst/>
            <a:ahLst/>
            <a:cxnLst/>
            <a:rect l="l" t="t" r="r" b="b"/>
            <a:pathLst>
              <a:path w="2797126" h="1510448">
                <a:moveTo>
                  <a:pt x="0" y="0"/>
                </a:moveTo>
                <a:lnTo>
                  <a:pt x="2797126" y="0"/>
                </a:lnTo>
                <a:lnTo>
                  <a:pt x="2797126" y="1510448"/>
                </a:lnTo>
                <a:lnTo>
                  <a:pt x="0" y="1510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4" name="Group 4"/>
          <p:cNvGrpSpPr/>
          <p:nvPr/>
        </p:nvGrpSpPr>
        <p:grpSpPr>
          <a:xfrm rot="2700000">
            <a:off x="-1316490" y="-2815260"/>
            <a:ext cx="5491789" cy="2640283"/>
            <a:chOff x="0" y="0"/>
            <a:chExt cx="660400" cy="317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-1659098" y="-2208307"/>
            <a:ext cx="3840133" cy="380124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1817546" y="-1976741"/>
            <a:ext cx="3731738" cy="3731738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1950558" y="-1711261"/>
            <a:ext cx="3604569" cy="3604569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044357" y="-1425194"/>
            <a:ext cx="3473761" cy="347376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150894" y="-1099573"/>
            <a:ext cx="3219856" cy="3219856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240372" y="-770954"/>
            <a:ext cx="2935412" cy="2951702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3" name="Freeform 13"/>
          <p:cNvSpPr/>
          <p:nvPr/>
        </p:nvSpPr>
        <p:spPr>
          <a:xfrm>
            <a:off x="-113231" y="377667"/>
            <a:ext cx="3085270" cy="1002713"/>
          </a:xfrm>
          <a:custGeom>
            <a:avLst/>
            <a:gdLst/>
            <a:ahLst/>
            <a:cxnLst/>
            <a:rect l="l" t="t" r="r" b="b"/>
            <a:pathLst>
              <a:path w="3085270" h="1002713">
                <a:moveTo>
                  <a:pt x="0" y="0"/>
                </a:moveTo>
                <a:lnTo>
                  <a:pt x="3085270" y="0"/>
                </a:lnTo>
                <a:lnTo>
                  <a:pt x="3085270" y="1002713"/>
                </a:lnTo>
                <a:lnTo>
                  <a:pt x="0" y="10027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4" name="TextBox 14"/>
          <p:cNvSpPr txBox="1"/>
          <p:nvPr/>
        </p:nvSpPr>
        <p:spPr>
          <a:xfrm>
            <a:off x="3631801" y="264618"/>
            <a:ext cx="4162938" cy="1115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74"/>
              </a:lnSpc>
              <a:spcBef>
                <a:spcPct val="0"/>
              </a:spcBef>
            </a:pPr>
            <a:r>
              <a:rPr lang="en-US" sz="739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Screens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57006" y="1579899"/>
            <a:ext cx="443626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Voice Cloning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98066" y="272476"/>
            <a:ext cx="684276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5569" y="255093"/>
            <a:ext cx="4404284" cy="9830043"/>
          </a:xfrm>
          <a:custGeom>
            <a:avLst/>
            <a:gdLst/>
            <a:ahLst/>
            <a:cxnLst/>
            <a:rect l="l" t="t" r="r" b="b"/>
            <a:pathLst>
              <a:path w="4404284" h="9830043">
                <a:moveTo>
                  <a:pt x="0" y="0"/>
                </a:moveTo>
                <a:lnTo>
                  <a:pt x="4404284" y="0"/>
                </a:lnTo>
                <a:lnTo>
                  <a:pt x="4404284" y="9830044"/>
                </a:lnTo>
                <a:lnTo>
                  <a:pt x="0" y="9830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37" r="-1537"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3" name="Freeform 3"/>
          <p:cNvSpPr/>
          <p:nvPr/>
        </p:nvSpPr>
        <p:spPr>
          <a:xfrm>
            <a:off x="5532560" y="3543300"/>
            <a:ext cx="2436127" cy="2305186"/>
          </a:xfrm>
          <a:custGeom>
            <a:avLst/>
            <a:gdLst/>
            <a:ahLst/>
            <a:cxnLst/>
            <a:rect l="l" t="t" r="r" b="b"/>
            <a:pathLst>
              <a:path w="2436127" h="2305186">
                <a:moveTo>
                  <a:pt x="0" y="0"/>
                </a:moveTo>
                <a:lnTo>
                  <a:pt x="2436128" y="0"/>
                </a:lnTo>
                <a:lnTo>
                  <a:pt x="2436128" y="2305186"/>
                </a:lnTo>
                <a:lnTo>
                  <a:pt x="0" y="2305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4" name="Group 4"/>
          <p:cNvGrpSpPr/>
          <p:nvPr/>
        </p:nvGrpSpPr>
        <p:grpSpPr>
          <a:xfrm rot="2700000">
            <a:off x="-1316490" y="-2815260"/>
            <a:ext cx="5491789" cy="2640283"/>
            <a:chOff x="0" y="0"/>
            <a:chExt cx="660400" cy="317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-1659098" y="-2208307"/>
            <a:ext cx="3840133" cy="380124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1817546" y="-1976741"/>
            <a:ext cx="3731738" cy="3731738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1950558" y="-1711261"/>
            <a:ext cx="3604569" cy="3604569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044357" y="-1425194"/>
            <a:ext cx="3473761" cy="347376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150894" y="-1099573"/>
            <a:ext cx="3219856" cy="3219856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240372" y="-770954"/>
            <a:ext cx="2935412" cy="2951702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3" name="Freeform 13"/>
          <p:cNvSpPr/>
          <p:nvPr/>
        </p:nvSpPr>
        <p:spPr>
          <a:xfrm>
            <a:off x="-40351" y="551029"/>
            <a:ext cx="2939511" cy="955341"/>
          </a:xfrm>
          <a:custGeom>
            <a:avLst/>
            <a:gdLst/>
            <a:ahLst/>
            <a:cxnLst/>
            <a:rect l="l" t="t" r="r" b="b"/>
            <a:pathLst>
              <a:path w="2939511" h="955341">
                <a:moveTo>
                  <a:pt x="0" y="0"/>
                </a:moveTo>
                <a:lnTo>
                  <a:pt x="2939511" y="0"/>
                </a:lnTo>
                <a:lnTo>
                  <a:pt x="2939511" y="955342"/>
                </a:lnTo>
                <a:lnTo>
                  <a:pt x="0" y="955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4" name="TextBox 14"/>
          <p:cNvSpPr txBox="1"/>
          <p:nvPr/>
        </p:nvSpPr>
        <p:spPr>
          <a:xfrm>
            <a:off x="4784080" y="264618"/>
            <a:ext cx="3933088" cy="1115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74"/>
              </a:lnSpc>
              <a:spcBef>
                <a:spcPct val="0"/>
              </a:spcBef>
            </a:pPr>
            <a:r>
              <a:rPr lang="en-US" sz="739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Screens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84080" y="1629493"/>
            <a:ext cx="433149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 Screen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88094" y="272476"/>
            <a:ext cx="44782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27469" y="255093"/>
            <a:ext cx="5152256" cy="10031907"/>
          </a:xfrm>
          <a:custGeom>
            <a:avLst/>
            <a:gdLst/>
            <a:ahLst/>
            <a:cxnLst/>
            <a:rect l="l" t="t" r="r" b="b"/>
            <a:pathLst>
              <a:path w="5152256" h="10031907">
                <a:moveTo>
                  <a:pt x="0" y="0"/>
                </a:moveTo>
                <a:lnTo>
                  <a:pt x="5152256" y="0"/>
                </a:lnTo>
                <a:lnTo>
                  <a:pt x="5152256" y="10031907"/>
                </a:lnTo>
                <a:lnTo>
                  <a:pt x="0" y="10031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3" name="Group 3"/>
          <p:cNvGrpSpPr/>
          <p:nvPr/>
        </p:nvGrpSpPr>
        <p:grpSpPr>
          <a:xfrm rot="2700000">
            <a:off x="-1316490" y="-2815260"/>
            <a:ext cx="5491789" cy="2640283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-1659098" y="-2208307"/>
            <a:ext cx="3840133" cy="380124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1817546" y="-1976741"/>
            <a:ext cx="3731738" cy="3731738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1950558" y="-1711261"/>
            <a:ext cx="3604569" cy="3604569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044357" y="-1425194"/>
            <a:ext cx="3473761" cy="347376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150894" y="-1099573"/>
            <a:ext cx="3219856" cy="3219856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240372" y="-770954"/>
            <a:ext cx="2935412" cy="2951702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Freeform 12"/>
          <p:cNvSpPr/>
          <p:nvPr/>
        </p:nvSpPr>
        <p:spPr>
          <a:xfrm>
            <a:off x="-147164" y="641765"/>
            <a:ext cx="2926675" cy="951169"/>
          </a:xfrm>
          <a:custGeom>
            <a:avLst/>
            <a:gdLst/>
            <a:ahLst/>
            <a:cxnLst/>
            <a:rect l="l" t="t" r="r" b="b"/>
            <a:pathLst>
              <a:path w="2926675" h="951169">
                <a:moveTo>
                  <a:pt x="0" y="0"/>
                </a:moveTo>
                <a:lnTo>
                  <a:pt x="2926674" y="0"/>
                </a:lnTo>
                <a:lnTo>
                  <a:pt x="2926674" y="951169"/>
                </a:lnTo>
                <a:lnTo>
                  <a:pt x="0" y="9511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TextBox 13"/>
          <p:cNvSpPr txBox="1"/>
          <p:nvPr/>
        </p:nvSpPr>
        <p:spPr>
          <a:xfrm>
            <a:off x="4730140" y="264618"/>
            <a:ext cx="3995941" cy="1115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74"/>
              </a:lnSpc>
              <a:spcBef>
                <a:spcPct val="0"/>
              </a:spcBef>
            </a:pPr>
            <a:r>
              <a:rPr lang="en-US" sz="739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Screens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30140" y="1646192"/>
            <a:ext cx="222423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Calling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6669" y="272476"/>
            <a:ext cx="39067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93836" y="210888"/>
            <a:ext cx="3826573" cy="3826573"/>
          </a:xfrm>
          <a:custGeom>
            <a:avLst/>
            <a:gdLst/>
            <a:ahLst/>
            <a:cxnLst/>
            <a:rect l="l" t="t" r="r" b="b"/>
            <a:pathLst>
              <a:path w="3826573" h="3826573">
                <a:moveTo>
                  <a:pt x="0" y="0"/>
                </a:moveTo>
                <a:lnTo>
                  <a:pt x="3826572" y="0"/>
                </a:lnTo>
                <a:lnTo>
                  <a:pt x="3826572" y="3826572"/>
                </a:lnTo>
                <a:lnTo>
                  <a:pt x="0" y="38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3" name="Group 3"/>
          <p:cNvGrpSpPr/>
          <p:nvPr/>
        </p:nvGrpSpPr>
        <p:grpSpPr>
          <a:xfrm rot="2700000">
            <a:off x="-1316490" y="-2815260"/>
            <a:ext cx="5491789" cy="2640283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-1659098" y="-2208307"/>
            <a:ext cx="3840133" cy="380124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1817546" y="-1976741"/>
            <a:ext cx="3731738" cy="3731738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1950558" y="-1711261"/>
            <a:ext cx="3604569" cy="3604569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044357" y="-1425194"/>
            <a:ext cx="3473761" cy="347376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150894" y="-1099573"/>
            <a:ext cx="3219856" cy="3219856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240372" y="-770954"/>
            <a:ext cx="2935412" cy="2951702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Freeform 12"/>
          <p:cNvSpPr/>
          <p:nvPr/>
        </p:nvSpPr>
        <p:spPr>
          <a:xfrm>
            <a:off x="0" y="558226"/>
            <a:ext cx="2598911" cy="844646"/>
          </a:xfrm>
          <a:custGeom>
            <a:avLst/>
            <a:gdLst/>
            <a:ahLst/>
            <a:cxnLst/>
            <a:rect l="l" t="t" r="r" b="b"/>
            <a:pathLst>
              <a:path w="2598911" h="844646">
                <a:moveTo>
                  <a:pt x="0" y="0"/>
                </a:moveTo>
                <a:lnTo>
                  <a:pt x="2598911" y="0"/>
                </a:lnTo>
                <a:lnTo>
                  <a:pt x="2598911" y="844646"/>
                </a:lnTo>
                <a:lnTo>
                  <a:pt x="0" y="8446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TextBox 13"/>
          <p:cNvSpPr txBox="1"/>
          <p:nvPr/>
        </p:nvSpPr>
        <p:spPr>
          <a:xfrm>
            <a:off x="3865296" y="552553"/>
            <a:ext cx="9234859" cy="2238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74"/>
              </a:lnSpc>
              <a:spcBef>
                <a:spcPct val="0"/>
              </a:spcBef>
            </a:pPr>
            <a:r>
              <a:rPr lang="en-US" sz="739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VERIFICATION AND EVALUATION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86726" y="3970785"/>
            <a:ext cx="11287744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 UI responsiveness and navigation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 all components in different Environments*.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 all components latency.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 overall application latency and quality.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95536" y="272476"/>
            <a:ext cx="562904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595199" y="-3458628"/>
            <a:ext cx="6125227" cy="2944821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977324" y="-2781668"/>
            <a:ext cx="4283065" cy="4239687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6" name="AutoShape 6"/>
          <p:cNvSpPr/>
          <p:nvPr/>
        </p:nvSpPr>
        <p:spPr>
          <a:xfrm>
            <a:off x="-2154047" y="-2523393"/>
            <a:ext cx="4162166" cy="4162166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2302401" y="-2227291"/>
            <a:ext cx="4020330" cy="4020330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407020" y="-1908228"/>
            <a:ext cx="3874434" cy="3874434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525845" y="-1545049"/>
            <a:ext cx="3591243" cy="3591243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625644" y="-1178527"/>
            <a:ext cx="3273991" cy="3292159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604359" y="-714609"/>
            <a:ext cx="2789852" cy="2775457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grpSp>
        <p:nvGrpSpPr>
          <p:cNvPr id="12" name="Group 12"/>
          <p:cNvGrpSpPr/>
          <p:nvPr/>
        </p:nvGrpSpPr>
        <p:grpSpPr>
          <a:xfrm rot="-2700000">
            <a:off x="12990196" y="7917940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6" name="AutoShape 1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7" name="AutoShape 1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Box 18"/>
          <p:cNvSpPr txBox="1"/>
          <p:nvPr/>
        </p:nvSpPr>
        <p:spPr>
          <a:xfrm>
            <a:off x="779371" y="3077758"/>
            <a:ext cx="16748729" cy="7720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0674" lvl="1" indent="-390337" algn="l">
              <a:lnSpc>
                <a:spcPts val="4339"/>
              </a:lnSpc>
              <a:buFont typeface="Arial"/>
              <a:buChar char="•"/>
            </a:pPr>
            <a:r>
              <a:rPr lang="en-US" sz="361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Voice cloning/conversion training may yield inconsistent results.</a:t>
            </a:r>
          </a:p>
          <a:p>
            <a:pPr algn="l">
              <a:lnSpc>
                <a:spcPts val="433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80674" lvl="1" indent="-390337" algn="l">
              <a:lnSpc>
                <a:spcPts val="4339"/>
              </a:lnSpc>
              <a:buFont typeface="Arial"/>
              <a:buChar char="•"/>
            </a:pPr>
            <a:r>
              <a:rPr lang="en-US" sz="361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Noise suppression and voice separation may distort audio quality.</a:t>
            </a:r>
          </a:p>
          <a:p>
            <a:pPr algn="l">
              <a:lnSpc>
                <a:spcPts val="433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80674" lvl="1" indent="-390337" algn="l">
              <a:lnSpc>
                <a:spcPts val="4339"/>
              </a:lnSpc>
              <a:buFont typeface="Arial"/>
              <a:buChar char="•"/>
            </a:pPr>
            <a:r>
              <a:rPr lang="en-US" sz="361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Managing low latency is challenging due to the need to process multiple components.</a:t>
            </a:r>
          </a:p>
          <a:p>
            <a:pPr algn="l">
              <a:lnSpc>
                <a:spcPts val="433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80674" lvl="1" indent="-390337" algn="l">
              <a:lnSpc>
                <a:spcPts val="4339"/>
              </a:lnSpc>
              <a:buFont typeface="Arial"/>
              <a:buChar char="•"/>
            </a:pPr>
            <a:r>
              <a:rPr lang="en-US" sz="361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Our project relies on external components that may experience downtime.</a:t>
            </a:r>
          </a:p>
          <a:p>
            <a:pPr algn="l">
              <a:lnSpc>
                <a:spcPts val="433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33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33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33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25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1649259" y="716990"/>
            <a:ext cx="3153432" cy="2033963"/>
          </a:xfrm>
          <a:custGeom>
            <a:avLst/>
            <a:gdLst/>
            <a:ahLst/>
            <a:cxnLst/>
            <a:rect l="l" t="t" r="r" b="b"/>
            <a:pathLst>
              <a:path w="3153432" h="2033963">
                <a:moveTo>
                  <a:pt x="0" y="0"/>
                </a:moveTo>
                <a:lnTo>
                  <a:pt x="3153431" y="0"/>
                </a:lnTo>
                <a:lnTo>
                  <a:pt x="3153431" y="2033964"/>
                </a:lnTo>
                <a:lnTo>
                  <a:pt x="0" y="2033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0" name="Freeform 20"/>
          <p:cNvSpPr/>
          <p:nvPr/>
        </p:nvSpPr>
        <p:spPr>
          <a:xfrm>
            <a:off x="-79751" y="507797"/>
            <a:ext cx="3094333" cy="1005658"/>
          </a:xfrm>
          <a:custGeom>
            <a:avLst/>
            <a:gdLst/>
            <a:ahLst/>
            <a:cxnLst/>
            <a:rect l="l" t="t" r="r" b="b"/>
            <a:pathLst>
              <a:path w="3094333" h="1005658">
                <a:moveTo>
                  <a:pt x="0" y="0"/>
                </a:moveTo>
                <a:lnTo>
                  <a:pt x="3094332" y="0"/>
                </a:lnTo>
                <a:lnTo>
                  <a:pt x="3094332" y="1005658"/>
                </a:lnTo>
                <a:lnTo>
                  <a:pt x="0" y="10056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1" name="TextBox 21"/>
          <p:cNvSpPr txBox="1"/>
          <p:nvPr/>
        </p:nvSpPr>
        <p:spPr>
          <a:xfrm>
            <a:off x="6172200" y="972435"/>
            <a:ext cx="5568666" cy="1148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88169" y="272476"/>
            <a:ext cx="44767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9" name="Freeform 19"/>
          <p:cNvSpPr/>
          <p:nvPr/>
        </p:nvSpPr>
        <p:spPr>
          <a:xfrm>
            <a:off x="15094542" y="601204"/>
            <a:ext cx="1893351" cy="1824502"/>
          </a:xfrm>
          <a:custGeom>
            <a:avLst/>
            <a:gdLst/>
            <a:ahLst/>
            <a:cxnLst/>
            <a:rect l="l" t="t" r="r" b="b"/>
            <a:pathLst>
              <a:path w="1893351" h="1824502">
                <a:moveTo>
                  <a:pt x="0" y="0"/>
                </a:moveTo>
                <a:lnTo>
                  <a:pt x="1893351" y="0"/>
                </a:lnTo>
                <a:lnTo>
                  <a:pt x="1893351" y="1824502"/>
                </a:lnTo>
                <a:lnTo>
                  <a:pt x="0" y="1824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0" name="TextBox 20"/>
          <p:cNvSpPr txBox="1"/>
          <p:nvPr/>
        </p:nvSpPr>
        <p:spPr>
          <a:xfrm>
            <a:off x="2331308" y="2792255"/>
            <a:ext cx="14927992" cy="62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082" lvl="1" indent="-383041" algn="l">
              <a:lnSpc>
                <a:spcPts val="4967"/>
              </a:lnSpc>
              <a:buFont typeface="Arial"/>
              <a:buChar char="•"/>
            </a:pPr>
            <a:r>
              <a:rPr lang="en-US" sz="3548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Efficient solutions to language barriers are more crucial than ever.</a:t>
            </a:r>
          </a:p>
          <a:p>
            <a:pPr algn="l">
              <a:lnSpc>
                <a:spcPts val="4967"/>
              </a:lnSpc>
            </a:pPr>
            <a:endParaRPr lang="en-US" sz="3548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66082" lvl="1" indent="-383041" algn="l">
              <a:lnSpc>
                <a:spcPts val="4967"/>
              </a:lnSpc>
              <a:buFont typeface="Arial"/>
              <a:buChar char="•"/>
            </a:pPr>
            <a:r>
              <a:rPr lang="en-US" sz="3548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There is a need for translation tools that better resemble natural conversation.</a:t>
            </a:r>
          </a:p>
          <a:p>
            <a:pPr algn="l">
              <a:lnSpc>
                <a:spcPts val="4967"/>
              </a:lnSpc>
            </a:pPr>
            <a:endParaRPr lang="en-US" sz="3548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66082" lvl="1" indent="-383041" algn="l">
              <a:lnSpc>
                <a:spcPts val="4967"/>
              </a:lnSpc>
              <a:buFont typeface="Arial"/>
              <a:buChar char="•"/>
            </a:pPr>
            <a:r>
              <a:rPr lang="en-US" sz="3548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Current tools lack personalized, human-like output.</a:t>
            </a:r>
          </a:p>
          <a:p>
            <a:pPr algn="l">
              <a:lnSpc>
                <a:spcPts val="4967"/>
              </a:lnSpc>
            </a:pPr>
            <a:endParaRPr lang="en-US" sz="3548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66082" lvl="1" indent="-383041" algn="l">
              <a:lnSpc>
                <a:spcPts val="4967"/>
              </a:lnSpc>
              <a:buFont typeface="Arial"/>
              <a:buChar char="•"/>
            </a:pPr>
            <a:r>
              <a:rPr lang="en-US" sz="3548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Many current methods offer low-leve translations.</a:t>
            </a:r>
          </a:p>
          <a:p>
            <a:pPr algn="l">
              <a:lnSpc>
                <a:spcPts val="4967"/>
              </a:lnSpc>
            </a:pPr>
            <a:endParaRPr lang="en-US" sz="3548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-45695" y="677160"/>
            <a:ext cx="4115384" cy="1337500"/>
          </a:xfrm>
          <a:custGeom>
            <a:avLst/>
            <a:gdLst/>
            <a:ahLst/>
            <a:cxnLst/>
            <a:rect l="l" t="t" r="r" b="b"/>
            <a:pathLst>
              <a:path w="4115384" h="1337500">
                <a:moveTo>
                  <a:pt x="0" y="0"/>
                </a:moveTo>
                <a:lnTo>
                  <a:pt x="4115384" y="0"/>
                </a:lnTo>
                <a:lnTo>
                  <a:pt x="4115384" y="1337500"/>
                </a:lnTo>
                <a:lnTo>
                  <a:pt x="0" y="1337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2" name="TextBox 22"/>
          <p:cNvSpPr txBox="1"/>
          <p:nvPr/>
        </p:nvSpPr>
        <p:spPr>
          <a:xfrm>
            <a:off x="5992596" y="972435"/>
            <a:ext cx="7605415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07445" y="391410"/>
            <a:ext cx="20910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54601" y="4623754"/>
            <a:ext cx="2947693" cy="4114800"/>
          </a:xfrm>
          <a:custGeom>
            <a:avLst/>
            <a:gdLst/>
            <a:ahLst/>
            <a:cxnLst/>
            <a:rect l="l" t="t" r="r" b="b"/>
            <a:pathLst>
              <a:path w="2947693" h="4114800">
                <a:moveTo>
                  <a:pt x="0" y="0"/>
                </a:moveTo>
                <a:lnTo>
                  <a:pt x="2947693" y="0"/>
                </a:lnTo>
                <a:lnTo>
                  <a:pt x="29476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3" name="Group 3"/>
          <p:cNvGrpSpPr/>
          <p:nvPr/>
        </p:nvGrpSpPr>
        <p:grpSpPr>
          <a:xfrm>
            <a:off x="0" y="563543"/>
            <a:ext cx="16230600" cy="5170207"/>
            <a:chOff x="0" y="0"/>
            <a:chExt cx="21640800" cy="6893610"/>
          </a:xfrm>
        </p:grpSpPr>
        <p:sp>
          <p:nvSpPr>
            <p:cNvPr id="4" name="TextBox 4"/>
            <p:cNvSpPr txBox="1"/>
            <p:nvPr/>
          </p:nvSpPr>
          <p:spPr>
            <a:xfrm>
              <a:off x="7792559" y="247650"/>
              <a:ext cx="6055682" cy="1883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21"/>
                </a:lnSpc>
              </a:pPr>
              <a:r>
                <a:rPr lang="en-US" sz="8280" spc="-149">
                  <a:solidFill>
                    <a:srgbClr val="000000"/>
                  </a:solidFill>
                  <a:latin typeface="Trend Sans One"/>
                  <a:ea typeface="Trend Sans One"/>
                  <a:cs typeface="Trend Sans One"/>
                  <a:sym typeface="Trend Sans One"/>
                </a:rPr>
                <a:t>thank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91073"/>
              <a:ext cx="21640800" cy="4002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35"/>
                </a:lnSpc>
              </a:pPr>
              <a:r>
                <a:rPr lang="en-US" sz="23296" spc="-535">
                  <a:solidFill>
                    <a:srgbClr val="FF5055"/>
                  </a:solidFill>
                  <a:latin typeface="Trend Slab Four"/>
                  <a:ea typeface="Trend Slab Four"/>
                  <a:cs typeface="Trend Slab Four"/>
                  <a:sym typeface="Trend Slab Four"/>
                </a:rPr>
                <a:t>you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-1316490" y="-2815260"/>
            <a:ext cx="5491789" cy="2640283"/>
            <a:chOff x="0" y="0"/>
            <a:chExt cx="660400" cy="317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-1659098" y="-2208307"/>
            <a:ext cx="3840133" cy="380124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1817546" y="-1976741"/>
            <a:ext cx="3731738" cy="3731738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1950558" y="-1711261"/>
            <a:ext cx="3604569" cy="3604569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044357" y="-1425194"/>
            <a:ext cx="3473761" cy="3473761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3" name="AutoShape 13"/>
          <p:cNvSpPr/>
          <p:nvPr/>
        </p:nvSpPr>
        <p:spPr>
          <a:xfrm>
            <a:off x="-2150894" y="-1099573"/>
            <a:ext cx="3219856" cy="3219856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4" name="AutoShape 14"/>
          <p:cNvSpPr/>
          <p:nvPr/>
        </p:nvSpPr>
        <p:spPr>
          <a:xfrm>
            <a:off x="-2240372" y="-770954"/>
            <a:ext cx="2935412" cy="2951702"/>
          </a:xfrm>
          <a:prstGeom prst="line">
            <a:avLst/>
          </a:prstGeom>
          <a:ln w="19050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5" name="Freeform 15"/>
          <p:cNvSpPr/>
          <p:nvPr/>
        </p:nvSpPr>
        <p:spPr>
          <a:xfrm>
            <a:off x="-40730" y="563543"/>
            <a:ext cx="2940269" cy="955587"/>
          </a:xfrm>
          <a:custGeom>
            <a:avLst/>
            <a:gdLst/>
            <a:ahLst/>
            <a:cxnLst/>
            <a:rect l="l" t="t" r="r" b="b"/>
            <a:pathLst>
              <a:path w="2940269" h="955587">
                <a:moveTo>
                  <a:pt x="0" y="0"/>
                </a:moveTo>
                <a:lnTo>
                  <a:pt x="2940269" y="0"/>
                </a:lnTo>
                <a:lnTo>
                  <a:pt x="2940269" y="955587"/>
                </a:lnTo>
                <a:lnTo>
                  <a:pt x="0" y="9555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16" name="Group 16"/>
          <p:cNvGrpSpPr/>
          <p:nvPr/>
        </p:nvGrpSpPr>
        <p:grpSpPr>
          <a:xfrm>
            <a:off x="866354" y="4340524"/>
            <a:ext cx="13674025" cy="3867268"/>
            <a:chOff x="0" y="0"/>
            <a:chExt cx="18232033" cy="5156357"/>
          </a:xfrm>
        </p:grpSpPr>
        <p:sp>
          <p:nvSpPr>
            <p:cNvPr id="17" name="TextBox 17"/>
            <p:cNvSpPr txBox="1"/>
            <p:nvPr/>
          </p:nvSpPr>
          <p:spPr>
            <a:xfrm>
              <a:off x="0" y="476250"/>
              <a:ext cx="18232033" cy="389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89"/>
                </a:lnSpc>
              </a:pPr>
              <a:endParaRPr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1761" y="3802407"/>
              <a:ext cx="18060272" cy="1353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82"/>
                </a:lnSpc>
              </a:pPr>
              <a:r>
                <a:rPr lang="en-US" sz="7074" spc="77">
                  <a:solidFill>
                    <a:srgbClr val="000000"/>
                  </a:solidFill>
                  <a:latin typeface="Barlow Condensed"/>
                  <a:ea typeface="Barlow Condensed"/>
                  <a:cs typeface="Barlow Condensed"/>
                  <a:sym typeface="Barlow Condensed"/>
                </a:rPr>
                <a:t>ANY QUESTIONS ?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73658" y="272476"/>
            <a:ext cx="653752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9" name="TextBox 19"/>
          <p:cNvSpPr txBox="1"/>
          <p:nvPr/>
        </p:nvSpPr>
        <p:spPr>
          <a:xfrm>
            <a:off x="1339718" y="3264517"/>
            <a:ext cx="16480532" cy="37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443" lvl="1" indent="-383221" algn="l">
              <a:lnSpc>
                <a:spcPts val="4259"/>
              </a:lnSpc>
              <a:buFont typeface="Arial"/>
              <a:buChar char="•"/>
            </a:pPr>
            <a:r>
              <a:rPr lang="en-US" sz="354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Real-time translation: Offers live spoken translations.</a:t>
            </a:r>
          </a:p>
          <a:p>
            <a:pPr algn="l">
              <a:lnSpc>
                <a:spcPts val="4259"/>
              </a:lnSpc>
            </a:pPr>
            <a:endParaRPr lang="en-US" sz="354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259"/>
              </a:lnSpc>
            </a:pPr>
            <a:endParaRPr lang="en-US" sz="354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66443" lvl="1" indent="-383221" algn="l">
              <a:lnSpc>
                <a:spcPts val="4259"/>
              </a:lnSpc>
              <a:buFont typeface="Arial"/>
              <a:buChar char="•"/>
            </a:pPr>
            <a:r>
              <a:rPr lang="en-US" sz="354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Message-based translation: Translates recorded speech.</a:t>
            </a:r>
          </a:p>
          <a:p>
            <a:pPr algn="l">
              <a:lnSpc>
                <a:spcPts val="4259"/>
              </a:lnSpc>
            </a:pPr>
            <a:endParaRPr lang="en-US" sz="354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259"/>
              </a:lnSpc>
            </a:pPr>
            <a:endParaRPr lang="en-US" sz="354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66443" lvl="1" indent="-383221" algn="l">
              <a:lnSpc>
                <a:spcPts val="4259"/>
              </a:lnSpc>
              <a:buFont typeface="Arial"/>
              <a:buChar char="•"/>
            </a:pPr>
            <a:r>
              <a:rPr lang="en-US" sz="354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Transcrption-based translation: Provides translated text from speech.</a:t>
            </a:r>
          </a:p>
        </p:txBody>
      </p:sp>
      <p:sp>
        <p:nvSpPr>
          <p:cNvPr id="20" name="Freeform 20"/>
          <p:cNvSpPr/>
          <p:nvPr/>
        </p:nvSpPr>
        <p:spPr>
          <a:xfrm>
            <a:off x="220229" y="800100"/>
            <a:ext cx="3623361" cy="1177592"/>
          </a:xfrm>
          <a:custGeom>
            <a:avLst/>
            <a:gdLst/>
            <a:ahLst/>
            <a:cxnLst/>
            <a:rect l="l" t="t" r="r" b="b"/>
            <a:pathLst>
              <a:path w="3623361" h="1177592">
                <a:moveTo>
                  <a:pt x="0" y="0"/>
                </a:moveTo>
                <a:lnTo>
                  <a:pt x="3623361" y="0"/>
                </a:lnTo>
                <a:lnTo>
                  <a:pt x="3623361" y="1177592"/>
                </a:lnTo>
                <a:lnTo>
                  <a:pt x="0" y="1177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1" name="TextBox 21"/>
          <p:cNvSpPr txBox="1"/>
          <p:nvPr/>
        </p:nvSpPr>
        <p:spPr>
          <a:xfrm>
            <a:off x="4363310" y="972435"/>
            <a:ext cx="10433348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EXISTING SOLUTIONS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34108" y="514350"/>
            <a:ext cx="22101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9" name="Freeform 19"/>
          <p:cNvSpPr/>
          <p:nvPr/>
        </p:nvSpPr>
        <p:spPr>
          <a:xfrm>
            <a:off x="15312641" y="538359"/>
            <a:ext cx="2568292" cy="2539399"/>
          </a:xfrm>
          <a:custGeom>
            <a:avLst/>
            <a:gdLst/>
            <a:ahLst/>
            <a:cxnLst/>
            <a:rect l="l" t="t" r="r" b="b"/>
            <a:pathLst>
              <a:path w="2568292" h="2539399">
                <a:moveTo>
                  <a:pt x="0" y="0"/>
                </a:moveTo>
                <a:lnTo>
                  <a:pt x="2568292" y="0"/>
                </a:lnTo>
                <a:lnTo>
                  <a:pt x="2568292" y="2539399"/>
                </a:lnTo>
                <a:lnTo>
                  <a:pt x="0" y="2539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0" name="TextBox 20"/>
          <p:cNvSpPr txBox="1"/>
          <p:nvPr/>
        </p:nvSpPr>
        <p:spPr>
          <a:xfrm>
            <a:off x="779371" y="3068233"/>
            <a:ext cx="16748729" cy="516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400" b="1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GLOBALCommunication</a:t>
            </a:r>
            <a:r>
              <a:rPr lang="en-US" sz="50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  <a:p>
            <a:pPr algn="ctr">
              <a:lnSpc>
                <a:spcPts val="4339"/>
              </a:lnSpc>
            </a:pPr>
            <a:endParaRPr lang="en-US" sz="50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259"/>
              </a:lnSpc>
            </a:pPr>
            <a:r>
              <a:rPr lang="en-US" sz="354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GlobalCommunication</a:t>
            </a:r>
            <a:r>
              <a:rPr lang="en-US" sz="354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is an app made for both Android and iOS that</a:t>
            </a:r>
          </a:p>
          <a:p>
            <a:pPr algn="ctr">
              <a:lnSpc>
                <a:spcPts val="4259"/>
              </a:lnSpc>
            </a:pPr>
            <a:endParaRPr lang="en-US" sz="354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259"/>
              </a:lnSpc>
            </a:pPr>
            <a:r>
              <a:rPr lang="en-US" sz="354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provides high-quality speech-to-speech translation in near real-time,</a:t>
            </a:r>
          </a:p>
          <a:p>
            <a:pPr algn="ctr">
              <a:lnSpc>
                <a:spcPts val="4259"/>
              </a:lnSpc>
            </a:pPr>
            <a:endParaRPr lang="en-US" sz="354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259"/>
              </a:lnSpc>
            </a:pPr>
            <a:r>
              <a:rPr lang="en-US" sz="354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retaining the original speaker's voice with low latency for natural conversations.</a:t>
            </a:r>
          </a:p>
          <a:p>
            <a:pPr algn="ctr">
              <a:lnSpc>
                <a:spcPts val="4259"/>
              </a:lnSpc>
            </a:pPr>
            <a:endParaRPr lang="en-US" sz="354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226834" y="905760"/>
            <a:ext cx="3235558" cy="1051556"/>
          </a:xfrm>
          <a:custGeom>
            <a:avLst/>
            <a:gdLst/>
            <a:ahLst/>
            <a:cxnLst/>
            <a:rect l="l" t="t" r="r" b="b"/>
            <a:pathLst>
              <a:path w="3235558" h="1051556">
                <a:moveTo>
                  <a:pt x="0" y="0"/>
                </a:moveTo>
                <a:lnTo>
                  <a:pt x="3235558" y="0"/>
                </a:lnTo>
                <a:lnTo>
                  <a:pt x="3235558" y="1051556"/>
                </a:lnTo>
                <a:lnTo>
                  <a:pt x="0" y="1051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2" name="TextBox 22"/>
          <p:cNvSpPr txBox="1"/>
          <p:nvPr/>
        </p:nvSpPr>
        <p:spPr>
          <a:xfrm>
            <a:off x="3804456" y="1095375"/>
            <a:ext cx="10698560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PROPOSED SOLUTION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14078" y="481209"/>
            <a:ext cx="23053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9" name="Freeform 19"/>
          <p:cNvSpPr/>
          <p:nvPr/>
        </p:nvSpPr>
        <p:spPr>
          <a:xfrm>
            <a:off x="15094542" y="374140"/>
            <a:ext cx="2220629" cy="2278630"/>
          </a:xfrm>
          <a:custGeom>
            <a:avLst/>
            <a:gdLst/>
            <a:ahLst/>
            <a:cxnLst/>
            <a:rect l="l" t="t" r="r" b="b"/>
            <a:pathLst>
              <a:path w="2220629" h="2278630">
                <a:moveTo>
                  <a:pt x="0" y="0"/>
                </a:moveTo>
                <a:lnTo>
                  <a:pt x="2220629" y="0"/>
                </a:lnTo>
                <a:lnTo>
                  <a:pt x="2220629" y="2278630"/>
                </a:lnTo>
                <a:lnTo>
                  <a:pt x="0" y="227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0" name="TextBox 20"/>
          <p:cNvSpPr txBox="1"/>
          <p:nvPr/>
        </p:nvSpPr>
        <p:spPr>
          <a:xfrm>
            <a:off x="545108" y="3312224"/>
            <a:ext cx="17197785" cy="5946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444" lvl="1" indent="-383222" algn="l">
              <a:lnSpc>
                <a:spcPts val="3940"/>
              </a:lnSpc>
              <a:buFont typeface="Arial"/>
              <a:buChar char="•"/>
            </a:pPr>
            <a:r>
              <a:rPr lang="en-US" sz="354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Enable real-time, natural communication between people speaking different languages.</a:t>
            </a:r>
          </a:p>
          <a:p>
            <a:pPr algn="l">
              <a:lnSpc>
                <a:spcPts val="3940"/>
              </a:lnSpc>
            </a:pPr>
            <a:endParaRPr lang="en-US" sz="3549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66444" lvl="1" indent="-383222" algn="l">
              <a:lnSpc>
                <a:spcPts val="3940"/>
              </a:lnSpc>
              <a:buFont typeface="Arial"/>
              <a:buChar char="•"/>
            </a:pPr>
            <a:r>
              <a:rPr lang="en-US" sz="354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Provide personalized translations that retain the speaker's original voice.</a:t>
            </a:r>
          </a:p>
          <a:p>
            <a:pPr algn="l">
              <a:lnSpc>
                <a:spcPts val="3940"/>
              </a:lnSpc>
            </a:pPr>
            <a:endParaRPr lang="en-US" sz="3549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66444" lvl="1" indent="-383222" algn="l">
              <a:lnSpc>
                <a:spcPts val="3940"/>
              </a:lnSpc>
              <a:buFont typeface="Arial"/>
              <a:buChar char="•"/>
            </a:pPr>
            <a:r>
              <a:rPr lang="en-US" sz="354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Support multiple languages to make the app accessible to a wide range of users.</a:t>
            </a:r>
          </a:p>
          <a:p>
            <a:pPr algn="l">
              <a:lnSpc>
                <a:spcPts val="3940"/>
              </a:lnSpc>
            </a:pPr>
            <a:endParaRPr lang="en-US" sz="3549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66444" lvl="1" indent="-383222" algn="l">
              <a:lnSpc>
                <a:spcPts val="3940"/>
              </a:lnSpc>
              <a:buFont typeface="Arial"/>
              <a:buChar char="•"/>
            </a:pPr>
            <a:r>
              <a:rPr lang="en-US" sz="354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Develop an intuitive app that works seamlessly on both Android and iOS.</a:t>
            </a:r>
          </a:p>
          <a:p>
            <a:pPr algn="l">
              <a:lnSpc>
                <a:spcPts val="3940"/>
              </a:lnSpc>
            </a:pPr>
            <a:endParaRPr lang="en-US" sz="3549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40"/>
              </a:lnSpc>
            </a:pPr>
            <a:endParaRPr lang="en-US" sz="3549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40"/>
              </a:lnSpc>
            </a:pPr>
            <a:endParaRPr lang="en-US" sz="3549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225890" y="802090"/>
            <a:ext cx="3237446" cy="1052170"/>
          </a:xfrm>
          <a:custGeom>
            <a:avLst/>
            <a:gdLst/>
            <a:ahLst/>
            <a:cxnLst/>
            <a:rect l="l" t="t" r="r" b="b"/>
            <a:pathLst>
              <a:path w="3237446" h="1052170">
                <a:moveTo>
                  <a:pt x="0" y="0"/>
                </a:moveTo>
                <a:lnTo>
                  <a:pt x="3237446" y="0"/>
                </a:lnTo>
                <a:lnTo>
                  <a:pt x="3237446" y="1052170"/>
                </a:lnTo>
                <a:lnTo>
                  <a:pt x="0" y="1052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2" name="TextBox 22"/>
          <p:cNvSpPr txBox="1"/>
          <p:nvPr/>
        </p:nvSpPr>
        <p:spPr>
          <a:xfrm>
            <a:off x="4922948" y="972435"/>
            <a:ext cx="8239820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GOALS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19436" y="514350"/>
            <a:ext cx="22517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9" name="Freeform 19"/>
          <p:cNvSpPr/>
          <p:nvPr/>
        </p:nvSpPr>
        <p:spPr>
          <a:xfrm>
            <a:off x="15413621" y="795922"/>
            <a:ext cx="2455988" cy="2281836"/>
          </a:xfrm>
          <a:custGeom>
            <a:avLst/>
            <a:gdLst/>
            <a:ahLst/>
            <a:cxnLst/>
            <a:rect l="l" t="t" r="r" b="b"/>
            <a:pathLst>
              <a:path w="2455988" h="2281836">
                <a:moveTo>
                  <a:pt x="0" y="0"/>
                </a:moveTo>
                <a:lnTo>
                  <a:pt x="2455988" y="0"/>
                </a:lnTo>
                <a:lnTo>
                  <a:pt x="2455988" y="2281836"/>
                </a:lnTo>
                <a:lnTo>
                  <a:pt x="0" y="2281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0" name="TextBox 20"/>
          <p:cNvSpPr txBox="1"/>
          <p:nvPr/>
        </p:nvSpPr>
        <p:spPr>
          <a:xfrm>
            <a:off x="779371" y="3077758"/>
            <a:ext cx="16748729" cy="704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0674" lvl="1" indent="-390337" algn="l">
              <a:lnSpc>
                <a:spcPts val="4339"/>
              </a:lnSpc>
              <a:buFont typeface="Arial"/>
              <a:buChar char="•"/>
            </a:pPr>
            <a:r>
              <a:rPr lang="en-US" sz="361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Speech-to-speech translation using OpenAI APIs for real-time communication.</a:t>
            </a:r>
          </a:p>
          <a:p>
            <a:pPr algn="l">
              <a:lnSpc>
                <a:spcPts val="433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80674" lvl="1" indent="-390337" algn="l">
              <a:lnSpc>
                <a:spcPts val="4339"/>
              </a:lnSpc>
              <a:buFont typeface="Arial"/>
              <a:buChar char="•"/>
            </a:pPr>
            <a:r>
              <a:rPr lang="en-US" sz="361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Voice cloning and conversion through advanced AI models for personalized speech output.</a:t>
            </a:r>
          </a:p>
          <a:p>
            <a:pPr algn="l">
              <a:lnSpc>
                <a:spcPts val="433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80674" lvl="1" indent="-390337" algn="l">
              <a:lnSpc>
                <a:spcPts val="4339"/>
              </a:lnSpc>
              <a:buFont typeface="Arial"/>
              <a:buChar char="•"/>
            </a:pPr>
            <a:r>
              <a:rPr lang="en-US" sz="361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Stream-Based Communication System for continuous and fluid conversations.</a:t>
            </a:r>
          </a:p>
          <a:p>
            <a:pPr algn="l">
              <a:lnSpc>
                <a:spcPts val="433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80674" lvl="1" indent="-390337" algn="l">
              <a:lnSpc>
                <a:spcPts val="4339"/>
              </a:lnSpc>
              <a:buFont typeface="Arial"/>
              <a:buChar char="•"/>
            </a:pPr>
            <a:r>
              <a:rPr lang="en-US" sz="361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Noise suppression and voice separation to enhance clarity in various environments.</a:t>
            </a:r>
          </a:p>
          <a:p>
            <a:pPr algn="ctr">
              <a:lnSpc>
                <a:spcPts val="433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259"/>
              </a:lnSpc>
            </a:pPr>
            <a:endParaRPr lang="en-US" sz="361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360111" y="1028700"/>
            <a:ext cx="2794278" cy="908140"/>
          </a:xfrm>
          <a:custGeom>
            <a:avLst/>
            <a:gdLst/>
            <a:ahLst/>
            <a:cxnLst/>
            <a:rect l="l" t="t" r="r" b="b"/>
            <a:pathLst>
              <a:path w="2794278" h="908140">
                <a:moveTo>
                  <a:pt x="0" y="0"/>
                </a:moveTo>
                <a:lnTo>
                  <a:pt x="2794278" y="0"/>
                </a:lnTo>
                <a:lnTo>
                  <a:pt x="2794278" y="908140"/>
                </a:lnTo>
                <a:lnTo>
                  <a:pt x="0" y="9081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2" name="TextBox 22"/>
          <p:cNvSpPr txBox="1"/>
          <p:nvPr/>
        </p:nvSpPr>
        <p:spPr>
          <a:xfrm>
            <a:off x="3311364" y="972435"/>
            <a:ext cx="11435507" cy="2290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  <a:spcBef>
                <a:spcPct val="0"/>
              </a:spcBef>
            </a:pPr>
            <a:r>
              <a:rPr lang="en-US" sz="8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GlobalCommunication</a:t>
            </a:r>
            <a:r>
              <a:rPr lang="en-US" sz="8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FEATURES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75055" y="514350"/>
            <a:ext cx="2451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5468" y="273732"/>
            <a:ext cx="6926461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74"/>
              </a:lnSpc>
              <a:spcBef>
                <a:spcPct val="0"/>
              </a:spcBef>
            </a:pPr>
            <a:r>
              <a:rPr lang="en-US" sz="739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Execution plan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3" name="AutoShape 1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4" name="Freeform 14"/>
          <p:cNvSpPr/>
          <p:nvPr/>
        </p:nvSpPr>
        <p:spPr>
          <a:xfrm>
            <a:off x="14002827" y="0"/>
            <a:ext cx="3726374" cy="3726374"/>
          </a:xfrm>
          <a:custGeom>
            <a:avLst/>
            <a:gdLst/>
            <a:ahLst/>
            <a:cxnLst/>
            <a:rect l="l" t="t" r="r" b="b"/>
            <a:pathLst>
              <a:path w="3726374" h="3726374">
                <a:moveTo>
                  <a:pt x="0" y="0"/>
                </a:moveTo>
                <a:lnTo>
                  <a:pt x="3726374" y="0"/>
                </a:lnTo>
                <a:lnTo>
                  <a:pt x="3726374" y="3726374"/>
                </a:lnTo>
                <a:lnTo>
                  <a:pt x="0" y="3726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6" name="Freeform 16"/>
          <p:cNvSpPr/>
          <p:nvPr/>
        </p:nvSpPr>
        <p:spPr>
          <a:xfrm>
            <a:off x="403926" y="685192"/>
            <a:ext cx="3223097" cy="1047506"/>
          </a:xfrm>
          <a:custGeom>
            <a:avLst/>
            <a:gdLst/>
            <a:ahLst/>
            <a:cxnLst/>
            <a:rect l="l" t="t" r="r" b="b"/>
            <a:pathLst>
              <a:path w="3223097" h="1047506">
                <a:moveTo>
                  <a:pt x="0" y="0"/>
                </a:moveTo>
                <a:lnTo>
                  <a:pt x="3223097" y="0"/>
                </a:lnTo>
                <a:lnTo>
                  <a:pt x="3223097" y="1047507"/>
                </a:lnTo>
                <a:lnTo>
                  <a:pt x="0" y="10475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7" name="TextBox 17"/>
          <p:cNvSpPr txBox="1"/>
          <p:nvPr/>
        </p:nvSpPr>
        <p:spPr>
          <a:xfrm>
            <a:off x="5036185" y="2535398"/>
            <a:ext cx="87030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the agile methodology for each box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50628" y="399442"/>
            <a:ext cx="18797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pic>
        <p:nvPicPr>
          <p:cNvPr id="20" name="Picture 19" descr="A diagram of a program&#10;&#10;Description automatically generated">
            <a:extLst>
              <a:ext uri="{FF2B5EF4-FFF2-40B4-BE49-F238E27FC236}">
                <a16:creationId xmlns:a16="http://schemas.microsoft.com/office/drawing/2014/main" id="{49D0475F-3A4E-EAD6-F2E9-AFBADC262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37" y="3983979"/>
            <a:ext cx="12192000" cy="5700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45102" y="3594422"/>
            <a:ext cx="9040520" cy="6550876"/>
          </a:xfrm>
          <a:custGeom>
            <a:avLst/>
            <a:gdLst/>
            <a:ahLst/>
            <a:cxnLst/>
            <a:rect l="l" t="t" r="r" b="b"/>
            <a:pathLst>
              <a:path w="9040520" h="6550876">
                <a:moveTo>
                  <a:pt x="0" y="0"/>
                </a:moveTo>
                <a:lnTo>
                  <a:pt x="9040520" y="0"/>
                </a:lnTo>
                <a:lnTo>
                  <a:pt x="9040520" y="6550876"/>
                </a:lnTo>
                <a:lnTo>
                  <a:pt x="0" y="6550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3" name="Group 3"/>
          <p:cNvGrpSpPr/>
          <p:nvPr/>
        </p:nvGrpSpPr>
        <p:grpSpPr>
          <a:xfrm rot="2700000">
            <a:off x="-1550840" y="-3384568"/>
            <a:ext cx="6386787" cy="3070571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-1949282" y="-2678701"/>
            <a:ext cx="4465960" cy="442073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7" name="AutoShape 7"/>
          <p:cNvSpPr/>
          <p:nvPr/>
        </p:nvSpPr>
        <p:spPr>
          <a:xfrm>
            <a:off x="-2133552" y="-2409397"/>
            <a:ext cx="4339899" cy="433989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8" name="AutoShape 8"/>
          <p:cNvSpPr/>
          <p:nvPr/>
        </p:nvSpPr>
        <p:spPr>
          <a:xfrm>
            <a:off x="-2288241" y="-2100651"/>
            <a:ext cx="4192006" cy="419200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9" name="AutoShape 9"/>
          <p:cNvSpPr/>
          <p:nvPr/>
        </p:nvSpPr>
        <p:spPr>
          <a:xfrm>
            <a:off x="-2397327" y="-1767964"/>
            <a:ext cx="4039880" cy="403988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0" name="AutoShape 10"/>
          <p:cNvSpPr/>
          <p:nvPr/>
        </p:nvSpPr>
        <p:spPr>
          <a:xfrm>
            <a:off x="-2521226" y="-1389276"/>
            <a:ext cx="3744596" cy="374459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1" name="AutoShape 11"/>
          <p:cNvSpPr/>
          <p:nvPr/>
        </p:nvSpPr>
        <p:spPr>
          <a:xfrm>
            <a:off x="-2625287" y="-1007102"/>
            <a:ext cx="3413797" cy="34327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2" name="AutoShape 12"/>
          <p:cNvSpPr/>
          <p:nvPr/>
        </p:nvSpPr>
        <p:spPr>
          <a:xfrm>
            <a:off x="-2603093" y="-523375"/>
            <a:ext cx="2908984" cy="28939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L"/>
          </a:p>
        </p:txBody>
      </p:sp>
      <p:sp>
        <p:nvSpPr>
          <p:cNvPr id="13" name="Freeform 13"/>
          <p:cNvSpPr/>
          <p:nvPr/>
        </p:nvSpPr>
        <p:spPr>
          <a:xfrm>
            <a:off x="14554834" y="338917"/>
            <a:ext cx="2955881" cy="2310961"/>
          </a:xfrm>
          <a:custGeom>
            <a:avLst/>
            <a:gdLst/>
            <a:ahLst/>
            <a:cxnLst/>
            <a:rect l="l" t="t" r="r" b="b"/>
            <a:pathLst>
              <a:path w="2955881" h="2310961">
                <a:moveTo>
                  <a:pt x="0" y="0"/>
                </a:moveTo>
                <a:lnTo>
                  <a:pt x="2955881" y="0"/>
                </a:lnTo>
                <a:lnTo>
                  <a:pt x="2955881" y="2310961"/>
                </a:lnTo>
                <a:lnTo>
                  <a:pt x="0" y="2310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4" name="Freeform 14"/>
          <p:cNvSpPr/>
          <p:nvPr/>
        </p:nvSpPr>
        <p:spPr>
          <a:xfrm>
            <a:off x="0" y="665437"/>
            <a:ext cx="3312590" cy="1076592"/>
          </a:xfrm>
          <a:custGeom>
            <a:avLst/>
            <a:gdLst/>
            <a:ahLst/>
            <a:cxnLst/>
            <a:rect l="l" t="t" r="r" b="b"/>
            <a:pathLst>
              <a:path w="3312590" h="1076592">
                <a:moveTo>
                  <a:pt x="0" y="0"/>
                </a:moveTo>
                <a:lnTo>
                  <a:pt x="3312590" y="0"/>
                </a:lnTo>
                <a:lnTo>
                  <a:pt x="3312590" y="1076592"/>
                </a:lnTo>
                <a:lnTo>
                  <a:pt x="0" y="10765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5" name="TextBox 15"/>
          <p:cNvSpPr txBox="1"/>
          <p:nvPr/>
        </p:nvSpPr>
        <p:spPr>
          <a:xfrm>
            <a:off x="5342462" y="331526"/>
            <a:ext cx="7603077" cy="2241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74"/>
              </a:lnSpc>
              <a:spcBef>
                <a:spcPct val="0"/>
              </a:spcBef>
            </a:pPr>
            <a:r>
              <a:rPr lang="en-US" sz="739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ARCHITECTURE OVERVIEW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87606" y="2831884"/>
            <a:ext cx="1168344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Service-Oriented Architecture (SOA) In the Backend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12317" y="379687"/>
            <a:ext cx="23023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87448" y="33270"/>
            <a:ext cx="12071852" cy="10220459"/>
          </a:xfrm>
          <a:custGeom>
            <a:avLst/>
            <a:gdLst/>
            <a:ahLst/>
            <a:cxnLst/>
            <a:rect l="l" t="t" r="r" b="b"/>
            <a:pathLst>
              <a:path w="12071852" h="10220459">
                <a:moveTo>
                  <a:pt x="0" y="0"/>
                </a:moveTo>
                <a:lnTo>
                  <a:pt x="12071852" y="0"/>
                </a:lnTo>
                <a:lnTo>
                  <a:pt x="12071852" y="10220460"/>
                </a:lnTo>
                <a:lnTo>
                  <a:pt x="0" y="10220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0"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3" name="Freeform 3"/>
          <p:cNvSpPr/>
          <p:nvPr/>
        </p:nvSpPr>
        <p:spPr>
          <a:xfrm>
            <a:off x="291573" y="6779557"/>
            <a:ext cx="3749324" cy="2638160"/>
          </a:xfrm>
          <a:custGeom>
            <a:avLst/>
            <a:gdLst/>
            <a:ahLst/>
            <a:cxnLst/>
            <a:rect l="l" t="t" r="r" b="b"/>
            <a:pathLst>
              <a:path w="3749324" h="2638160">
                <a:moveTo>
                  <a:pt x="0" y="0"/>
                </a:moveTo>
                <a:lnTo>
                  <a:pt x="3749324" y="0"/>
                </a:lnTo>
                <a:lnTo>
                  <a:pt x="3749324" y="2638160"/>
                </a:lnTo>
                <a:lnTo>
                  <a:pt x="0" y="26381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Freeform 4"/>
          <p:cNvSpPr/>
          <p:nvPr/>
        </p:nvSpPr>
        <p:spPr>
          <a:xfrm>
            <a:off x="125448" y="78022"/>
            <a:ext cx="2925164" cy="950678"/>
          </a:xfrm>
          <a:custGeom>
            <a:avLst/>
            <a:gdLst/>
            <a:ahLst/>
            <a:cxnLst/>
            <a:rect l="l" t="t" r="r" b="b"/>
            <a:pathLst>
              <a:path w="2925164" h="950678">
                <a:moveTo>
                  <a:pt x="0" y="0"/>
                </a:moveTo>
                <a:lnTo>
                  <a:pt x="2925165" y="0"/>
                </a:lnTo>
                <a:lnTo>
                  <a:pt x="2925165" y="950678"/>
                </a:lnTo>
                <a:lnTo>
                  <a:pt x="0" y="9506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5" name="TextBox 5"/>
          <p:cNvSpPr txBox="1"/>
          <p:nvPr/>
        </p:nvSpPr>
        <p:spPr>
          <a:xfrm>
            <a:off x="125448" y="2422436"/>
            <a:ext cx="5061999" cy="3636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Call Management Service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Management Service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Central Server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Conqui TTS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Google Cloud(GCP)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Flutter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6812" y="1028700"/>
            <a:ext cx="320718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87"/>
              </a:lnSpc>
              <a:spcBef>
                <a:spcPct val="0"/>
              </a:spcBef>
            </a:pPr>
            <a:r>
              <a:rPr lang="en-US" sz="3406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ARCHITECTURE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3208" y="-23880"/>
            <a:ext cx="24482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374</Words>
  <Application>Microsoft Office PowerPoint</Application>
  <PresentationFormat>Custom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DM Sans</vt:lpstr>
      <vt:lpstr>Calibri</vt:lpstr>
      <vt:lpstr>Kollektif Bold</vt:lpstr>
      <vt:lpstr>Open Sans</vt:lpstr>
      <vt:lpstr>Barlow Condensed</vt:lpstr>
      <vt:lpstr>DM Sans Bold</vt:lpstr>
      <vt:lpstr>Trend Sans One</vt:lpstr>
      <vt:lpstr>Trend Slab Four</vt:lpstr>
      <vt:lpstr>Canva Sans</vt:lpstr>
      <vt:lpstr>Canva Sans Bold</vt:lpstr>
      <vt:lpstr>Arial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start</dc:title>
  <cp:lastModifiedBy>Razi Mograbi</cp:lastModifiedBy>
  <cp:revision>9</cp:revision>
  <dcterms:created xsi:type="dcterms:W3CDTF">2006-08-16T00:00:00Z</dcterms:created>
  <dcterms:modified xsi:type="dcterms:W3CDTF">2024-09-21T19:50:05Z</dcterms:modified>
  <dc:identifier>DAGRRvDUNjA</dc:identifier>
</cp:coreProperties>
</file>