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73" r:id="rId12"/>
    <p:sldId id="264" r:id="rId13"/>
    <p:sldId id="265" r:id="rId14"/>
    <p:sldId id="267" r:id="rId15"/>
    <p:sldId id="266" r:id="rId16"/>
    <p:sldId id="268" r:id="rId17"/>
    <p:sldId id="274" r:id="rId18"/>
    <p:sldId id="275" r:id="rId19"/>
    <p:sldId id="276" r:id="rId20"/>
    <p:sldId id="270" r:id="rId21"/>
    <p:sldId id="269" r:id="rId22"/>
    <p:sldId id="271" r:id="rId23"/>
    <p:sldId id="272"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35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A19B89-4437-4291-A0D3-8C42307CF1D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A6B696-9E88-4BED-A843-985C9040036F}">
      <dgm:prSet/>
      <dgm:spPr/>
      <dgm:t>
        <a:bodyPr/>
        <a:lstStyle/>
        <a:p>
          <a:r>
            <a:rPr lang="en-US"/>
            <a:t>Building design's impact on energy consumption.</a:t>
          </a:r>
        </a:p>
      </dgm:t>
    </dgm:pt>
    <dgm:pt modelId="{C3B571BC-6E0D-41F6-B8E8-9D46A5C55805}" type="parTrans" cxnId="{55994933-68C1-4942-834C-9FE5F96F2720}">
      <dgm:prSet/>
      <dgm:spPr/>
      <dgm:t>
        <a:bodyPr/>
        <a:lstStyle/>
        <a:p>
          <a:endParaRPr lang="en-US"/>
        </a:p>
      </dgm:t>
    </dgm:pt>
    <dgm:pt modelId="{5E97CC45-F0A0-44EA-A514-96B216C9E3EA}" type="sibTrans" cxnId="{55994933-68C1-4942-834C-9FE5F96F2720}">
      <dgm:prSet/>
      <dgm:spPr/>
      <dgm:t>
        <a:bodyPr/>
        <a:lstStyle/>
        <a:p>
          <a:endParaRPr lang="en-US"/>
        </a:p>
      </dgm:t>
    </dgm:pt>
    <dgm:pt modelId="{1534E8C1-1D66-434E-980B-CCDA5D9B1333}">
      <dgm:prSet/>
      <dgm:spPr/>
      <dgm:t>
        <a:bodyPr/>
        <a:lstStyle/>
        <a:p>
          <a:r>
            <a:rPr lang="en-US"/>
            <a:t>Sustainable practices in architecture and construction.</a:t>
          </a:r>
        </a:p>
      </dgm:t>
    </dgm:pt>
    <dgm:pt modelId="{A0586FB1-01B9-459D-BF60-B96555430D6B}" type="parTrans" cxnId="{21F1FC68-CE80-44F0-B59B-CBE99FE20743}">
      <dgm:prSet/>
      <dgm:spPr/>
      <dgm:t>
        <a:bodyPr/>
        <a:lstStyle/>
        <a:p>
          <a:endParaRPr lang="en-US"/>
        </a:p>
      </dgm:t>
    </dgm:pt>
    <dgm:pt modelId="{71138DEB-7D16-4A9D-AF88-E6643823105A}" type="sibTrans" cxnId="{21F1FC68-CE80-44F0-B59B-CBE99FE20743}">
      <dgm:prSet/>
      <dgm:spPr/>
      <dgm:t>
        <a:bodyPr/>
        <a:lstStyle/>
        <a:p>
          <a:endParaRPr lang="en-US"/>
        </a:p>
      </dgm:t>
    </dgm:pt>
    <dgm:pt modelId="{A7A6738E-ADDC-4BC4-8873-1D3379158D49}">
      <dgm:prSet/>
      <dgm:spPr/>
      <dgm:t>
        <a:bodyPr/>
        <a:lstStyle/>
        <a:p>
          <a:r>
            <a:rPr lang="en-US"/>
            <a:t>ML's potential in uncovering energy-saving opportunities.</a:t>
          </a:r>
        </a:p>
      </dgm:t>
    </dgm:pt>
    <dgm:pt modelId="{1B0C770C-9DFC-49D7-A6A4-A118806E7B93}" type="parTrans" cxnId="{E6D3AE6F-61EE-46E2-9307-EC7008F96866}">
      <dgm:prSet/>
      <dgm:spPr/>
      <dgm:t>
        <a:bodyPr/>
        <a:lstStyle/>
        <a:p>
          <a:endParaRPr lang="en-US"/>
        </a:p>
      </dgm:t>
    </dgm:pt>
    <dgm:pt modelId="{902938D2-B983-4F10-957B-FF88E43A255E}" type="sibTrans" cxnId="{E6D3AE6F-61EE-46E2-9307-EC7008F96866}">
      <dgm:prSet/>
      <dgm:spPr/>
      <dgm:t>
        <a:bodyPr/>
        <a:lstStyle/>
        <a:p>
          <a:endParaRPr lang="en-US"/>
        </a:p>
      </dgm:t>
    </dgm:pt>
    <dgm:pt modelId="{179FE94D-2292-4AE7-8229-8C89E2011C0B}">
      <dgm:prSet/>
      <dgm:spPr/>
      <dgm:t>
        <a:bodyPr/>
        <a:lstStyle/>
        <a:p>
          <a:r>
            <a:rPr lang="en-US"/>
            <a:t>Challenges: Model selection, data quality, computational resources.</a:t>
          </a:r>
        </a:p>
      </dgm:t>
    </dgm:pt>
    <dgm:pt modelId="{3B2AE3FA-FCA6-4BF2-ADA9-4E50A45AC020}" type="parTrans" cxnId="{E73C9AD0-B06F-4596-84C7-427C62E6D0B7}">
      <dgm:prSet/>
      <dgm:spPr/>
      <dgm:t>
        <a:bodyPr/>
        <a:lstStyle/>
        <a:p>
          <a:endParaRPr lang="en-US"/>
        </a:p>
      </dgm:t>
    </dgm:pt>
    <dgm:pt modelId="{CCC813D6-02EA-447C-B980-2BA2E2B1AA6F}" type="sibTrans" cxnId="{E73C9AD0-B06F-4596-84C7-427C62E6D0B7}">
      <dgm:prSet/>
      <dgm:spPr/>
      <dgm:t>
        <a:bodyPr/>
        <a:lstStyle/>
        <a:p>
          <a:endParaRPr lang="en-US"/>
        </a:p>
      </dgm:t>
    </dgm:pt>
    <dgm:pt modelId="{5F270348-9E47-47B2-A5C4-0DD92D665D51}" type="pres">
      <dgm:prSet presAssocID="{1EA19B89-4437-4291-A0D3-8C42307CF1D1}" presName="root" presStyleCnt="0">
        <dgm:presLayoutVars>
          <dgm:dir/>
          <dgm:resizeHandles val="exact"/>
        </dgm:presLayoutVars>
      </dgm:prSet>
      <dgm:spPr/>
    </dgm:pt>
    <dgm:pt modelId="{D68BD445-696B-4A56-835A-B0051C064F30}" type="pres">
      <dgm:prSet presAssocID="{B5A6B696-9E88-4BED-A843-985C9040036F}" presName="compNode" presStyleCnt="0"/>
      <dgm:spPr/>
    </dgm:pt>
    <dgm:pt modelId="{C7C4F70D-3E28-4C87-AB38-4C58BECB9609}" type="pres">
      <dgm:prSet presAssocID="{B5A6B696-9E88-4BED-A843-985C904003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170F8D83-5DDA-46EE-A572-063DB1E21B03}" type="pres">
      <dgm:prSet presAssocID="{B5A6B696-9E88-4BED-A843-985C9040036F}" presName="spaceRect" presStyleCnt="0"/>
      <dgm:spPr/>
    </dgm:pt>
    <dgm:pt modelId="{7C92CEFD-8DD5-4E24-9ED1-242AA267A441}" type="pres">
      <dgm:prSet presAssocID="{B5A6B696-9E88-4BED-A843-985C9040036F}" presName="textRect" presStyleLbl="revTx" presStyleIdx="0" presStyleCnt="4">
        <dgm:presLayoutVars>
          <dgm:chMax val="1"/>
          <dgm:chPref val="1"/>
        </dgm:presLayoutVars>
      </dgm:prSet>
      <dgm:spPr/>
    </dgm:pt>
    <dgm:pt modelId="{640649D6-5B9E-47D9-8A0D-AE720FD4A4F2}" type="pres">
      <dgm:prSet presAssocID="{5E97CC45-F0A0-44EA-A514-96B216C9E3EA}" presName="sibTrans" presStyleCnt="0"/>
      <dgm:spPr/>
    </dgm:pt>
    <dgm:pt modelId="{C0A79812-7056-4C1F-83AB-B06D946CC8C3}" type="pres">
      <dgm:prSet presAssocID="{1534E8C1-1D66-434E-980B-CCDA5D9B1333}" presName="compNode" presStyleCnt="0"/>
      <dgm:spPr/>
    </dgm:pt>
    <dgm:pt modelId="{2EB010E0-77C0-4C15-8C31-2B57C5A25FAA}" type="pres">
      <dgm:prSet presAssocID="{1534E8C1-1D66-434E-980B-CCDA5D9B13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5321CD78-0F85-4042-91F1-C960C46044DB}" type="pres">
      <dgm:prSet presAssocID="{1534E8C1-1D66-434E-980B-CCDA5D9B1333}" presName="spaceRect" presStyleCnt="0"/>
      <dgm:spPr/>
    </dgm:pt>
    <dgm:pt modelId="{8140A626-3C67-4BB2-A3BE-002F287D7413}" type="pres">
      <dgm:prSet presAssocID="{1534E8C1-1D66-434E-980B-CCDA5D9B1333}" presName="textRect" presStyleLbl="revTx" presStyleIdx="1" presStyleCnt="4">
        <dgm:presLayoutVars>
          <dgm:chMax val="1"/>
          <dgm:chPref val="1"/>
        </dgm:presLayoutVars>
      </dgm:prSet>
      <dgm:spPr/>
    </dgm:pt>
    <dgm:pt modelId="{E8276D9F-B4A9-444A-8C98-83FEBEB72462}" type="pres">
      <dgm:prSet presAssocID="{71138DEB-7D16-4A9D-AF88-E6643823105A}" presName="sibTrans" presStyleCnt="0"/>
      <dgm:spPr/>
    </dgm:pt>
    <dgm:pt modelId="{09E2F709-E92A-49C8-A91D-60C273883A99}" type="pres">
      <dgm:prSet presAssocID="{A7A6738E-ADDC-4BC4-8873-1D3379158D49}" presName="compNode" presStyleCnt="0"/>
      <dgm:spPr/>
    </dgm:pt>
    <dgm:pt modelId="{8D9A7B86-6265-49AE-9C1E-FDA972A74217}" type="pres">
      <dgm:prSet presAssocID="{A7A6738E-ADDC-4BC4-8873-1D3379158D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6200914-92C3-407E-8D34-596BA9322744}" type="pres">
      <dgm:prSet presAssocID="{A7A6738E-ADDC-4BC4-8873-1D3379158D49}" presName="spaceRect" presStyleCnt="0"/>
      <dgm:spPr/>
    </dgm:pt>
    <dgm:pt modelId="{7A9E5F2D-BB2C-4D25-BF3E-036E2DB48A0E}" type="pres">
      <dgm:prSet presAssocID="{A7A6738E-ADDC-4BC4-8873-1D3379158D49}" presName="textRect" presStyleLbl="revTx" presStyleIdx="2" presStyleCnt="4">
        <dgm:presLayoutVars>
          <dgm:chMax val="1"/>
          <dgm:chPref val="1"/>
        </dgm:presLayoutVars>
      </dgm:prSet>
      <dgm:spPr/>
    </dgm:pt>
    <dgm:pt modelId="{62056BAD-F7A1-4367-A581-F92FC8437744}" type="pres">
      <dgm:prSet presAssocID="{902938D2-B983-4F10-957B-FF88E43A255E}" presName="sibTrans" presStyleCnt="0"/>
      <dgm:spPr/>
    </dgm:pt>
    <dgm:pt modelId="{C1E39255-8172-451B-BDE6-48F74DAA5AC0}" type="pres">
      <dgm:prSet presAssocID="{179FE94D-2292-4AE7-8229-8C89E2011C0B}" presName="compNode" presStyleCnt="0"/>
      <dgm:spPr/>
    </dgm:pt>
    <dgm:pt modelId="{0A97FC89-FD5B-4FB9-A8B2-3C97AE4A785C}" type="pres">
      <dgm:prSet presAssocID="{179FE94D-2292-4AE7-8229-8C89E2011C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92675A1D-C9EB-45A2-B69F-C160AD9A1C70}" type="pres">
      <dgm:prSet presAssocID="{179FE94D-2292-4AE7-8229-8C89E2011C0B}" presName="spaceRect" presStyleCnt="0"/>
      <dgm:spPr/>
    </dgm:pt>
    <dgm:pt modelId="{734D048E-1E6A-46F0-8545-035218B6FB65}" type="pres">
      <dgm:prSet presAssocID="{179FE94D-2292-4AE7-8229-8C89E2011C0B}" presName="textRect" presStyleLbl="revTx" presStyleIdx="3" presStyleCnt="4">
        <dgm:presLayoutVars>
          <dgm:chMax val="1"/>
          <dgm:chPref val="1"/>
        </dgm:presLayoutVars>
      </dgm:prSet>
      <dgm:spPr/>
    </dgm:pt>
  </dgm:ptLst>
  <dgm:cxnLst>
    <dgm:cxn modelId="{7BEAB41A-70A4-47DD-9DDA-9C64D9D1E5A4}" type="presOf" srcId="{1534E8C1-1D66-434E-980B-CCDA5D9B1333}" destId="{8140A626-3C67-4BB2-A3BE-002F287D7413}" srcOrd="0" destOrd="0" presId="urn:microsoft.com/office/officeart/2018/2/layout/IconLabelList"/>
    <dgm:cxn modelId="{3857722D-82CA-4543-8D3B-12A258FF4F60}" type="presOf" srcId="{179FE94D-2292-4AE7-8229-8C89E2011C0B}" destId="{734D048E-1E6A-46F0-8545-035218B6FB65}" srcOrd="0" destOrd="0" presId="urn:microsoft.com/office/officeart/2018/2/layout/IconLabelList"/>
    <dgm:cxn modelId="{55994933-68C1-4942-834C-9FE5F96F2720}" srcId="{1EA19B89-4437-4291-A0D3-8C42307CF1D1}" destId="{B5A6B696-9E88-4BED-A843-985C9040036F}" srcOrd="0" destOrd="0" parTransId="{C3B571BC-6E0D-41F6-B8E8-9D46A5C55805}" sibTransId="{5E97CC45-F0A0-44EA-A514-96B216C9E3EA}"/>
    <dgm:cxn modelId="{21F1FC68-CE80-44F0-B59B-CBE99FE20743}" srcId="{1EA19B89-4437-4291-A0D3-8C42307CF1D1}" destId="{1534E8C1-1D66-434E-980B-CCDA5D9B1333}" srcOrd="1" destOrd="0" parTransId="{A0586FB1-01B9-459D-BF60-B96555430D6B}" sibTransId="{71138DEB-7D16-4A9D-AF88-E6643823105A}"/>
    <dgm:cxn modelId="{E6D3AE6F-61EE-46E2-9307-EC7008F96866}" srcId="{1EA19B89-4437-4291-A0D3-8C42307CF1D1}" destId="{A7A6738E-ADDC-4BC4-8873-1D3379158D49}" srcOrd="2" destOrd="0" parTransId="{1B0C770C-9DFC-49D7-A6A4-A118806E7B93}" sibTransId="{902938D2-B983-4F10-957B-FF88E43A255E}"/>
    <dgm:cxn modelId="{3861C6B0-F47F-4014-AAE6-67185FB46A80}" type="presOf" srcId="{A7A6738E-ADDC-4BC4-8873-1D3379158D49}" destId="{7A9E5F2D-BB2C-4D25-BF3E-036E2DB48A0E}" srcOrd="0" destOrd="0" presId="urn:microsoft.com/office/officeart/2018/2/layout/IconLabelList"/>
    <dgm:cxn modelId="{6AF523B4-7007-4B04-9DD4-3A56EBBB22F0}" type="presOf" srcId="{1EA19B89-4437-4291-A0D3-8C42307CF1D1}" destId="{5F270348-9E47-47B2-A5C4-0DD92D665D51}" srcOrd="0" destOrd="0" presId="urn:microsoft.com/office/officeart/2018/2/layout/IconLabelList"/>
    <dgm:cxn modelId="{E73C9AD0-B06F-4596-84C7-427C62E6D0B7}" srcId="{1EA19B89-4437-4291-A0D3-8C42307CF1D1}" destId="{179FE94D-2292-4AE7-8229-8C89E2011C0B}" srcOrd="3" destOrd="0" parTransId="{3B2AE3FA-FCA6-4BF2-ADA9-4E50A45AC020}" sibTransId="{CCC813D6-02EA-447C-B980-2BA2E2B1AA6F}"/>
    <dgm:cxn modelId="{DEAD12EC-EA11-41B5-A3BB-80E8B564C461}" type="presOf" srcId="{B5A6B696-9E88-4BED-A843-985C9040036F}" destId="{7C92CEFD-8DD5-4E24-9ED1-242AA267A441}" srcOrd="0" destOrd="0" presId="urn:microsoft.com/office/officeart/2018/2/layout/IconLabelList"/>
    <dgm:cxn modelId="{FFB02B8D-C598-42AC-BBE1-9FC04F9AA8E0}" type="presParOf" srcId="{5F270348-9E47-47B2-A5C4-0DD92D665D51}" destId="{D68BD445-696B-4A56-835A-B0051C064F30}" srcOrd="0" destOrd="0" presId="urn:microsoft.com/office/officeart/2018/2/layout/IconLabelList"/>
    <dgm:cxn modelId="{26FF46C7-F959-4351-A3BF-FB2B3919D9E4}" type="presParOf" srcId="{D68BD445-696B-4A56-835A-B0051C064F30}" destId="{C7C4F70D-3E28-4C87-AB38-4C58BECB9609}" srcOrd="0" destOrd="0" presId="urn:microsoft.com/office/officeart/2018/2/layout/IconLabelList"/>
    <dgm:cxn modelId="{71C51B7E-9236-4759-BB2F-6F38CC8DBD5A}" type="presParOf" srcId="{D68BD445-696B-4A56-835A-B0051C064F30}" destId="{170F8D83-5DDA-46EE-A572-063DB1E21B03}" srcOrd="1" destOrd="0" presId="urn:microsoft.com/office/officeart/2018/2/layout/IconLabelList"/>
    <dgm:cxn modelId="{851D6B56-5968-4B82-9F32-2CB723C5DB9E}" type="presParOf" srcId="{D68BD445-696B-4A56-835A-B0051C064F30}" destId="{7C92CEFD-8DD5-4E24-9ED1-242AA267A441}" srcOrd="2" destOrd="0" presId="urn:microsoft.com/office/officeart/2018/2/layout/IconLabelList"/>
    <dgm:cxn modelId="{FD9AB593-96E9-478C-83D7-788C20CC525E}" type="presParOf" srcId="{5F270348-9E47-47B2-A5C4-0DD92D665D51}" destId="{640649D6-5B9E-47D9-8A0D-AE720FD4A4F2}" srcOrd="1" destOrd="0" presId="urn:microsoft.com/office/officeart/2018/2/layout/IconLabelList"/>
    <dgm:cxn modelId="{B552C4FD-92DE-4C9E-B5A9-058A1577D347}" type="presParOf" srcId="{5F270348-9E47-47B2-A5C4-0DD92D665D51}" destId="{C0A79812-7056-4C1F-83AB-B06D946CC8C3}" srcOrd="2" destOrd="0" presId="urn:microsoft.com/office/officeart/2018/2/layout/IconLabelList"/>
    <dgm:cxn modelId="{4EEEF5B0-18F6-442F-A8B2-E1658548AC1D}" type="presParOf" srcId="{C0A79812-7056-4C1F-83AB-B06D946CC8C3}" destId="{2EB010E0-77C0-4C15-8C31-2B57C5A25FAA}" srcOrd="0" destOrd="0" presId="urn:microsoft.com/office/officeart/2018/2/layout/IconLabelList"/>
    <dgm:cxn modelId="{B4DE6D28-DBCB-436F-BDDB-67FA0A24C745}" type="presParOf" srcId="{C0A79812-7056-4C1F-83AB-B06D946CC8C3}" destId="{5321CD78-0F85-4042-91F1-C960C46044DB}" srcOrd="1" destOrd="0" presId="urn:microsoft.com/office/officeart/2018/2/layout/IconLabelList"/>
    <dgm:cxn modelId="{F0AA11E6-119D-4CB2-B6A1-36832A59BDD3}" type="presParOf" srcId="{C0A79812-7056-4C1F-83AB-B06D946CC8C3}" destId="{8140A626-3C67-4BB2-A3BE-002F287D7413}" srcOrd="2" destOrd="0" presId="urn:microsoft.com/office/officeart/2018/2/layout/IconLabelList"/>
    <dgm:cxn modelId="{B73FC94C-4D15-4FE1-88E1-1B5C2593B014}" type="presParOf" srcId="{5F270348-9E47-47B2-A5C4-0DD92D665D51}" destId="{E8276D9F-B4A9-444A-8C98-83FEBEB72462}" srcOrd="3" destOrd="0" presId="urn:microsoft.com/office/officeart/2018/2/layout/IconLabelList"/>
    <dgm:cxn modelId="{64E37BA3-9994-4807-968C-350A8B02BE5C}" type="presParOf" srcId="{5F270348-9E47-47B2-A5C4-0DD92D665D51}" destId="{09E2F709-E92A-49C8-A91D-60C273883A99}" srcOrd="4" destOrd="0" presId="urn:microsoft.com/office/officeart/2018/2/layout/IconLabelList"/>
    <dgm:cxn modelId="{D1ABBBBD-4669-4E5F-99AF-E39310BD4B67}" type="presParOf" srcId="{09E2F709-E92A-49C8-A91D-60C273883A99}" destId="{8D9A7B86-6265-49AE-9C1E-FDA972A74217}" srcOrd="0" destOrd="0" presId="urn:microsoft.com/office/officeart/2018/2/layout/IconLabelList"/>
    <dgm:cxn modelId="{A016C26B-3BBF-4D23-98F7-B7BB6BEF61DD}" type="presParOf" srcId="{09E2F709-E92A-49C8-A91D-60C273883A99}" destId="{06200914-92C3-407E-8D34-596BA9322744}" srcOrd="1" destOrd="0" presId="urn:microsoft.com/office/officeart/2018/2/layout/IconLabelList"/>
    <dgm:cxn modelId="{E19D2DE6-4E33-4601-8C87-1A691050168B}" type="presParOf" srcId="{09E2F709-E92A-49C8-A91D-60C273883A99}" destId="{7A9E5F2D-BB2C-4D25-BF3E-036E2DB48A0E}" srcOrd="2" destOrd="0" presId="urn:microsoft.com/office/officeart/2018/2/layout/IconLabelList"/>
    <dgm:cxn modelId="{6F0EEAF1-E846-4D7F-957D-8107629534B6}" type="presParOf" srcId="{5F270348-9E47-47B2-A5C4-0DD92D665D51}" destId="{62056BAD-F7A1-4367-A581-F92FC8437744}" srcOrd="5" destOrd="0" presId="urn:microsoft.com/office/officeart/2018/2/layout/IconLabelList"/>
    <dgm:cxn modelId="{3C4A5FE5-67AE-4832-B603-903BC2F18C24}" type="presParOf" srcId="{5F270348-9E47-47B2-A5C4-0DD92D665D51}" destId="{C1E39255-8172-451B-BDE6-48F74DAA5AC0}" srcOrd="6" destOrd="0" presId="urn:microsoft.com/office/officeart/2018/2/layout/IconLabelList"/>
    <dgm:cxn modelId="{BE8E8DB6-DC90-4034-9DC7-E815340402B4}" type="presParOf" srcId="{C1E39255-8172-451B-BDE6-48F74DAA5AC0}" destId="{0A97FC89-FD5B-4FB9-A8B2-3C97AE4A785C}" srcOrd="0" destOrd="0" presId="urn:microsoft.com/office/officeart/2018/2/layout/IconLabelList"/>
    <dgm:cxn modelId="{CD66C1EB-8517-412A-93B4-14EE27E33C35}" type="presParOf" srcId="{C1E39255-8172-451B-BDE6-48F74DAA5AC0}" destId="{92675A1D-C9EB-45A2-B69F-C160AD9A1C70}" srcOrd="1" destOrd="0" presId="urn:microsoft.com/office/officeart/2018/2/layout/IconLabelList"/>
    <dgm:cxn modelId="{DBA70DD3-D317-4843-BB43-AFE459FE9A02}" type="presParOf" srcId="{C1E39255-8172-451B-BDE6-48F74DAA5AC0}" destId="{734D048E-1E6A-46F0-8545-035218B6FB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9F6EA-8A35-471B-A79F-1D5BF11984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2F84D30-D15A-414D-AA1C-A67010A82F58}">
      <dgm:prSet/>
      <dgm:spPr/>
      <dgm:t>
        <a:bodyPr/>
        <a:lstStyle/>
        <a:p>
          <a:pPr>
            <a:lnSpc>
              <a:spcPct val="100000"/>
            </a:lnSpc>
          </a:pPr>
          <a:r>
            <a:rPr lang="en-US"/>
            <a:t>Objective: Examine the relationships between each design parameter and heating/cooling loads.</a:t>
          </a:r>
        </a:p>
      </dgm:t>
    </dgm:pt>
    <dgm:pt modelId="{9BE97507-C692-44AB-A804-22AFAB4DB5BC}" type="parTrans" cxnId="{F6D17686-7B2F-4F00-A76D-E923625F5380}">
      <dgm:prSet/>
      <dgm:spPr/>
      <dgm:t>
        <a:bodyPr/>
        <a:lstStyle/>
        <a:p>
          <a:endParaRPr lang="en-US"/>
        </a:p>
      </dgm:t>
    </dgm:pt>
    <dgm:pt modelId="{6EB05474-AFE3-4ADB-B908-2294ED488255}" type="sibTrans" cxnId="{F6D17686-7B2F-4F00-A76D-E923625F5380}">
      <dgm:prSet/>
      <dgm:spPr/>
      <dgm:t>
        <a:bodyPr/>
        <a:lstStyle/>
        <a:p>
          <a:endParaRPr lang="en-US"/>
        </a:p>
      </dgm:t>
    </dgm:pt>
    <dgm:pt modelId="{B27413ED-1341-4DE4-A856-403B0719834E}">
      <dgm:prSet/>
      <dgm:spPr/>
      <dgm:t>
        <a:bodyPr/>
        <a:lstStyle/>
        <a:p>
          <a:pPr>
            <a:lnSpc>
              <a:spcPct val="100000"/>
            </a:lnSpc>
          </a:pPr>
          <a:r>
            <a:rPr lang="en-US"/>
            <a:t>Method: Scatter plots illustrate how two variables vary together.</a:t>
          </a:r>
        </a:p>
      </dgm:t>
    </dgm:pt>
    <dgm:pt modelId="{54FA3C96-B3E0-46D4-A803-CFEBCA90E282}" type="parTrans" cxnId="{2D00DC50-2A9B-4B28-8AC4-CC1B1704C5FF}">
      <dgm:prSet/>
      <dgm:spPr/>
      <dgm:t>
        <a:bodyPr/>
        <a:lstStyle/>
        <a:p>
          <a:endParaRPr lang="en-US"/>
        </a:p>
      </dgm:t>
    </dgm:pt>
    <dgm:pt modelId="{1F110C89-C2B1-4B82-B150-0292F5A8B9FF}" type="sibTrans" cxnId="{2D00DC50-2A9B-4B28-8AC4-CC1B1704C5FF}">
      <dgm:prSet/>
      <dgm:spPr/>
      <dgm:t>
        <a:bodyPr/>
        <a:lstStyle/>
        <a:p>
          <a:endParaRPr lang="en-US"/>
        </a:p>
      </dgm:t>
    </dgm:pt>
    <dgm:pt modelId="{61D77020-1A45-4F85-8A2F-6DEB6D7DEF59}">
      <dgm:prSet/>
      <dgm:spPr/>
      <dgm:t>
        <a:bodyPr/>
        <a:lstStyle/>
        <a:p>
          <a:pPr>
            <a:lnSpc>
              <a:spcPct val="100000"/>
            </a:lnSpc>
          </a:pPr>
          <a:r>
            <a:rPr lang="en-US"/>
            <a:t>Key Observations:</a:t>
          </a:r>
        </a:p>
      </dgm:t>
    </dgm:pt>
    <dgm:pt modelId="{98E406E3-6F14-4D96-839A-13AC0ABB76FD}" type="parTrans" cxnId="{096FB208-9E14-49BE-9E65-94E60F3B87B6}">
      <dgm:prSet/>
      <dgm:spPr/>
      <dgm:t>
        <a:bodyPr/>
        <a:lstStyle/>
        <a:p>
          <a:endParaRPr lang="en-US"/>
        </a:p>
      </dgm:t>
    </dgm:pt>
    <dgm:pt modelId="{75F32B0F-8FD1-4A6B-9F0A-40085937BEE0}" type="sibTrans" cxnId="{096FB208-9E14-49BE-9E65-94E60F3B87B6}">
      <dgm:prSet/>
      <dgm:spPr/>
      <dgm:t>
        <a:bodyPr/>
        <a:lstStyle/>
        <a:p>
          <a:endParaRPr lang="en-US"/>
        </a:p>
      </dgm:t>
    </dgm:pt>
    <dgm:pt modelId="{91AB6087-3709-4233-8A7A-6AD849B7DC2B}">
      <dgm:prSet/>
      <dgm:spPr/>
      <dgm:t>
        <a:bodyPr/>
        <a:lstStyle/>
        <a:p>
          <a:pPr>
            <a:lnSpc>
              <a:spcPct val="100000"/>
            </a:lnSpc>
          </a:pPr>
          <a:r>
            <a:rPr lang="en-US"/>
            <a:t>Identifies trends, patterns, and potential correlations.</a:t>
          </a:r>
        </a:p>
      </dgm:t>
    </dgm:pt>
    <dgm:pt modelId="{D3B54EF3-8CA0-4087-B2F0-1033A8A627FA}" type="parTrans" cxnId="{15A06DBD-CB99-456D-B93C-8CDFC6AE2A15}">
      <dgm:prSet/>
      <dgm:spPr/>
      <dgm:t>
        <a:bodyPr/>
        <a:lstStyle/>
        <a:p>
          <a:endParaRPr lang="en-US"/>
        </a:p>
      </dgm:t>
    </dgm:pt>
    <dgm:pt modelId="{B85D162B-0602-493B-9559-DDD858D2C5FF}" type="sibTrans" cxnId="{15A06DBD-CB99-456D-B93C-8CDFC6AE2A15}">
      <dgm:prSet/>
      <dgm:spPr/>
      <dgm:t>
        <a:bodyPr/>
        <a:lstStyle/>
        <a:p>
          <a:endParaRPr lang="en-US"/>
        </a:p>
      </dgm:t>
    </dgm:pt>
    <dgm:pt modelId="{6055C807-DF39-4B54-9830-1E26F1083A85}">
      <dgm:prSet/>
      <dgm:spPr/>
      <dgm:t>
        <a:bodyPr/>
        <a:lstStyle/>
        <a:p>
          <a:pPr>
            <a:lnSpc>
              <a:spcPct val="100000"/>
            </a:lnSpc>
          </a:pPr>
          <a:r>
            <a:rPr lang="en-US"/>
            <a:t>Helps understand how changes in one variable relate to changes in another.</a:t>
          </a:r>
        </a:p>
      </dgm:t>
    </dgm:pt>
    <dgm:pt modelId="{AAE62BA2-949B-4711-B5D7-0BDBE8E6546F}" type="parTrans" cxnId="{E41AE43F-707E-4BE2-9AFF-35B3DB0C8DD3}">
      <dgm:prSet/>
      <dgm:spPr/>
      <dgm:t>
        <a:bodyPr/>
        <a:lstStyle/>
        <a:p>
          <a:endParaRPr lang="en-US"/>
        </a:p>
      </dgm:t>
    </dgm:pt>
    <dgm:pt modelId="{F95537DB-045C-4EE7-9D7B-70829623B6AF}" type="sibTrans" cxnId="{E41AE43F-707E-4BE2-9AFF-35B3DB0C8DD3}">
      <dgm:prSet/>
      <dgm:spPr/>
      <dgm:t>
        <a:bodyPr/>
        <a:lstStyle/>
        <a:p>
          <a:endParaRPr lang="en-US"/>
        </a:p>
      </dgm:t>
    </dgm:pt>
    <dgm:pt modelId="{474E7393-8923-4EE0-B1BD-AAF444943C9C}" type="pres">
      <dgm:prSet presAssocID="{EBC9F6EA-8A35-471B-A79F-1D5BF11984C0}" presName="root" presStyleCnt="0">
        <dgm:presLayoutVars>
          <dgm:dir/>
          <dgm:resizeHandles val="exact"/>
        </dgm:presLayoutVars>
      </dgm:prSet>
      <dgm:spPr/>
    </dgm:pt>
    <dgm:pt modelId="{02988233-CACF-4C4B-AFE3-03F89D6204E5}" type="pres">
      <dgm:prSet presAssocID="{B2F84D30-D15A-414D-AA1C-A67010A82F58}" presName="compNode" presStyleCnt="0"/>
      <dgm:spPr/>
    </dgm:pt>
    <dgm:pt modelId="{5282130D-8BA5-4869-BDD0-2B1AE0C140A7}" type="pres">
      <dgm:prSet presAssocID="{B2F84D30-D15A-414D-AA1C-A67010A82F58}" presName="bgRect" presStyleLbl="bgShp" presStyleIdx="0" presStyleCnt="5"/>
      <dgm:spPr/>
    </dgm:pt>
    <dgm:pt modelId="{69AF36E3-4A67-4BAF-B3DF-5B0840F8C8ED}" type="pres">
      <dgm:prSet presAssocID="{B2F84D30-D15A-414D-AA1C-A67010A82F5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320891BA-491D-46CD-88BC-A5F1CC5C1B69}" type="pres">
      <dgm:prSet presAssocID="{B2F84D30-D15A-414D-AA1C-A67010A82F58}" presName="spaceRect" presStyleCnt="0"/>
      <dgm:spPr/>
    </dgm:pt>
    <dgm:pt modelId="{CA7247E6-7A36-4EF1-B178-F758B36C3818}" type="pres">
      <dgm:prSet presAssocID="{B2F84D30-D15A-414D-AA1C-A67010A82F58}" presName="parTx" presStyleLbl="revTx" presStyleIdx="0" presStyleCnt="5">
        <dgm:presLayoutVars>
          <dgm:chMax val="0"/>
          <dgm:chPref val="0"/>
        </dgm:presLayoutVars>
      </dgm:prSet>
      <dgm:spPr/>
    </dgm:pt>
    <dgm:pt modelId="{E7382991-78BD-4CDE-A2FB-415DA20045F0}" type="pres">
      <dgm:prSet presAssocID="{6EB05474-AFE3-4ADB-B908-2294ED488255}" presName="sibTrans" presStyleCnt="0"/>
      <dgm:spPr/>
    </dgm:pt>
    <dgm:pt modelId="{FCB394E2-D8ED-441D-AF30-B4DD04DF9655}" type="pres">
      <dgm:prSet presAssocID="{B27413ED-1341-4DE4-A856-403B0719834E}" presName="compNode" presStyleCnt="0"/>
      <dgm:spPr/>
    </dgm:pt>
    <dgm:pt modelId="{1921053F-1D51-40CA-A4F2-99C5B703D93A}" type="pres">
      <dgm:prSet presAssocID="{B27413ED-1341-4DE4-A856-403B0719834E}" presName="bgRect" presStyleLbl="bgShp" presStyleIdx="1" presStyleCnt="5"/>
      <dgm:spPr/>
    </dgm:pt>
    <dgm:pt modelId="{9CDC58F3-5B69-4762-8946-3665C197B4EE}" type="pres">
      <dgm:prSet presAssocID="{B27413ED-1341-4DE4-A856-403B0719834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441F642B-EAD7-4CEF-A0A1-170EB19F14CF}" type="pres">
      <dgm:prSet presAssocID="{B27413ED-1341-4DE4-A856-403B0719834E}" presName="spaceRect" presStyleCnt="0"/>
      <dgm:spPr/>
    </dgm:pt>
    <dgm:pt modelId="{FE6D25C7-814C-4FBB-A153-5975BBFCE736}" type="pres">
      <dgm:prSet presAssocID="{B27413ED-1341-4DE4-A856-403B0719834E}" presName="parTx" presStyleLbl="revTx" presStyleIdx="1" presStyleCnt="5">
        <dgm:presLayoutVars>
          <dgm:chMax val="0"/>
          <dgm:chPref val="0"/>
        </dgm:presLayoutVars>
      </dgm:prSet>
      <dgm:spPr/>
    </dgm:pt>
    <dgm:pt modelId="{FEBB9427-4439-4287-95F6-43102600C8BF}" type="pres">
      <dgm:prSet presAssocID="{1F110C89-C2B1-4B82-B150-0292F5A8B9FF}" presName="sibTrans" presStyleCnt="0"/>
      <dgm:spPr/>
    </dgm:pt>
    <dgm:pt modelId="{6EF15C78-2D39-40C4-85CF-CA82BD253209}" type="pres">
      <dgm:prSet presAssocID="{61D77020-1A45-4F85-8A2F-6DEB6D7DEF59}" presName="compNode" presStyleCnt="0"/>
      <dgm:spPr/>
    </dgm:pt>
    <dgm:pt modelId="{486551E3-D2CB-4AD2-8666-085B71390F81}" type="pres">
      <dgm:prSet presAssocID="{61D77020-1A45-4F85-8A2F-6DEB6D7DEF59}" presName="bgRect" presStyleLbl="bgShp" presStyleIdx="2" presStyleCnt="5"/>
      <dgm:spPr/>
    </dgm:pt>
    <dgm:pt modelId="{81E631BE-AE22-4DE4-88E9-D8AA9C4B5648}" type="pres">
      <dgm:prSet presAssocID="{61D77020-1A45-4F85-8A2F-6DEB6D7DEF5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563EFDC6-0994-4162-AE08-E67B794C3BE8}" type="pres">
      <dgm:prSet presAssocID="{61D77020-1A45-4F85-8A2F-6DEB6D7DEF59}" presName="spaceRect" presStyleCnt="0"/>
      <dgm:spPr/>
    </dgm:pt>
    <dgm:pt modelId="{1652CB65-D2B9-4393-BE42-B0EB3AC61474}" type="pres">
      <dgm:prSet presAssocID="{61D77020-1A45-4F85-8A2F-6DEB6D7DEF59}" presName="parTx" presStyleLbl="revTx" presStyleIdx="2" presStyleCnt="5">
        <dgm:presLayoutVars>
          <dgm:chMax val="0"/>
          <dgm:chPref val="0"/>
        </dgm:presLayoutVars>
      </dgm:prSet>
      <dgm:spPr/>
    </dgm:pt>
    <dgm:pt modelId="{879FE670-3430-437F-AC76-DDDB08D71EEB}" type="pres">
      <dgm:prSet presAssocID="{75F32B0F-8FD1-4A6B-9F0A-40085937BEE0}" presName="sibTrans" presStyleCnt="0"/>
      <dgm:spPr/>
    </dgm:pt>
    <dgm:pt modelId="{BBADE536-CC40-4DEA-A3D4-F65C5D9807AF}" type="pres">
      <dgm:prSet presAssocID="{91AB6087-3709-4233-8A7A-6AD849B7DC2B}" presName="compNode" presStyleCnt="0"/>
      <dgm:spPr/>
    </dgm:pt>
    <dgm:pt modelId="{3B616789-48BB-4ECB-BED4-FB72E61CAD88}" type="pres">
      <dgm:prSet presAssocID="{91AB6087-3709-4233-8A7A-6AD849B7DC2B}" presName="bgRect" presStyleLbl="bgShp" presStyleIdx="3" presStyleCnt="5"/>
      <dgm:spPr/>
    </dgm:pt>
    <dgm:pt modelId="{474F5397-ED0E-48C0-B189-23855B2A72E9}" type="pres">
      <dgm:prSet presAssocID="{91AB6087-3709-4233-8A7A-6AD849B7DC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91D3AD39-BB99-4203-8F63-5F17C93BAB07}" type="pres">
      <dgm:prSet presAssocID="{91AB6087-3709-4233-8A7A-6AD849B7DC2B}" presName="spaceRect" presStyleCnt="0"/>
      <dgm:spPr/>
    </dgm:pt>
    <dgm:pt modelId="{F4CAF647-3C29-47CD-AE68-AB9DDF2328EC}" type="pres">
      <dgm:prSet presAssocID="{91AB6087-3709-4233-8A7A-6AD849B7DC2B}" presName="parTx" presStyleLbl="revTx" presStyleIdx="3" presStyleCnt="5">
        <dgm:presLayoutVars>
          <dgm:chMax val="0"/>
          <dgm:chPref val="0"/>
        </dgm:presLayoutVars>
      </dgm:prSet>
      <dgm:spPr/>
    </dgm:pt>
    <dgm:pt modelId="{654410D1-2120-498F-BC62-CF1731B9C20C}" type="pres">
      <dgm:prSet presAssocID="{B85D162B-0602-493B-9559-DDD858D2C5FF}" presName="sibTrans" presStyleCnt="0"/>
      <dgm:spPr/>
    </dgm:pt>
    <dgm:pt modelId="{2F8787AF-43C0-413C-8D64-9D6E75A5E674}" type="pres">
      <dgm:prSet presAssocID="{6055C807-DF39-4B54-9830-1E26F1083A85}" presName="compNode" presStyleCnt="0"/>
      <dgm:spPr/>
    </dgm:pt>
    <dgm:pt modelId="{4C7CC54E-62E6-4B5D-8240-9D93D65547F4}" type="pres">
      <dgm:prSet presAssocID="{6055C807-DF39-4B54-9830-1E26F1083A85}" presName="bgRect" presStyleLbl="bgShp" presStyleIdx="4" presStyleCnt="5"/>
      <dgm:spPr/>
    </dgm:pt>
    <dgm:pt modelId="{6C178AB9-A410-42B8-A31B-1A0334D842DF}" type="pres">
      <dgm:prSet presAssocID="{6055C807-DF39-4B54-9830-1E26F1083A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ze"/>
        </a:ext>
      </dgm:extLst>
    </dgm:pt>
    <dgm:pt modelId="{4771F3D7-81D8-4FA2-AF49-EBAC9CD2D96A}" type="pres">
      <dgm:prSet presAssocID="{6055C807-DF39-4B54-9830-1E26F1083A85}" presName="spaceRect" presStyleCnt="0"/>
      <dgm:spPr/>
    </dgm:pt>
    <dgm:pt modelId="{0C97CDD6-607E-46DE-B55F-DB7C16C8B771}" type="pres">
      <dgm:prSet presAssocID="{6055C807-DF39-4B54-9830-1E26F1083A85}" presName="parTx" presStyleLbl="revTx" presStyleIdx="4" presStyleCnt="5">
        <dgm:presLayoutVars>
          <dgm:chMax val="0"/>
          <dgm:chPref val="0"/>
        </dgm:presLayoutVars>
      </dgm:prSet>
      <dgm:spPr/>
    </dgm:pt>
  </dgm:ptLst>
  <dgm:cxnLst>
    <dgm:cxn modelId="{096FB208-9E14-49BE-9E65-94E60F3B87B6}" srcId="{EBC9F6EA-8A35-471B-A79F-1D5BF11984C0}" destId="{61D77020-1A45-4F85-8A2F-6DEB6D7DEF59}" srcOrd="2" destOrd="0" parTransId="{98E406E3-6F14-4D96-839A-13AC0ABB76FD}" sibTransId="{75F32B0F-8FD1-4A6B-9F0A-40085937BEE0}"/>
    <dgm:cxn modelId="{E41AE43F-707E-4BE2-9AFF-35B3DB0C8DD3}" srcId="{EBC9F6EA-8A35-471B-A79F-1D5BF11984C0}" destId="{6055C807-DF39-4B54-9830-1E26F1083A85}" srcOrd="4" destOrd="0" parTransId="{AAE62BA2-949B-4711-B5D7-0BDBE8E6546F}" sibTransId="{F95537DB-045C-4EE7-9D7B-70829623B6AF}"/>
    <dgm:cxn modelId="{4F36ED5C-238A-483C-823E-24B178A447BC}" type="presOf" srcId="{6055C807-DF39-4B54-9830-1E26F1083A85}" destId="{0C97CDD6-607E-46DE-B55F-DB7C16C8B771}" srcOrd="0" destOrd="0" presId="urn:microsoft.com/office/officeart/2018/2/layout/IconVerticalSolidList"/>
    <dgm:cxn modelId="{2D00DC50-2A9B-4B28-8AC4-CC1B1704C5FF}" srcId="{EBC9F6EA-8A35-471B-A79F-1D5BF11984C0}" destId="{B27413ED-1341-4DE4-A856-403B0719834E}" srcOrd="1" destOrd="0" parTransId="{54FA3C96-B3E0-46D4-A803-CFEBCA90E282}" sibTransId="{1F110C89-C2B1-4B82-B150-0292F5A8B9FF}"/>
    <dgm:cxn modelId="{7F938576-D68F-484E-847C-4CCC99D7F27E}" type="presOf" srcId="{91AB6087-3709-4233-8A7A-6AD849B7DC2B}" destId="{F4CAF647-3C29-47CD-AE68-AB9DDF2328EC}" srcOrd="0" destOrd="0" presId="urn:microsoft.com/office/officeart/2018/2/layout/IconVerticalSolidList"/>
    <dgm:cxn modelId="{835D3079-DED9-469B-9224-B284B8EBB99F}" type="presOf" srcId="{B27413ED-1341-4DE4-A856-403B0719834E}" destId="{FE6D25C7-814C-4FBB-A153-5975BBFCE736}" srcOrd="0" destOrd="0" presId="urn:microsoft.com/office/officeart/2018/2/layout/IconVerticalSolidList"/>
    <dgm:cxn modelId="{F6D17686-7B2F-4F00-A76D-E923625F5380}" srcId="{EBC9F6EA-8A35-471B-A79F-1D5BF11984C0}" destId="{B2F84D30-D15A-414D-AA1C-A67010A82F58}" srcOrd="0" destOrd="0" parTransId="{9BE97507-C692-44AB-A804-22AFAB4DB5BC}" sibTransId="{6EB05474-AFE3-4ADB-B908-2294ED488255}"/>
    <dgm:cxn modelId="{15A06DBD-CB99-456D-B93C-8CDFC6AE2A15}" srcId="{EBC9F6EA-8A35-471B-A79F-1D5BF11984C0}" destId="{91AB6087-3709-4233-8A7A-6AD849B7DC2B}" srcOrd="3" destOrd="0" parTransId="{D3B54EF3-8CA0-4087-B2F0-1033A8A627FA}" sibTransId="{B85D162B-0602-493B-9559-DDD858D2C5FF}"/>
    <dgm:cxn modelId="{B353DDC7-CCDD-4C91-A87F-DDBF35B44ACB}" type="presOf" srcId="{EBC9F6EA-8A35-471B-A79F-1D5BF11984C0}" destId="{474E7393-8923-4EE0-B1BD-AAF444943C9C}" srcOrd="0" destOrd="0" presId="urn:microsoft.com/office/officeart/2018/2/layout/IconVerticalSolidList"/>
    <dgm:cxn modelId="{CEE586D2-B846-4639-A3BA-EE2A467D3D91}" type="presOf" srcId="{B2F84D30-D15A-414D-AA1C-A67010A82F58}" destId="{CA7247E6-7A36-4EF1-B178-F758B36C3818}" srcOrd="0" destOrd="0" presId="urn:microsoft.com/office/officeart/2018/2/layout/IconVerticalSolidList"/>
    <dgm:cxn modelId="{D1D17FE6-D77E-4D3E-B110-E113C47D6C16}" type="presOf" srcId="{61D77020-1A45-4F85-8A2F-6DEB6D7DEF59}" destId="{1652CB65-D2B9-4393-BE42-B0EB3AC61474}" srcOrd="0" destOrd="0" presId="urn:microsoft.com/office/officeart/2018/2/layout/IconVerticalSolidList"/>
    <dgm:cxn modelId="{237BB415-2F02-4EB7-BAD0-4933AF3661AB}" type="presParOf" srcId="{474E7393-8923-4EE0-B1BD-AAF444943C9C}" destId="{02988233-CACF-4C4B-AFE3-03F89D6204E5}" srcOrd="0" destOrd="0" presId="urn:microsoft.com/office/officeart/2018/2/layout/IconVerticalSolidList"/>
    <dgm:cxn modelId="{7CA53F22-145F-4316-9C56-314EDE73C4B9}" type="presParOf" srcId="{02988233-CACF-4C4B-AFE3-03F89D6204E5}" destId="{5282130D-8BA5-4869-BDD0-2B1AE0C140A7}" srcOrd="0" destOrd="0" presId="urn:microsoft.com/office/officeart/2018/2/layout/IconVerticalSolidList"/>
    <dgm:cxn modelId="{10BA16CE-3870-4130-A1A8-6F19B410CCC4}" type="presParOf" srcId="{02988233-CACF-4C4B-AFE3-03F89D6204E5}" destId="{69AF36E3-4A67-4BAF-B3DF-5B0840F8C8ED}" srcOrd="1" destOrd="0" presId="urn:microsoft.com/office/officeart/2018/2/layout/IconVerticalSolidList"/>
    <dgm:cxn modelId="{25F986A4-ACE0-4845-9BC3-FF235514964D}" type="presParOf" srcId="{02988233-CACF-4C4B-AFE3-03F89D6204E5}" destId="{320891BA-491D-46CD-88BC-A5F1CC5C1B69}" srcOrd="2" destOrd="0" presId="urn:microsoft.com/office/officeart/2018/2/layout/IconVerticalSolidList"/>
    <dgm:cxn modelId="{1923D9BD-C3AB-45A9-B430-0B5E308F18EE}" type="presParOf" srcId="{02988233-CACF-4C4B-AFE3-03F89D6204E5}" destId="{CA7247E6-7A36-4EF1-B178-F758B36C3818}" srcOrd="3" destOrd="0" presId="urn:microsoft.com/office/officeart/2018/2/layout/IconVerticalSolidList"/>
    <dgm:cxn modelId="{F44B3CE1-FCC8-4A5F-BFD0-DD4D7FC02E3C}" type="presParOf" srcId="{474E7393-8923-4EE0-B1BD-AAF444943C9C}" destId="{E7382991-78BD-4CDE-A2FB-415DA20045F0}" srcOrd="1" destOrd="0" presId="urn:microsoft.com/office/officeart/2018/2/layout/IconVerticalSolidList"/>
    <dgm:cxn modelId="{DC5FF4D1-D62F-4DAE-8DD6-4C44A25E1E27}" type="presParOf" srcId="{474E7393-8923-4EE0-B1BD-AAF444943C9C}" destId="{FCB394E2-D8ED-441D-AF30-B4DD04DF9655}" srcOrd="2" destOrd="0" presId="urn:microsoft.com/office/officeart/2018/2/layout/IconVerticalSolidList"/>
    <dgm:cxn modelId="{AE2457E4-63B8-4FA8-9A5A-DAA81303E0F3}" type="presParOf" srcId="{FCB394E2-D8ED-441D-AF30-B4DD04DF9655}" destId="{1921053F-1D51-40CA-A4F2-99C5B703D93A}" srcOrd="0" destOrd="0" presId="urn:microsoft.com/office/officeart/2018/2/layout/IconVerticalSolidList"/>
    <dgm:cxn modelId="{6C7191FF-357B-4E9D-8058-C42B5928F7E3}" type="presParOf" srcId="{FCB394E2-D8ED-441D-AF30-B4DD04DF9655}" destId="{9CDC58F3-5B69-4762-8946-3665C197B4EE}" srcOrd="1" destOrd="0" presId="urn:microsoft.com/office/officeart/2018/2/layout/IconVerticalSolidList"/>
    <dgm:cxn modelId="{1990806C-2162-4E7C-87F4-12D4B0A39BEA}" type="presParOf" srcId="{FCB394E2-D8ED-441D-AF30-B4DD04DF9655}" destId="{441F642B-EAD7-4CEF-A0A1-170EB19F14CF}" srcOrd="2" destOrd="0" presId="urn:microsoft.com/office/officeart/2018/2/layout/IconVerticalSolidList"/>
    <dgm:cxn modelId="{2C110EA3-0023-4EAF-B660-0A775D2F9F8E}" type="presParOf" srcId="{FCB394E2-D8ED-441D-AF30-B4DD04DF9655}" destId="{FE6D25C7-814C-4FBB-A153-5975BBFCE736}" srcOrd="3" destOrd="0" presId="urn:microsoft.com/office/officeart/2018/2/layout/IconVerticalSolidList"/>
    <dgm:cxn modelId="{72F606D2-8691-440D-ADCE-5D99F534EED6}" type="presParOf" srcId="{474E7393-8923-4EE0-B1BD-AAF444943C9C}" destId="{FEBB9427-4439-4287-95F6-43102600C8BF}" srcOrd="3" destOrd="0" presId="urn:microsoft.com/office/officeart/2018/2/layout/IconVerticalSolidList"/>
    <dgm:cxn modelId="{38F8F70E-4482-4174-9D92-F76F164ECE37}" type="presParOf" srcId="{474E7393-8923-4EE0-B1BD-AAF444943C9C}" destId="{6EF15C78-2D39-40C4-85CF-CA82BD253209}" srcOrd="4" destOrd="0" presId="urn:microsoft.com/office/officeart/2018/2/layout/IconVerticalSolidList"/>
    <dgm:cxn modelId="{82494BA1-FB02-4690-9231-C64EB55CEC92}" type="presParOf" srcId="{6EF15C78-2D39-40C4-85CF-CA82BD253209}" destId="{486551E3-D2CB-4AD2-8666-085B71390F81}" srcOrd="0" destOrd="0" presId="urn:microsoft.com/office/officeart/2018/2/layout/IconVerticalSolidList"/>
    <dgm:cxn modelId="{3EB27469-F249-4111-B895-D1F794FE97E8}" type="presParOf" srcId="{6EF15C78-2D39-40C4-85CF-CA82BD253209}" destId="{81E631BE-AE22-4DE4-88E9-D8AA9C4B5648}" srcOrd="1" destOrd="0" presId="urn:microsoft.com/office/officeart/2018/2/layout/IconVerticalSolidList"/>
    <dgm:cxn modelId="{9047E23F-8554-40D8-8E0A-702ACAE42ECE}" type="presParOf" srcId="{6EF15C78-2D39-40C4-85CF-CA82BD253209}" destId="{563EFDC6-0994-4162-AE08-E67B794C3BE8}" srcOrd="2" destOrd="0" presId="urn:microsoft.com/office/officeart/2018/2/layout/IconVerticalSolidList"/>
    <dgm:cxn modelId="{413562DD-CD41-4372-BD01-A7B73D7259E0}" type="presParOf" srcId="{6EF15C78-2D39-40C4-85CF-CA82BD253209}" destId="{1652CB65-D2B9-4393-BE42-B0EB3AC61474}" srcOrd="3" destOrd="0" presId="urn:microsoft.com/office/officeart/2018/2/layout/IconVerticalSolidList"/>
    <dgm:cxn modelId="{295A181B-1062-4343-93C4-247371DB3278}" type="presParOf" srcId="{474E7393-8923-4EE0-B1BD-AAF444943C9C}" destId="{879FE670-3430-437F-AC76-DDDB08D71EEB}" srcOrd="5" destOrd="0" presId="urn:microsoft.com/office/officeart/2018/2/layout/IconVerticalSolidList"/>
    <dgm:cxn modelId="{CBA78DFE-8435-45C3-80C5-F0AB51FC8B8F}" type="presParOf" srcId="{474E7393-8923-4EE0-B1BD-AAF444943C9C}" destId="{BBADE536-CC40-4DEA-A3D4-F65C5D9807AF}" srcOrd="6" destOrd="0" presId="urn:microsoft.com/office/officeart/2018/2/layout/IconVerticalSolidList"/>
    <dgm:cxn modelId="{CDBCD0B9-863C-4E84-9F28-A12C995084AC}" type="presParOf" srcId="{BBADE536-CC40-4DEA-A3D4-F65C5D9807AF}" destId="{3B616789-48BB-4ECB-BED4-FB72E61CAD88}" srcOrd="0" destOrd="0" presId="urn:microsoft.com/office/officeart/2018/2/layout/IconVerticalSolidList"/>
    <dgm:cxn modelId="{B716B762-DD2A-4A09-B943-DCCA8BB7017C}" type="presParOf" srcId="{BBADE536-CC40-4DEA-A3D4-F65C5D9807AF}" destId="{474F5397-ED0E-48C0-B189-23855B2A72E9}" srcOrd="1" destOrd="0" presId="urn:microsoft.com/office/officeart/2018/2/layout/IconVerticalSolidList"/>
    <dgm:cxn modelId="{9EF3E3CF-6F8F-4D17-8BED-1DF816892E7C}" type="presParOf" srcId="{BBADE536-CC40-4DEA-A3D4-F65C5D9807AF}" destId="{91D3AD39-BB99-4203-8F63-5F17C93BAB07}" srcOrd="2" destOrd="0" presId="urn:microsoft.com/office/officeart/2018/2/layout/IconVerticalSolidList"/>
    <dgm:cxn modelId="{2678D3CF-DF17-40AC-836E-1C44209AF109}" type="presParOf" srcId="{BBADE536-CC40-4DEA-A3D4-F65C5D9807AF}" destId="{F4CAF647-3C29-47CD-AE68-AB9DDF2328EC}" srcOrd="3" destOrd="0" presId="urn:microsoft.com/office/officeart/2018/2/layout/IconVerticalSolidList"/>
    <dgm:cxn modelId="{15F362B5-E500-487F-AD93-1AF1FF4426E9}" type="presParOf" srcId="{474E7393-8923-4EE0-B1BD-AAF444943C9C}" destId="{654410D1-2120-498F-BC62-CF1731B9C20C}" srcOrd="7" destOrd="0" presId="urn:microsoft.com/office/officeart/2018/2/layout/IconVerticalSolidList"/>
    <dgm:cxn modelId="{71825F08-A523-4CA7-81CB-841A5EC93EDD}" type="presParOf" srcId="{474E7393-8923-4EE0-B1BD-AAF444943C9C}" destId="{2F8787AF-43C0-413C-8D64-9D6E75A5E674}" srcOrd="8" destOrd="0" presId="urn:microsoft.com/office/officeart/2018/2/layout/IconVerticalSolidList"/>
    <dgm:cxn modelId="{58AF05ED-2230-403A-A976-CDDF768D9786}" type="presParOf" srcId="{2F8787AF-43C0-413C-8D64-9D6E75A5E674}" destId="{4C7CC54E-62E6-4B5D-8240-9D93D65547F4}" srcOrd="0" destOrd="0" presId="urn:microsoft.com/office/officeart/2018/2/layout/IconVerticalSolidList"/>
    <dgm:cxn modelId="{82AFEC23-4639-4C96-BBCE-714FDA6642FA}" type="presParOf" srcId="{2F8787AF-43C0-413C-8D64-9D6E75A5E674}" destId="{6C178AB9-A410-42B8-A31B-1A0334D842DF}" srcOrd="1" destOrd="0" presId="urn:microsoft.com/office/officeart/2018/2/layout/IconVerticalSolidList"/>
    <dgm:cxn modelId="{2E8C3907-DB17-4E11-B6A1-09E2AF37788D}" type="presParOf" srcId="{2F8787AF-43C0-413C-8D64-9D6E75A5E674}" destId="{4771F3D7-81D8-4FA2-AF49-EBAC9CD2D96A}" srcOrd="2" destOrd="0" presId="urn:microsoft.com/office/officeart/2018/2/layout/IconVerticalSolidList"/>
    <dgm:cxn modelId="{27268B44-DE55-4019-B58B-AAF3FCE13753}" type="presParOf" srcId="{2F8787AF-43C0-413C-8D64-9D6E75A5E674}" destId="{0C97CDD6-607E-46DE-B55F-DB7C16C8B7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4F70D-3E28-4C87-AB38-4C58BECB9609}">
      <dsp:nvSpPr>
        <dsp:cNvPr id="0" name=""/>
        <dsp:cNvSpPr/>
      </dsp:nvSpPr>
      <dsp:spPr>
        <a:xfrm>
          <a:off x="790942" y="854334"/>
          <a:ext cx="1069592" cy="10695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92CEFD-8DD5-4E24-9ED1-242AA267A441}">
      <dsp:nvSpPr>
        <dsp:cNvPr id="0" name=""/>
        <dsp:cNvSpPr/>
      </dsp:nvSpPr>
      <dsp:spPr>
        <a:xfrm>
          <a:off x="137302" y="2239946"/>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Building design's impact on energy consumption.</a:t>
          </a:r>
        </a:p>
      </dsp:txBody>
      <dsp:txXfrm>
        <a:off x="137302" y="2239946"/>
        <a:ext cx="2376871" cy="720000"/>
      </dsp:txXfrm>
    </dsp:sp>
    <dsp:sp modelId="{2EB010E0-77C0-4C15-8C31-2B57C5A25FAA}">
      <dsp:nvSpPr>
        <dsp:cNvPr id="0" name=""/>
        <dsp:cNvSpPr/>
      </dsp:nvSpPr>
      <dsp:spPr>
        <a:xfrm>
          <a:off x="3583766" y="854334"/>
          <a:ext cx="1069592" cy="10695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40A626-3C67-4BB2-A3BE-002F287D7413}">
      <dsp:nvSpPr>
        <dsp:cNvPr id="0" name=""/>
        <dsp:cNvSpPr/>
      </dsp:nvSpPr>
      <dsp:spPr>
        <a:xfrm>
          <a:off x="2930126" y="2239946"/>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Sustainable practices in architecture and construction.</a:t>
          </a:r>
        </a:p>
      </dsp:txBody>
      <dsp:txXfrm>
        <a:off x="2930126" y="2239946"/>
        <a:ext cx="2376871" cy="720000"/>
      </dsp:txXfrm>
    </dsp:sp>
    <dsp:sp modelId="{8D9A7B86-6265-49AE-9C1E-FDA972A74217}">
      <dsp:nvSpPr>
        <dsp:cNvPr id="0" name=""/>
        <dsp:cNvSpPr/>
      </dsp:nvSpPr>
      <dsp:spPr>
        <a:xfrm>
          <a:off x="6376591" y="854334"/>
          <a:ext cx="1069592" cy="10695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9E5F2D-BB2C-4D25-BF3E-036E2DB48A0E}">
      <dsp:nvSpPr>
        <dsp:cNvPr id="0" name=""/>
        <dsp:cNvSpPr/>
      </dsp:nvSpPr>
      <dsp:spPr>
        <a:xfrm>
          <a:off x="5722951" y="2239946"/>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ML's potential in uncovering energy-saving opportunities.</a:t>
          </a:r>
        </a:p>
      </dsp:txBody>
      <dsp:txXfrm>
        <a:off x="5722951" y="2239946"/>
        <a:ext cx="2376871" cy="720000"/>
      </dsp:txXfrm>
    </dsp:sp>
    <dsp:sp modelId="{0A97FC89-FD5B-4FB9-A8B2-3C97AE4A785C}">
      <dsp:nvSpPr>
        <dsp:cNvPr id="0" name=""/>
        <dsp:cNvSpPr/>
      </dsp:nvSpPr>
      <dsp:spPr>
        <a:xfrm>
          <a:off x="9169415" y="854334"/>
          <a:ext cx="1069592" cy="10695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4D048E-1E6A-46F0-8545-035218B6FB65}">
      <dsp:nvSpPr>
        <dsp:cNvPr id="0" name=""/>
        <dsp:cNvSpPr/>
      </dsp:nvSpPr>
      <dsp:spPr>
        <a:xfrm>
          <a:off x="8515775" y="2239946"/>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Challenges: Model selection, data quality, computational resources.</a:t>
          </a:r>
        </a:p>
      </dsp:txBody>
      <dsp:txXfrm>
        <a:off x="8515775" y="2239946"/>
        <a:ext cx="237687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2130D-8BA5-4869-BDD0-2B1AE0C140A7}">
      <dsp:nvSpPr>
        <dsp:cNvPr id="0" name=""/>
        <dsp:cNvSpPr/>
      </dsp:nvSpPr>
      <dsp:spPr>
        <a:xfrm>
          <a:off x="0" y="2839"/>
          <a:ext cx="11029615" cy="6048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AF36E3-4A67-4BAF-B3DF-5B0840F8C8ED}">
      <dsp:nvSpPr>
        <dsp:cNvPr id="0" name=""/>
        <dsp:cNvSpPr/>
      </dsp:nvSpPr>
      <dsp:spPr>
        <a:xfrm>
          <a:off x="182952" y="138919"/>
          <a:ext cx="332640" cy="332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247E6-7A36-4EF1-B178-F758B36C3818}">
      <dsp:nvSpPr>
        <dsp:cNvPr id="0" name=""/>
        <dsp:cNvSpPr/>
      </dsp:nvSpPr>
      <dsp:spPr>
        <a:xfrm>
          <a:off x="698545" y="2839"/>
          <a:ext cx="10331069" cy="60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844550">
            <a:lnSpc>
              <a:spcPct val="100000"/>
            </a:lnSpc>
            <a:spcBef>
              <a:spcPct val="0"/>
            </a:spcBef>
            <a:spcAft>
              <a:spcPct val="35000"/>
            </a:spcAft>
            <a:buNone/>
          </a:pPr>
          <a:r>
            <a:rPr lang="en-US" sz="1900" kern="1200"/>
            <a:t>Objective: Examine the relationships between each design parameter and heating/cooling loads.</a:t>
          </a:r>
        </a:p>
      </dsp:txBody>
      <dsp:txXfrm>
        <a:off x="698545" y="2839"/>
        <a:ext cx="10331069" cy="604801"/>
      </dsp:txXfrm>
    </dsp:sp>
    <dsp:sp modelId="{1921053F-1D51-40CA-A4F2-99C5B703D93A}">
      <dsp:nvSpPr>
        <dsp:cNvPr id="0" name=""/>
        <dsp:cNvSpPr/>
      </dsp:nvSpPr>
      <dsp:spPr>
        <a:xfrm>
          <a:off x="0" y="758840"/>
          <a:ext cx="11029615" cy="6048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C58F3-5B69-4762-8946-3665C197B4EE}">
      <dsp:nvSpPr>
        <dsp:cNvPr id="0" name=""/>
        <dsp:cNvSpPr/>
      </dsp:nvSpPr>
      <dsp:spPr>
        <a:xfrm>
          <a:off x="182952" y="894921"/>
          <a:ext cx="332640" cy="332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6D25C7-814C-4FBB-A153-5975BBFCE736}">
      <dsp:nvSpPr>
        <dsp:cNvPr id="0" name=""/>
        <dsp:cNvSpPr/>
      </dsp:nvSpPr>
      <dsp:spPr>
        <a:xfrm>
          <a:off x="698545" y="758840"/>
          <a:ext cx="10331069" cy="60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844550">
            <a:lnSpc>
              <a:spcPct val="100000"/>
            </a:lnSpc>
            <a:spcBef>
              <a:spcPct val="0"/>
            </a:spcBef>
            <a:spcAft>
              <a:spcPct val="35000"/>
            </a:spcAft>
            <a:buNone/>
          </a:pPr>
          <a:r>
            <a:rPr lang="en-US" sz="1900" kern="1200"/>
            <a:t>Method: Scatter plots illustrate how two variables vary together.</a:t>
          </a:r>
        </a:p>
      </dsp:txBody>
      <dsp:txXfrm>
        <a:off x="698545" y="758840"/>
        <a:ext cx="10331069" cy="604801"/>
      </dsp:txXfrm>
    </dsp:sp>
    <dsp:sp modelId="{486551E3-D2CB-4AD2-8666-085B71390F81}">
      <dsp:nvSpPr>
        <dsp:cNvPr id="0" name=""/>
        <dsp:cNvSpPr/>
      </dsp:nvSpPr>
      <dsp:spPr>
        <a:xfrm>
          <a:off x="0" y="1514842"/>
          <a:ext cx="11029615" cy="6048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631BE-AE22-4DE4-88E9-D8AA9C4B5648}">
      <dsp:nvSpPr>
        <dsp:cNvPr id="0" name=""/>
        <dsp:cNvSpPr/>
      </dsp:nvSpPr>
      <dsp:spPr>
        <a:xfrm>
          <a:off x="182952" y="1650922"/>
          <a:ext cx="332640" cy="332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52CB65-D2B9-4393-BE42-B0EB3AC61474}">
      <dsp:nvSpPr>
        <dsp:cNvPr id="0" name=""/>
        <dsp:cNvSpPr/>
      </dsp:nvSpPr>
      <dsp:spPr>
        <a:xfrm>
          <a:off x="698545" y="1514842"/>
          <a:ext cx="10331069" cy="60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844550">
            <a:lnSpc>
              <a:spcPct val="100000"/>
            </a:lnSpc>
            <a:spcBef>
              <a:spcPct val="0"/>
            </a:spcBef>
            <a:spcAft>
              <a:spcPct val="35000"/>
            </a:spcAft>
            <a:buNone/>
          </a:pPr>
          <a:r>
            <a:rPr lang="en-US" sz="1900" kern="1200"/>
            <a:t>Key Observations:</a:t>
          </a:r>
        </a:p>
      </dsp:txBody>
      <dsp:txXfrm>
        <a:off x="698545" y="1514842"/>
        <a:ext cx="10331069" cy="604801"/>
      </dsp:txXfrm>
    </dsp:sp>
    <dsp:sp modelId="{3B616789-48BB-4ECB-BED4-FB72E61CAD88}">
      <dsp:nvSpPr>
        <dsp:cNvPr id="0" name=""/>
        <dsp:cNvSpPr/>
      </dsp:nvSpPr>
      <dsp:spPr>
        <a:xfrm>
          <a:off x="0" y="2270843"/>
          <a:ext cx="11029615" cy="6048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4F5397-ED0E-48C0-B189-23855B2A72E9}">
      <dsp:nvSpPr>
        <dsp:cNvPr id="0" name=""/>
        <dsp:cNvSpPr/>
      </dsp:nvSpPr>
      <dsp:spPr>
        <a:xfrm>
          <a:off x="182952" y="2406924"/>
          <a:ext cx="332640" cy="332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CAF647-3C29-47CD-AE68-AB9DDF2328EC}">
      <dsp:nvSpPr>
        <dsp:cNvPr id="0" name=""/>
        <dsp:cNvSpPr/>
      </dsp:nvSpPr>
      <dsp:spPr>
        <a:xfrm>
          <a:off x="698545" y="2270843"/>
          <a:ext cx="10331069" cy="60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844550">
            <a:lnSpc>
              <a:spcPct val="100000"/>
            </a:lnSpc>
            <a:spcBef>
              <a:spcPct val="0"/>
            </a:spcBef>
            <a:spcAft>
              <a:spcPct val="35000"/>
            </a:spcAft>
            <a:buNone/>
          </a:pPr>
          <a:r>
            <a:rPr lang="en-US" sz="1900" kern="1200"/>
            <a:t>Identifies trends, patterns, and potential correlations.</a:t>
          </a:r>
        </a:p>
      </dsp:txBody>
      <dsp:txXfrm>
        <a:off x="698545" y="2270843"/>
        <a:ext cx="10331069" cy="604801"/>
      </dsp:txXfrm>
    </dsp:sp>
    <dsp:sp modelId="{4C7CC54E-62E6-4B5D-8240-9D93D65547F4}">
      <dsp:nvSpPr>
        <dsp:cNvPr id="0" name=""/>
        <dsp:cNvSpPr/>
      </dsp:nvSpPr>
      <dsp:spPr>
        <a:xfrm>
          <a:off x="0" y="3026845"/>
          <a:ext cx="11029615" cy="6048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78AB9-A410-42B8-A31B-1A0334D842DF}">
      <dsp:nvSpPr>
        <dsp:cNvPr id="0" name=""/>
        <dsp:cNvSpPr/>
      </dsp:nvSpPr>
      <dsp:spPr>
        <a:xfrm>
          <a:off x="182952" y="3162925"/>
          <a:ext cx="332640" cy="3326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7CDD6-607E-46DE-B55F-DB7C16C8B771}">
      <dsp:nvSpPr>
        <dsp:cNvPr id="0" name=""/>
        <dsp:cNvSpPr/>
      </dsp:nvSpPr>
      <dsp:spPr>
        <a:xfrm>
          <a:off x="698545" y="3026845"/>
          <a:ext cx="10331069" cy="60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844550">
            <a:lnSpc>
              <a:spcPct val="100000"/>
            </a:lnSpc>
            <a:spcBef>
              <a:spcPct val="0"/>
            </a:spcBef>
            <a:spcAft>
              <a:spcPct val="35000"/>
            </a:spcAft>
            <a:buNone/>
          </a:pPr>
          <a:r>
            <a:rPr lang="en-US" sz="1900" kern="1200"/>
            <a:t>Helps understand how changes in one variable relate to changes in another.</a:t>
          </a:r>
        </a:p>
      </dsp:txBody>
      <dsp:txXfrm>
        <a:off x="698545" y="3026845"/>
        <a:ext cx="10331069" cy="6048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7.xml"/><Relationship Id="rId18" Type="http://schemas.openxmlformats.org/officeDocument/2006/relationships/slide" Target="slide22.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6.xml"/><Relationship Id="rId17" Type="http://schemas.openxmlformats.org/officeDocument/2006/relationships/slide" Target="slide21.xml"/><Relationship Id="rId2" Type="http://schemas.openxmlformats.org/officeDocument/2006/relationships/slide" Target="slide3.xml"/><Relationship Id="rId16"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5" Type="http://schemas.openxmlformats.org/officeDocument/2006/relationships/slide" Target="slide19.xml"/><Relationship Id="rId10" Type="http://schemas.openxmlformats.org/officeDocument/2006/relationships/slide" Target="slide13.xml"/><Relationship Id="rId19" Type="http://schemas.openxmlformats.org/officeDocument/2006/relationships/slide" Target="slide23.xml"/><Relationship Id="rId4" Type="http://schemas.openxmlformats.org/officeDocument/2006/relationships/slide" Target="slide5.xml"/><Relationship Id="rId9" Type="http://schemas.openxmlformats.org/officeDocument/2006/relationships/slide" Target="slide12.xml"/><Relationship Id="rId1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23.xml.rels><?xml version="1.0" encoding="UTF-8" standalone="yes"?>
<Relationships xmlns="http://schemas.openxmlformats.org/package/2006/relationships"><Relationship Id="rId3" Type="http://schemas.openxmlformats.org/officeDocument/2006/relationships/hyperlink" Target="https://pmhc.onrender.com/" TargetMode="Externa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9" name="Rectangle 3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 name="Rectangle 4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43" name="Rectangle 42">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Packages on conveyor belt">
            <a:extLst>
              <a:ext uri="{FF2B5EF4-FFF2-40B4-BE49-F238E27FC236}">
                <a16:creationId xmlns:a16="http://schemas.microsoft.com/office/drawing/2014/main" id="{82DA5FE1-975A-72C3-8063-33D9F4953FA9}"/>
              </a:ext>
            </a:extLst>
          </p:cNvPr>
          <p:cNvPicPr>
            <a:picLocks noChangeAspect="1"/>
          </p:cNvPicPr>
          <p:nvPr/>
        </p:nvPicPr>
        <p:blipFill rotWithShape="1">
          <a:blip r:embed="rId2">
            <a:alphaModFix amt="40000"/>
          </a:blip>
          <a:srcRect t="7696" b="8035"/>
          <a:stretch/>
        </p:blipFill>
        <p:spPr>
          <a:xfrm>
            <a:off x="20" y="10"/>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23870" y="702156"/>
            <a:ext cx="10144260" cy="1013800"/>
          </a:xfrm>
        </p:spPr>
        <p:txBody>
          <a:bodyPr vert="horz" lIns="91440" tIns="45720" rIns="91440" bIns="45720" rtlCol="0" anchor="b">
            <a:normAutofit/>
          </a:bodyPr>
          <a:lstStyle/>
          <a:p>
            <a:r>
              <a:rPr lang="en-US" sz="2800" b="0" kern="1200" cap="all">
                <a:solidFill>
                  <a:schemeClr val="tx1"/>
                </a:solidFill>
                <a:latin typeface="+mj-lt"/>
                <a:ea typeface="+mj-ea"/>
                <a:cs typeface="+mj-cs"/>
              </a:rPr>
              <a:t>Predictive modelling of heating and cooling loads in building design using machine learning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199" y="2180496"/>
            <a:ext cx="10261602" cy="3678303"/>
          </a:xfrm>
        </p:spPr>
        <p:txBody>
          <a:bodyPr vert="horz" lIns="91440" tIns="45720" rIns="91440" bIns="45720" rtlCol="0" anchor="ctr">
            <a:normAutofit/>
          </a:bodyPr>
          <a:lstStyle/>
          <a:p>
            <a:pPr>
              <a:buFont typeface="Wingdings 2" panose="05020102010507070707" pitchFamily="18" charset="2"/>
              <a:buChar char=""/>
            </a:pPr>
            <a:r>
              <a:rPr lang="en-US" dirty="0">
                <a:solidFill>
                  <a:schemeClr val="tx1">
                    <a:lumMod val="75000"/>
                    <a:lumOff val="25000"/>
                  </a:schemeClr>
                </a:solidFill>
              </a:rPr>
              <a:t>Team members:</a:t>
            </a:r>
          </a:p>
          <a:p>
            <a:pPr>
              <a:buFont typeface="Wingdings 2" panose="05020102010507070707" pitchFamily="18" charset="2"/>
              <a:buChar char=""/>
            </a:pPr>
            <a:r>
              <a:rPr lang="en-US" dirty="0">
                <a:solidFill>
                  <a:schemeClr val="tx1">
                    <a:lumMod val="75000"/>
                    <a:lumOff val="25000"/>
                  </a:schemeClr>
                </a:solidFill>
              </a:rPr>
              <a:t>Akash appari</a:t>
            </a:r>
          </a:p>
          <a:p>
            <a:pPr>
              <a:buFont typeface="Wingdings 2" panose="05020102010507070707" pitchFamily="18" charset="2"/>
              <a:buChar char=""/>
            </a:pPr>
            <a:r>
              <a:rPr lang="en-US" dirty="0">
                <a:solidFill>
                  <a:schemeClr val="tx1">
                    <a:lumMod val="75000"/>
                    <a:lumOff val="25000"/>
                  </a:schemeClr>
                </a:solidFill>
              </a:rPr>
              <a:t>Mohammed razin kattassery anwar</a:t>
            </a:r>
          </a:p>
          <a:p>
            <a:pPr>
              <a:buFont typeface="Wingdings 2" panose="05020102010507070707" pitchFamily="18" charset="2"/>
              <a:buChar char=""/>
            </a:pPr>
            <a:r>
              <a:rPr lang="en-US" dirty="0">
                <a:solidFill>
                  <a:schemeClr val="tx1">
                    <a:lumMod val="75000"/>
                    <a:lumOff val="25000"/>
                  </a:schemeClr>
                </a:solidFill>
              </a:rPr>
              <a:t>Roshan sasi</a:t>
            </a:r>
          </a:p>
          <a:p>
            <a:pPr>
              <a:buFont typeface="Wingdings 2" panose="05020102010507070707" pitchFamily="18" charset="2"/>
              <a:buChar char=""/>
            </a:pPr>
            <a:endParaRPr lang="en-US" dirty="0">
              <a:solidFill>
                <a:schemeClr val="tx1">
                  <a:lumMod val="75000"/>
                  <a:lumOff val="25000"/>
                </a:schemeClr>
              </a:solidFill>
            </a:endParaRPr>
          </a:p>
          <a:p>
            <a:pPr>
              <a:buFont typeface="Wingdings 2" panose="05020102010507070707" pitchFamily="18"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4758055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Blue glass building">
            <a:extLst>
              <a:ext uri="{FF2B5EF4-FFF2-40B4-BE49-F238E27FC236}">
                <a16:creationId xmlns:a16="http://schemas.microsoft.com/office/drawing/2014/main" id="{E3FCC874-7BE7-E8C1-A23C-B6EAE6A21C4E}"/>
              </a:ext>
            </a:extLst>
          </p:cNvPr>
          <p:cNvPicPr>
            <a:picLocks noChangeAspect="1"/>
          </p:cNvPicPr>
          <p:nvPr/>
        </p:nvPicPr>
        <p:blipFill rotWithShape="1">
          <a:blip r:embed="rId2">
            <a:alphaModFix amt="40000"/>
          </a:blip>
          <a:srcRect t="10384" b="5346"/>
          <a:stretch/>
        </p:blipFill>
        <p:spPr>
          <a:xfrm>
            <a:off x="9852" y="10"/>
            <a:ext cx="12191980" cy="6857990"/>
          </a:xfrm>
          <a:prstGeom prst="rect">
            <a:avLst/>
          </a:prstGeom>
        </p:spPr>
      </p:pic>
      <p:sp>
        <p:nvSpPr>
          <p:cNvPr id="41" name="TextBox 40">
            <a:extLst>
              <a:ext uri="{FF2B5EF4-FFF2-40B4-BE49-F238E27FC236}">
                <a16:creationId xmlns:a16="http://schemas.microsoft.com/office/drawing/2014/main" id="{C13558DD-657A-CF7C-F734-37F74356FF9D}"/>
              </a:ext>
            </a:extLst>
          </p:cNvPr>
          <p:cNvSpPr txBox="1"/>
          <p:nvPr/>
        </p:nvSpPr>
        <p:spPr>
          <a:xfrm>
            <a:off x="965199" y="2180496"/>
            <a:ext cx="10261602" cy="3678303"/>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The key variables in the dataset are as follows:</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3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Relative Compactness (X1</a:t>
            </a:r>
            <a:r>
              <a:rPr lang="en-US" sz="1300" dirty="0">
                <a:solidFill>
                  <a:schemeClr val="tx1">
                    <a:lumMod val="75000"/>
                    <a:lumOff val="25000"/>
                  </a:schemeClr>
                </a:solidFill>
              </a:rPr>
              <a:t>): A measure of the building's compactness, which affects its thermal efficiency.</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Surface Area (X2): </a:t>
            </a:r>
            <a:r>
              <a:rPr lang="en-US" sz="1300" dirty="0">
                <a:solidFill>
                  <a:schemeClr val="tx1">
                    <a:lumMod val="75000"/>
                    <a:lumOff val="25000"/>
                  </a:schemeClr>
                </a:solidFill>
              </a:rPr>
              <a:t>The total external area of the building.</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Wall Area (X3): </a:t>
            </a:r>
            <a:r>
              <a:rPr lang="en-US" sz="1300" dirty="0">
                <a:solidFill>
                  <a:schemeClr val="tx1">
                    <a:lumMod val="75000"/>
                    <a:lumOff val="25000"/>
                  </a:schemeClr>
                </a:solidFill>
              </a:rPr>
              <a:t>The area covered by the walls.</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Roof Area (X4): </a:t>
            </a:r>
            <a:r>
              <a:rPr lang="en-US" sz="1300" dirty="0">
                <a:solidFill>
                  <a:schemeClr val="tx1">
                    <a:lumMod val="75000"/>
                    <a:lumOff val="25000"/>
                  </a:schemeClr>
                </a:solidFill>
              </a:rPr>
              <a:t>The area of the building's roof, a critical factor in heat loss and gain.</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Overall Height (X5): </a:t>
            </a:r>
            <a:r>
              <a:rPr lang="en-US" sz="1300" dirty="0">
                <a:solidFill>
                  <a:schemeClr val="tx1">
                    <a:lumMod val="75000"/>
                    <a:lumOff val="25000"/>
                  </a:schemeClr>
                </a:solidFill>
              </a:rPr>
              <a:t>The total height of the building, impacting the volume of space to be heated or cooled.</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Orientation (X6): </a:t>
            </a:r>
            <a:r>
              <a:rPr lang="en-US" sz="1300" dirty="0">
                <a:solidFill>
                  <a:schemeClr val="tx1">
                    <a:lumMod val="75000"/>
                    <a:lumOff val="25000"/>
                  </a:schemeClr>
                </a:solidFill>
              </a:rPr>
              <a:t>The building’s orientation, influencing its solar exposure.</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Glazing Area (X7): </a:t>
            </a:r>
            <a:r>
              <a:rPr lang="en-US" sz="1300" dirty="0">
                <a:solidFill>
                  <a:schemeClr val="tx1">
                    <a:lumMod val="75000"/>
                    <a:lumOff val="25000"/>
                  </a:schemeClr>
                </a:solidFill>
              </a:rPr>
              <a:t>The area covered by glass, which affects both light entry and thermal regulation.</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rPr>
              <a:t>•	</a:t>
            </a:r>
            <a:r>
              <a:rPr lang="en-US" sz="1300" b="1" dirty="0">
                <a:solidFill>
                  <a:schemeClr val="tx1">
                    <a:lumMod val="75000"/>
                    <a:lumOff val="25000"/>
                  </a:schemeClr>
                </a:solidFill>
              </a:rPr>
              <a:t>Glazing Area Distribution (X8): </a:t>
            </a:r>
            <a:r>
              <a:rPr lang="en-US" sz="1300" dirty="0">
                <a:solidFill>
                  <a:schemeClr val="tx1">
                    <a:lumMod val="75000"/>
                    <a:lumOff val="25000"/>
                  </a:schemeClr>
                </a:solidFill>
              </a:rPr>
              <a:t>Describes how the glazing areas are distributed across the building.</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3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dirty="0">
                <a:solidFill>
                  <a:schemeClr val="tx1">
                    <a:lumMod val="75000"/>
                    <a:lumOff val="25000"/>
                  </a:schemeClr>
                </a:solidFill>
                <a:effectLst/>
              </a:rPr>
              <a:t>The dataset's target variables are the </a:t>
            </a:r>
            <a:r>
              <a:rPr lang="en-US" sz="1300" b="1" dirty="0">
                <a:solidFill>
                  <a:schemeClr val="tx1">
                    <a:lumMod val="75000"/>
                    <a:lumOff val="25000"/>
                  </a:schemeClr>
                </a:solidFill>
                <a:effectLst/>
              </a:rPr>
              <a:t>Heating Load (Y1) </a:t>
            </a:r>
            <a:r>
              <a:rPr lang="en-US" sz="1300" dirty="0">
                <a:solidFill>
                  <a:schemeClr val="tx1">
                    <a:lumMod val="75000"/>
                    <a:lumOff val="25000"/>
                  </a:schemeClr>
                </a:solidFill>
                <a:effectLst/>
              </a:rPr>
              <a:t>and </a:t>
            </a:r>
            <a:r>
              <a:rPr lang="en-US" sz="1300" b="1" dirty="0">
                <a:solidFill>
                  <a:schemeClr val="tx1">
                    <a:lumMod val="75000"/>
                    <a:lumOff val="25000"/>
                  </a:schemeClr>
                </a:solidFill>
                <a:effectLst/>
              </a:rPr>
              <a:t>the Cooling Load (Y2</a:t>
            </a:r>
            <a:r>
              <a:rPr lang="en-US" sz="1300" dirty="0">
                <a:solidFill>
                  <a:schemeClr val="tx1">
                    <a:lumMod val="75000"/>
                    <a:lumOff val="25000"/>
                  </a:schemeClr>
                </a:solidFill>
                <a:effectLst/>
              </a:rPr>
              <a:t>). </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300" dirty="0">
              <a:solidFill>
                <a:schemeClr val="tx1">
                  <a:lumMod val="75000"/>
                  <a:lumOff val="25000"/>
                </a:schemeClr>
              </a:solidFill>
            </a:endParaRPr>
          </a:p>
        </p:txBody>
      </p:sp>
    </p:spTree>
    <p:extLst>
      <p:ext uri="{BB962C8B-B14F-4D97-AF65-F5344CB8AC3E}">
        <p14:creationId xmlns:p14="http://schemas.microsoft.com/office/powerpoint/2010/main" val="11672074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419E8-E03B-5E60-2746-E06C8C52F681}"/>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b="0" kern="1200" cap="all" dirty="0">
                <a:solidFill>
                  <a:schemeClr val="tx2"/>
                </a:solidFill>
                <a:latin typeface="+mj-lt"/>
                <a:ea typeface="+mj-ea"/>
                <a:cs typeface="+mj-cs"/>
                <a:hlinkClick r:id="rId2" action="ppaction://hlinksldjump"/>
              </a:rPr>
              <a:t>Data Preparation - Cleaning and Preprocessing</a:t>
            </a:r>
            <a:endParaRPr lang="en-US" b="0" kern="1200" cap="all" dirty="0">
              <a:solidFill>
                <a:schemeClr val="tx2"/>
              </a:solidFill>
              <a:latin typeface="+mj-lt"/>
              <a:ea typeface="+mj-ea"/>
              <a:cs typeface="+mj-cs"/>
            </a:endParaRP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B620DF43-B7B8-0FA4-F9BD-C73AC7B3322D}"/>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rPr>
              <a:t>Dataset pre-cleaned by </a:t>
            </a:r>
            <a:r>
              <a:rPr lang="en-US" dirty="0" err="1">
                <a:solidFill>
                  <a:schemeClr val="tx2"/>
                </a:solidFill>
              </a:rPr>
              <a:t>Tsanas</a:t>
            </a:r>
            <a:r>
              <a:rPr lang="en-US" dirty="0">
                <a:solidFill>
                  <a:schemeClr val="tx2"/>
                </a:solidFill>
              </a:rPr>
              <a:t> and </a:t>
            </a:r>
            <a:r>
              <a:rPr lang="en-US" dirty="0" err="1">
                <a:solidFill>
                  <a:schemeClr val="tx2"/>
                </a:solidFill>
              </a:rPr>
              <a:t>Xifara</a:t>
            </a:r>
            <a:r>
              <a:rPr lang="en-US" dirty="0">
                <a:solidFill>
                  <a:schemeClr val="tx2"/>
                </a:solidFill>
              </a:rPr>
              <a:t> (2012), ensuring high data quality.</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rPr>
              <a:t>Descriptive statistics (Figure 3) provide insights into the distribution and variability of design parameters and energy efficiency measures.</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rPr>
              <a:t>No missing values in the dataset (Figure 2).</a:t>
            </a:r>
          </a:p>
        </p:txBody>
      </p:sp>
      <p:pic>
        <p:nvPicPr>
          <p:cNvPr id="6" name="Picture 5" descr="Graph">
            <a:extLst>
              <a:ext uri="{FF2B5EF4-FFF2-40B4-BE49-F238E27FC236}">
                <a16:creationId xmlns:a16="http://schemas.microsoft.com/office/drawing/2014/main" id="{07E09497-F562-742C-A2BB-A273B1D558F9}"/>
              </a:ext>
            </a:extLst>
          </p:cNvPr>
          <p:cNvPicPr>
            <a:picLocks noChangeAspect="1"/>
          </p:cNvPicPr>
          <p:nvPr/>
        </p:nvPicPr>
        <p:blipFill rotWithShape="1">
          <a:blip r:embed="rId3"/>
          <a:srcRect l="23084" r="34350"/>
          <a:stretch/>
        </p:blipFill>
        <p:spPr>
          <a:xfrm>
            <a:off x="7521283" y="10"/>
            <a:ext cx="4670717" cy="6857990"/>
          </a:xfrm>
          <a:prstGeom prst="rect">
            <a:avLst/>
          </a:prstGeom>
        </p:spPr>
      </p:pic>
    </p:spTree>
    <p:extLst>
      <p:ext uri="{BB962C8B-B14F-4D97-AF65-F5344CB8AC3E}">
        <p14:creationId xmlns:p14="http://schemas.microsoft.com/office/powerpoint/2010/main" val="12762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419E8-E03B-5E60-2746-E06C8C52F681}"/>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b="0" kern="1200" cap="all" dirty="0">
                <a:solidFill>
                  <a:schemeClr val="tx2"/>
                </a:solidFill>
                <a:latin typeface="+mj-lt"/>
                <a:ea typeface="+mj-ea"/>
                <a:cs typeface="+mj-cs"/>
                <a:hlinkClick r:id="rId2" action="ppaction://hlinksldjump"/>
              </a:rPr>
              <a:t>Exploratory factor analysis</a:t>
            </a:r>
            <a:endParaRPr lang="en-US" b="0" kern="1200" cap="all" dirty="0">
              <a:solidFill>
                <a:schemeClr val="tx2"/>
              </a:solidFill>
              <a:latin typeface="+mj-lt"/>
              <a:ea typeface="+mj-ea"/>
              <a:cs typeface="+mj-cs"/>
            </a:endParaRPr>
          </a:p>
        </p:txBody>
      </p:sp>
      <p:sp>
        <p:nvSpPr>
          <p:cNvPr id="19" name="Rectangle 18">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6326FF45-CA4A-B7A1-D0AE-E01B79770FEF}"/>
              </a:ext>
            </a:extLst>
          </p:cNvPr>
          <p:cNvSpPr txBox="1"/>
          <p:nvPr/>
        </p:nvSpPr>
        <p:spPr>
          <a:xfrm>
            <a:off x="629592" y="1715956"/>
            <a:ext cx="6309003" cy="1503109"/>
          </a:xfrm>
          <a:prstGeom prst="rect">
            <a:avLst/>
          </a:prstGeom>
        </p:spPr>
        <p:txBody>
          <a:bodyPr vert="horz" lIns="91440" tIns="45720" rIns="91440" bIns="45720" rtlCol="0" anchor="ctr">
            <a:normAutofit/>
          </a:bodyPr>
          <a:lstStyle/>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rPr>
              <a:t>Univariate analysis through histograms</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rPr>
              <a:t>Bivariate analysis through scatter plots </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rPr>
              <a:t>Correlation analysis using heatmap</a:t>
            </a:r>
          </a:p>
        </p:txBody>
      </p:sp>
      <p:pic>
        <p:nvPicPr>
          <p:cNvPr id="20" name="Picture 19" descr="Zigzag indicator line">
            <a:extLst>
              <a:ext uri="{FF2B5EF4-FFF2-40B4-BE49-F238E27FC236}">
                <a16:creationId xmlns:a16="http://schemas.microsoft.com/office/drawing/2014/main" id="{A407F6DB-501B-9CB7-672A-C28D7DEDE52A}"/>
              </a:ext>
            </a:extLst>
          </p:cNvPr>
          <p:cNvPicPr>
            <a:picLocks noChangeAspect="1"/>
          </p:cNvPicPr>
          <p:nvPr/>
        </p:nvPicPr>
        <p:blipFill rotWithShape="1">
          <a:blip r:embed="rId3"/>
          <a:srcRect l="24846" r="29692" b="-1"/>
          <a:stretch/>
        </p:blipFill>
        <p:spPr>
          <a:xfrm>
            <a:off x="7521283" y="10"/>
            <a:ext cx="4670717" cy="6857990"/>
          </a:xfrm>
          <a:prstGeom prst="rect">
            <a:avLst/>
          </a:prstGeom>
        </p:spPr>
      </p:pic>
    </p:spTree>
    <p:extLst>
      <p:ext uri="{BB962C8B-B14F-4D97-AF65-F5344CB8AC3E}">
        <p14:creationId xmlns:p14="http://schemas.microsoft.com/office/powerpoint/2010/main" val="83511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57A85-8BDE-1F93-1C51-64B0E4FCB400}"/>
              </a:ext>
            </a:extLst>
          </p:cNvPr>
          <p:cNvSpPr>
            <a:spLocks noGrp="1"/>
          </p:cNvSpPr>
          <p:nvPr>
            <p:ph type="title"/>
          </p:nvPr>
        </p:nvSpPr>
        <p:spPr>
          <a:xfrm>
            <a:off x="4382724" y="702156"/>
            <a:ext cx="7225075" cy="1013800"/>
          </a:xfrm>
        </p:spPr>
        <p:txBody>
          <a:bodyPr vert="horz" lIns="91440" tIns="45720" rIns="91440" bIns="45720" rtlCol="0" anchor="b">
            <a:normAutofit/>
          </a:bodyPr>
          <a:lstStyle/>
          <a:p>
            <a:r>
              <a:rPr lang="en-US" b="0" i="0" kern="1200" cap="all" dirty="0">
                <a:solidFill>
                  <a:schemeClr val="tx2"/>
                </a:solidFill>
                <a:effectLst/>
                <a:latin typeface="+mj-lt"/>
                <a:ea typeface="+mj-ea"/>
                <a:cs typeface="+mj-cs"/>
                <a:hlinkClick r:id="rId2" action="ppaction://hlinksldjump"/>
              </a:rPr>
              <a:t>Univariate Analysis through Histograms</a:t>
            </a:r>
            <a:endParaRPr lang="en-US" b="0" i="0" kern="1200" cap="all" dirty="0">
              <a:solidFill>
                <a:schemeClr val="tx2"/>
              </a:solidFill>
              <a:effectLst/>
              <a:latin typeface="+mj-lt"/>
              <a:ea typeface="+mj-ea"/>
              <a:cs typeface="+mj-cs"/>
            </a:endParaRPr>
          </a:p>
        </p:txBody>
      </p:sp>
      <p:sp>
        <p:nvSpPr>
          <p:cNvPr id="45" name="Rectangle 44">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Rectangle 4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4" name="Rectangle 43">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3" name="Picture 2">
            <a:extLst>
              <a:ext uri="{FF2B5EF4-FFF2-40B4-BE49-F238E27FC236}">
                <a16:creationId xmlns:a16="http://schemas.microsoft.com/office/drawing/2014/main" id="{0A9A18B2-29B0-F051-9269-544C488848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887" r="8891" b="3"/>
          <a:stretch/>
        </p:blipFill>
        <p:spPr>
          <a:xfrm>
            <a:off x="446534" y="601201"/>
            <a:ext cx="3703320" cy="5774200"/>
          </a:xfrm>
          <a:prstGeom prst="rect">
            <a:avLst/>
          </a:prstGeom>
        </p:spPr>
      </p:pic>
      <p:sp>
        <p:nvSpPr>
          <p:cNvPr id="4" name="TextBox 3">
            <a:extLst>
              <a:ext uri="{FF2B5EF4-FFF2-40B4-BE49-F238E27FC236}">
                <a16:creationId xmlns:a16="http://schemas.microsoft.com/office/drawing/2014/main" id="{515321D1-D560-1CE9-EFA6-909E2C05D8FE}"/>
              </a:ext>
            </a:extLst>
          </p:cNvPr>
          <p:cNvSpPr txBox="1"/>
          <p:nvPr/>
        </p:nvSpPr>
        <p:spPr>
          <a:xfrm>
            <a:off x="4382726" y="1896533"/>
            <a:ext cx="6878108" cy="3962266"/>
          </a:xfrm>
          <a:prstGeom prst="rect">
            <a:avLst/>
          </a:prstGeom>
        </p:spPr>
        <p:txBody>
          <a:bodyPr vert="horz" lIns="91440" tIns="45720" rIns="91440" bIns="45720" rtlCol="0" anchor="ctr">
            <a:normAutofit/>
          </a:bodyPr>
          <a:lstStyle/>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Objective</a:t>
            </a:r>
            <a:r>
              <a:rPr lang="en-US" dirty="0">
                <a:solidFill>
                  <a:schemeClr val="tx1">
                    <a:lumMod val="75000"/>
                    <a:lumOff val="25000"/>
                  </a:schemeClr>
                </a:solidFill>
              </a:rPr>
              <a:t>: Understand the distribution of each building design parameter and energy efficiency measure individually.</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Method</a:t>
            </a:r>
            <a:r>
              <a:rPr lang="en-US" dirty="0">
                <a:solidFill>
                  <a:schemeClr val="tx1">
                    <a:lumMod val="75000"/>
                    <a:lumOff val="25000"/>
                  </a:schemeClr>
                </a:solidFill>
              </a:rPr>
              <a:t>: Histograms visually represent the frequency distribution of each variable.</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defTabSz="457200">
              <a:spcBef>
                <a:spcPct val="20000"/>
              </a:spcBef>
              <a:spcAft>
                <a:spcPts val="600"/>
              </a:spcAft>
              <a:buClr>
                <a:schemeClr val="accent1"/>
              </a:buClr>
              <a:buSzPct val="92000"/>
              <a:buFont typeface="Wingdings 2" panose="05020102010507070707" pitchFamily="18" charset="2"/>
              <a:buChar char=""/>
            </a:pPr>
            <a:r>
              <a:rPr lang="en-US" b="1" u="sng" dirty="0">
                <a:solidFill>
                  <a:schemeClr val="tx1">
                    <a:lumMod val="75000"/>
                    <a:lumOff val="25000"/>
                  </a:schemeClr>
                </a:solidFill>
              </a:rPr>
              <a:t>Key Observations</a:t>
            </a:r>
            <a:r>
              <a:rPr lang="en-US" dirty="0">
                <a:solidFill>
                  <a:schemeClr val="tx1">
                    <a:lumMod val="75000"/>
                    <a:lumOff val="25000"/>
                  </a:schemeClr>
                </a:solidFill>
              </a:rPr>
              <a:t>:</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Identifies patterns, central tendency, and variability.</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Provides insights into the nature of data distribution.</a:t>
            </a:r>
          </a:p>
        </p:txBody>
      </p:sp>
    </p:spTree>
    <p:extLst>
      <p:ext uri="{BB962C8B-B14F-4D97-AF65-F5344CB8AC3E}">
        <p14:creationId xmlns:p14="http://schemas.microsoft.com/office/powerpoint/2010/main" val="177723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F283-C88B-758D-B274-221749F5B80A}"/>
              </a:ext>
            </a:extLst>
          </p:cNvPr>
          <p:cNvSpPr>
            <a:spLocks noGrp="1"/>
          </p:cNvSpPr>
          <p:nvPr>
            <p:ph type="title"/>
          </p:nvPr>
        </p:nvSpPr>
        <p:spPr>
          <a:xfrm>
            <a:off x="581192" y="702156"/>
            <a:ext cx="11029616" cy="1126644"/>
          </a:xfrm>
        </p:spPr>
        <p:txBody>
          <a:bodyPr/>
          <a:lstStyle/>
          <a:p>
            <a:r>
              <a:rPr lang="en-US" b="1" i="0" dirty="0">
                <a:effectLst/>
                <a:latin typeface="Söhne"/>
                <a:hlinkClick r:id="rId2" action="ppaction://hlinksldjump"/>
              </a:rPr>
              <a:t>Bivariate Analysis through Scatter Plots</a:t>
            </a:r>
            <a:br>
              <a:rPr lang="en-US" b="1" i="0" dirty="0">
                <a:effectLst/>
                <a:latin typeface="Söhne"/>
                <a:hlinkClick r:id="rId2" action="ppaction://hlinksldjump"/>
              </a:rPr>
            </a:br>
            <a:endParaRPr lang="en-CA" dirty="0"/>
          </a:p>
        </p:txBody>
      </p:sp>
      <p:graphicFrame>
        <p:nvGraphicFramePr>
          <p:cNvPr id="7" name="Content Placeholder 2">
            <a:extLst>
              <a:ext uri="{FF2B5EF4-FFF2-40B4-BE49-F238E27FC236}">
                <a16:creationId xmlns:a16="http://schemas.microsoft.com/office/drawing/2014/main" id="{62062B42-B677-FBF9-9207-C23C28FF533C}"/>
              </a:ext>
            </a:extLst>
          </p:cNvPr>
          <p:cNvGraphicFramePr>
            <a:graphicFrameLocks noGrp="1"/>
          </p:cNvGraphicFramePr>
          <p:nvPr>
            <p:ph idx="1"/>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692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A74EFE6-7F0E-4B59-B933-BFBD637C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992D089-C0D0-41C5-A6D6-3E265230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7" name="Rectangle 36">
            <a:extLst>
              <a:ext uri="{FF2B5EF4-FFF2-40B4-BE49-F238E27FC236}">
                <a16:creationId xmlns:a16="http://schemas.microsoft.com/office/drawing/2014/main" id="{0981DD49-25C0-4CC0-8F8D-7D94DFADE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81BEF027-3FBF-42CF-8E92-58F9696E6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 name="Content Placeholder 9">
            <a:extLst>
              <a:ext uri="{FF2B5EF4-FFF2-40B4-BE49-F238E27FC236}">
                <a16:creationId xmlns:a16="http://schemas.microsoft.com/office/drawing/2014/main" id="{3037C405-2CF8-6A00-1E3E-92A096284DDA}"/>
              </a:ext>
            </a:extLst>
          </p:cNvPr>
          <p:cNvSpPr>
            <a:spLocks noGrp="1"/>
          </p:cNvSpPr>
          <p:nvPr>
            <p:ph idx="1"/>
          </p:nvPr>
        </p:nvSpPr>
        <p:spPr>
          <a:xfrm>
            <a:off x="584201" y="709127"/>
            <a:ext cx="3427985" cy="5684214"/>
          </a:xfrm>
        </p:spPr>
        <p:txBody>
          <a:bodyPr>
            <a:normAutofit fontScale="92500" lnSpcReduction="20000"/>
          </a:bodyPr>
          <a:lstStyle/>
          <a:p>
            <a:pPr>
              <a:buClr>
                <a:srgbClr val="5E87C8"/>
              </a:buClr>
            </a:pPr>
            <a:r>
              <a:rPr lang="en-US" dirty="0"/>
              <a:t> Relative Compactness (X1), Overall Height (X5), and Glazing Area (X7) show clear trends with the heating and cooling loads, suggesting a strong influence on energy requirements.</a:t>
            </a:r>
          </a:p>
          <a:p>
            <a:pPr>
              <a:buClr>
                <a:srgbClr val="5E87C8"/>
              </a:buClr>
            </a:pPr>
            <a:r>
              <a:rPr lang="en-US" dirty="0"/>
              <a:t>Surface Area (X2), Wall Area (X3), and Roof Area (X4) exhibit more complex relationships with Y1 and Y2, with multiple groupings indicating possible interactions with other variables.</a:t>
            </a:r>
          </a:p>
          <a:p>
            <a:pPr>
              <a:buClr>
                <a:srgbClr val="5E87C8"/>
              </a:buClr>
            </a:pPr>
            <a:r>
              <a:rPr lang="en-US" dirty="0"/>
              <a:t>The Orientation (X6) doesn't show a clear linear relationship with either heating or cooling loads, suggesting its influence might be less significant or more nuanced.</a:t>
            </a:r>
          </a:p>
          <a:p>
            <a:pPr>
              <a:buClr>
                <a:srgbClr val="5E87C8"/>
              </a:buClr>
            </a:pPr>
            <a:r>
              <a:rPr lang="en-US" dirty="0"/>
              <a:t>The Glazing Area Distribution (X8) also presents a complex pattern, indicating that its impact on energy loads might depend on other factors.</a:t>
            </a:r>
          </a:p>
        </p:txBody>
      </p:sp>
      <p:sp>
        <p:nvSpPr>
          <p:cNvPr id="32" name="Rectangle 31">
            <a:extLst>
              <a:ext uri="{FF2B5EF4-FFF2-40B4-BE49-F238E27FC236}">
                <a16:creationId xmlns:a16="http://schemas.microsoft.com/office/drawing/2014/main" id="{85EC3AD1-DA06-4E55-8EEF-078419965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433" y="638174"/>
            <a:ext cx="3680469" cy="282842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a number of data&#10;&#10;Description automatically generated with medium confidence">
            <a:extLst>
              <a:ext uri="{FF2B5EF4-FFF2-40B4-BE49-F238E27FC236}">
                <a16:creationId xmlns:a16="http://schemas.microsoft.com/office/drawing/2014/main" id="{6265135A-B630-D37F-CE37-C46905E4A0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8185" r="-2" b="21077"/>
          <a:stretch/>
        </p:blipFill>
        <p:spPr bwMode="auto">
          <a:xfrm>
            <a:off x="4727334" y="971404"/>
            <a:ext cx="2705848" cy="2132584"/>
          </a:xfrm>
          <a:prstGeom prst="rect">
            <a:avLst/>
          </a:prstGeom>
          <a:extLst>
            <a:ext uri="{53640926-AAD7-44D8-BBD7-CCE9431645EC}">
              <a14:shadowObscured xmlns:a14="http://schemas.microsoft.com/office/drawing/2010/main"/>
            </a:ext>
          </a:extLst>
        </p:spPr>
      </p:pic>
      <p:sp>
        <p:nvSpPr>
          <p:cNvPr id="34" name="Rectangle 33">
            <a:extLst>
              <a:ext uri="{FF2B5EF4-FFF2-40B4-BE49-F238E27FC236}">
                <a16:creationId xmlns:a16="http://schemas.microsoft.com/office/drawing/2014/main" id="{5EFD83C0-7D88-4396-8CF2-B807E97D6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598" y="3568647"/>
            <a:ext cx="3680469" cy="282842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88DB5D2-4EE0-4E14-E13D-3059A7EDCD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385" r="-2" b="22257"/>
          <a:stretch/>
        </p:blipFill>
        <p:spPr bwMode="auto">
          <a:xfrm>
            <a:off x="4640414" y="3909800"/>
            <a:ext cx="2879687" cy="2132584"/>
          </a:xfrm>
          <a:prstGeom prst="rect">
            <a:avLst/>
          </a:prstGeom>
          <a:extLst>
            <a:ext uri="{53640926-AAD7-44D8-BBD7-CCE9431645EC}">
              <a14:shadowObscured xmlns:a14="http://schemas.microsoft.com/office/drawing/2010/main"/>
            </a:ext>
          </a:extLst>
        </p:spPr>
      </p:pic>
      <p:sp>
        <p:nvSpPr>
          <p:cNvPr id="36" name="Rectangle 35">
            <a:extLst>
              <a:ext uri="{FF2B5EF4-FFF2-40B4-BE49-F238E27FC236}">
                <a16:creationId xmlns:a16="http://schemas.microsoft.com/office/drawing/2014/main" id="{E3A5CDF9-D53B-425C-8FFC-92ACC6A1C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data&#10;&#10;Description automatically generated with medium confidence">
            <a:extLst>
              <a:ext uri="{FF2B5EF4-FFF2-40B4-BE49-F238E27FC236}">
                <a16:creationId xmlns:a16="http://schemas.microsoft.com/office/drawing/2014/main" id="{0C51BF74-B3A6-FEC3-2750-EC26DDC1204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3276" r="-2" b="6168"/>
          <a:stretch/>
        </p:blipFill>
        <p:spPr bwMode="auto">
          <a:xfrm>
            <a:off x="8367531" y="1164539"/>
            <a:ext cx="3033384" cy="4709895"/>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87613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4E1434EC-2B43-8333-4FFB-228280984A52}"/>
              </a:ext>
            </a:extLst>
          </p:cNvPr>
          <p:cNvSpPr>
            <a:spLocks noGrp="1"/>
          </p:cNvSpPr>
          <p:nvPr>
            <p:ph type="title"/>
          </p:nvPr>
        </p:nvSpPr>
        <p:spPr>
          <a:xfrm>
            <a:off x="807559" y="938022"/>
            <a:ext cx="6647905" cy="1188720"/>
          </a:xfrm>
        </p:spPr>
        <p:txBody>
          <a:bodyPr>
            <a:normAutofit/>
          </a:bodyPr>
          <a:lstStyle/>
          <a:p>
            <a:pPr>
              <a:lnSpc>
                <a:spcPct val="90000"/>
              </a:lnSpc>
            </a:pPr>
            <a:r>
              <a:rPr lang="en-US" sz="2600" b="1" i="0" dirty="0">
                <a:solidFill>
                  <a:srgbClr val="FFFFFF"/>
                </a:solidFill>
                <a:effectLst/>
                <a:hlinkClick r:id="rId2" action="ppaction://hlinksldjump"/>
              </a:rPr>
              <a:t>Correlation Analysis using Heatmap :</a:t>
            </a:r>
            <a:br>
              <a:rPr lang="en-US" sz="2600" b="1" i="0" dirty="0">
                <a:solidFill>
                  <a:srgbClr val="FFFFFF"/>
                </a:solidFill>
                <a:effectLst/>
                <a:latin typeface="Söhne"/>
                <a:hlinkClick r:id="rId2" action="ppaction://hlinksldjump"/>
              </a:rPr>
            </a:br>
            <a:endParaRPr lang="en-CA" sz="2600" dirty="0">
              <a:solidFill>
                <a:srgbClr val="FFFFFF"/>
              </a:solidFill>
            </a:endParaRPr>
          </a:p>
        </p:txBody>
      </p:sp>
      <p:sp>
        <p:nvSpPr>
          <p:cNvPr id="56" name="Rectangle 55">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8" name="Rectangle 57">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0" name="Rectangle 59">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2FE9BD74-025A-3522-5002-DCAAC46F096D}"/>
              </a:ext>
            </a:extLst>
          </p:cNvPr>
          <p:cNvSpPr>
            <a:spLocks noGrp="1"/>
          </p:cNvSpPr>
          <p:nvPr>
            <p:ph idx="1"/>
          </p:nvPr>
        </p:nvSpPr>
        <p:spPr>
          <a:xfrm>
            <a:off x="807559" y="2340864"/>
            <a:ext cx="6690843" cy="3793237"/>
          </a:xfrm>
        </p:spPr>
        <p:txBody>
          <a:bodyPr>
            <a:normAutofit/>
          </a:bodyPr>
          <a:lstStyle/>
          <a:p>
            <a:pPr>
              <a:lnSpc>
                <a:spcPct val="100000"/>
              </a:lnSpc>
            </a:pPr>
            <a:r>
              <a:rPr lang="en-US" sz="1400" dirty="0">
                <a:solidFill>
                  <a:srgbClr val="FFFFFF"/>
                </a:solidFill>
              </a:rPr>
              <a:t>High Correlation with Heating and Cooling Loads (Y1, Y2): Some features exhibit strong correlations with the heating and cooling loads. For instance, Overall Height (X5), Relative Compactness (X1), and Glazing Area (X7) show significant correlations, indicating their strong influence on the energy requirements of the buildings.</a:t>
            </a:r>
          </a:p>
          <a:p>
            <a:pPr>
              <a:lnSpc>
                <a:spcPct val="100000"/>
              </a:lnSpc>
            </a:pPr>
            <a:r>
              <a:rPr lang="en-US" sz="1400" dirty="0">
                <a:solidFill>
                  <a:srgbClr val="FFFFFF"/>
                </a:solidFill>
              </a:rPr>
              <a:t>Negative Correlation: Features like Surface Area (X2) and Roof Area (X4) show negative correlations with Y1 and Y2, suggesting that as these areas increase, the heating and cooling loads tend to decrease.</a:t>
            </a:r>
          </a:p>
          <a:p>
            <a:pPr>
              <a:lnSpc>
                <a:spcPct val="100000"/>
              </a:lnSpc>
            </a:pPr>
            <a:r>
              <a:rPr lang="en-US" sz="1400" dirty="0">
                <a:solidFill>
                  <a:srgbClr val="FFFFFF"/>
                </a:solidFill>
              </a:rPr>
              <a:t>Inter-correlations among Features: There are strong correlations between some of the features themselves, such as between Relative Compactness (X1) and Surface Area (X2), and between Surface Area (X2) and Roof Area (X4). This indicates potential multicollinearity, which could impact the performance of certain machine learning models.</a:t>
            </a:r>
          </a:p>
          <a:p>
            <a:pPr>
              <a:lnSpc>
                <a:spcPct val="100000"/>
              </a:lnSpc>
            </a:pPr>
            <a:r>
              <a:rPr lang="en-US" sz="1400" dirty="0">
                <a:solidFill>
                  <a:srgbClr val="FFFFFF"/>
                </a:solidFill>
              </a:rPr>
              <a:t>Orientation (X6) has low correlation coefficients with Y1 and Y2, supporting the earlier observation from the scatter plots.</a:t>
            </a:r>
          </a:p>
          <a:p>
            <a:pPr>
              <a:lnSpc>
                <a:spcPct val="100000"/>
              </a:lnSpc>
            </a:pPr>
            <a:endParaRPr lang="en-CA" sz="1400" dirty="0">
              <a:solidFill>
                <a:srgbClr val="FFFFFF"/>
              </a:solidFill>
            </a:endParaRPr>
          </a:p>
        </p:txBody>
      </p:sp>
      <p:pic>
        <p:nvPicPr>
          <p:cNvPr id="4" name="Picture 3">
            <a:extLst>
              <a:ext uri="{FF2B5EF4-FFF2-40B4-BE49-F238E27FC236}">
                <a16:creationId xmlns:a16="http://schemas.microsoft.com/office/drawing/2014/main" id="{86F3A365-E0C6-AD09-0BFC-7BA3F90FC2FF}"/>
              </a:ext>
            </a:extLst>
          </p:cNvPr>
          <p:cNvPicPr>
            <a:picLocks noChangeAspect="1"/>
          </p:cNvPicPr>
          <p:nvPr/>
        </p:nvPicPr>
        <p:blipFill rotWithShape="1">
          <a:blip r:embed="rId3">
            <a:extLst>
              <a:ext uri="{28A0092B-C50C-407E-A947-70E740481C1C}">
                <a14:useLocalDpi xmlns:a14="http://schemas.microsoft.com/office/drawing/2010/main" val="0"/>
              </a:ext>
            </a:extLst>
          </a:blip>
          <a:srcRect r="4412"/>
          <a:stretch/>
        </p:blipFill>
        <p:spPr>
          <a:xfrm>
            <a:off x="8476761" y="2398146"/>
            <a:ext cx="3053422" cy="2355838"/>
          </a:xfrm>
          <a:prstGeom prst="rect">
            <a:avLst/>
          </a:prstGeom>
        </p:spPr>
      </p:pic>
    </p:spTree>
    <p:extLst>
      <p:ext uri="{BB962C8B-B14F-4D97-AF65-F5344CB8AC3E}">
        <p14:creationId xmlns:p14="http://schemas.microsoft.com/office/powerpoint/2010/main" val="194210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7A85-8BDE-1F93-1C51-64B0E4FCB400}"/>
              </a:ext>
            </a:extLst>
          </p:cNvPr>
          <p:cNvSpPr>
            <a:spLocks noGrp="1"/>
          </p:cNvSpPr>
          <p:nvPr>
            <p:ph type="title"/>
          </p:nvPr>
        </p:nvSpPr>
        <p:spPr/>
        <p:txBody>
          <a:bodyPr/>
          <a:lstStyle/>
          <a:p>
            <a:r>
              <a:rPr lang="en-CA" dirty="0"/>
              <a:t> </a:t>
            </a:r>
            <a:r>
              <a:rPr lang="en-CA" dirty="0">
                <a:hlinkClick r:id="rId2" action="ppaction://hlinksldjump"/>
              </a:rPr>
              <a:t>Data preparation</a:t>
            </a:r>
            <a:endParaRPr lang="en-CA" dirty="0"/>
          </a:p>
        </p:txBody>
      </p:sp>
      <p:sp>
        <p:nvSpPr>
          <p:cNvPr id="4" name="TextBox 3">
            <a:extLst>
              <a:ext uri="{FF2B5EF4-FFF2-40B4-BE49-F238E27FC236}">
                <a16:creationId xmlns:a16="http://schemas.microsoft.com/office/drawing/2014/main" id="{91F86C9C-B586-A4BD-BF1E-79552D2972CA}"/>
              </a:ext>
            </a:extLst>
          </p:cNvPr>
          <p:cNvSpPr txBox="1"/>
          <p:nvPr/>
        </p:nvSpPr>
        <p:spPr>
          <a:xfrm>
            <a:off x="653143" y="2174033"/>
            <a:ext cx="10957665" cy="4001095"/>
          </a:xfrm>
          <a:prstGeom prst="rect">
            <a:avLst/>
          </a:prstGeom>
          <a:noFill/>
        </p:spPr>
        <p:txBody>
          <a:bodyPr wrap="square" rtlCol="0">
            <a:spAutoFit/>
          </a:bodyPr>
          <a:lstStyle/>
          <a:p>
            <a:r>
              <a:rPr lang="en-US" dirty="0"/>
              <a:t>For building the classification model, the dataset is split into training and testing sets. Feature selection is carried out to identify the most relevant variables that influence the energy efficiency of buildings.</a:t>
            </a:r>
          </a:p>
          <a:p>
            <a:endParaRPr lang="en-US" dirty="0"/>
          </a:p>
          <a:p>
            <a:r>
              <a:rPr lang="en-US" sz="2000" b="1" dirty="0"/>
              <a:t>SCALING:</a:t>
            </a:r>
          </a:p>
          <a:p>
            <a:pPr marL="285750" indent="-285750">
              <a:buFont typeface="Arial" panose="020B0604020202020204" pitchFamily="34" charset="0"/>
              <a:buChar char="•"/>
            </a:pPr>
            <a:r>
              <a:rPr lang="en-US" sz="1800" b="0" i="0" u="none" strike="noStrike" baseline="0" dirty="0" err="1">
                <a:solidFill>
                  <a:srgbClr val="000000"/>
                </a:solidFill>
              </a:rPr>
              <a:t>StandardScaler</a:t>
            </a:r>
            <a:r>
              <a:rPr lang="en-US" sz="1800" b="0" i="0" u="none" strike="noStrike" baseline="0" dirty="0">
                <a:solidFill>
                  <a:srgbClr val="000000"/>
                </a:solidFill>
              </a:rPr>
              <a:t> from the scikit-learn library was employed.</a:t>
            </a:r>
          </a:p>
          <a:p>
            <a:pPr marL="285750" indent="-285750">
              <a:buFont typeface="Arial" panose="020B0604020202020204" pitchFamily="34" charset="0"/>
              <a:buChar char="•"/>
            </a:pPr>
            <a:r>
              <a:rPr lang="en-US" sz="1800" b="0" i="0" u="none" strike="noStrike" baseline="0" dirty="0">
                <a:solidFill>
                  <a:srgbClr val="000000"/>
                </a:solidFill>
              </a:rPr>
              <a:t>Standardization involves removing the mean and scaling to unit variance.</a:t>
            </a:r>
          </a:p>
          <a:p>
            <a:pPr marL="285750" indent="-285750">
              <a:buFont typeface="Arial" panose="020B0604020202020204" pitchFamily="34" charset="0"/>
              <a:buChar char="•"/>
            </a:pPr>
            <a:r>
              <a:rPr lang="en-US" sz="1800" b="0" i="0" u="none" strike="noStrike" baseline="0" dirty="0">
                <a:solidFill>
                  <a:srgbClr val="000000"/>
                </a:solidFill>
              </a:rPr>
              <a:t>Formula: 𝑧=(𝑥−𝑢)/𝑠, where z is the standardized value, x is the original value, u is the mean, and s is the standard deviation.</a:t>
            </a:r>
            <a:endParaRPr lang="en-US" dirty="0"/>
          </a:p>
          <a:p>
            <a:pPr marL="285750" indent="-285750">
              <a:buFont typeface="Arial" panose="020B0604020202020204" pitchFamily="34" charset="0"/>
              <a:buChar char="•"/>
            </a:pPr>
            <a:r>
              <a:rPr lang="en-US" dirty="0"/>
              <a:t>Dataset split into independent features (X) and dependent variables (Y1 and Y2 for heating and cooling loads).</a:t>
            </a:r>
          </a:p>
          <a:p>
            <a:pPr marL="285750" indent="-285750">
              <a:buFont typeface="Arial" panose="020B0604020202020204" pitchFamily="34" charset="0"/>
              <a:buChar char="•"/>
            </a:pPr>
            <a:r>
              <a:rPr lang="en-US" dirty="0"/>
              <a:t>Further division into training and testing sets with a 70-30 split.</a:t>
            </a:r>
          </a:p>
          <a:p>
            <a:pPr marL="285750" indent="-285750">
              <a:buFont typeface="Arial" panose="020B0604020202020204" pitchFamily="34" charset="0"/>
              <a:buChar char="•"/>
            </a:pPr>
            <a:r>
              <a:rPr lang="en-US" dirty="0" err="1"/>
              <a:t>StandardScaler</a:t>
            </a:r>
            <a:r>
              <a:rPr lang="en-US" dirty="0"/>
              <a:t> fitted only on the training data to prevent information leakage into the model training process.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47025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7A85-8BDE-1F93-1C51-64B0E4FCB400}"/>
              </a:ext>
            </a:extLst>
          </p:cNvPr>
          <p:cNvSpPr>
            <a:spLocks noGrp="1"/>
          </p:cNvSpPr>
          <p:nvPr>
            <p:ph type="title"/>
          </p:nvPr>
        </p:nvSpPr>
        <p:spPr/>
        <p:txBody>
          <a:bodyPr/>
          <a:lstStyle/>
          <a:p>
            <a:r>
              <a:rPr lang="en-CA" dirty="0">
                <a:hlinkClick r:id="rId2" action="ppaction://hlinksldjump"/>
              </a:rPr>
              <a:t>Model Planning</a:t>
            </a:r>
            <a:endParaRPr lang="en-CA" dirty="0"/>
          </a:p>
        </p:txBody>
      </p:sp>
      <p:sp>
        <p:nvSpPr>
          <p:cNvPr id="4" name="TextBox 3">
            <a:extLst>
              <a:ext uri="{FF2B5EF4-FFF2-40B4-BE49-F238E27FC236}">
                <a16:creationId xmlns:a16="http://schemas.microsoft.com/office/drawing/2014/main" id="{F61985E4-5206-F195-CB64-28E042620F01}"/>
              </a:ext>
            </a:extLst>
          </p:cNvPr>
          <p:cNvSpPr txBox="1"/>
          <p:nvPr/>
        </p:nvSpPr>
        <p:spPr>
          <a:xfrm>
            <a:off x="581192" y="2239347"/>
            <a:ext cx="10942114" cy="3416320"/>
          </a:xfrm>
          <a:prstGeom prst="rect">
            <a:avLst/>
          </a:prstGeom>
          <a:noFill/>
        </p:spPr>
        <p:txBody>
          <a:bodyPr wrap="square" rtlCol="0">
            <a:spAutoFit/>
          </a:bodyPr>
          <a:lstStyle/>
          <a:p>
            <a:r>
              <a:rPr lang="en-US" dirty="0"/>
              <a:t>aimed to select and evaluate a diverse set of machine learning algorithms to identify the most effective model for predicting heating and cooling loads in buildings.</a:t>
            </a:r>
          </a:p>
          <a:p>
            <a:r>
              <a:rPr lang="en-US" dirty="0"/>
              <a:t>The chosen models are:</a:t>
            </a:r>
          </a:p>
          <a:p>
            <a:pPr marL="285750" indent="-285750">
              <a:buFont typeface="Arial" panose="020B0604020202020204" pitchFamily="34" charset="0"/>
              <a:buChar char="•"/>
            </a:pPr>
            <a:r>
              <a:rPr lang="en-US" b="1" dirty="0"/>
              <a:t>Linear Regression</a:t>
            </a:r>
            <a:r>
              <a:rPr lang="en-US" dirty="0"/>
              <a:t>: A baseline model providing a simple linear approach to regression.</a:t>
            </a:r>
          </a:p>
          <a:p>
            <a:pPr marL="285750" indent="-285750">
              <a:buFont typeface="Arial" panose="020B0604020202020204" pitchFamily="34" charset="0"/>
              <a:buChar char="•"/>
            </a:pPr>
            <a:r>
              <a:rPr lang="en-US" b="1" dirty="0"/>
              <a:t>Decision Tree Regressor</a:t>
            </a:r>
            <a:r>
              <a:rPr lang="en-US" dirty="0"/>
              <a:t>: Offers a more complex, non-linear approach and helps understand feature importance.</a:t>
            </a:r>
          </a:p>
          <a:p>
            <a:pPr marL="285750" indent="-285750">
              <a:buFont typeface="Arial" panose="020B0604020202020204" pitchFamily="34" charset="0"/>
              <a:buChar char="•"/>
            </a:pPr>
            <a:r>
              <a:rPr lang="en-US" b="1" dirty="0"/>
              <a:t>Random Forest Regressor</a:t>
            </a:r>
            <a:r>
              <a:rPr lang="en-US" dirty="0"/>
              <a:t>: An ensemble model that builds multiple decision trees and merges them for a more accurate and stable prediction.</a:t>
            </a:r>
          </a:p>
          <a:p>
            <a:pPr marL="285750" indent="-285750">
              <a:buFont typeface="Arial" panose="020B0604020202020204" pitchFamily="34" charset="0"/>
              <a:buChar char="•"/>
            </a:pPr>
            <a:r>
              <a:rPr lang="en-US" b="1" dirty="0"/>
              <a:t>Gradient Boosting Regressor</a:t>
            </a:r>
            <a:r>
              <a:rPr lang="en-US" dirty="0"/>
              <a:t>: An advanced ensemble technique that combines several weak models to create a strong predictive model.</a:t>
            </a:r>
          </a:p>
          <a:p>
            <a:pPr marL="285750" indent="-285750">
              <a:buFont typeface="Arial" panose="020B0604020202020204" pitchFamily="34" charset="0"/>
              <a:buChar char="•"/>
            </a:pPr>
            <a:r>
              <a:rPr lang="en-US" b="1" dirty="0"/>
              <a:t>Support Vector Regression (SVR): </a:t>
            </a:r>
            <a:r>
              <a:rPr lang="en-US" dirty="0"/>
              <a:t>A different approach using support vector machines for regression, effective in high-dimensional spaces</a:t>
            </a:r>
            <a:endParaRPr lang="en-CA" dirty="0"/>
          </a:p>
        </p:txBody>
      </p:sp>
    </p:spTree>
    <p:extLst>
      <p:ext uri="{BB962C8B-B14F-4D97-AF65-F5344CB8AC3E}">
        <p14:creationId xmlns:p14="http://schemas.microsoft.com/office/powerpoint/2010/main" val="329093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08A746FD-52B2-65A7-D886-62B587315CBF}"/>
              </a:ext>
            </a:extLst>
          </p:cNvPr>
          <p:cNvSpPr>
            <a:spLocks noGrp="1"/>
          </p:cNvSpPr>
          <p:nvPr>
            <p:ph type="title"/>
          </p:nvPr>
        </p:nvSpPr>
        <p:spPr>
          <a:xfrm>
            <a:off x="807559" y="938022"/>
            <a:ext cx="6647905" cy="1188720"/>
          </a:xfrm>
        </p:spPr>
        <p:txBody>
          <a:bodyPr vert="horz" lIns="91440" tIns="45720" rIns="91440" bIns="45720" rtlCol="0" anchor="b">
            <a:normAutofit/>
          </a:bodyPr>
          <a:lstStyle/>
          <a:p>
            <a:r>
              <a:rPr lang="en-US" dirty="0">
                <a:solidFill>
                  <a:srgbClr val="FFFFFF"/>
                </a:solidFill>
                <a:hlinkClick r:id="rId2" action="ppaction://hlinksldjump"/>
              </a:rPr>
              <a:t>Model Building</a:t>
            </a:r>
            <a:endParaRPr lang="en-US" dirty="0">
              <a:solidFill>
                <a:srgbClr val="FFFFFF"/>
              </a:solidFill>
            </a:endParaRPr>
          </a:p>
        </p:txBody>
      </p:sp>
      <p:sp>
        <p:nvSpPr>
          <p:cNvPr id="21" name="Rectangle 20">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Rectangle 22">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5" name="Rectangle 24">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883303E8-B060-A8E6-76D5-20D7F552064A}"/>
              </a:ext>
            </a:extLst>
          </p:cNvPr>
          <p:cNvSpPr txBox="1"/>
          <p:nvPr/>
        </p:nvSpPr>
        <p:spPr>
          <a:xfrm>
            <a:off x="807559" y="2340864"/>
            <a:ext cx="6690843" cy="3793237"/>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Dataset split into training and testing sets for heating (Y1) and cooling load (Y2).</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Models trained, predicted, and evaluated using the R-squared metric.</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 R-squared quantifies how well observed outcomes are replicated by the model.</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400" dirty="0">
              <a:solidFill>
                <a:srgbClr val="FFFFFF"/>
              </a:solidFill>
            </a:endParaRPr>
          </a:p>
          <a:p>
            <a:pPr defTabSz="457200">
              <a:lnSpc>
                <a:spcPct val="90000"/>
              </a:lnSpc>
              <a:spcBef>
                <a:spcPct val="20000"/>
              </a:spcBef>
              <a:spcAft>
                <a:spcPts val="600"/>
              </a:spcAft>
              <a:buClr>
                <a:schemeClr val="accent1"/>
              </a:buClr>
              <a:buSzPct val="92000"/>
            </a:pPr>
            <a:r>
              <a:rPr lang="en-US" sz="1600" b="1" u="sng" dirty="0">
                <a:solidFill>
                  <a:srgbClr val="FFFFFF"/>
                </a:solidFill>
              </a:rPr>
              <a:t>Best Models and Results</a:t>
            </a:r>
            <a:endParaRPr lang="en-US" sz="1600" u="sng" dirty="0">
              <a:solidFill>
                <a:srgbClr val="FFFFFF"/>
              </a:solidFill>
            </a:endParaRPr>
          </a:p>
          <a:p>
            <a:pPr defTabSz="457200">
              <a:lnSpc>
                <a:spcPct val="90000"/>
              </a:lnSpc>
              <a:spcBef>
                <a:spcPct val="20000"/>
              </a:spcBef>
              <a:spcAft>
                <a:spcPts val="600"/>
              </a:spcAft>
              <a:buClr>
                <a:schemeClr val="accent1"/>
              </a:buClr>
              <a:buSzPct val="92000"/>
            </a:pPr>
            <a:r>
              <a:rPr lang="en-US" sz="1400" dirty="0">
                <a:solidFill>
                  <a:srgbClr val="FFFFFF"/>
                </a:solidFill>
              </a:rPr>
              <a:t>Best Models for Heating and Cooling Loads are</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Random Forest used for heating load predictions, Gradient Boosting for cooling load estimations.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Results compiled and sorted based on R-squared scores.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Figure 9 visualizes sorted results, providing insights into model performance.</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rgbClr val="FFFFFF"/>
                </a:solidFill>
              </a:rPr>
              <a:t>Evaluation pivotal for selecting the most suitable model for building energy efficiency.</a:t>
            </a:r>
          </a:p>
        </p:txBody>
      </p:sp>
      <p:pic>
        <p:nvPicPr>
          <p:cNvPr id="5" name="Picture 4">
            <a:extLst>
              <a:ext uri="{FF2B5EF4-FFF2-40B4-BE49-F238E27FC236}">
                <a16:creationId xmlns:a16="http://schemas.microsoft.com/office/drawing/2014/main" id="{E4A884A4-65B0-31F5-8768-7B896CBEEAF7}"/>
              </a:ext>
            </a:extLst>
          </p:cNvPr>
          <p:cNvPicPr>
            <a:picLocks noChangeAspect="1"/>
          </p:cNvPicPr>
          <p:nvPr/>
        </p:nvPicPr>
        <p:blipFill>
          <a:blip r:embed="rId3"/>
          <a:stretch>
            <a:fillRect/>
          </a:stretch>
        </p:blipFill>
        <p:spPr>
          <a:xfrm>
            <a:off x="8476761" y="2748784"/>
            <a:ext cx="3053422" cy="1654563"/>
          </a:xfrm>
          <a:prstGeom prst="rect">
            <a:avLst/>
          </a:prstGeom>
        </p:spPr>
      </p:pic>
      <p:sp>
        <p:nvSpPr>
          <p:cNvPr id="9" name="TextBox 8">
            <a:extLst>
              <a:ext uri="{FF2B5EF4-FFF2-40B4-BE49-F238E27FC236}">
                <a16:creationId xmlns:a16="http://schemas.microsoft.com/office/drawing/2014/main" id="{AD21183D-F582-5506-98DF-5ABC7D1A5AC3}"/>
              </a:ext>
            </a:extLst>
          </p:cNvPr>
          <p:cNvSpPr txBox="1"/>
          <p:nvPr/>
        </p:nvSpPr>
        <p:spPr>
          <a:xfrm>
            <a:off x="9993640" y="4034015"/>
            <a:ext cx="1966451" cy="369332"/>
          </a:xfrm>
          <a:prstGeom prst="rect">
            <a:avLst/>
          </a:prstGeom>
          <a:noFill/>
        </p:spPr>
        <p:txBody>
          <a:bodyPr wrap="square" rtlCol="0">
            <a:spAutoFit/>
          </a:bodyPr>
          <a:lstStyle/>
          <a:p>
            <a:r>
              <a:rPr lang="en-CA" dirty="0"/>
              <a:t>Figure 9 </a:t>
            </a:r>
          </a:p>
        </p:txBody>
      </p:sp>
    </p:spTree>
    <p:extLst>
      <p:ext uri="{BB962C8B-B14F-4D97-AF65-F5344CB8AC3E}">
        <p14:creationId xmlns:p14="http://schemas.microsoft.com/office/powerpoint/2010/main" val="8536854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831676"/>
          </a:xfrm>
        </p:spPr>
        <p:txBody>
          <a:bodyPr>
            <a:normAutofit/>
          </a:bodyPr>
          <a:lstStyle/>
          <a:p>
            <a:r>
              <a:rPr lang="en-US" dirty="0"/>
              <a:t>contents</a:t>
            </a:r>
          </a:p>
        </p:txBody>
      </p:sp>
      <p:sp>
        <p:nvSpPr>
          <p:cNvPr id="6" name="TextBox 5">
            <a:extLst>
              <a:ext uri="{FF2B5EF4-FFF2-40B4-BE49-F238E27FC236}">
                <a16:creationId xmlns:a16="http://schemas.microsoft.com/office/drawing/2014/main" id="{880F93CF-C677-6B4E-C26B-D3B7DB2CF1A4}"/>
              </a:ext>
            </a:extLst>
          </p:cNvPr>
          <p:cNvSpPr txBox="1"/>
          <p:nvPr/>
        </p:nvSpPr>
        <p:spPr>
          <a:xfrm>
            <a:off x="581192" y="1533832"/>
            <a:ext cx="10189029" cy="6463308"/>
          </a:xfrm>
          <a:prstGeom prst="rect">
            <a:avLst/>
          </a:prstGeom>
          <a:noFill/>
        </p:spPr>
        <p:txBody>
          <a:bodyPr wrap="square" rtlCol="0">
            <a:spAutoFit/>
          </a:bodyPr>
          <a:lstStyle/>
          <a:p>
            <a:pPr marL="285750" indent="-285750">
              <a:buFont typeface="Arial" panose="020B0604020202020204" pitchFamily="34" charset="0"/>
              <a:buChar char="•"/>
            </a:pPr>
            <a:r>
              <a:rPr lang="en-CA" dirty="0">
                <a:hlinkClick r:id="rId2" action="ppaction://hlinksldjump"/>
              </a:rPr>
              <a:t>INTRODUCTION</a:t>
            </a:r>
            <a:endParaRPr lang="en-CA" dirty="0"/>
          </a:p>
          <a:p>
            <a:pPr marL="285750" indent="-285750">
              <a:buFont typeface="Arial" panose="020B0604020202020204" pitchFamily="34" charset="0"/>
              <a:buChar char="•"/>
            </a:pPr>
            <a:r>
              <a:rPr lang="en-CA" dirty="0">
                <a:hlinkClick r:id="rId3" action="ppaction://hlinksldjump"/>
              </a:rPr>
              <a:t>PROBLEM STATEMENT</a:t>
            </a:r>
            <a:endParaRPr lang="en-CA" dirty="0"/>
          </a:p>
          <a:p>
            <a:pPr marL="285750" indent="-285750">
              <a:buFont typeface="Arial" panose="020B0604020202020204" pitchFamily="34" charset="0"/>
              <a:buChar char="•"/>
            </a:pPr>
            <a:r>
              <a:rPr lang="en-CA" dirty="0">
                <a:hlinkClick r:id="rId4" action="ppaction://hlinksldjump"/>
              </a:rPr>
              <a:t>BACKGROUND AND RELATED WORK</a:t>
            </a:r>
            <a:endParaRPr lang="en-CA" dirty="0"/>
          </a:p>
          <a:p>
            <a:pPr marL="285750" indent="-285750">
              <a:buFont typeface="Arial" panose="020B0604020202020204" pitchFamily="34" charset="0"/>
              <a:buChar char="•"/>
            </a:pPr>
            <a:r>
              <a:rPr lang="en-CA" dirty="0">
                <a:hlinkClick r:id="rId5" action="ppaction://hlinksldjump"/>
              </a:rPr>
              <a:t>RESEARCH APPROACH</a:t>
            </a:r>
            <a:endParaRPr lang="en-CA" dirty="0"/>
          </a:p>
          <a:p>
            <a:pPr marL="285750" indent="-285750">
              <a:buFont typeface="Arial" panose="020B0604020202020204" pitchFamily="34" charset="0"/>
              <a:buChar char="•"/>
            </a:pPr>
            <a:r>
              <a:rPr lang="en-CA" dirty="0">
                <a:hlinkClick r:id="rId6" action="ppaction://hlinksldjump"/>
              </a:rPr>
              <a:t>DATA PIPELINE IN BUILDING ENERGY APPROACH</a:t>
            </a:r>
            <a:endParaRPr lang="en-CA" dirty="0"/>
          </a:p>
          <a:p>
            <a:pPr marL="285750" indent="-285750">
              <a:buFont typeface="Arial" panose="020B0604020202020204" pitchFamily="34" charset="0"/>
              <a:buChar char="•"/>
            </a:pPr>
            <a:r>
              <a:rPr lang="en-CA" dirty="0">
                <a:hlinkClick r:id="rId7" action="ppaction://hlinksldjump"/>
              </a:rPr>
              <a:t>DATA COLLECTION</a:t>
            </a:r>
            <a:endParaRPr lang="en-CA" dirty="0"/>
          </a:p>
          <a:p>
            <a:pPr marL="285750" indent="-285750">
              <a:buFont typeface="Arial" panose="020B0604020202020204" pitchFamily="34" charset="0"/>
              <a:buChar char="•"/>
            </a:pPr>
            <a:r>
              <a:rPr lang="en-CA" dirty="0">
                <a:hlinkClick r:id="rId8" action="ppaction://hlinksldjump"/>
              </a:rPr>
              <a:t>DATA PREPERATION- CLEANING AND PREPROCESSING</a:t>
            </a:r>
            <a:endParaRPr lang="en-CA" dirty="0"/>
          </a:p>
          <a:p>
            <a:pPr marL="285750" indent="-285750">
              <a:buFont typeface="Arial" panose="020B0604020202020204" pitchFamily="34" charset="0"/>
              <a:buChar char="•"/>
            </a:pPr>
            <a:r>
              <a:rPr lang="en-CA" dirty="0">
                <a:hlinkClick r:id="rId9" action="ppaction://hlinksldjump"/>
              </a:rPr>
              <a:t>EXPLORATORY FACTOR ANALYSIS</a:t>
            </a:r>
            <a:endParaRPr lang="en-CA" dirty="0"/>
          </a:p>
          <a:p>
            <a:r>
              <a:rPr lang="en-CA" dirty="0"/>
              <a:t>       1. </a:t>
            </a:r>
            <a:r>
              <a:rPr lang="en-CA" dirty="0">
                <a:hlinkClick r:id="rId10" action="ppaction://hlinksldjump"/>
              </a:rPr>
              <a:t>Univariate Analysis through Histograms</a:t>
            </a:r>
            <a:endParaRPr lang="en-CA" dirty="0"/>
          </a:p>
          <a:p>
            <a:r>
              <a:rPr lang="en-CA" dirty="0"/>
              <a:t>       2.</a:t>
            </a:r>
            <a:r>
              <a:rPr lang="en-US" b="1" i="0" dirty="0">
                <a:effectLst/>
                <a:latin typeface="Söhne"/>
              </a:rPr>
              <a:t> </a:t>
            </a:r>
            <a:r>
              <a:rPr lang="en-US" i="0" dirty="0">
                <a:effectLst/>
                <a:hlinkClick r:id="rId11" action="ppaction://hlinksldjump"/>
              </a:rPr>
              <a:t>Bivariate Analysis through Scatter Plots</a:t>
            </a:r>
            <a:endParaRPr lang="en-US" i="0" dirty="0">
              <a:effectLst/>
            </a:endParaRPr>
          </a:p>
          <a:p>
            <a:r>
              <a:rPr lang="en-US" dirty="0"/>
              <a:t>       3. </a:t>
            </a:r>
            <a:r>
              <a:rPr lang="en-US" dirty="0">
                <a:hlinkClick r:id="rId12" action="ppaction://hlinksldjump"/>
              </a:rPr>
              <a:t>Correlation Analysis</a:t>
            </a:r>
            <a:endParaRPr lang="en-CA" dirty="0"/>
          </a:p>
          <a:p>
            <a:pPr marL="285750" indent="-285750">
              <a:buFont typeface="Arial" panose="020B0604020202020204" pitchFamily="34" charset="0"/>
              <a:buChar char="•"/>
            </a:pPr>
            <a:r>
              <a:rPr lang="en-CA" dirty="0">
                <a:hlinkClick r:id="rId13" action="ppaction://hlinksldjump"/>
              </a:rPr>
              <a:t>DATA PREPARATION</a:t>
            </a:r>
            <a:endParaRPr lang="en-CA" dirty="0"/>
          </a:p>
          <a:p>
            <a:pPr marL="285750" indent="-285750">
              <a:buFont typeface="Arial" panose="020B0604020202020204" pitchFamily="34" charset="0"/>
              <a:buChar char="•"/>
            </a:pPr>
            <a:r>
              <a:rPr lang="en-CA" dirty="0">
                <a:hlinkClick r:id="rId14" action="ppaction://hlinksldjump"/>
              </a:rPr>
              <a:t>MODEL PLANNING</a:t>
            </a:r>
            <a:endParaRPr lang="en-CA" dirty="0"/>
          </a:p>
          <a:p>
            <a:pPr marL="285750" indent="-285750">
              <a:buFont typeface="Arial" panose="020B0604020202020204" pitchFamily="34" charset="0"/>
              <a:buChar char="•"/>
            </a:pPr>
            <a:r>
              <a:rPr lang="en-CA" dirty="0">
                <a:hlinkClick r:id="rId15" action="ppaction://hlinksldjump"/>
              </a:rPr>
              <a:t>MODEL BUILDING</a:t>
            </a:r>
            <a:endParaRPr lang="en-CA" dirty="0"/>
          </a:p>
          <a:p>
            <a:pPr marL="285750" indent="-285750">
              <a:buFont typeface="Arial" panose="020B0604020202020204" pitchFamily="34" charset="0"/>
              <a:buChar char="•"/>
            </a:pPr>
            <a:r>
              <a:rPr lang="en-CA" dirty="0">
                <a:hlinkClick r:id="rId16" action="ppaction://hlinksldjump"/>
              </a:rPr>
              <a:t>LIMITATIONS </a:t>
            </a:r>
            <a:r>
              <a:rPr lang="en-CA" dirty="0"/>
              <a:t>&amp; </a:t>
            </a:r>
            <a:r>
              <a:rPr lang="en-CA" dirty="0">
                <a:hlinkClick r:id="rId17" action="ppaction://hlinksldjump"/>
              </a:rPr>
              <a:t>FUTURE DIRECTIONS</a:t>
            </a:r>
            <a:endParaRPr lang="en-CA" dirty="0"/>
          </a:p>
          <a:p>
            <a:pPr marL="285750" indent="-285750">
              <a:buFont typeface="Arial" panose="020B0604020202020204" pitchFamily="34" charset="0"/>
              <a:buChar char="•"/>
            </a:pPr>
            <a:r>
              <a:rPr lang="en-CA" dirty="0">
                <a:hlinkClick r:id="rId18" action="ppaction://hlinksldjump"/>
              </a:rPr>
              <a:t>FINDINGS</a:t>
            </a:r>
            <a:endParaRPr lang="en-CA" dirty="0"/>
          </a:p>
          <a:p>
            <a:pPr marL="285750" indent="-285750">
              <a:buFont typeface="Arial" panose="020B0604020202020204" pitchFamily="34" charset="0"/>
              <a:buChar char="•"/>
            </a:pPr>
            <a:r>
              <a:rPr lang="en-CA" dirty="0">
                <a:hlinkClick r:id="rId19" action="ppaction://hlinksldjump"/>
              </a:rPr>
              <a:t>OPERATIONALIZATION</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533DA-C4DC-702D-FF35-8DDB3CFC0289}"/>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b="0" kern="1200" cap="all" dirty="0">
                <a:solidFill>
                  <a:schemeClr val="tx2"/>
                </a:solidFill>
                <a:latin typeface="+mj-lt"/>
                <a:ea typeface="+mj-ea"/>
                <a:cs typeface="+mj-cs"/>
                <a:hlinkClick r:id="rId2" action="ppaction://hlinksldjump"/>
              </a:rPr>
              <a:t>LIMITATIONS:</a:t>
            </a:r>
            <a:endParaRPr lang="en-US" b="0" kern="1200" cap="all" dirty="0">
              <a:solidFill>
                <a:schemeClr val="tx2"/>
              </a:solidFill>
              <a:latin typeface="+mj-lt"/>
              <a:ea typeface="+mj-ea"/>
              <a:cs typeface="+mj-cs"/>
            </a:endParaRPr>
          </a:p>
        </p:txBody>
      </p:sp>
      <p:sp>
        <p:nvSpPr>
          <p:cNvPr id="19" name="Rectangle 18">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BF2F9FE1-03A9-7F64-8732-E9100B800388}"/>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b="1" i="0">
                <a:solidFill>
                  <a:schemeClr val="tx2"/>
                </a:solidFill>
                <a:effectLst/>
              </a:rPr>
              <a:t>Standardization vs. Individuality:</a:t>
            </a:r>
            <a:r>
              <a:rPr lang="en-US" sz="1300">
                <a:solidFill>
                  <a:schemeClr val="tx2"/>
                </a:solidFill>
              </a:rPr>
              <a:t> </a:t>
            </a:r>
            <a:r>
              <a:rPr lang="en-US" sz="1300" b="0" i="0">
                <a:solidFill>
                  <a:schemeClr val="tx2"/>
                </a:solidFill>
                <a:effectLst/>
              </a:rPr>
              <a:t>Data for predictive models is based on standardized building forms, neglecting unique features in individual houses.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b="1" i="0">
                <a:solidFill>
                  <a:schemeClr val="tx2"/>
                </a:solidFill>
                <a:effectLst/>
              </a:rPr>
              <a:t>Homogeneity of Data:</a:t>
            </a:r>
            <a:r>
              <a:rPr lang="en-US" sz="1300">
                <a:solidFill>
                  <a:schemeClr val="tx2"/>
                </a:solidFill>
              </a:rPr>
              <a:t> </a:t>
            </a:r>
            <a:r>
              <a:rPr lang="en-US" sz="1300" b="0" i="0">
                <a:solidFill>
                  <a:schemeClr val="tx2"/>
                </a:solidFill>
                <a:effectLst/>
              </a:rPr>
              <a:t>Dataset may not capture diverse architectural styles, construction materials, and local climate conditions of individual houses, limiting model generalization.</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b="1" i="0">
                <a:solidFill>
                  <a:schemeClr val="tx2"/>
                </a:solidFill>
                <a:effectLst/>
              </a:rPr>
              <a:t>Data Privacy and Availability:</a:t>
            </a:r>
            <a:r>
              <a:rPr lang="en-US" sz="1300">
                <a:solidFill>
                  <a:schemeClr val="tx2"/>
                </a:solidFill>
              </a:rPr>
              <a:t> </a:t>
            </a:r>
            <a:r>
              <a:rPr lang="en-US" sz="1300" b="0" i="0">
                <a:solidFill>
                  <a:schemeClr val="tx2"/>
                </a:solidFill>
                <a:effectLst/>
              </a:rPr>
              <a:t>Practical challenges in collecting detailed individual house data due to issues like data privacy, homeowners' willingness, and logistical complexity.</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b="1" i="0">
                <a:solidFill>
                  <a:schemeClr val="tx2"/>
                </a:solidFill>
                <a:effectLst/>
              </a:rPr>
              <a:t>Geographical and Cultural Specificity:</a:t>
            </a:r>
            <a:r>
              <a:rPr lang="en-US" sz="1300">
                <a:solidFill>
                  <a:schemeClr val="tx2"/>
                </a:solidFill>
              </a:rPr>
              <a:t> </a:t>
            </a:r>
            <a:r>
              <a:rPr lang="en-US" sz="1300" b="0" i="0">
                <a:solidFill>
                  <a:schemeClr val="tx2"/>
                </a:solidFill>
                <a:effectLst/>
              </a:rPr>
              <a:t>Models trained on specific geographical locations may not generalize well to regions with different weather, cultural practices, and building regulations.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b="1" i="0">
                <a:solidFill>
                  <a:schemeClr val="tx2"/>
                </a:solidFill>
                <a:effectLst/>
              </a:rPr>
              <a:t>Dynamic Data and Changes Over Time:</a:t>
            </a:r>
            <a:r>
              <a:rPr lang="en-US" sz="1300">
                <a:solidFill>
                  <a:schemeClr val="tx2"/>
                </a:solidFill>
              </a:rPr>
              <a:t> </a:t>
            </a:r>
            <a:r>
              <a:rPr lang="en-US" sz="1300" b="0" i="0">
                <a:solidFill>
                  <a:schemeClr val="tx2"/>
                </a:solidFill>
                <a:effectLst/>
              </a:rPr>
              <a:t>Difficulty in capturing dynamic changes like renovations and retrofits in individual houses, impacting the accuracy of predictive models.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300" b="1" i="0">
                <a:solidFill>
                  <a:schemeClr val="tx2"/>
                </a:solidFill>
                <a:effectLst/>
              </a:rPr>
              <a:t>Measurement and Reporting Inconsistencies: </a:t>
            </a:r>
            <a:r>
              <a:rPr lang="en-US" sz="1300" b="0" i="0">
                <a:solidFill>
                  <a:schemeClr val="tx2"/>
                </a:solidFill>
                <a:effectLst/>
              </a:rPr>
              <a:t>Variabilities in how data is measured and reported across sources can lead to inconsistencies, affecting model accuracy.</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300">
              <a:solidFill>
                <a:schemeClr val="tx2"/>
              </a:solidFill>
            </a:endParaRPr>
          </a:p>
        </p:txBody>
      </p:sp>
      <p:pic>
        <p:nvPicPr>
          <p:cNvPr id="6" name="Picture 5" descr="Figures of houses in different position and sizes">
            <a:extLst>
              <a:ext uri="{FF2B5EF4-FFF2-40B4-BE49-F238E27FC236}">
                <a16:creationId xmlns:a16="http://schemas.microsoft.com/office/drawing/2014/main" id="{C89C4025-FF70-6EF5-E649-472E05984865}"/>
              </a:ext>
            </a:extLst>
          </p:cNvPr>
          <p:cNvPicPr>
            <a:picLocks noChangeAspect="1"/>
          </p:cNvPicPr>
          <p:nvPr/>
        </p:nvPicPr>
        <p:blipFill rotWithShape="1">
          <a:blip r:embed="rId3"/>
          <a:srcRect l="22099" r="39592"/>
          <a:stretch/>
        </p:blipFill>
        <p:spPr>
          <a:xfrm>
            <a:off x="7521283" y="10"/>
            <a:ext cx="4670717" cy="6857990"/>
          </a:xfrm>
          <a:prstGeom prst="rect">
            <a:avLst/>
          </a:prstGeom>
        </p:spPr>
      </p:pic>
    </p:spTree>
    <p:extLst>
      <p:ext uri="{BB962C8B-B14F-4D97-AF65-F5344CB8AC3E}">
        <p14:creationId xmlns:p14="http://schemas.microsoft.com/office/powerpoint/2010/main" val="237785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gures of houses in different position and sizes">
            <a:extLst>
              <a:ext uri="{FF2B5EF4-FFF2-40B4-BE49-F238E27FC236}">
                <a16:creationId xmlns:a16="http://schemas.microsoft.com/office/drawing/2014/main" id="{C96B03DE-169C-5FC4-5651-306F9AC7AD62}"/>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F7084DC-5F64-80E8-92A3-ACF9AD8C7C24}"/>
              </a:ext>
            </a:extLst>
          </p:cNvPr>
          <p:cNvSpPr>
            <a:spLocks noGrp="1"/>
          </p:cNvSpPr>
          <p:nvPr>
            <p:ph type="title"/>
          </p:nvPr>
        </p:nvSpPr>
        <p:spPr>
          <a:xfrm>
            <a:off x="1023870" y="702156"/>
            <a:ext cx="10144260" cy="1013800"/>
          </a:xfrm>
        </p:spPr>
        <p:txBody>
          <a:bodyPr>
            <a:normAutofit/>
          </a:bodyPr>
          <a:lstStyle/>
          <a:p>
            <a:r>
              <a:rPr lang="en-CA" dirty="0">
                <a:solidFill>
                  <a:schemeClr val="tx1"/>
                </a:solidFill>
                <a:hlinkClick r:id="rId3" action="ppaction://hlinksldjump"/>
              </a:rPr>
              <a:t>FUTURE DIRCTIONS:</a:t>
            </a:r>
            <a:endParaRPr lang="en-CA" dirty="0">
              <a:solidFill>
                <a:schemeClr val="tx1"/>
              </a:solidFill>
            </a:endParaRPr>
          </a:p>
        </p:txBody>
      </p:sp>
      <p:sp>
        <p:nvSpPr>
          <p:cNvPr id="3" name="Content Placeholder 2">
            <a:extLst>
              <a:ext uri="{FF2B5EF4-FFF2-40B4-BE49-F238E27FC236}">
                <a16:creationId xmlns:a16="http://schemas.microsoft.com/office/drawing/2014/main" id="{77857DC7-BB12-2ECD-777E-96CC03595772}"/>
              </a:ext>
            </a:extLst>
          </p:cNvPr>
          <p:cNvSpPr>
            <a:spLocks noGrp="1"/>
          </p:cNvSpPr>
          <p:nvPr>
            <p:ph idx="1"/>
          </p:nvPr>
        </p:nvSpPr>
        <p:spPr>
          <a:xfrm>
            <a:off x="965199" y="2180496"/>
            <a:ext cx="10261602" cy="3678303"/>
          </a:xfrm>
        </p:spPr>
        <p:txBody>
          <a:bodyPr>
            <a:normAutofit/>
          </a:bodyPr>
          <a:lstStyle/>
          <a:p>
            <a:pPr marL="0" indent="0">
              <a:lnSpc>
                <a:spcPct val="100000"/>
              </a:lnSpc>
              <a:buNone/>
            </a:pPr>
            <a:r>
              <a:rPr lang="en-US" dirty="0"/>
              <a:t>To address these limitations, future iterations of this project could consider:</a:t>
            </a:r>
          </a:p>
          <a:p>
            <a:pPr>
              <a:lnSpc>
                <a:spcPct val="100000"/>
              </a:lnSpc>
            </a:pPr>
            <a:r>
              <a:rPr lang="en-US" dirty="0"/>
              <a:t>Collaborations with Real Estate Agencies and Architectural Firms: Partnering with these entities could facilitate access to more diverse and individual-specific data.</a:t>
            </a:r>
          </a:p>
          <a:p>
            <a:pPr>
              <a:lnSpc>
                <a:spcPct val="100000"/>
              </a:lnSpc>
            </a:pPr>
            <a:r>
              <a:rPr lang="en-US" dirty="0"/>
              <a:t>Use of Smart Home Data: Leveraging data from smart home devices could provide real-time, individualized insights into energy consumption and efficiency.</a:t>
            </a:r>
          </a:p>
          <a:p>
            <a:pPr>
              <a:lnSpc>
                <a:spcPct val="100000"/>
              </a:lnSpc>
            </a:pPr>
            <a:r>
              <a:rPr lang="en-US" dirty="0"/>
              <a:t>Expansion of Geographical Scope: Incorporating data from a broader range of locations would improve the model's robustness and applicability.</a:t>
            </a:r>
          </a:p>
          <a:p>
            <a:pPr>
              <a:lnSpc>
                <a:spcPct val="100000"/>
              </a:lnSpc>
            </a:pPr>
            <a:r>
              <a:rPr lang="en-US" dirty="0"/>
              <a:t>Dynamic Modeling: Developing models that account for temporal changes in buildings' characteristics and usage patterns could provide more accurate predictions.</a:t>
            </a:r>
          </a:p>
          <a:p>
            <a:pPr>
              <a:lnSpc>
                <a:spcPct val="100000"/>
              </a:lnSpc>
            </a:pPr>
            <a:r>
              <a:rPr lang="en-US" dirty="0"/>
              <a:t>Enhanced Data Collection Methods: Utilizing advanced data collection methods such as LiDAR, aerial imagery, and building information modeling (BIM) could improve the granularity and quality of the data.</a:t>
            </a:r>
            <a:endParaRPr lang="en-CA" dirty="0"/>
          </a:p>
        </p:txBody>
      </p:sp>
    </p:spTree>
    <p:extLst>
      <p:ext uri="{BB962C8B-B14F-4D97-AF65-F5344CB8AC3E}">
        <p14:creationId xmlns:p14="http://schemas.microsoft.com/office/powerpoint/2010/main" val="113887426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83CA8C9-A4E5-9184-E788-6A9B926BD8A7}"/>
              </a:ext>
            </a:extLst>
          </p:cNvPr>
          <p:cNvSpPr>
            <a:spLocks noGrp="1"/>
          </p:cNvSpPr>
          <p:nvPr>
            <p:ph type="title"/>
          </p:nvPr>
        </p:nvSpPr>
        <p:spPr>
          <a:xfrm>
            <a:off x="807559" y="938022"/>
            <a:ext cx="6647905" cy="1188720"/>
          </a:xfrm>
        </p:spPr>
        <p:txBody>
          <a:bodyPr>
            <a:normAutofit/>
          </a:bodyPr>
          <a:lstStyle/>
          <a:p>
            <a:r>
              <a:rPr lang="en-CA" dirty="0">
                <a:solidFill>
                  <a:srgbClr val="FFFFFF"/>
                </a:solidFill>
                <a:hlinkClick r:id="rId2" action="ppaction://hlinksldjump"/>
              </a:rPr>
              <a:t>FINDINGS</a:t>
            </a:r>
            <a:endParaRPr lang="en-CA" dirty="0">
              <a:solidFill>
                <a:srgbClr val="FFFFFF"/>
              </a:solidFill>
            </a:endParaRPr>
          </a:p>
        </p:txBody>
      </p:sp>
      <p:sp>
        <p:nvSpPr>
          <p:cNvPr id="14" name="Rectangle 13">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750D4D7C-E4F7-1F6F-1934-C4D82A777A67}"/>
              </a:ext>
            </a:extLst>
          </p:cNvPr>
          <p:cNvSpPr>
            <a:spLocks noGrp="1"/>
          </p:cNvSpPr>
          <p:nvPr>
            <p:ph idx="1"/>
          </p:nvPr>
        </p:nvSpPr>
        <p:spPr>
          <a:xfrm>
            <a:off x="807559" y="2340864"/>
            <a:ext cx="6690843" cy="3793237"/>
          </a:xfrm>
        </p:spPr>
        <p:txBody>
          <a:bodyPr>
            <a:normAutofit/>
          </a:bodyPr>
          <a:lstStyle/>
          <a:p>
            <a:pPr>
              <a:lnSpc>
                <a:spcPct val="100000"/>
              </a:lnSpc>
            </a:pPr>
            <a:r>
              <a:rPr lang="en-US" sz="1600" b="1" i="0" dirty="0">
                <a:solidFill>
                  <a:srgbClr val="FFFFFF"/>
                </a:solidFill>
                <a:effectLst/>
                <a:latin typeface="Söhne"/>
              </a:rPr>
              <a:t>Development of Robust Predictive Models:</a:t>
            </a:r>
            <a:r>
              <a:rPr lang="en-US" sz="1600" dirty="0">
                <a:solidFill>
                  <a:srgbClr val="FFFFFF"/>
                </a:solidFill>
                <a:latin typeface="Söhne"/>
              </a:rPr>
              <a:t> </a:t>
            </a:r>
            <a:r>
              <a:rPr lang="en-US" sz="1600" b="0" i="0" dirty="0">
                <a:solidFill>
                  <a:srgbClr val="FFFFFF"/>
                </a:solidFill>
                <a:effectLst/>
                <a:latin typeface="Söhne"/>
              </a:rPr>
              <a:t>Successful creation of predictive models with significant accuracy for estimating heating and cooling loads in residential buildings.</a:t>
            </a:r>
          </a:p>
          <a:p>
            <a:pPr>
              <a:lnSpc>
                <a:spcPct val="100000"/>
              </a:lnSpc>
            </a:pPr>
            <a:r>
              <a:rPr lang="en-US" sz="1600" b="1" i="0" dirty="0">
                <a:solidFill>
                  <a:srgbClr val="FFFFFF"/>
                </a:solidFill>
                <a:effectLst/>
                <a:latin typeface="Söhne"/>
              </a:rPr>
              <a:t>Diverse Building Design Parameters:</a:t>
            </a:r>
            <a:r>
              <a:rPr lang="en-US" sz="1600" dirty="0">
                <a:solidFill>
                  <a:srgbClr val="FFFFFF"/>
                </a:solidFill>
                <a:latin typeface="Söhne"/>
              </a:rPr>
              <a:t> </a:t>
            </a:r>
            <a:r>
              <a:rPr lang="en-US" sz="1600" b="0" i="0" dirty="0">
                <a:solidFill>
                  <a:srgbClr val="FFFFFF"/>
                </a:solidFill>
                <a:effectLst/>
                <a:latin typeface="Söhne"/>
              </a:rPr>
              <a:t>Utilization of a broad spectrum of building design parameters, showcasing a comprehensive understanding of factors influencing energy efficiency.</a:t>
            </a:r>
          </a:p>
          <a:p>
            <a:pPr>
              <a:lnSpc>
                <a:spcPct val="100000"/>
              </a:lnSpc>
            </a:pPr>
            <a:r>
              <a:rPr lang="en-US" sz="1600" b="1" i="0" dirty="0">
                <a:solidFill>
                  <a:srgbClr val="FFFFFF"/>
                </a:solidFill>
                <a:effectLst/>
                <a:latin typeface="Söhne"/>
              </a:rPr>
              <a:t>Significant Predictors of Energy Demand: </a:t>
            </a:r>
            <a:r>
              <a:rPr lang="en-US" sz="1600" b="0" i="0" dirty="0">
                <a:solidFill>
                  <a:srgbClr val="FFFFFF"/>
                </a:solidFill>
                <a:effectLst/>
                <a:latin typeface="Söhne"/>
              </a:rPr>
              <a:t>Identification of key predictors such as relative compactness, surface area, and glazing area, aligning with established theories in building physics.</a:t>
            </a:r>
          </a:p>
          <a:p>
            <a:pPr>
              <a:lnSpc>
                <a:spcPct val="100000"/>
              </a:lnSpc>
            </a:pPr>
            <a:r>
              <a:rPr lang="en-US" sz="1600" b="1" i="0" dirty="0">
                <a:solidFill>
                  <a:srgbClr val="FFFFFF"/>
                </a:solidFill>
                <a:effectLst/>
                <a:latin typeface="Söhne"/>
              </a:rPr>
              <a:t>Implications for Energy-Efficient Practices: </a:t>
            </a:r>
            <a:r>
              <a:rPr lang="en-US" sz="1600" b="0" i="0" dirty="0">
                <a:solidFill>
                  <a:srgbClr val="FFFFFF"/>
                </a:solidFill>
                <a:effectLst/>
                <a:latin typeface="Söhne"/>
              </a:rPr>
              <a:t>Findings underscore the pivotal role of thoughtful design in energy consumption, advocating for the adoption of more energy-efficient architectural practices in residential construction and design.</a:t>
            </a:r>
          </a:p>
          <a:p>
            <a:pPr marL="0" indent="0">
              <a:lnSpc>
                <a:spcPct val="100000"/>
              </a:lnSpc>
              <a:buNone/>
            </a:pPr>
            <a:endParaRPr lang="en-CA" sz="1600" dirty="0">
              <a:solidFill>
                <a:srgbClr val="FFFFFF"/>
              </a:solidFill>
            </a:endParaRPr>
          </a:p>
        </p:txBody>
      </p:sp>
      <p:pic>
        <p:nvPicPr>
          <p:cNvPr id="7" name="Graphic 6" descr="Thermometer">
            <a:extLst>
              <a:ext uri="{FF2B5EF4-FFF2-40B4-BE49-F238E27FC236}">
                <a16:creationId xmlns:a16="http://schemas.microsoft.com/office/drawing/2014/main" id="{06DC1217-C25B-EC92-4486-BDBE8BBFF8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6761" y="2049354"/>
            <a:ext cx="3053422" cy="3053422"/>
          </a:xfrm>
          <a:prstGeom prst="rect">
            <a:avLst/>
          </a:prstGeom>
        </p:spPr>
      </p:pic>
    </p:spTree>
    <p:extLst>
      <p:ext uri="{BB962C8B-B14F-4D97-AF65-F5344CB8AC3E}">
        <p14:creationId xmlns:p14="http://schemas.microsoft.com/office/powerpoint/2010/main" val="286860926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65958132-EE0B-E882-4142-0018FABD089C}"/>
              </a:ext>
            </a:extLst>
          </p:cNvPr>
          <p:cNvSpPr txBox="1"/>
          <p:nvPr/>
        </p:nvSpPr>
        <p:spPr>
          <a:xfrm>
            <a:off x="446534" y="764684"/>
            <a:ext cx="6309003" cy="3962266"/>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r>
              <a:rPr lang="en-US" sz="2800" b="1" i="0" u="none" strike="noStrike" baseline="0" dirty="0">
                <a:solidFill>
                  <a:schemeClr val="tx2"/>
                </a:solidFill>
                <a:hlinkClick r:id="rId2" action="ppaction://hlinksldjump"/>
              </a:rPr>
              <a:t>OPERATIONALIZATION</a:t>
            </a:r>
            <a:endParaRPr lang="en-US" sz="2800" b="0" i="0" u="none" strike="noStrike" baseline="0" dirty="0">
              <a:solidFill>
                <a:schemeClr val="tx2"/>
              </a:solidFill>
            </a:endParaRPr>
          </a:p>
          <a:p>
            <a:pPr defTabSz="457200">
              <a:spcBef>
                <a:spcPct val="20000"/>
              </a:spcBef>
              <a:spcAft>
                <a:spcPts val="600"/>
              </a:spcAft>
              <a:buClr>
                <a:schemeClr val="accent1"/>
              </a:buClr>
              <a:buSzPct val="92000"/>
            </a:pPr>
            <a:r>
              <a:rPr lang="en-US" b="1" i="0" u="sng" strike="noStrike" baseline="0" dirty="0">
                <a:solidFill>
                  <a:schemeClr val="tx2"/>
                </a:solidFill>
              </a:rPr>
              <a:t>Web Application Access </a:t>
            </a:r>
            <a:endParaRPr lang="en-US" b="0" i="0" u="sng" strike="noStrike" baseline="0" dirty="0">
              <a:solidFill>
                <a:schemeClr val="tx2"/>
              </a:solidFill>
            </a:endParaRP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0" i="0" u="none" strike="noStrike" baseline="0" dirty="0">
                <a:solidFill>
                  <a:schemeClr val="tx2"/>
                </a:solidFill>
              </a:rPr>
              <a:t>The predictive models have been deployed to a web application, providing a user-friendly interface for real-time interaction. </a:t>
            </a:r>
          </a:p>
          <a:p>
            <a:pPr marL="285750" indent="-285750" defTabSz="457200">
              <a:spcBef>
                <a:spcPct val="20000"/>
              </a:spcBef>
              <a:spcAft>
                <a:spcPts val="600"/>
              </a:spcAft>
              <a:buClr>
                <a:schemeClr val="accent1"/>
              </a:buClr>
              <a:buSzPct val="92000"/>
              <a:buFont typeface="Wingdings 2" panose="05020102010507070707" pitchFamily="18" charset="2"/>
              <a:buChar char=""/>
            </a:pPr>
            <a:r>
              <a:rPr lang="en-US" b="0" i="0" u="none" strike="noStrike" baseline="0" dirty="0">
                <a:solidFill>
                  <a:schemeClr val="tx2"/>
                </a:solidFill>
              </a:rPr>
              <a:t>Users can access the application at the following URL: https://pmhc.onrender.com. This online platform simplifies the process of inputting building parameters and instantly obtaining predictions on heating and cooling </a:t>
            </a:r>
          </a:p>
          <a:p>
            <a:pPr defTabSz="457200">
              <a:spcBef>
                <a:spcPct val="20000"/>
              </a:spcBef>
              <a:spcAft>
                <a:spcPts val="600"/>
              </a:spcAft>
              <a:buClr>
                <a:schemeClr val="accent1"/>
              </a:buClr>
              <a:buSzPct val="92000"/>
              <a:buFont typeface="Wingdings 2" panose="05020102010507070707" pitchFamily="18" charset="2"/>
              <a:buChar char=""/>
            </a:pPr>
            <a:r>
              <a:rPr lang="en-US" b="1" i="0" u="none" strike="noStrike" baseline="0" dirty="0">
                <a:solidFill>
                  <a:schemeClr val="tx2"/>
                </a:solidFill>
              </a:rPr>
              <a:t>Link to Website- </a:t>
            </a:r>
            <a:endParaRPr lang="en-US" b="0" i="0" u="none" strike="noStrike" baseline="0" dirty="0">
              <a:solidFill>
                <a:schemeClr val="tx2"/>
              </a:solidFill>
            </a:endParaRPr>
          </a:p>
          <a:p>
            <a:pPr defTabSz="457200">
              <a:spcBef>
                <a:spcPct val="20000"/>
              </a:spcBef>
              <a:spcAft>
                <a:spcPts val="600"/>
              </a:spcAft>
              <a:buClr>
                <a:schemeClr val="accent1"/>
              </a:buClr>
              <a:buSzPct val="92000"/>
            </a:pPr>
            <a:r>
              <a:rPr lang="en-US" b="0" i="0" u="none" strike="noStrike" baseline="0" dirty="0">
                <a:solidFill>
                  <a:schemeClr val="tx2"/>
                </a:solidFill>
                <a:hlinkClick r:id="rId3"/>
              </a:rPr>
              <a:t>https://pmhc.onrender.com </a:t>
            </a:r>
            <a:endParaRPr lang="en-US" dirty="0">
              <a:solidFill>
                <a:schemeClr val="tx2"/>
              </a:solidFill>
            </a:endParaRPr>
          </a:p>
        </p:txBody>
      </p:sp>
      <p:pic>
        <p:nvPicPr>
          <p:cNvPr id="6" name="Picture 5">
            <a:extLst>
              <a:ext uri="{FF2B5EF4-FFF2-40B4-BE49-F238E27FC236}">
                <a16:creationId xmlns:a16="http://schemas.microsoft.com/office/drawing/2014/main" id="{1AC74842-8AB3-1B84-CEAE-82943AE4A27E}"/>
              </a:ext>
            </a:extLst>
          </p:cNvPr>
          <p:cNvPicPr>
            <a:picLocks noChangeAspect="1"/>
          </p:cNvPicPr>
          <p:nvPr/>
        </p:nvPicPr>
        <p:blipFill>
          <a:blip r:embed="rId4"/>
          <a:stretch>
            <a:fillRect/>
          </a:stretch>
        </p:blipFill>
        <p:spPr>
          <a:xfrm>
            <a:off x="7568188" y="764684"/>
            <a:ext cx="4039455" cy="2517008"/>
          </a:xfrm>
          <a:prstGeom prst="rect">
            <a:avLst/>
          </a:prstGeom>
        </p:spPr>
      </p:pic>
      <p:pic>
        <p:nvPicPr>
          <p:cNvPr id="8" name="Picture 7">
            <a:extLst>
              <a:ext uri="{FF2B5EF4-FFF2-40B4-BE49-F238E27FC236}">
                <a16:creationId xmlns:a16="http://schemas.microsoft.com/office/drawing/2014/main" id="{A4FDA521-40C7-1DBA-3A9F-586FB3BDD8CC}"/>
              </a:ext>
            </a:extLst>
          </p:cNvPr>
          <p:cNvPicPr>
            <a:picLocks noChangeAspect="1"/>
          </p:cNvPicPr>
          <p:nvPr/>
        </p:nvPicPr>
        <p:blipFill>
          <a:blip r:embed="rId5"/>
          <a:stretch>
            <a:fillRect/>
          </a:stretch>
        </p:blipFill>
        <p:spPr>
          <a:xfrm>
            <a:off x="7571351" y="3694897"/>
            <a:ext cx="4039455" cy="2517008"/>
          </a:xfrm>
          <a:prstGeom prst="rect">
            <a:avLst/>
          </a:prstGeom>
        </p:spPr>
      </p:pic>
    </p:spTree>
    <p:extLst>
      <p:ext uri="{BB962C8B-B14F-4D97-AF65-F5344CB8AC3E}">
        <p14:creationId xmlns:p14="http://schemas.microsoft.com/office/powerpoint/2010/main" val="3075125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17" name="Rectangle 16">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48C12739-86F7-0716-CD3C-E7FC85E0C7E9}"/>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919DF385-DE09-79AC-C023-BA53806CDE08}"/>
              </a:ext>
            </a:extLst>
          </p:cNvPr>
          <p:cNvSpPr>
            <a:spLocks noGrp="1"/>
          </p:cNvSpPr>
          <p:nvPr>
            <p:ph type="title"/>
          </p:nvPr>
        </p:nvSpPr>
        <p:spPr>
          <a:xfrm>
            <a:off x="965201" y="1020431"/>
            <a:ext cx="10225530" cy="1475013"/>
          </a:xfrm>
        </p:spPr>
        <p:txBody>
          <a:bodyPr vert="horz" lIns="91440" tIns="45720" rIns="91440" bIns="45720" rtlCol="0" anchor="b">
            <a:normAutofit/>
          </a:bodyPr>
          <a:lstStyle/>
          <a:p>
            <a:r>
              <a:rPr lang="en-US" sz="6000" dirty="0">
                <a:solidFill>
                  <a:schemeClr val="tx1"/>
                </a:solidFill>
              </a:rPr>
              <a:t>THANK YOU</a:t>
            </a:r>
          </a:p>
        </p:txBody>
      </p:sp>
    </p:spTree>
    <p:extLst>
      <p:ext uri="{BB962C8B-B14F-4D97-AF65-F5344CB8AC3E}">
        <p14:creationId xmlns:p14="http://schemas.microsoft.com/office/powerpoint/2010/main" val="15533571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177769E1-289C-7835-40B4-7142B6370092}"/>
              </a:ext>
            </a:extLst>
          </p:cNvPr>
          <p:cNvSpPr>
            <a:spLocks noGrp="1"/>
          </p:cNvSpPr>
          <p:nvPr>
            <p:ph type="title"/>
          </p:nvPr>
        </p:nvSpPr>
        <p:spPr>
          <a:xfrm>
            <a:off x="8013433" y="702156"/>
            <a:ext cx="3568661" cy="664619"/>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introduction</a:t>
            </a:r>
          </a:p>
        </p:txBody>
      </p:sp>
      <p:pic>
        <p:nvPicPr>
          <p:cNvPr id="6" name="Picture 5" descr="A robot using a laptop sitting on a blue chair">
            <a:extLst>
              <a:ext uri="{FF2B5EF4-FFF2-40B4-BE49-F238E27FC236}">
                <a16:creationId xmlns:a16="http://schemas.microsoft.com/office/drawing/2014/main" id="{DB3AE074-D4DC-8DD6-8E36-D5858A6A77EF}"/>
              </a:ext>
            </a:extLst>
          </p:cNvPr>
          <p:cNvPicPr>
            <a:picLocks noChangeAspect="1"/>
          </p:cNvPicPr>
          <p:nvPr/>
        </p:nvPicPr>
        <p:blipFill rotWithShape="1">
          <a:blip r:embed="rId2"/>
          <a:srcRect l="38175"/>
          <a:stretch/>
        </p:blipFill>
        <p:spPr>
          <a:xfrm>
            <a:off x="20" y="10"/>
            <a:ext cx="7537685" cy="6857990"/>
          </a:xfrm>
          <a:prstGeom prst="rect">
            <a:avLst/>
          </a:prstGeom>
        </p:spPr>
      </p:pic>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919783DF-A4AA-4C9C-1772-60B57DC043EA}"/>
              </a:ext>
            </a:extLst>
          </p:cNvPr>
          <p:cNvSpPr txBox="1"/>
          <p:nvPr/>
        </p:nvSpPr>
        <p:spPr>
          <a:xfrm>
            <a:off x="8013433" y="1445342"/>
            <a:ext cx="3568661" cy="4530008"/>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AI refers to the development of computer systems capable of performing tasks that typically require human intelligence, including:</a:t>
            </a:r>
          </a:p>
          <a:p>
            <a:pPr marL="800100" lvl="1"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Speech recognition</a:t>
            </a:r>
          </a:p>
          <a:p>
            <a:pPr marL="800100" lvl="1"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Problem-solving</a:t>
            </a:r>
          </a:p>
          <a:p>
            <a:pPr marL="800100" lvl="1"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Planning</a:t>
            </a:r>
          </a:p>
          <a:p>
            <a:pPr marL="800100" lvl="1" indent="-34290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Decision-making</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Buildings are major contributors to global energy consumption, particularly in heating and cooling.</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Accurate prediction and management of energy loads are crucial for sustainable architecture.</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400" dirty="0">
                <a:solidFill>
                  <a:schemeClr val="tx1">
                    <a:lumMod val="75000"/>
                    <a:lumOff val="25000"/>
                  </a:schemeClr>
                </a:solidFill>
              </a:rPr>
              <a:t>Machine learning (ML) provides an innovative approach for precise energy load predictions.</a:t>
            </a:r>
          </a:p>
        </p:txBody>
      </p:sp>
    </p:spTree>
    <p:extLst>
      <p:ext uri="{BB962C8B-B14F-4D97-AF65-F5344CB8AC3E}">
        <p14:creationId xmlns:p14="http://schemas.microsoft.com/office/powerpoint/2010/main" val="80522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1BA71D9F-17A7-AF9D-6143-1D0D3AA623B8}"/>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hlinkClick r:id="rId2" action="ppaction://hlinksldjump"/>
              </a:rPr>
              <a:t>Problem statement</a:t>
            </a:r>
            <a:endParaRPr lang="en-US" b="0" kern="1200" cap="all" dirty="0">
              <a:solidFill>
                <a:schemeClr val="tx1">
                  <a:lumMod val="75000"/>
                  <a:lumOff val="25000"/>
                </a:schemeClr>
              </a:solidFill>
              <a:latin typeface="+mj-lt"/>
              <a:ea typeface="+mj-ea"/>
              <a:cs typeface="+mj-cs"/>
              <a:hlinkClick r:id="rId3" action="ppaction://hlinksldjump"/>
            </a:endParaRPr>
          </a:p>
        </p:txBody>
      </p:sp>
      <p:pic>
        <p:nvPicPr>
          <p:cNvPr id="7" name="Picture 6">
            <a:extLst>
              <a:ext uri="{FF2B5EF4-FFF2-40B4-BE49-F238E27FC236}">
                <a16:creationId xmlns:a16="http://schemas.microsoft.com/office/drawing/2014/main" id="{77CB03C3-B6EB-4101-9371-8B66AFEE9F85}"/>
              </a:ext>
            </a:extLst>
          </p:cNvPr>
          <p:cNvPicPr>
            <a:picLocks noChangeAspect="1"/>
          </p:cNvPicPr>
          <p:nvPr/>
        </p:nvPicPr>
        <p:blipFill rotWithShape="1">
          <a:blip r:embed="rId4"/>
          <a:srcRect l="26635" r="-1" b="-1"/>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TextBox 4">
            <a:extLst>
              <a:ext uri="{FF2B5EF4-FFF2-40B4-BE49-F238E27FC236}">
                <a16:creationId xmlns:a16="http://schemas.microsoft.com/office/drawing/2014/main" id="{C222C2DE-BC76-0909-0A60-BAC48CF4D953}"/>
              </a:ext>
            </a:extLst>
          </p:cNvPr>
          <p:cNvSpPr txBox="1"/>
          <p:nvPr/>
        </p:nvSpPr>
        <p:spPr>
          <a:xfrm>
            <a:off x="8013433" y="2340864"/>
            <a:ext cx="3568661" cy="3634486"/>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Accurate prediction of heating and cooling loads challenging due to variability in designs and factors influencing energy consumption.</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Traditional methods may not capture nuances of modern designs.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ML in building science offers opportunities, but selecting appropriate models is crucial.</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Project aims to identify effective ML models for accurate predictions.</a:t>
            </a:r>
          </a:p>
        </p:txBody>
      </p:sp>
    </p:spTree>
    <p:extLst>
      <p:ext uri="{BB962C8B-B14F-4D97-AF65-F5344CB8AC3E}">
        <p14:creationId xmlns:p14="http://schemas.microsoft.com/office/powerpoint/2010/main" val="146385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7FBD97D-5BA5-172A-4584-5A0A7242BFC9}"/>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85000"/>
                    <a:lumOff val="15000"/>
                  </a:schemeClr>
                </a:solidFill>
                <a:latin typeface="+mj-lt"/>
                <a:ea typeface="+mj-ea"/>
                <a:cs typeface="+mj-cs"/>
                <a:hlinkClick r:id="rId2" action="ppaction://hlinksldjump"/>
              </a:rPr>
              <a:t>Background and Related Work</a:t>
            </a:r>
            <a:endParaRPr lang="en-US" b="0" kern="1200" cap="all" dirty="0">
              <a:solidFill>
                <a:schemeClr val="tx1">
                  <a:lumMod val="85000"/>
                  <a:lumOff val="15000"/>
                </a:schemeClr>
              </a:solidFill>
              <a:latin typeface="+mj-lt"/>
              <a:ea typeface="+mj-ea"/>
              <a:cs typeface="+mj-cs"/>
            </a:endParaRPr>
          </a:p>
        </p:txBody>
      </p:sp>
      <p:sp>
        <p:nvSpPr>
          <p:cNvPr id="17" name="Rectangle 16">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18" name="TextBox 3">
            <a:extLst>
              <a:ext uri="{FF2B5EF4-FFF2-40B4-BE49-F238E27FC236}">
                <a16:creationId xmlns:a16="http://schemas.microsoft.com/office/drawing/2014/main" id="{AF9AA7AB-4B64-508E-477E-EAEA9D80140B}"/>
              </a:ext>
            </a:extLst>
          </p:cNvPr>
          <p:cNvGraphicFramePr/>
          <p:nvPr>
            <p:extLst>
              <p:ext uri="{D42A27DB-BD31-4B8C-83A1-F6EECF244321}">
                <p14:modId xmlns:p14="http://schemas.microsoft.com/office/powerpoint/2010/main" val="370477636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12951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39BFC130-F5E7-B7D1-3455-7C498A919E53}"/>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hlinkClick r:id="rId2" action="ppaction://hlinksldjump"/>
              </a:rPr>
              <a:t>Research Approach</a:t>
            </a:r>
            <a:endParaRPr lang="en-US" b="0" kern="1200" cap="all" dirty="0">
              <a:solidFill>
                <a:schemeClr val="tx1">
                  <a:lumMod val="75000"/>
                  <a:lumOff val="25000"/>
                </a:schemeClr>
              </a:solidFill>
              <a:latin typeface="+mj-lt"/>
              <a:ea typeface="+mj-ea"/>
              <a:cs typeface="+mj-cs"/>
            </a:endParaRP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6E432592-7CFD-F2E0-A522-3A3FF5DE0365}"/>
              </a:ext>
            </a:extLst>
          </p:cNvPr>
          <p:cNvSpPr txBox="1"/>
          <p:nvPr/>
        </p:nvSpPr>
        <p:spPr>
          <a:xfrm>
            <a:off x="609906" y="2340864"/>
            <a:ext cx="3568661" cy="3634486"/>
          </a:xfrm>
          <a:prstGeom prst="rect">
            <a:avLst/>
          </a:prstGeom>
        </p:spPr>
        <p:txBody>
          <a:bodyPr vert="horz" lIns="91440" tIns="45720" rIns="91440" bIns="45720" rtlCol="0" anchor="ctr">
            <a:normAutofit/>
          </a:bodyPr>
          <a:lstStyle/>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Comparative approach: Linear Regression, Decision Trees, Random Forest, Gradient Boosting, and Support Vector Regression.</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Comprehensive data preprocessing, model training, and validation.</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Primary evaluation criterion: Accuracy in predicting heating and cooling loads.</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dirty="0">
                <a:solidFill>
                  <a:schemeClr val="tx1">
                    <a:lumMod val="75000"/>
                    <a:lumOff val="25000"/>
                  </a:schemeClr>
                </a:solidFill>
              </a:rPr>
              <a:t>Understanding strengths and limitations of each model in real-world architectural design.</a:t>
            </a:r>
          </a:p>
        </p:txBody>
      </p:sp>
      <p:pic>
        <p:nvPicPr>
          <p:cNvPr id="6" name="Picture 5" descr="3D stairs design">
            <a:extLst>
              <a:ext uri="{FF2B5EF4-FFF2-40B4-BE49-F238E27FC236}">
                <a16:creationId xmlns:a16="http://schemas.microsoft.com/office/drawing/2014/main" id="{9D7E8719-76D7-3E45-1EAE-8374363A919F}"/>
              </a:ext>
            </a:extLst>
          </p:cNvPr>
          <p:cNvPicPr>
            <a:picLocks noChangeAspect="1"/>
          </p:cNvPicPr>
          <p:nvPr/>
        </p:nvPicPr>
        <p:blipFill rotWithShape="1">
          <a:blip r:embed="rId3"/>
          <a:srcRect l="12115" r="5451"/>
          <a:stretch/>
        </p:blipFill>
        <p:spPr>
          <a:xfrm>
            <a:off x="4654295" y="10"/>
            <a:ext cx="7537705" cy="6857990"/>
          </a:xfrm>
          <a:prstGeom prst="rect">
            <a:avLst/>
          </a:prstGeom>
        </p:spPr>
      </p:pic>
    </p:spTree>
    <p:extLst>
      <p:ext uri="{BB962C8B-B14F-4D97-AF65-F5344CB8AC3E}">
        <p14:creationId xmlns:p14="http://schemas.microsoft.com/office/powerpoint/2010/main" val="49798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3F94197-25E7-8D33-D801-C97CD60E3EF8}"/>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hlinkClick r:id="rId2" action="ppaction://hlinksldjump"/>
              </a:rPr>
              <a:t>Data Pipelines in Building Energy Research</a:t>
            </a:r>
            <a:endParaRPr lang="en-CA" dirty="0">
              <a:solidFill>
                <a:schemeClr val="tx1">
                  <a:lumMod val="85000"/>
                  <a:lumOff val="15000"/>
                </a:schemeClr>
              </a:solidFill>
            </a:endParaRPr>
          </a:p>
        </p:txBody>
      </p:sp>
      <p:sp>
        <p:nvSpPr>
          <p:cNvPr id="14" name="Rectangle 13">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E34C3BE4-5B22-0EEC-65FA-29E6B1A757E3}"/>
              </a:ext>
            </a:extLst>
          </p:cNvPr>
          <p:cNvSpPr txBox="1"/>
          <p:nvPr/>
        </p:nvSpPr>
        <p:spPr>
          <a:xfrm>
            <a:off x="984538" y="2341563"/>
            <a:ext cx="10222923" cy="1377240"/>
          </a:xfrm>
          <a:prstGeom prst="rect">
            <a:avLst/>
          </a:prstGeom>
          <a:noFill/>
        </p:spPr>
        <p:txBody>
          <a:bodyPr wrap="square" rtlCol="0">
            <a:spAutoFit/>
          </a:bodyPr>
          <a:lstStyle/>
          <a:p>
            <a:pPr marL="260261" indent="-260261" defTabSz="832836">
              <a:spcAft>
                <a:spcPts val="594"/>
              </a:spcAft>
              <a:buFont typeface="Arial" panose="020B0604020202020204" pitchFamily="34" charset="0"/>
              <a:buChar char="•"/>
            </a:pPr>
            <a:r>
              <a:rPr lang="en-US" sz="1822" kern="1200" dirty="0">
                <a:solidFill>
                  <a:schemeClr val="tx1"/>
                </a:solidFill>
                <a:latin typeface="+mn-lt"/>
                <a:ea typeface="+mn-ea"/>
                <a:cs typeface="+mn-cs"/>
              </a:rPr>
              <a:t>Systematic process involving data collection, preparation, analysis, and modeling.</a:t>
            </a:r>
          </a:p>
          <a:p>
            <a:pPr marL="260261" indent="-260261" defTabSz="832836">
              <a:spcAft>
                <a:spcPts val="594"/>
              </a:spcAft>
              <a:buFont typeface="Arial" panose="020B0604020202020204" pitchFamily="34" charset="0"/>
              <a:buChar char="•"/>
            </a:pPr>
            <a:r>
              <a:rPr lang="en-US" sz="1822" kern="1200" dirty="0">
                <a:solidFill>
                  <a:schemeClr val="tx1"/>
                </a:solidFill>
                <a:latin typeface="+mn-lt"/>
                <a:ea typeface="+mn-ea"/>
                <a:cs typeface="+mn-cs"/>
              </a:rPr>
              <a:t>Stages explained: Data collection, data preparation, data analysis, model development, model evaluation.</a:t>
            </a:r>
          </a:p>
          <a:p>
            <a:pPr marL="260261" indent="-260261" defTabSz="832836">
              <a:spcAft>
                <a:spcPts val="594"/>
              </a:spcAft>
              <a:buFont typeface="Arial" panose="020B0604020202020204" pitchFamily="34" charset="0"/>
              <a:buChar char="•"/>
            </a:pPr>
            <a:r>
              <a:rPr lang="en-US" sz="1822" kern="1200" dirty="0">
                <a:solidFill>
                  <a:schemeClr val="tx1"/>
                </a:solidFill>
                <a:latin typeface="+mn-lt"/>
                <a:ea typeface="+mn-ea"/>
                <a:cs typeface="+mn-cs"/>
              </a:rPr>
              <a:t>Figure 1: Data Pipeline for Predictive Modeling of Heating and Cooling Loads.</a:t>
            </a:r>
            <a:endParaRPr lang="en-CA" sz="2000" dirty="0"/>
          </a:p>
        </p:txBody>
      </p:sp>
      <p:pic>
        <p:nvPicPr>
          <p:cNvPr id="3" name="Picture 2" descr="A diagram of a data preparation&#10;&#10;Description automatically generated">
            <a:extLst>
              <a:ext uri="{FF2B5EF4-FFF2-40B4-BE49-F238E27FC236}">
                <a16:creationId xmlns:a16="http://schemas.microsoft.com/office/drawing/2014/main" id="{C4EB5B69-DA9A-C15B-D6D2-24FDF61F2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880" y="3898441"/>
            <a:ext cx="4983311" cy="1893387"/>
          </a:xfrm>
          <a:prstGeom prst="rect">
            <a:avLst/>
          </a:prstGeom>
          <a:ln>
            <a:noFill/>
          </a:ln>
        </p:spPr>
      </p:pic>
      <p:sp>
        <p:nvSpPr>
          <p:cNvPr id="7" name="TextBox 6">
            <a:extLst>
              <a:ext uri="{FF2B5EF4-FFF2-40B4-BE49-F238E27FC236}">
                <a16:creationId xmlns:a16="http://schemas.microsoft.com/office/drawing/2014/main" id="{8C9DC39E-00AC-4138-A838-2205D23300F3}"/>
              </a:ext>
            </a:extLst>
          </p:cNvPr>
          <p:cNvSpPr txBox="1"/>
          <p:nvPr/>
        </p:nvSpPr>
        <p:spPr>
          <a:xfrm>
            <a:off x="5321267" y="5809101"/>
            <a:ext cx="970758" cy="346743"/>
          </a:xfrm>
          <a:prstGeom prst="rect">
            <a:avLst/>
          </a:prstGeom>
          <a:noFill/>
        </p:spPr>
        <p:txBody>
          <a:bodyPr wrap="square">
            <a:spAutoFit/>
          </a:bodyPr>
          <a:lstStyle/>
          <a:p>
            <a:pPr defTabSz="832836">
              <a:spcAft>
                <a:spcPts val="594"/>
              </a:spcAft>
            </a:pPr>
            <a:r>
              <a:rPr lang="en-CA" sz="1639" kern="1200">
                <a:solidFill>
                  <a:schemeClr val="tx1"/>
                </a:solidFill>
                <a:latin typeface="+mn-lt"/>
                <a:ea typeface="+mn-ea"/>
                <a:cs typeface="+mn-cs"/>
              </a:rPr>
              <a:t>Figure 1</a:t>
            </a:r>
            <a:endParaRPr lang="en-CA" sz="1800"/>
          </a:p>
        </p:txBody>
      </p:sp>
    </p:spTree>
    <p:extLst>
      <p:ext uri="{BB962C8B-B14F-4D97-AF65-F5344CB8AC3E}">
        <p14:creationId xmlns:p14="http://schemas.microsoft.com/office/powerpoint/2010/main" val="5295338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 name="TextBox 5">
            <a:extLst>
              <a:ext uri="{FF2B5EF4-FFF2-40B4-BE49-F238E27FC236}">
                <a16:creationId xmlns:a16="http://schemas.microsoft.com/office/drawing/2014/main" id="{D4A56769-1B43-E12A-6ECD-CAE6908E65DC}"/>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342900" lvl="0" indent="-342900" defTabSz="457200">
              <a:spcBef>
                <a:spcPct val="20000"/>
              </a:spcBef>
              <a:spcAft>
                <a:spcPts val="600"/>
              </a:spcAft>
              <a:buClr>
                <a:schemeClr val="accent1"/>
              </a:buClr>
              <a:buSzPct val="92000"/>
              <a:buFont typeface="Wingdings 2" panose="05020102010507070707" pitchFamily="18" charset="2"/>
              <a:buChar char=""/>
              <a:tabLst>
                <a:tab pos="457200" algn="l"/>
              </a:tabLst>
            </a:pPr>
            <a:r>
              <a:rPr lang="en-US" b="1" dirty="0">
                <a:solidFill>
                  <a:schemeClr val="tx2"/>
                </a:solidFill>
                <a:effectLst/>
              </a:rPr>
              <a:t>Data Collection</a:t>
            </a:r>
            <a:r>
              <a:rPr lang="en-US" dirty="0">
                <a:solidFill>
                  <a:schemeClr val="tx2"/>
                </a:solidFill>
                <a:effectLst/>
              </a:rPr>
              <a:t>: Gathering data relevant to building design and energy loads.</a:t>
            </a:r>
            <a:r>
              <a:rPr lang="en-US" b="1" dirty="0">
                <a:solidFill>
                  <a:schemeClr val="tx2"/>
                </a:solidFill>
                <a:effectLst/>
              </a:rPr>
              <a:t> </a:t>
            </a:r>
            <a:endParaRPr lang="en-US" dirty="0">
              <a:solidFill>
                <a:schemeClr val="tx2"/>
              </a:solidFill>
              <a:effectLst/>
            </a:endParaRPr>
          </a:p>
          <a:p>
            <a:pPr marL="342900" lvl="0" indent="-342900" defTabSz="457200">
              <a:spcBef>
                <a:spcPct val="20000"/>
              </a:spcBef>
              <a:spcAft>
                <a:spcPts val="600"/>
              </a:spcAft>
              <a:buClr>
                <a:schemeClr val="accent1"/>
              </a:buClr>
              <a:buSzPct val="92000"/>
              <a:buFont typeface="Wingdings 2" panose="05020102010507070707" pitchFamily="18" charset="2"/>
              <a:buChar char=""/>
              <a:tabLst>
                <a:tab pos="457200" algn="l"/>
              </a:tabLst>
            </a:pPr>
            <a:r>
              <a:rPr lang="en-US" b="1" dirty="0">
                <a:solidFill>
                  <a:schemeClr val="tx2"/>
                </a:solidFill>
                <a:effectLst/>
              </a:rPr>
              <a:t>Data Preparation</a:t>
            </a:r>
            <a:r>
              <a:rPr lang="en-US" dirty="0">
                <a:solidFill>
                  <a:schemeClr val="tx2"/>
                </a:solidFill>
                <a:effectLst/>
              </a:rPr>
              <a:t>: Preprocessing the data, which includes cleaning, feature engineering, encoding, and splitting.</a:t>
            </a:r>
          </a:p>
          <a:p>
            <a:pPr marL="342900" lvl="0" indent="-342900" defTabSz="457200">
              <a:spcBef>
                <a:spcPct val="20000"/>
              </a:spcBef>
              <a:spcAft>
                <a:spcPts val="600"/>
              </a:spcAft>
              <a:buClr>
                <a:schemeClr val="accent1"/>
              </a:buClr>
              <a:buSzPct val="92000"/>
              <a:buFont typeface="Wingdings 2" panose="05020102010507070707" pitchFamily="18" charset="2"/>
              <a:buChar char=""/>
              <a:tabLst>
                <a:tab pos="457200" algn="l"/>
              </a:tabLst>
            </a:pPr>
            <a:r>
              <a:rPr lang="en-US" b="1" dirty="0">
                <a:solidFill>
                  <a:schemeClr val="tx2"/>
                </a:solidFill>
                <a:effectLst/>
              </a:rPr>
              <a:t>Data Analysis</a:t>
            </a:r>
            <a:r>
              <a:rPr lang="en-US" dirty="0">
                <a:solidFill>
                  <a:schemeClr val="tx2"/>
                </a:solidFill>
                <a:effectLst/>
              </a:rPr>
              <a:t>: Performing exploratory data analysis to understand the data's characteristics and patterns.</a:t>
            </a:r>
          </a:p>
          <a:p>
            <a:pPr marL="342900" lvl="0" indent="-342900" defTabSz="457200">
              <a:spcBef>
                <a:spcPct val="20000"/>
              </a:spcBef>
              <a:spcAft>
                <a:spcPts val="600"/>
              </a:spcAft>
              <a:buClr>
                <a:schemeClr val="accent1"/>
              </a:buClr>
              <a:buSzPct val="92000"/>
              <a:buFont typeface="Wingdings 2" panose="05020102010507070707" pitchFamily="18" charset="2"/>
              <a:buChar char=""/>
              <a:tabLst>
                <a:tab pos="457200" algn="l"/>
              </a:tabLst>
            </a:pPr>
            <a:r>
              <a:rPr lang="en-US" b="1" dirty="0">
                <a:solidFill>
                  <a:schemeClr val="tx2"/>
                </a:solidFill>
                <a:effectLst/>
              </a:rPr>
              <a:t>Model Development</a:t>
            </a:r>
            <a:r>
              <a:rPr lang="en-US" dirty="0">
                <a:solidFill>
                  <a:schemeClr val="tx2"/>
                </a:solidFill>
                <a:effectLst/>
              </a:rPr>
              <a:t>: Constructing and training machine learning models suitable for predicting heating and cooling loads.</a:t>
            </a:r>
          </a:p>
          <a:p>
            <a:pPr marL="342900" lvl="0" indent="-342900" defTabSz="457200">
              <a:spcBef>
                <a:spcPct val="20000"/>
              </a:spcBef>
              <a:spcAft>
                <a:spcPts val="600"/>
              </a:spcAft>
              <a:buClr>
                <a:schemeClr val="accent1"/>
              </a:buClr>
              <a:buSzPct val="92000"/>
              <a:buFont typeface="Wingdings 2" panose="05020102010507070707" pitchFamily="18" charset="2"/>
              <a:buChar char=""/>
              <a:tabLst>
                <a:tab pos="457200" algn="l"/>
              </a:tabLst>
            </a:pPr>
            <a:r>
              <a:rPr lang="en-US" b="1" dirty="0">
                <a:solidFill>
                  <a:schemeClr val="tx2"/>
                </a:solidFill>
                <a:effectLst/>
              </a:rPr>
              <a:t>Model Evaluation</a:t>
            </a:r>
            <a:r>
              <a:rPr lang="en-US" dirty="0">
                <a:solidFill>
                  <a:schemeClr val="tx2"/>
                </a:solidFill>
                <a:effectLst/>
              </a:rPr>
              <a:t>: Testing the models to assess their performance and accuracy.</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2"/>
              </a:solidFill>
            </a:endParaRPr>
          </a:p>
        </p:txBody>
      </p:sp>
      <p:pic>
        <p:nvPicPr>
          <p:cNvPr id="10" name="Picture 9" descr="Blue blocks and networks technology background">
            <a:extLst>
              <a:ext uri="{FF2B5EF4-FFF2-40B4-BE49-F238E27FC236}">
                <a16:creationId xmlns:a16="http://schemas.microsoft.com/office/drawing/2014/main" id="{265A6DD9-88F7-2C3A-2201-226BE8C97DA3}"/>
              </a:ext>
            </a:extLst>
          </p:cNvPr>
          <p:cNvPicPr>
            <a:picLocks noChangeAspect="1"/>
          </p:cNvPicPr>
          <p:nvPr/>
        </p:nvPicPr>
        <p:blipFill rotWithShape="1">
          <a:blip r:embed="rId2"/>
          <a:srcRect l="15390" r="46301" b="-446"/>
          <a:stretch/>
        </p:blipFill>
        <p:spPr>
          <a:xfrm>
            <a:off x="7521283" y="10"/>
            <a:ext cx="4670717" cy="6857990"/>
          </a:xfrm>
          <a:prstGeom prst="rect">
            <a:avLst/>
          </a:prstGeom>
        </p:spPr>
      </p:pic>
    </p:spTree>
    <p:extLst>
      <p:ext uri="{BB962C8B-B14F-4D97-AF65-F5344CB8AC3E}">
        <p14:creationId xmlns:p14="http://schemas.microsoft.com/office/powerpoint/2010/main" val="133449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2938F-89A5-EF9E-92BD-618CB511B765}"/>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b="0" kern="1200" cap="all" dirty="0">
                <a:solidFill>
                  <a:schemeClr val="tx2"/>
                </a:solidFill>
                <a:latin typeface="+mj-lt"/>
                <a:ea typeface="+mj-ea"/>
                <a:cs typeface="+mj-cs"/>
                <a:hlinkClick r:id="rId2" action="ppaction://hlinksldjump"/>
              </a:rPr>
              <a:t>Data Collection</a:t>
            </a:r>
            <a:endParaRPr lang="en-US" b="0" kern="1200" cap="all" dirty="0">
              <a:solidFill>
                <a:schemeClr val="tx2"/>
              </a:solidFill>
              <a:latin typeface="+mj-lt"/>
              <a:ea typeface="+mj-ea"/>
              <a:cs typeface="+mj-cs"/>
            </a:endParaRP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07FDBC78-089A-75B9-E98E-FB7961B5FB9D}"/>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dirty="0">
                <a:solidFill>
                  <a:schemeClr val="tx2"/>
                </a:solidFill>
                <a:effectLst/>
              </a:rPr>
              <a:t>Dataset sourced from UCI Machine Learning Repository, "Energy Efficiency" dataset by </a:t>
            </a:r>
            <a:r>
              <a:rPr lang="en-US" b="0" i="0" dirty="0" err="1">
                <a:solidFill>
                  <a:schemeClr val="tx2"/>
                </a:solidFill>
                <a:effectLst/>
              </a:rPr>
              <a:t>Tsanas</a:t>
            </a:r>
            <a:r>
              <a:rPr lang="en-US" b="0" i="0" dirty="0">
                <a:solidFill>
                  <a:schemeClr val="tx2"/>
                </a:solidFill>
                <a:effectLst/>
              </a:rPr>
              <a:t> and </a:t>
            </a:r>
            <a:r>
              <a:rPr lang="en-US" b="0" i="0" dirty="0" err="1">
                <a:solidFill>
                  <a:schemeClr val="tx2"/>
                </a:solidFill>
                <a:effectLst/>
              </a:rPr>
              <a:t>Xifara</a:t>
            </a:r>
            <a:r>
              <a:rPr lang="en-US" b="0" i="0" dirty="0">
                <a:solidFill>
                  <a:schemeClr val="tx2"/>
                </a:solidFill>
                <a:effectLst/>
              </a:rPr>
              <a:t> (2012).</a:t>
            </a:r>
          </a:p>
          <a:p>
            <a:pPr defTabSz="457200">
              <a:spcBef>
                <a:spcPct val="20000"/>
              </a:spcBef>
              <a:spcAft>
                <a:spcPts val="600"/>
              </a:spcAft>
              <a:buClr>
                <a:schemeClr val="accent1"/>
              </a:buClr>
              <a:buSzPct val="92000"/>
              <a:buFont typeface="Wingdings 2" panose="05020102010507070707" pitchFamily="18" charset="2"/>
              <a:buChar char=""/>
            </a:pPr>
            <a:r>
              <a:rPr lang="en-US" b="0" i="0" dirty="0">
                <a:solidFill>
                  <a:schemeClr val="tx2"/>
                </a:solidFill>
                <a:effectLst/>
              </a:rPr>
              <a:t>Eight building design parameters and two energy efficiency measures: heating and cooling loads.</a:t>
            </a:r>
          </a:p>
          <a:p>
            <a:pPr defTabSz="457200">
              <a:spcBef>
                <a:spcPct val="20000"/>
              </a:spcBef>
              <a:spcAft>
                <a:spcPts val="600"/>
              </a:spcAft>
              <a:buClr>
                <a:schemeClr val="accent1"/>
              </a:buClr>
              <a:buSzPct val="92000"/>
              <a:buFont typeface="Wingdings 2" panose="05020102010507070707" pitchFamily="18" charset="2"/>
              <a:buChar char=""/>
            </a:pPr>
            <a:r>
              <a:rPr lang="en-US" b="0" i="0" dirty="0">
                <a:solidFill>
                  <a:schemeClr val="tx2"/>
                </a:solidFill>
                <a:effectLst/>
              </a:rPr>
              <a:t>Key variables explained: relative compactness, surface area, wall area, roof area, overall height, orientation, glazing area, glazing area distribution.</a:t>
            </a:r>
          </a:p>
          <a:p>
            <a:pPr defTabSz="457200">
              <a:spcBef>
                <a:spcPct val="20000"/>
              </a:spcBef>
              <a:spcAft>
                <a:spcPts val="600"/>
              </a:spcAft>
              <a:buClr>
                <a:schemeClr val="accent1"/>
              </a:buClr>
              <a:buSzPct val="92000"/>
              <a:buFont typeface="Wingdings 2" panose="05020102010507070707" pitchFamily="18" charset="2"/>
              <a:buChar char=""/>
            </a:pPr>
            <a:endParaRPr lang="en-US" b="0" i="0" dirty="0">
              <a:solidFill>
                <a:schemeClr val="tx2"/>
              </a:solidFill>
              <a:effectLst/>
            </a:endParaRPr>
          </a:p>
        </p:txBody>
      </p:sp>
      <p:pic>
        <p:nvPicPr>
          <p:cNvPr id="6" name="Picture 5" descr="Blue blocks and networks technology background">
            <a:extLst>
              <a:ext uri="{FF2B5EF4-FFF2-40B4-BE49-F238E27FC236}">
                <a16:creationId xmlns:a16="http://schemas.microsoft.com/office/drawing/2014/main" id="{32E77486-5FF6-A2C7-C36F-31995467DFE3}"/>
              </a:ext>
            </a:extLst>
          </p:cNvPr>
          <p:cNvPicPr>
            <a:picLocks noChangeAspect="1"/>
          </p:cNvPicPr>
          <p:nvPr/>
        </p:nvPicPr>
        <p:blipFill rotWithShape="1">
          <a:blip r:embed="rId3"/>
          <a:srcRect l="15390" r="46301" b="-446"/>
          <a:stretch/>
        </p:blipFill>
        <p:spPr>
          <a:xfrm>
            <a:off x="7521283" y="10"/>
            <a:ext cx="4670717" cy="6857990"/>
          </a:xfrm>
          <a:prstGeom prst="rect">
            <a:avLst/>
          </a:prstGeom>
        </p:spPr>
      </p:pic>
    </p:spTree>
    <p:extLst>
      <p:ext uri="{BB962C8B-B14F-4D97-AF65-F5344CB8AC3E}">
        <p14:creationId xmlns:p14="http://schemas.microsoft.com/office/powerpoint/2010/main" val="61214674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{1BEDD5AB-1103-49AC-8904-ED955C18A7AD}tf33552983_win32</Template>
  <TotalTime>288</TotalTime>
  <Words>2025</Words>
  <Application>Microsoft Office PowerPoint</Application>
  <PresentationFormat>Widescreen</PresentationFormat>
  <Paragraphs>165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Franklin Gothic Book</vt:lpstr>
      <vt:lpstr>Franklin Gothic Demi</vt:lpstr>
      <vt:lpstr>Gill Sans MT</vt:lpstr>
      <vt:lpstr>Söhne</vt:lpstr>
      <vt:lpstr>Wingdings 2</vt:lpstr>
      <vt:lpstr>DividendVTI</vt:lpstr>
      <vt:lpstr>Predictive modelling of heating and cooling loads in building design using machine learning</vt:lpstr>
      <vt:lpstr>contents</vt:lpstr>
      <vt:lpstr>introduction</vt:lpstr>
      <vt:lpstr>Problem statement</vt:lpstr>
      <vt:lpstr>Background and Related Work</vt:lpstr>
      <vt:lpstr>Research Approach</vt:lpstr>
      <vt:lpstr>Data Pipelines in Building Energy Research</vt:lpstr>
      <vt:lpstr>PowerPoint Presentation</vt:lpstr>
      <vt:lpstr>Data Collection</vt:lpstr>
      <vt:lpstr>PowerPoint Presentation</vt:lpstr>
      <vt:lpstr>Data Preparation - Cleaning and Preprocessing</vt:lpstr>
      <vt:lpstr>Exploratory factor analysis</vt:lpstr>
      <vt:lpstr>Univariate Analysis through Histograms</vt:lpstr>
      <vt:lpstr>Bivariate Analysis through Scatter Plots </vt:lpstr>
      <vt:lpstr>PowerPoint Presentation</vt:lpstr>
      <vt:lpstr>Correlation Analysis using Heatmap : </vt:lpstr>
      <vt:lpstr> Data preparation</vt:lpstr>
      <vt:lpstr>Model Planning</vt:lpstr>
      <vt:lpstr>Model Building</vt:lpstr>
      <vt:lpstr>LIMITATIONS:</vt:lpstr>
      <vt:lpstr>FUTURE DIRCTIONS:</vt:lpstr>
      <vt:lpstr>FINDINGS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modelling of heating and cooling loads in building design using machine learning</dc:title>
  <dc:creator>Razin K A</dc:creator>
  <cp:lastModifiedBy>Razin K A</cp:lastModifiedBy>
  <cp:revision>13</cp:revision>
  <dcterms:created xsi:type="dcterms:W3CDTF">2023-11-17T18:45:04Z</dcterms:created>
  <dcterms:modified xsi:type="dcterms:W3CDTF">2023-11-20T17:37:42Z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