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66" d="100"/>
          <a:sy n="66" d="100"/>
        </p:scale>
        <p:origin x="72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A441-2194-499A-8CF4-13606B14D9F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D4F3-6383-41D4-8F24-15F42BBD0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6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FB09-F39F-9049-BC76-702D0EE7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996FC-6E0B-8CDA-7C99-317CF8D56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A686-99FF-6D50-7DC9-AD4524DD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0ED6-377B-E50F-F93A-EE3C9E83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D286-888F-8758-0DB7-E954346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2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26F2-7FE0-C1FB-A74C-BCEC078F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472A3-F6C1-578E-DEEA-4E6B92FB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0894-3FD2-387F-B684-7AEEC3D7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A7BB-1C84-AC7E-17AE-931E17D3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83D0-F736-5E63-96BF-A548F8CB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F06E-31B7-8E85-A276-4C3B4A3DA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E5727-95F7-1F41-7307-F77745E6A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E767-DD23-F0EC-EF7F-A824121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EB44-D419-BDEA-FBD7-8C9CC809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2245B-12AC-E7B6-74AC-13895920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6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EDD9-C57B-DB63-4030-75E50840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E786-E19F-1200-3FF5-25EE4C26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466F8-DB53-C71C-24DA-9446288E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84FB-0C52-EC47-1B44-3F99D143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CF4A-12DD-707C-94F5-B3F0DBC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3947-E289-25D8-1E3C-8BB33C96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CC91-5241-00E7-59CB-6A298C04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70594-E7F2-90BA-2559-FFCFDF8B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B287-55D1-7008-FD85-4F2B8101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925C-EBD1-2325-314A-406A6799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6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BFF6-4EE3-D8CA-DF81-81225F4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FA48-B145-B385-7316-63225BD4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4A53D-A789-7D2D-E9CA-4465654A1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2EAA-EB57-70A8-53D2-C8EC9B5C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E72DC-59DA-4937-83FA-58A8EB52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180A-4316-3247-6C1E-5219D6D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9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DCCD-6B1C-9D4D-0915-379C89F2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4CD7-176D-49E0-A4B0-683111B03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E342B-06E7-F477-4AA5-5764BBDA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916E-56FA-F73B-800C-37775BE58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711E1-641B-7631-DC09-E215A79A2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5406-D1D8-66F2-BA0B-DD442D6E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23B29-C907-36CE-7BF9-13B85BE9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33BBC-4EDF-57D9-D383-0547151D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B06-9942-1B65-59F8-C47B854C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1C7F9-2235-1D66-2A6F-E777AF88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368B5-570B-76A6-E31B-27BAFE14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9727D-8872-CA20-C22B-16AB23C8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6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F9DB1-350C-D4C3-C89B-A1BF9ECD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EA46D-5876-6535-4A60-E53E1FB1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7BC4A-254A-E87B-3F84-B58026C3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8ADF-E430-BB9F-91C3-A169DBEA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EA47-5538-D28D-81A3-6E6CAEF30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3F8D9-3A8A-EF68-FA3B-E74F1597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385-CAD6-F4B2-630C-02EF68A4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AE1D-1E98-9C62-47F7-1E56A3EA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34BC2-9265-F85D-3F98-7B6287A9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5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FC5-E628-4774-3626-50EB26B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F27D4-1248-272F-ACEE-C098E0B12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6FE2-AF51-8E7F-96A3-1DA3A429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4755C-7963-ADB2-D3D6-29205F77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8FC5B-B6D9-4576-FC2F-1F44FAB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A8D0D-805E-F6D9-C123-70E530E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6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5C32D-0480-D6E4-ADCF-9AF4F2C1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06FE-ECC2-301D-7C1A-A71FC85F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DCE4-EAFF-0CC4-A5EA-FB4EBF0C4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7690-AA95-494D-A9EB-43F7D49A13F8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E970-D538-29A4-6D47-27D8A8430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FB8-F56D-0F38-BCE2-3272F123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03414-4A37-4530-88FF-C6ED47542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8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E04CC0-011F-5FA4-18DB-186D629B1E35}"/>
              </a:ext>
            </a:extLst>
          </p:cNvPr>
          <p:cNvSpPr/>
          <p:nvPr/>
        </p:nvSpPr>
        <p:spPr>
          <a:xfrm>
            <a:off x="132136" y="342900"/>
            <a:ext cx="3818391" cy="390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CAUSES </a:t>
            </a:r>
            <a:r>
              <a:rPr lang="en-GB" sz="1400" dirty="0"/>
              <a:t>(of biodiversity change)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ADFBE-E71A-A42A-4CBD-0BBC8E771554}"/>
              </a:ext>
            </a:extLst>
          </p:cNvPr>
          <p:cNvSpPr/>
          <p:nvPr/>
        </p:nvSpPr>
        <p:spPr>
          <a:xfrm>
            <a:off x="4038434" y="518798"/>
            <a:ext cx="1076325" cy="390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70C0"/>
                </a:solidFill>
              </a:rPr>
              <a:t>PREVENTION measures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33814-0C4A-F265-470F-05A3F5D22604}"/>
              </a:ext>
            </a:extLst>
          </p:cNvPr>
          <p:cNvSpPr/>
          <p:nvPr/>
        </p:nvSpPr>
        <p:spPr>
          <a:xfrm>
            <a:off x="7074468" y="530644"/>
            <a:ext cx="1076325" cy="3905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0070C0"/>
                </a:solidFill>
              </a:rPr>
              <a:t>MITIGATION measures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45AE0-111D-AD11-535B-21F2A8776AEB}"/>
              </a:ext>
            </a:extLst>
          </p:cNvPr>
          <p:cNvSpPr/>
          <p:nvPr/>
        </p:nvSpPr>
        <p:spPr>
          <a:xfrm>
            <a:off x="8214194" y="342899"/>
            <a:ext cx="3480258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CONSEQUENCES</a:t>
            </a:r>
            <a:r>
              <a:rPr lang="en-GB" sz="1400" dirty="0">
                <a:solidFill>
                  <a:schemeClr val="tx1"/>
                </a:solidFill>
              </a:rPr>
              <a:t> (of biodiversity change)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8D1C32-2D0E-A2B3-B22D-7923B09A845E}"/>
              </a:ext>
            </a:extLst>
          </p:cNvPr>
          <p:cNvSpPr/>
          <p:nvPr/>
        </p:nvSpPr>
        <p:spPr>
          <a:xfrm>
            <a:off x="5184015" y="349581"/>
            <a:ext cx="1819275" cy="390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CENTRAL EVENT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(biodiversity change)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5DC3D-0782-9E0A-61D2-4127B5117FB6}"/>
              </a:ext>
            </a:extLst>
          </p:cNvPr>
          <p:cNvSpPr txBox="1"/>
          <p:nvPr/>
        </p:nvSpPr>
        <p:spPr>
          <a:xfrm>
            <a:off x="147318" y="2181116"/>
            <a:ext cx="1222964" cy="1287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100" b="1" dirty="0">
              <a:cs typeface="Calibri" panose="020F0502020204030204" pitchFamily="34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b="1" dirty="0">
                <a:cs typeface="Calibri" panose="020F0502020204030204" pitchFamily="34" charset="0"/>
                <a:sym typeface="Helvetica Neue"/>
              </a:rPr>
              <a:t>Activity A8</a:t>
            </a: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Tourism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(from one draft Bow-tie for the BBT)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07C7B0-00D7-09A9-2342-1368B8D1D8DD}"/>
              </a:ext>
            </a:extLst>
          </p:cNvPr>
          <p:cNvSpPr txBox="1"/>
          <p:nvPr/>
        </p:nvSpPr>
        <p:spPr>
          <a:xfrm>
            <a:off x="132136" y="4983370"/>
            <a:ext cx="1353979" cy="948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Activity</a:t>
            </a:r>
            <a:r>
              <a:rPr lang="en-GB" sz="1100" b="1" dirty="0">
                <a:cs typeface="Calibri" panose="020F0502020204030204" pitchFamily="34" charset="0"/>
                <a:sym typeface="Helvetica Neue"/>
              </a:rPr>
              <a:t> A5.3</a:t>
            </a:r>
            <a:endParaRPr kumimoji="0" lang="en-GB" sz="1100" b="1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Agriculture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(from the same or another draft Bow-tie# for the BBT)</a:t>
            </a:r>
            <a:r>
              <a:rPr kumimoji="0" lang="en-GB" sz="1100" b="1" i="1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25F9A-72DD-5BA5-C961-869925510DF1}"/>
              </a:ext>
            </a:extLst>
          </p:cNvPr>
          <p:cNvSpPr txBox="1"/>
          <p:nvPr/>
        </p:nvSpPr>
        <p:spPr>
          <a:xfrm>
            <a:off x="1362471" y="1903852"/>
            <a:ext cx="1295003" cy="4411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A8.2.1: </a:t>
            </a:r>
            <a:r>
              <a:rPr lang="en-GB" sz="1100" dirty="0">
                <a:cs typeface="Calibri" panose="020F0502020204030204" pitchFamily="34" charset="0"/>
              </a:rPr>
              <a:t>e.g., marine traffic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50399-EC52-539F-D9C7-52E0965ACC36}"/>
              </a:ext>
            </a:extLst>
          </p:cNvPr>
          <p:cNvSpPr txBox="1"/>
          <p:nvPr/>
        </p:nvSpPr>
        <p:spPr>
          <a:xfrm>
            <a:off x="1362471" y="2340054"/>
            <a:ext cx="1295003" cy="4411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A8.2.1: </a:t>
            </a:r>
            <a:r>
              <a:rPr lang="en-GB" sz="1100" dirty="0">
                <a:cs typeface="Calibri" panose="020F0502020204030204" pitchFamily="34" charset="0"/>
              </a:rPr>
              <a:t>e.g., boat anchoring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7FFC4-F2B2-FC81-5F81-CDB95FA7F2A0}"/>
              </a:ext>
            </a:extLst>
          </p:cNvPr>
          <p:cNvSpPr txBox="1"/>
          <p:nvPr/>
        </p:nvSpPr>
        <p:spPr>
          <a:xfrm>
            <a:off x="1362471" y="2801820"/>
            <a:ext cx="1295003" cy="6104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A8.2.3/A4.1: </a:t>
            </a:r>
            <a:r>
              <a:rPr lang="en-GB" sz="1100" dirty="0">
                <a:cs typeface="Calibri" panose="020F0502020204030204" pitchFamily="34" charset="0"/>
              </a:rPr>
              <a:t>e.g., angling/ recreational fishery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4DF7B-8E75-9142-2A47-A395D0A15776}"/>
              </a:ext>
            </a:extLst>
          </p:cNvPr>
          <p:cNvSpPr txBox="1"/>
          <p:nvPr/>
        </p:nvSpPr>
        <p:spPr>
          <a:xfrm>
            <a:off x="1480605" y="4515254"/>
            <a:ext cx="1131832" cy="4411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A5.3.2/3:</a:t>
            </a:r>
            <a:r>
              <a:rPr kumimoji="0" lang="en-GB" sz="1100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 e.g., use of fertilizers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EE24E3-7416-DB69-3CCF-AC502CB62C9E}"/>
              </a:ext>
            </a:extLst>
          </p:cNvPr>
          <p:cNvSpPr txBox="1"/>
          <p:nvPr/>
        </p:nvSpPr>
        <p:spPr>
          <a:xfrm>
            <a:off x="3220353" y="1376854"/>
            <a:ext cx="1226918" cy="441146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P3.4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input of litter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FB5BA-BF0A-C824-4FFE-3D5CDE9A907B}"/>
              </a:ext>
            </a:extLst>
          </p:cNvPr>
          <p:cNvSpPr txBox="1"/>
          <p:nvPr/>
        </p:nvSpPr>
        <p:spPr>
          <a:xfrm>
            <a:off x="3205252" y="1968374"/>
            <a:ext cx="1226918" cy="441146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P3.5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input of noise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D1B68-E05F-DF29-15A4-93C7AE8314E2}"/>
              </a:ext>
            </a:extLst>
          </p:cNvPr>
          <p:cNvSpPr txBox="1"/>
          <p:nvPr/>
        </p:nvSpPr>
        <p:spPr>
          <a:xfrm>
            <a:off x="3205252" y="2602580"/>
            <a:ext cx="1226918" cy="441146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P2.2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habitat loss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49784-BF70-D9C3-F739-5847B60F7882}"/>
              </a:ext>
            </a:extLst>
          </p:cNvPr>
          <p:cNvSpPr txBox="1"/>
          <p:nvPr/>
        </p:nvSpPr>
        <p:spPr>
          <a:xfrm>
            <a:off x="3220368" y="3234740"/>
            <a:ext cx="1226918" cy="610424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</a:t>
            </a:r>
            <a:r>
              <a:rPr lang="en-GB" sz="1100" b="1" dirty="0">
                <a:cs typeface="Calibri" panose="020F0502020204030204" pitchFamily="34" charset="0"/>
                <a:sym typeface="Helvetica Neue"/>
              </a:rPr>
              <a:t>1.6</a:t>
            </a: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extraction of wild species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B2E39E-F4ED-A9DC-FF76-AF8670A66DF6}"/>
              </a:ext>
            </a:extLst>
          </p:cNvPr>
          <p:cNvCxnSpPr>
            <a:cxnSpLocks/>
            <a:stCxn id="160" idx="2"/>
            <a:endCxn id="155" idx="0"/>
          </p:cNvCxnSpPr>
          <p:nvPr/>
        </p:nvCxnSpPr>
        <p:spPr>
          <a:xfrm>
            <a:off x="6168948" y="2014452"/>
            <a:ext cx="8042" cy="34164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2FDEBE1-EA60-6D85-405D-B3ED7D0D27C4}"/>
              </a:ext>
            </a:extLst>
          </p:cNvPr>
          <p:cNvSpPr txBox="1"/>
          <p:nvPr/>
        </p:nvSpPr>
        <p:spPr>
          <a:xfrm>
            <a:off x="1481063" y="4953973"/>
            <a:ext cx="1131832" cy="4411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A5.3.1:</a:t>
            </a:r>
            <a:r>
              <a:rPr kumimoji="0" lang="en-GB" sz="1100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 e.g., use of bio</a:t>
            </a:r>
            <a:r>
              <a:rPr lang="en-GB" sz="1100" dirty="0">
                <a:cs typeface="Calibri" panose="020F0502020204030204" pitchFamily="34" charset="0"/>
                <a:sym typeface="Helvetica Neue"/>
              </a:rPr>
              <a:t>cides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6A5082-166F-7B9C-FE2B-AD353AE5B33A}"/>
              </a:ext>
            </a:extLst>
          </p:cNvPr>
          <p:cNvSpPr txBox="1"/>
          <p:nvPr/>
        </p:nvSpPr>
        <p:spPr>
          <a:xfrm>
            <a:off x="1362564" y="3410056"/>
            <a:ext cx="1297307" cy="271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 err="1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Ax.y</a:t>
            </a: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...etc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469A72-FB57-8385-8B2D-DB480DCCDE37}"/>
              </a:ext>
            </a:extLst>
          </p:cNvPr>
          <p:cNvSpPr txBox="1"/>
          <p:nvPr/>
        </p:nvSpPr>
        <p:spPr>
          <a:xfrm>
            <a:off x="1481063" y="5363479"/>
            <a:ext cx="1131832" cy="6104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A5.3.4/A1.1:</a:t>
            </a:r>
            <a:r>
              <a:rPr kumimoji="0" lang="en-GB" sz="1100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 e.g., agricultural land use/ reclamation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AEC593-9DC3-D813-B0FB-8ECF5C072574}"/>
              </a:ext>
            </a:extLst>
          </p:cNvPr>
          <p:cNvSpPr txBox="1"/>
          <p:nvPr/>
        </p:nvSpPr>
        <p:spPr>
          <a:xfrm>
            <a:off x="1480605" y="5979785"/>
            <a:ext cx="1125429" cy="271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 err="1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Ay.x</a:t>
            </a: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...etc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5D8E0B1-1CD9-C3F7-9158-1B1A8916AB5C}"/>
              </a:ext>
            </a:extLst>
          </p:cNvPr>
          <p:cNvSpPr txBox="1"/>
          <p:nvPr/>
        </p:nvSpPr>
        <p:spPr>
          <a:xfrm>
            <a:off x="691194" y="156761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Activities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E51CEB-62A6-3429-61A1-18698690938C}"/>
              </a:ext>
            </a:extLst>
          </p:cNvPr>
          <p:cNvSpPr txBox="1"/>
          <p:nvPr/>
        </p:nvSpPr>
        <p:spPr>
          <a:xfrm>
            <a:off x="3205252" y="96820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Pressures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70370B-B8EB-4183-FCD8-276E85C8FCC3}"/>
              </a:ext>
            </a:extLst>
          </p:cNvPr>
          <p:cNvSpPr txBox="1"/>
          <p:nvPr/>
        </p:nvSpPr>
        <p:spPr>
          <a:xfrm>
            <a:off x="3216044" y="5085321"/>
            <a:ext cx="1218769" cy="610424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P3.1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input of nutrients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CBFED0-7C7A-02FF-CD1F-AFA931AFAD26}"/>
              </a:ext>
            </a:extLst>
          </p:cNvPr>
          <p:cNvSpPr txBox="1"/>
          <p:nvPr/>
        </p:nvSpPr>
        <p:spPr>
          <a:xfrm>
            <a:off x="3207496" y="5839374"/>
            <a:ext cx="1218769" cy="610424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P3.3 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input of other chemicals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C31EF5-0BA8-F4B8-A987-BD8FCB485A58}"/>
              </a:ext>
            </a:extLst>
          </p:cNvPr>
          <p:cNvSpPr txBox="1"/>
          <p:nvPr/>
        </p:nvSpPr>
        <p:spPr>
          <a:xfrm>
            <a:off x="3211082" y="3947690"/>
            <a:ext cx="1218769" cy="610424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P1.1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input of non-indigenous species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9D5D8AA-3A30-6A35-A214-3939954EA6D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 flipV="1">
            <a:off x="2657474" y="1597427"/>
            <a:ext cx="562879" cy="526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DAC7D1-7BC9-29CA-D54F-62CB868C960F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2657474" y="2124425"/>
            <a:ext cx="547778" cy="64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AAE16E-B471-22D4-DE92-666B3907B69D}"/>
              </a:ext>
            </a:extLst>
          </p:cNvPr>
          <p:cNvCxnSpPr>
            <a:cxnSpLocks/>
            <a:stCxn id="14" idx="3"/>
            <a:endCxn id="108" idx="1"/>
          </p:cNvCxnSpPr>
          <p:nvPr/>
        </p:nvCxnSpPr>
        <p:spPr>
          <a:xfrm>
            <a:off x="2657474" y="2124425"/>
            <a:ext cx="553608" cy="212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C36DAC9-E742-6F2F-8FAB-55D4FE7C3A33}"/>
              </a:ext>
            </a:extLst>
          </p:cNvPr>
          <p:cNvSpPr txBox="1"/>
          <p:nvPr/>
        </p:nvSpPr>
        <p:spPr>
          <a:xfrm>
            <a:off x="3216044" y="4724530"/>
            <a:ext cx="1218769" cy="271869"/>
          </a:xfrm>
          <a:prstGeom prst="rect">
            <a:avLst/>
          </a:prstGeom>
          <a:solidFill>
            <a:schemeClr val="accent5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Pressure </a:t>
            </a:r>
            <a:r>
              <a:rPr kumimoji="0" lang="en-GB" sz="1100" b="1" i="0" strike="noStrike" cap="none" spc="0" normalizeH="0" baseline="0" dirty="0" err="1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Px.y</a:t>
            </a: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 etc.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F96C0B7-5AB6-7B02-73E7-FFB12DA9E63D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2657474" y="2560627"/>
            <a:ext cx="547778" cy="262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A45CB67-9A8C-8AC7-A98C-1CAB9EA9F84D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657474" y="3107032"/>
            <a:ext cx="562894" cy="43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7994CCF-F402-14C9-9DAA-ED154B662DBF}"/>
              </a:ext>
            </a:extLst>
          </p:cNvPr>
          <p:cNvCxnSpPr>
            <a:cxnSpLocks/>
            <a:stCxn id="94" idx="3"/>
            <a:endCxn id="22" idx="1"/>
          </p:cNvCxnSpPr>
          <p:nvPr/>
        </p:nvCxnSpPr>
        <p:spPr>
          <a:xfrm flipV="1">
            <a:off x="2659871" y="2823153"/>
            <a:ext cx="545381" cy="72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44E0382-491C-BFE6-80E9-6835847974C0}"/>
              </a:ext>
            </a:extLst>
          </p:cNvPr>
          <p:cNvCxnSpPr>
            <a:cxnSpLocks/>
            <a:stCxn id="14" idx="3"/>
            <a:endCxn id="126" idx="1"/>
          </p:cNvCxnSpPr>
          <p:nvPr/>
        </p:nvCxnSpPr>
        <p:spPr>
          <a:xfrm>
            <a:off x="2657474" y="2124425"/>
            <a:ext cx="558570" cy="2736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16F8A11-6779-6860-0EE8-4CB2E9A64E5E}"/>
              </a:ext>
            </a:extLst>
          </p:cNvPr>
          <p:cNvCxnSpPr>
            <a:cxnSpLocks/>
            <a:stCxn id="17" idx="3"/>
            <a:endCxn id="106" idx="1"/>
          </p:cNvCxnSpPr>
          <p:nvPr/>
        </p:nvCxnSpPr>
        <p:spPr>
          <a:xfrm>
            <a:off x="2612437" y="4735827"/>
            <a:ext cx="603607" cy="65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2945A20-6AAB-574A-F7FB-D96468E73EC8}"/>
              </a:ext>
            </a:extLst>
          </p:cNvPr>
          <p:cNvCxnSpPr>
            <a:cxnSpLocks/>
            <a:stCxn id="93" idx="3"/>
            <a:endCxn id="107" idx="1"/>
          </p:cNvCxnSpPr>
          <p:nvPr/>
        </p:nvCxnSpPr>
        <p:spPr>
          <a:xfrm>
            <a:off x="2612895" y="5174546"/>
            <a:ext cx="594601" cy="97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DB8921-5B7E-6D33-BF67-AE618E339AEC}"/>
              </a:ext>
            </a:extLst>
          </p:cNvPr>
          <p:cNvCxnSpPr>
            <a:cxnSpLocks/>
            <a:stCxn id="95" idx="3"/>
            <a:endCxn id="22" idx="1"/>
          </p:cNvCxnSpPr>
          <p:nvPr/>
        </p:nvCxnSpPr>
        <p:spPr>
          <a:xfrm flipV="1">
            <a:off x="2612895" y="2823153"/>
            <a:ext cx="592357" cy="2845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11F79B5-AF06-5AD5-FC9C-0DA2D278DB41}"/>
              </a:ext>
            </a:extLst>
          </p:cNvPr>
          <p:cNvCxnSpPr>
            <a:cxnSpLocks/>
            <a:stCxn id="96" idx="3"/>
            <a:endCxn id="126" idx="1"/>
          </p:cNvCxnSpPr>
          <p:nvPr/>
        </p:nvCxnSpPr>
        <p:spPr>
          <a:xfrm flipV="1">
            <a:off x="2606034" y="4860465"/>
            <a:ext cx="610010" cy="1255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132C3AD-C374-A74D-E831-0CF358BA2119}"/>
              </a:ext>
            </a:extLst>
          </p:cNvPr>
          <p:cNvSpPr/>
          <p:nvPr/>
        </p:nvSpPr>
        <p:spPr>
          <a:xfrm>
            <a:off x="5200133" y="2356093"/>
            <a:ext cx="1953714" cy="3385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>
            <a:solidFill>
              <a:schemeClr val="bg2">
                <a:lumMod val="10000"/>
              </a:schemeClr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E4EBFD9-C26F-537F-7229-0681AFB080AD}"/>
              </a:ext>
            </a:extLst>
          </p:cNvPr>
          <p:cNvSpPr txBox="1"/>
          <p:nvPr/>
        </p:nvSpPr>
        <p:spPr>
          <a:xfrm>
            <a:off x="5489051" y="2599227"/>
            <a:ext cx="1226917" cy="47192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Loss of seagrass habitat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B710A79-7CB6-1800-ADF6-5E4A6A94151B}"/>
              </a:ext>
            </a:extLst>
          </p:cNvPr>
          <p:cNvSpPr txBox="1"/>
          <p:nvPr/>
        </p:nvSpPr>
        <p:spPr>
          <a:xfrm>
            <a:off x="5562235" y="4150330"/>
            <a:ext cx="1344151" cy="471924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Loss of </a:t>
            </a:r>
            <a:r>
              <a:rPr lang="en-GB" sz="1200" dirty="0">
                <a:solidFill>
                  <a:schemeClr val="bg1"/>
                </a:solidFill>
                <a:cs typeface="Calibri" panose="020F0502020204030204" pitchFamily="34" charset="0"/>
                <a:sym typeface="Helvetica Neue"/>
              </a:rPr>
              <a:t>native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species X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EBE2C6-2C07-3590-B79D-EAF5CB6D1FB6}"/>
              </a:ext>
            </a:extLst>
          </p:cNvPr>
          <p:cNvSpPr txBox="1"/>
          <p:nvPr/>
        </p:nvSpPr>
        <p:spPr>
          <a:xfrm>
            <a:off x="5408299" y="4856374"/>
            <a:ext cx="1344151" cy="65659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chemeClr val="bg1"/>
                </a:solidFill>
                <a:cs typeface="Calibri" panose="020F0502020204030204" pitchFamily="34" charset="0"/>
                <a:sym typeface="Helvetica Neue"/>
              </a:rPr>
              <a:t>Reduction of distribution of species Y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734C42-CFE2-7D19-DDC5-918732D199D0}"/>
              </a:ext>
            </a:extLst>
          </p:cNvPr>
          <p:cNvSpPr txBox="1"/>
          <p:nvPr/>
        </p:nvSpPr>
        <p:spPr>
          <a:xfrm>
            <a:off x="5631055" y="3276056"/>
            <a:ext cx="1344151" cy="656590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Degradation of condition of sandy beaches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2DC0A4-A206-2422-601A-6E9AAB8B9F2E}"/>
              </a:ext>
            </a:extLst>
          </p:cNvPr>
          <p:cNvSpPr txBox="1"/>
          <p:nvPr/>
        </p:nvSpPr>
        <p:spPr>
          <a:xfrm>
            <a:off x="5376088" y="1173196"/>
            <a:ext cx="1585720" cy="841256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BIODIVERSITY CHANGE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(main effects on species/habitats in the BBT)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9483257-AAD5-0DEC-776F-18E066A0E78B}"/>
              </a:ext>
            </a:extLst>
          </p:cNvPr>
          <p:cNvCxnSpPr>
            <a:cxnSpLocks/>
            <a:stCxn id="20" idx="3"/>
            <a:endCxn id="159" idx="1"/>
          </p:cNvCxnSpPr>
          <p:nvPr/>
        </p:nvCxnSpPr>
        <p:spPr>
          <a:xfrm>
            <a:off x="4447271" y="1597427"/>
            <a:ext cx="1183784" cy="2006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9F59355-0AA0-C6FD-1C5B-2A6D8A4E7207}"/>
              </a:ext>
            </a:extLst>
          </p:cNvPr>
          <p:cNvCxnSpPr>
            <a:cxnSpLocks/>
            <a:stCxn id="21" idx="3"/>
            <a:endCxn id="158" idx="1"/>
          </p:cNvCxnSpPr>
          <p:nvPr/>
        </p:nvCxnSpPr>
        <p:spPr>
          <a:xfrm>
            <a:off x="4432170" y="2188947"/>
            <a:ext cx="976129" cy="299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F29E712-F371-A364-B29D-B85E5E7DEFA6}"/>
              </a:ext>
            </a:extLst>
          </p:cNvPr>
          <p:cNvCxnSpPr>
            <a:cxnSpLocks/>
            <a:stCxn id="22" idx="3"/>
            <a:endCxn id="156" idx="1"/>
          </p:cNvCxnSpPr>
          <p:nvPr/>
        </p:nvCxnSpPr>
        <p:spPr>
          <a:xfrm>
            <a:off x="4432170" y="2823153"/>
            <a:ext cx="1056881" cy="12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FC3081E-50D4-0699-269F-8766EDF015AF}"/>
              </a:ext>
            </a:extLst>
          </p:cNvPr>
          <p:cNvCxnSpPr>
            <a:cxnSpLocks/>
            <a:stCxn id="23" idx="3"/>
            <a:endCxn id="158" idx="1"/>
          </p:cNvCxnSpPr>
          <p:nvPr/>
        </p:nvCxnSpPr>
        <p:spPr>
          <a:xfrm>
            <a:off x="4447286" y="3539952"/>
            <a:ext cx="961013" cy="1644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425BB64-444E-6387-FEBB-996BD7C934CD}"/>
              </a:ext>
            </a:extLst>
          </p:cNvPr>
          <p:cNvCxnSpPr>
            <a:cxnSpLocks/>
            <a:stCxn id="108" idx="3"/>
            <a:endCxn id="157" idx="1"/>
          </p:cNvCxnSpPr>
          <p:nvPr/>
        </p:nvCxnSpPr>
        <p:spPr>
          <a:xfrm>
            <a:off x="4429851" y="4252902"/>
            <a:ext cx="1132384" cy="133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25D1573-7845-5967-FFC5-6972EAC2C887}"/>
              </a:ext>
            </a:extLst>
          </p:cNvPr>
          <p:cNvCxnSpPr>
            <a:cxnSpLocks/>
            <a:stCxn id="106" idx="3"/>
            <a:endCxn id="159" idx="1"/>
          </p:cNvCxnSpPr>
          <p:nvPr/>
        </p:nvCxnSpPr>
        <p:spPr>
          <a:xfrm flipV="1">
            <a:off x="4434813" y="3604351"/>
            <a:ext cx="1196242" cy="178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EF5A5E-ABE1-56DE-0F48-02819CCA44CA}"/>
              </a:ext>
            </a:extLst>
          </p:cNvPr>
          <p:cNvCxnSpPr>
            <a:cxnSpLocks/>
            <a:stCxn id="107" idx="3"/>
            <a:endCxn id="159" idx="1"/>
          </p:cNvCxnSpPr>
          <p:nvPr/>
        </p:nvCxnSpPr>
        <p:spPr>
          <a:xfrm flipV="1">
            <a:off x="4426265" y="3604351"/>
            <a:ext cx="1204790" cy="2540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83C75B9-311F-F0CA-21F9-4BBBA0D556EE}"/>
              </a:ext>
            </a:extLst>
          </p:cNvPr>
          <p:cNvCxnSpPr>
            <a:cxnSpLocks/>
            <a:stCxn id="107" idx="3"/>
            <a:endCxn id="157" idx="1"/>
          </p:cNvCxnSpPr>
          <p:nvPr/>
        </p:nvCxnSpPr>
        <p:spPr>
          <a:xfrm flipV="1">
            <a:off x="4426265" y="4386292"/>
            <a:ext cx="1135970" cy="1758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FB7972E-6E09-8345-27B0-3942D3EDFD39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flipH="1">
            <a:off x="6080375" y="4622254"/>
            <a:ext cx="153936" cy="234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0FD2E9E-841E-1504-8B0D-495B9DEB495C}"/>
              </a:ext>
            </a:extLst>
          </p:cNvPr>
          <p:cNvCxnSpPr>
            <a:cxnSpLocks/>
            <a:stCxn id="156" idx="2"/>
            <a:endCxn id="159" idx="0"/>
          </p:cNvCxnSpPr>
          <p:nvPr/>
        </p:nvCxnSpPr>
        <p:spPr>
          <a:xfrm>
            <a:off x="6102510" y="3071151"/>
            <a:ext cx="200621" cy="2049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BD85A75-C006-F126-27D8-9E3C65043181}"/>
              </a:ext>
            </a:extLst>
          </p:cNvPr>
          <p:cNvCxnSpPr>
            <a:cxnSpLocks/>
            <a:stCxn id="107" idx="3"/>
            <a:endCxn id="156" idx="1"/>
          </p:cNvCxnSpPr>
          <p:nvPr/>
        </p:nvCxnSpPr>
        <p:spPr>
          <a:xfrm flipV="1">
            <a:off x="4426265" y="2835189"/>
            <a:ext cx="1062786" cy="330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9E784DD-F45E-D82F-2F82-5BC98075200C}"/>
              </a:ext>
            </a:extLst>
          </p:cNvPr>
          <p:cNvSpPr/>
          <p:nvPr/>
        </p:nvSpPr>
        <p:spPr>
          <a:xfrm>
            <a:off x="4654491" y="1809030"/>
            <a:ext cx="106075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1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50986AB-6198-6412-45CA-76E2A82F3CF5}"/>
              </a:ext>
            </a:extLst>
          </p:cNvPr>
          <p:cNvSpPr/>
          <p:nvPr/>
        </p:nvSpPr>
        <p:spPr>
          <a:xfrm>
            <a:off x="4503417" y="2350070"/>
            <a:ext cx="106075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1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FF5B7C36-B17C-3395-D026-831BE54609BE}"/>
              </a:ext>
            </a:extLst>
          </p:cNvPr>
          <p:cNvSpPr/>
          <p:nvPr/>
        </p:nvSpPr>
        <p:spPr>
          <a:xfrm>
            <a:off x="4567912" y="4101932"/>
            <a:ext cx="106075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1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0F2BEBE-3585-6BDA-9AF1-B4A5FB538BB9}"/>
              </a:ext>
            </a:extLst>
          </p:cNvPr>
          <p:cNvSpPr/>
          <p:nvPr/>
        </p:nvSpPr>
        <p:spPr>
          <a:xfrm>
            <a:off x="4551645" y="4962739"/>
            <a:ext cx="115694" cy="10358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2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rgbClr val="0070C0"/>
              </a:solidFill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rgbClr val="0070C0"/>
              </a:solidFill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A1CB55E-7D74-3416-D32B-9E9F3B4DE65B}"/>
              </a:ext>
            </a:extLst>
          </p:cNvPr>
          <p:cNvSpPr/>
          <p:nvPr/>
        </p:nvSpPr>
        <p:spPr>
          <a:xfrm>
            <a:off x="4782878" y="2693754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3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68ADC5E8-6313-3037-D8BD-1EFC02171550}"/>
              </a:ext>
            </a:extLst>
          </p:cNvPr>
          <p:cNvSpPr/>
          <p:nvPr/>
        </p:nvSpPr>
        <p:spPr>
          <a:xfrm>
            <a:off x="4794613" y="4049392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4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F30B003-0F39-7018-98DA-FCE45AF59EB0}"/>
              </a:ext>
            </a:extLst>
          </p:cNvPr>
          <p:cNvSpPr txBox="1"/>
          <p:nvPr/>
        </p:nvSpPr>
        <p:spPr>
          <a:xfrm>
            <a:off x="10044027" y="1579532"/>
            <a:ext cx="1572281" cy="779701"/>
          </a:xfrm>
          <a:prstGeom prst="rect">
            <a:avLst/>
          </a:prstGeom>
          <a:solidFill>
            <a:schemeClr val="accent2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reduction in tourism income / loss of dependent business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436CD24-8EAC-46A6-381F-647E9488435F}"/>
              </a:ext>
            </a:extLst>
          </p:cNvPr>
          <p:cNvSpPr txBox="1"/>
          <p:nvPr/>
        </p:nvSpPr>
        <p:spPr>
          <a:xfrm>
            <a:off x="8221971" y="861931"/>
            <a:ext cx="2726362" cy="610424"/>
          </a:xfrm>
          <a:prstGeom prst="rect">
            <a:avLst/>
          </a:prstGeom>
          <a:solidFill>
            <a:schemeClr val="accent2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(Economy)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reduction in nature of tourism intensity (less leisure/recreational opportunities)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58F7CC1-147D-0EBA-762C-BBC5E10601D7}"/>
              </a:ext>
            </a:extLst>
          </p:cNvPr>
          <p:cNvSpPr txBox="1"/>
          <p:nvPr/>
        </p:nvSpPr>
        <p:spPr>
          <a:xfrm>
            <a:off x="8258453" y="3060424"/>
            <a:ext cx="2031241" cy="610424"/>
          </a:xfrm>
          <a:prstGeom prst="rect">
            <a:avLst/>
          </a:prstGeom>
          <a:solidFill>
            <a:srgbClr val="FFC000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(Nature)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reduction in Carbon storage hence CC mitigation ability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7203EC-8D33-67C1-83DE-1F5862221D3A}"/>
              </a:ext>
            </a:extLst>
          </p:cNvPr>
          <p:cNvSpPr txBox="1"/>
          <p:nvPr/>
        </p:nvSpPr>
        <p:spPr>
          <a:xfrm>
            <a:off x="8294935" y="2413631"/>
            <a:ext cx="2763115" cy="441146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impacts on Blue Economy development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54FA2F5-5587-DFAA-010F-4FB6F0BF0962}"/>
              </a:ext>
            </a:extLst>
          </p:cNvPr>
          <p:cNvSpPr txBox="1"/>
          <p:nvPr/>
        </p:nvSpPr>
        <p:spPr>
          <a:xfrm>
            <a:off x="8366048" y="4502473"/>
            <a:ext cx="2048553" cy="779701"/>
          </a:xfrm>
          <a:prstGeom prst="rect">
            <a:avLst/>
          </a:prstGeom>
          <a:solidFill>
            <a:srgbClr val="FFC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(N)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impairment of conservation / ecological/ environmental status of protected areas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B2F7937-D104-D802-9376-CEC66C692E34}"/>
              </a:ext>
            </a:extLst>
          </p:cNvPr>
          <p:cNvSpPr txBox="1"/>
          <p:nvPr/>
        </p:nvSpPr>
        <p:spPr>
          <a:xfrm>
            <a:off x="8216814" y="5377143"/>
            <a:ext cx="2305785" cy="4411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(Society)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negative impact on human health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24D45BB-D062-820B-5B28-C1393E1103C0}"/>
              </a:ext>
            </a:extLst>
          </p:cNvPr>
          <p:cNvSpPr txBox="1"/>
          <p:nvPr/>
        </p:nvSpPr>
        <p:spPr>
          <a:xfrm>
            <a:off x="8349141" y="5953483"/>
            <a:ext cx="1694886" cy="610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(S)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reduction of aesthetic value of the landscape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43656D5-1597-A058-2D1C-633F304B0963}"/>
              </a:ext>
            </a:extLst>
          </p:cNvPr>
          <p:cNvSpPr txBox="1"/>
          <p:nvPr/>
        </p:nvSpPr>
        <p:spPr>
          <a:xfrm>
            <a:off x="8589673" y="3770445"/>
            <a:ext cx="1560069" cy="610424"/>
          </a:xfrm>
          <a:prstGeom prst="rect">
            <a:avLst/>
          </a:prstGeom>
          <a:solidFill>
            <a:srgbClr val="FFC000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(N)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reduction in natural coastal protection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322BAB8-5571-2844-0E62-0D2A99A76D3A}"/>
              </a:ext>
            </a:extLst>
          </p:cNvPr>
          <p:cNvSpPr txBox="1"/>
          <p:nvPr/>
        </p:nvSpPr>
        <p:spPr>
          <a:xfrm>
            <a:off x="8255033" y="1654029"/>
            <a:ext cx="1246765" cy="610424"/>
          </a:xfrm>
          <a:prstGeom prst="rect">
            <a:avLst/>
          </a:prstGeom>
          <a:solidFill>
            <a:schemeClr val="accent2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reduction of real estate value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F9FF0F6-DA36-4B0E-E03B-371179485CF9}"/>
              </a:ext>
            </a:extLst>
          </p:cNvPr>
          <p:cNvCxnSpPr>
            <a:cxnSpLocks/>
            <a:stCxn id="158" idx="3"/>
            <a:endCxn id="220" idx="1"/>
          </p:cNvCxnSpPr>
          <p:nvPr/>
        </p:nvCxnSpPr>
        <p:spPr>
          <a:xfrm flipV="1">
            <a:off x="6752450" y="1167143"/>
            <a:ext cx="1469521" cy="4017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24F0F819-C15D-5DCD-C97E-7A91AE72B85B}"/>
              </a:ext>
            </a:extLst>
          </p:cNvPr>
          <p:cNvCxnSpPr>
            <a:cxnSpLocks/>
            <a:stCxn id="159" idx="3"/>
            <a:endCxn id="220" idx="1"/>
          </p:cNvCxnSpPr>
          <p:nvPr/>
        </p:nvCxnSpPr>
        <p:spPr>
          <a:xfrm flipV="1">
            <a:off x="6975206" y="1167143"/>
            <a:ext cx="1246765" cy="2437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8B00637-B62C-D4B8-73AA-14535975A311}"/>
              </a:ext>
            </a:extLst>
          </p:cNvPr>
          <p:cNvCxnSpPr>
            <a:cxnSpLocks/>
            <a:endCxn id="229" idx="1"/>
          </p:cNvCxnSpPr>
          <p:nvPr/>
        </p:nvCxnSpPr>
        <p:spPr>
          <a:xfrm flipV="1">
            <a:off x="7081410" y="1959241"/>
            <a:ext cx="1173623" cy="146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7B59F5F-BF08-BD51-8654-DDB598E66CD7}"/>
              </a:ext>
            </a:extLst>
          </p:cNvPr>
          <p:cNvCxnSpPr>
            <a:cxnSpLocks/>
            <a:stCxn id="155" idx="3"/>
            <a:endCxn id="224" idx="1"/>
          </p:cNvCxnSpPr>
          <p:nvPr/>
        </p:nvCxnSpPr>
        <p:spPr>
          <a:xfrm flipV="1">
            <a:off x="7153847" y="2634204"/>
            <a:ext cx="1141088" cy="1414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1068702-9293-FEF1-1EC9-134D098B4301}"/>
              </a:ext>
            </a:extLst>
          </p:cNvPr>
          <p:cNvCxnSpPr>
            <a:cxnSpLocks/>
            <a:stCxn id="156" idx="3"/>
            <a:endCxn id="228" idx="1"/>
          </p:cNvCxnSpPr>
          <p:nvPr/>
        </p:nvCxnSpPr>
        <p:spPr>
          <a:xfrm>
            <a:off x="6715968" y="2835189"/>
            <a:ext cx="1873705" cy="12404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F8FF651-63DD-FDEC-C949-FD6214040765}"/>
              </a:ext>
            </a:extLst>
          </p:cNvPr>
          <p:cNvCxnSpPr>
            <a:cxnSpLocks/>
            <a:stCxn id="159" idx="3"/>
            <a:endCxn id="228" idx="1"/>
          </p:cNvCxnSpPr>
          <p:nvPr/>
        </p:nvCxnSpPr>
        <p:spPr>
          <a:xfrm>
            <a:off x="6975206" y="3604351"/>
            <a:ext cx="1614467" cy="471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AE3063E-3E87-5C82-AA50-1FA6396D7EF0}"/>
              </a:ext>
            </a:extLst>
          </p:cNvPr>
          <p:cNvCxnSpPr>
            <a:cxnSpLocks/>
            <a:stCxn id="156" idx="3"/>
            <a:endCxn id="221" idx="1"/>
          </p:cNvCxnSpPr>
          <p:nvPr/>
        </p:nvCxnSpPr>
        <p:spPr>
          <a:xfrm>
            <a:off x="6715968" y="2835189"/>
            <a:ext cx="1542485" cy="530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C7548C5-95D0-E4C8-BF96-B6EB071AAF61}"/>
              </a:ext>
            </a:extLst>
          </p:cNvPr>
          <p:cNvCxnSpPr>
            <a:cxnSpLocks/>
            <a:stCxn id="155" idx="3"/>
            <a:endCxn id="225" idx="1"/>
          </p:cNvCxnSpPr>
          <p:nvPr/>
        </p:nvCxnSpPr>
        <p:spPr>
          <a:xfrm>
            <a:off x="7153847" y="4048666"/>
            <a:ext cx="1212201" cy="84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FAE69D6-316C-0CD6-9A5C-004F7A1D24F5}"/>
              </a:ext>
            </a:extLst>
          </p:cNvPr>
          <p:cNvCxnSpPr>
            <a:cxnSpLocks/>
            <a:stCxn id="159" idx="3"/>
            <a:endCxn id="226" idx="1"/>
          </p:cNvCxnSpPr>
          <p:nvPr/>
        </p:nvCxnSpPr>
        <p:spPr>
          <a:xfrm>
            <a:off x="6975206" y="3604351"/>
            <a:ext cx="1241608" cy="199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75C3CA8-4384-54C1-8522-3A8D9D3A1E31}"/>
              </a:ext>
            </a:extLst>
          </p:cNvPr>
          <p:cNvCxnSpPr>
            <a:cxnSpLocks/>
            <a:stCxn id="155" idx="3"/>
            <a:endCxn id="227" idx="1"/>
          </p:cNvCxnSpPr>
          <p:nvPr/>
        </p:nvCxnSpPr>
        <p:spPr>
          <a:xfrm>
            <a:off x="7153847" y="4048666"/>
            <a:ext cx="1195294" cy="221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8D8A65-6397-C33D-E972-8F6CE62F714A}"/>
              </a:ext>
            </a:extLst>
          </p:cNvPr>
          <p:cNvSpPr/>
          <p:nvPr/>
        </p:nvSpPr>
        <p:spPr>
          <a:xfrm>
            <a:off x="7347337" y="2500644"/>
            <a:ext cx="90636" cy="662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rgbClr val="0070C0"/>
              </a:solidFill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4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rgbClr val="0070C0"/>
              </a:solidFill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E47D5AE-3029-815B-5464-A5DDFBECB046}"/>
              </a:ext>
            </a:extLst>
          </p:cNvPr>
          <p:cNvSpPr/>
          <p:nvPr/>
        </p:nvSpPr>
        <p:spPr>
          <a:xfrm>
            <a:off x="7596028" y="2977209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6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B7D3D63-FA9C-9626-B957-6535821268F4}"/>
              </a:ext>
            </a:extLst>
          </p:cNvPr>
          <p:cNvSpPr/>
          <p:nvPr/>
        </p:nvSpPr>
        <p:spPr>
          <a:xfrm>
            <a:off x="7966157" y="3823369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5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985E2B1-90CD-A1CD-1BF0-7865F824D2EC}"/>
              </a:ext>
            </a:extLst>
          </p:cNvPr>
          <p:cNvSpPr/>
          <p:nvPr/>
        </p:nvSpPr>
        <p:spPr>
          <a:xfrm>
            <a:off x="7570947" y="4497215"/>
            <a:ext cx="115694" cy="6692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2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200" dirty="0">
              <a:solidFill>
                <a:srgbClr val="0070C0"/>
              </a:solidFill>
              <a:latin typeface="Calibri" panose="020F0502020204030204" pitchFamily="34" charset="0"/>
              <a:ea typeface="Helvetica Neue Medium"/>
              <a:cs typeface="Calibri" panose="020F0502020204030204" pitchFamily="34" charset="0"/>
              <a:sym typeface="Helvetica Neue Medium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E39B2EB9-BA07-F57F-4B97-3139E694F5F5}"/>
              </a:ext>
            </a:extLst>
          </p:cNvPr>
          <p:cNvSpPr/>
          <p:nvPr/>
        </p:nvSpPr>
        <p:spPr>
          <a:xfrm>
            <a:off x="7736948" y="3679824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3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D4FC270-2EB5-9B68-98F7-16BCC18B26B2}"/>
              </a:ext>
            </a:extLst>
          </p:cNvPr>
          <p:cNvSpPr txBox="1"/>
          <p:nvPr/>
        </p:nvSpPr>
        <p:spPr>
          <a:xfrm>
            <a:off x="138594" y="3768627"/>
            <a:ext cx="91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rgbClr val="FF0000"/>
                </a:solidFill>
              </a:rPr>
              <a:t>A) Merging bow-ties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98C233D9-B393-4241-8C00-7518F2B6DACF}"/>
              </a:ext>
            </a:extLst>
          </p:cNvPr>
          <p:cNvSpPr txBox="1"/>
          <p:nvPr/>
        </p:nvSpPr>
        <p:spPr>
          <a:xfrm>
            <a:off x="5225963" y="5917031"/>
            <a:ext cx="1953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B) Specifying central event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39DAFE7-B0D5-6157-AD21-5B749E304BAC}"/>
              </a:ext>
            </a:extLst>
          </p:cNvPr>
          <p:cNvSpPr txBox="1"/>
          <p:nvPr/>
        </p:nvSpPr>
        <p:spPr>
          <a:xfrm>
            <a:off x="-54597" y="6435202"/>
            <a:ext cx="5338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C) Standardising causal logic chains (activities – pressures) leading to central event </a:t>
            </a:r>
            <a:br>
              <a:rPr lang="en-GB" sz="1200" i="1" dirty="0">
                <a:solidFill>
                  <a:srgbClr val="FF0000"/>
                </a:solidFill>
              </a:rPr>
            </a:br>
            <a:r>
              <a:rPr lang="en-GB" sz="1200" i="1" dirty="0">
                <a:solidFill>
                  <a:srgbClr val="FF0000"/>
                </a:solidFill>
              </a:rPr>
              <a:t>(activities and pressures numbering is from standardised lists)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3229CA-FC8D-3EC6-4E37-F815020EF1B0}"/>
              </a:ext>
            </a:extLst>
          </p:cNvPr>
          <p:cNvSpPr txBox="1"/>
          <p:nvPr/>
        </p:nvSpPr>
        <p:spPr>
          <a:xfrm>
            <a:off x="8358523" y="6565653"/>
            <a:ext cx="3651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D) Harmonising consequences of main event across BBTs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4E3FE32-C1F6-F530-9027-E30AB39D7FBD}"/>
              </a:ext>
            </a:extLst>
          </p:cNvPr>
          <p:cNvCxnSpPr/>
          <p:nvPr/>
        </p:nvCxnSpPr>
        <p:spPr>
          <a:xfrm flipV="1">
            <a:off x="314325" y="3520403"/>
            <a:ext cx="183223" cy="26396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D32E954E-8237-194E-D82F-AF212A9F8E71}"/>
              </a:ext>
            </a:extLst>
          </p:cNvPr>
          <p:cNvCxnSpPr>
            <a:cxnSpLocks/>
          </p:cNvCxnSpPr>
          <p:nvPr/>
        </p:nvCxnSpPr>
        <p:spPr>
          <a:xfrm>
            <a:off x="308495" y="4247360"/>
            <a:ext cx="97441" cy="2553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E19F212B-D41D-D42E-EB6A-2999422F6C6F}"/>
              </a:ext>
            </a:extLst>
          </p:cNvPr>
          <p:cNvCxnSpPr>
            <a:cxnSpLocks/>
          </p:cNvCxnSpPr>
          <p:nvPr/>
        </p:nvCxnSpPr>
        <p:spPr>
          <a:xfrm flipH="1" flipV="1">
            <a:off x="1144387" y="6146240"/>
            <a:ext cx="444199" cy="32706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63039336-A717-49E2-0876-E1D3758C4AB9}"/>
              </a:ext>
            </a:extLst>
          </p:cNvPr>
          <p:cNvCxnSpPr>
            <a:cxnSpLocks/>
          </p:cNvCxnSpPr>
          <p:nvPr/>
        </p:nvCxnSpPr>
        <p:spPr>
          <a:xfrm flipV="1">
            <a:off x="1588586" y="6245392"/>
            <a:ext cx="110323" cy="22791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D98C9E8-A044-0CE7-D3F8-0E75A2CB7777}"/>
              </a:ext>
            </a:extLst>
          </p:cNvPr>
          <p:cNvCxnSpPr>
            <a:cxnSpLocks/>
          </p:cNvCxnSpPr>
          <p:nvPr/>
        </p:nvCxnSpPr>
        <p:spPr>
          <a:xfrm flipV="1">
            <a:off x="1588586" y="6317365"/>
            <a:ext cx="601004" cy="14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CC5D41-21FA-1185-1F90-82A8B3A6ADC8}"/>
              </a:ext>
            </a:extLst>
          </p:cNvPr>
          <p:cNvCxnSpPr>
            <a:cxnSpLocks/>
          </p:cNvCxnSpPr>
          <p:nvPr/>
        </p:nvCxnSpPr>
        <p:spPr>
          <a:xfrm flipV="1">
            <a:off x="6133279" y="5814369"/>
            <a:ext cx="0" cy="1284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885B19E-8E2A-53C0-5BAB-91E429D117F0}"/>
              </a:ext>
            </a:extLst>
          </p:cNvPr>
          <p:cNvCxnSpPr>
            <a:cxnSpLocks/>
            <a:stCxn id="268" idx="0"/>
          </p:cNvCxnSpPr>
          <p:nvPr/>
        </p:nvCxnSpPr>
        <p:spPr>
          <a:xfrm flipV="1">
            <a:off x="10184215" y="6419989"/>
            <a:ext cx="0" cy="1456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2A47564D-7E29-9E12-D890-7E33B9922C99}"/>
              </a:ext>
            </a:extLst>
          </p:cNvPr>
          <p:cNvSpPr txBox="1"/>
          <p:nvPr/>
        </p:nvSpPr>
        <p:spPr>
          <a:xfrm>
            <a:off x="5173606" y="6376952"/>
            <a:ext cx="296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F) Harmonising control measures across BBTs and specifying where they apply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375B943-2A70-EB80-EC39-03EDA4975F79}"/>
              </a:ext>
            </a:extLst>
          </p:cNvPr>
          <p:cNvCxnSpPr>
            <a:cxnSpLocks/>
          </p:cNvCxnSpPr>
          <p:nvPr/>
        </p:nvCxnSpPr>
        <p:spPr>
          <a:xfrm flipH="1" flipV="1">
            <a:off x="4880922" y="5988669"/>
            <a:ext cx="495166" cy="39511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C57F71B-750F-9C0B-AA83-2F18C1FB87D5}"/>
              </a:ext>
            </a:extLst>
          </p:cNvPr>
          <p:cNvCxnSpPr>
            <a:cxnSpLocks/>
          </p:cNvCxnSpPr>
          <p:nvPr/>
        </p:nvCxnSpPr>
        <p:spPr>
          <a:xfrm flipV="1">
            <a:off x="7463101" y="5990361"/>
            <a:ext cx="246839" cy="3585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2B1081D3-F3A7-C21B-50F3-1B005A500E54}"/>
              </a:ext>
            </a:extLst>
          </p:cNvPr>
          <p:cNvSpPr txBox="1"/>
          <p:nvPr/>
        </p:nvSpPr>
        <p:spPr>
          <a:xfrm>
            <a:off x="40499" y="-89451"/>
            <a:ext cx="1027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of final Bow-tie diagram for a BBT (mock-up) </a:t>
            </a:r>
            <a:r>
              <a:rPr lang="en-GB" sz="1200" i="1" dirty="0">
                <a:solidFill>
                  <a:srgbClr val="FF0000"/>
                </a:solidFill>
              </a:rPr>
              <a:t>(in red are suggested changes for finalisation – see explanation in the text below)</a:t>
            </a: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779B9CBD-B83F-EDC6-8EF0-92FBAFAA39CE}"/>
              </a:ext>
            </a:extLst>
          </p:cNvPr>
          <p:cNvSpPr/>
          <p:nvPr/>
        </p:nvSpPr>
        <p:spPr>
          <a:xfrm>
            <a:off x="7774095" y="4364826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3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F177ACF8-B766-D4CD-C1F0-1E4D2C737F3D}"/>
              </a:ext>
            </a:extLst>
          </p:cNvPr>
          <p:cNvSpPr/>
          <p:nvPr/>
        </p:nvSpPr>
        <p:spPr>
          <a:xfrm>
            <a:off x="7560439" y="2165425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3</a:t>
            </a:r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3DF7E5F3-0C19-7825-6A08-6FC4F58268DA}"/>
              </a:ext>
            </a:extLst>
          </p:cNvPr>
          <p:cNvSpPr/>
          <p:nvPr/>
        </p:nvSpPr>
        <p:spPr>
          <a:xfrm>
            <a:off x="7995507" y="4528088"/>
            <a:ext cx="115694" cy="3011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200" dirty="0">
                <a:solidFill>
                  <a:srgbClr val="0070C0"/>
                </a:solidFill>
                <a:latin typeface="Calibri" panose="020F0502020204030204" pitchFamily="34" charset="0"/>
                <a:ea typeface="Helvetica Neue Medium"/>
                <a:cs typeface="Calibri" panose="020F0502020204030204" pitchFamily="34" charset="0"/>
                <a:sym typeface="Helvetica Neue Medium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037B68-8234-3A6F-96D8-626B2E079909}"/>
              </a:ext>
            </a:extLst>
          </p:cNvPr>
          <p:cNvSpPr txBox="1"/>
          <p:nvPr/>
        </p:nvSpPr>
        <p:spPr>
          <a:xfrm>
            <a:off x="10797443" y="3238103"/>
            <a:ext cx="1113262" cy="779701"/>
          </a:xfrm>
          <a:prstGeom prst="rect">
            <a:avLst/>
          </a:prstGeom>
          <a:solidFill>
            <a:schemeClr val="accent2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increased costs for artificial flood defences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7E27FE-E7F1-4F31-B452-3D930267E96B}"/>
              </a:ext>
            </a:extLst>
          </p:cNvPr>
          <p:cNvSpPr txBox="1"/>
          <p:nvPr/>
        </p:nvSpPr>
        <p:spPr>
          <a:xfrm>
            <a:off x="10797443" y="4191765"/>
            <a:ext cx="1260878" cy="948978"/>
          </a:xfrm>
          <a:prstGeom prst="rect">
            <a:avLst/>
          </a:prstGeom>
          <a:solidFill>
            <a:srgbClr val="FFFF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(Governance)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inability to comply with EU legislation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8BB9F0-B7FB-B1B2-A3EC-35850FDDC2BD}"/>
              </a:ext>
            </a:extLst>
          </p:cNvPr>
          <p:cNvSpPr txBox="1"/>
          <p:nvPr/>
        </p:nvSpPr>
        <p:spPr>
          <a:xfrm>
            <a:off x="10682993" y="5770015"/>
            <a:ext cx="1321535" cy="610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1" i="0" strike="noStrike" cap="none" spc="0" normalizeH="0" baseline="0" dirty="0">
                <a:ln>
                  <a:noFill/>
                </a:ln>
                <a:effectLst/>
                <a:uFillTx/>
                <a:cs typeface="Calibri" panose="020F0502020204030204" pitchFamily="34" charset="0"/>
                <a:sym typeface="Helvetica Neue"/>
              </a:rPr>
              <a:t>Consequence (S)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dirty="0">
                <a:cs typeface="Calibri" panose="020F0502020204030204" pitchFamily="34" charset="0"/>
              </a:rPr>
              <a:t>e.g., changes in sense of place</a:t>
            </a:r>
            <a:endParaRPr kumimoji="0" lang="en-GB" sz="1100" i="0" strike="noStrike" cap="none" spc="0" normalizeH="0" baseline="0" dirty="0">
              <a:ln>
                <a:noFill/>
              </a:ln>
              <a:effectLst/>
              <a:uFillTx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21706F-9260-09B9-8987-9AD0E4FD6243}"/>
              </a:ext>
            </a:extLst>
          </p:cNvPr>
          <p:cNvSpPr txBox="1"/>
          <p:nvPr/>
        </p:nvSpPr>
        <p:spPr>
          <a:xfrm>
            <a:off x="106158" y="828367"/>
            <a:ext cx="296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>
                <a:solidFill>
                  <a:srgbClr val="FF0000"/>
                </a:solidFill>
              </a:rPr>
              <a:t>E) Indicate known/perceived strength of influence of elements and links (bolder lines)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A238BFD-7A1F-4FD7-2CA2-D357A91202C9}"/>
              </a:ext>
            </a:extLst>
          </p:cNvPr>
          <p:cNvCxnSpPr>
            <a:cxnSpLocks/>
          </p:cNvCxnSpPr>
          <p:nvPr/>
        </p:nvCxnSpPr>
        <p:spPr>
          <a:xfrm>
            <a:off x="2360915" y="1280173"/>
            <a:ext cx="97441" cy="2553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F15C982-B915-0B50-CBCC-5F36BD5821D0}"/>
              </a:ext>
            </a:extLst>
          </p:cNvPr>
          <p:cNvCxnSpPr>
            <a:cxnSpLocks/>
            <a:stCxn id="229" idx="3"/>
            <a:endCxn id="219" idx="1"/>
          </p:cNvCxnSpPr>
          <p:nvPr/>
        </p:nvCxnSpPr>
        <p:spPr>
          <a:xfrm>
            <a:off x="9501798" y="1959241"/>
            <a:ext cx="542229" cy="10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8502D5D-1A5E-0013-9BFD-1A5BE53EBB09}"/>
              </a:ext>
            </a:extLst>
          </p:cNvPr>
          <p:cNvCxnSpPr>
            <a:cxnSpLocks/>
            <a:stCxn id="220" idx="2"/>
            <a:endCxn id="219" idx="1"/>
          </p:cNvCxnSpPr>
          <p:nvPr/>
        </p:nvCxnSpPr>
        <p:spPr>
          <a:xfrm>
            <a:off x="9585152" y="1472355"/>
            <a:ext cx="458875" cy="497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968A8A-E21B-26CE-F7EE-3D3CA439FAB8}"/>
              </a:ext>
            </a:extLst>
          </p:cNvPr>
          <p:cNvCxnSpPr>
            <a:stCxn id="221" idx="3"/>
            <a:endCxn id="55" idx="1"/>
          </p:cNvCxnSpPr>
          <p:nvPr/>
        </p:nvCxnSpPr>
        <p:spPr>
          <a:xfrm>
            <a:off x="10289694" y="3365636"/>
            <a:ext cx="507749" cy="262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19A4751-ED60-1794-9297-CB484523B8E5}"/>
              </a:ext>
            </a:extLst>
          </p:cNvPr>
          <p:cNvCxnSpPr>
            <a:cxnSpLocks/>
            <a:stCxn id="228" idx="3"/>
            <a:endCxn id="55" idx="1"/>
          </p:cNvCxnSpPr>
          <p:nvPr/>
        </p:nvCxnSpPr>
        <p:spPr>
          <a:xfrm flipV="1">
            <a:off x="10149742" y="3627954"/>
            <a:ext cx="647701" cy="447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2A70749-E344-611E-2FD5-FBB39ECC005A}"/>
              </a:ext>
            </a:extLst>
          </p:cNvPr>
          <p:cNvCxnSpPr>
            <a:cxnSpLocks/>
            <a:stCxn id="225" idx="3"/>
            <a:endCxn id="59" idx="1"/>
          </p:cNvCxnSpPr>
          <p:nvPr/>
        </p:nvCxnSpPr>
        <p:spPr>
          <a:xfrm flipV="1">
            <a:off x="10414601" y="4666254"/>
            <a:ext cx="382842" cy="226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1B4F97F-5CA1-A64D-78BB-F72FBC10DDD8}"/>
              </a:ext>
            </a:extLst>
          </p:cNvPr>
          <p:cNvCxnSpPr>
            <a:cxnSpLocks/>
            <a:stCxn id="227" idx="3"/>
            <a:endCxn id="87" idx="1"/>
          </p:cNvCxnSpPr>
          <p:nvPr/>
        </p:nvCxnSpPr>
        <p:spPr>
          <a:xfrm flipV="1">
            <a:off x="10044027" y="6075227"/>
            <a:ext cx="638966" cy="183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2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526</Words>
  <Application>Microsoft Office PowerPoint</Application>
  <PresentationFormat>Widescreen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Franco</dc:creator>
  <cp:lastModifiedBy>Anita Franco</cp:lastModifiedBy>
  <cp:revision>6</cp:revision>
  <dcterms:created xsi:type="dcterms:W3CDTF">2024-04-09T12:40:38Z</dcterms:created>
  <dcterms:modified xsi:type="dcterms:W3CDTF">2024-04-11T10:50:41Z</dcterms:modified>
</cp:coreProperties>
</file>