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62" r:id="rId2"/>
    <p:sldId id="632" r:id="rId3"/>
    <p:sldId id="272" r:id="rId4"/>
    <p:sldId id="675" r:id="rId5"/>
    <p:sldId id="688" r:id="rId6"/>
    <p:sldId id="687" r:id="rId7"/>
    <p:sldId id="689" r:id="rId8"/>
    <p:sldId id="676" r:id="rId9"/>
    <p:sldId id="677" r:id="rId10"/>
    <p:sldId id="678" r:id="rId11"/>
    <p:sldId id="679" r:id="rId12"/>
    <p:sldId id="680" r:id="rId13"/>
    <p:sldId id="681" r:id="rId14"/>
    <p:sldId id="682" r:id="rId15"/>
    <p:sldId id="683" r:id="rId16"/>
    <p:sldId id="668" r:id="rId17"/>
    <p:sldId id="6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9" autoAdjust="0"/>
    <p:restoredTop sz="92606" autoAdjust="0"/>
  </p:normalViewPr>
  <p:slideViewPr>
    <p:cSldViewPr snapToGrid="0">
      <p:cViewPr varScale="1">
        <p:scale>
          <a:sx n="99" d="100"/>
          <a:sy n="99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C1CF6-67B1-4275-955E-A12E4FD513FC}" type="datetimeFigureOut">
              <a:t>4/26/2024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525EA-7D83-4E42-A10F-399F9B5FC34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51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5733-A2C3-48D3-8D1A-56413F616598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Consequences NOT of activities, but of biodiversity change</a:t>
            </a:r>
          </a:p>
          <a:p>
            <a:r>
              <a:rPr lang="en-GB" dirty="0"/>
              <a:t>Primary &amp; secondary consequences (e.g. nature – governance – economy)</a:t>
            </a:r>
          </a:p>
          <a:p>
            <a:r>
              <a:rPr lang="en-GB" dirty="0"/>
              <a:t>Standardised vocabulary (based on MARBEFES BTs)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25EA-7D83-4E42-A10F-399F9B5FC3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198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Prevention v Mitigation</a:t>
            </a:r>
          </a:p>
          <a:p>
            <a:r>
              <a:rPr lang="en-GB" dirty="0"/>
              <a:t>Specific measures to specific links/elements (numbering &amp; key)</a:t>
            </a:r>
          </a:p>
          <a:p>
            <a:r>
              <a:rPr lang="en-GB" dirty="0"/>
              <a:t>Standardised vocabulary (based on 10 tenets of sustainable management of the environment)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25EA-7D83-4E42-A10F-399F9B5FC34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766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25EA-7D83-4E42-A10F-399F9B5FC34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855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Standardised vocabularies organised hierarchically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Harmonisation of elements from draft BTs into standardised categories (vocabulary0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25EA-7D83-4E42-A10F-399F9B5FC34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396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25EA-7D83-4E42-A10F-399F9B5FC34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497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25EA-7D83-4E42-A10F-399F9B5FC34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8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Primary role of BBTs in steps 3 and 5</a:t>
            </a:r>
          </a:p>
          <a:p>
            <a:r>
              <a:rPr lang="en-GB" dirty="0"/>
              <a:t>UCD leading step 4 (+ support in step 5)</a:t>
            </a:r>
          </a:p>
          <a:p>
            <a:r>
              <a:rPr lang="en-GB" dirty="0"/>
              <a:t>IECS leading step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25EA-7D83-4E42-A10F-399F9B5FC3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0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25EA-7D83-4E42-A10F-399F9B5FC3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5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25EA-7D83-4E42-A10F-399F9B5FC3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9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25EA-7D83-4E42-A10F-399F9B5FC3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6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25EA-7D83-4E42-A10F-399F9B5FC3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733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(merged) BT per BBT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25EA-7D83-4E42-A10F-399F9B5FC3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87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Undesirable event / to be avoided</a:t>
            </a:r>
          </a:p>
          <a:p>
            <a:r>
              <a:rPr lang="en-GB" dirty="0"/>
              <a:t>Which habitat/species/process is affected and how?</a:t>
            </a:r>
          </a:p>
          <a:p>
            <a:r>
              <a:rPr lang="en-GB" dirty="0"/>
              <a:t>No standardised lists</a:t>
            </a:r>
          </a:p>
          <a:p>
            <a:r>
              <a:rPr lang="en-GB" dirty="0"/>
              <a:t>Relative spatial distribution of A/P and biodiversity components determines links</a:t>
            </a:r>
          </a:p>
          <a:p>
            <a:r>
              <a:rPr lang="en-GB" dirty="0"/>
              <a:t>Mechanisms of change at lower level of organisation (e.g. physiological impairment) are part of the biodiversity change (albeit they may not be explicit)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25EA-7D83-4E42-A10F-399F9B5FC3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37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A-P logic chains</a:t>
            </a:r>
          </a:p>
          <a:p>
            <a:r>
              <a:rPr lang="en-GB" dirty="0"/>
              <a:t>Standardised Vocabularies (based on MSFD lists) (+ Activity-Pressure matrix)</a:t>
            </a:r>
          </a:p>
          <a:p>
            <a:r>
              <a:rPr lang="en-GB" dirty="0"/>
              <a:t>Only causes directly leading to biodiversity change</a:t>
            </a:r>
          </a:p>
          <a:p>
            <a:r>
              <a:rPr lang="en-GB" dirty="0"/>
              <a:t>Environmental (</a:t>
            </a:r>
            <a:r>
              <a:rPr lang="en-GB" dirty="0" err="1"/>
              <a:t>physico</a:t>
            </a:r>
            <a:r>
              <a:rPr lang="en-GB" dirty="0"/>
              <a:t>/chemical) state changes considered as causes in this BT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525EA-7D83-4E42-A10F-399F9B5FC3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0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1C48-297B-4842-9E71-BC8E99913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964BD-0E59-412F-9946-893AFFE82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FF6B-994D-44A4-8010-B3EA85DD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0BE3-545F-4A23-9FE2-32949D7C7FB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ED892-6ABE-41D0-B597-5DD7047D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12D50-B51F-4878-B9BA-BE6BFB9F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33A-1465-4FBD-A916-D7F13F6BB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0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17F1-8B94-4B7A-A1C9-FAD0F45B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98FB6-4F18-413F-9000-B58E190E5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A5F70-94A3-486B-96CC-3EBA3E06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0BE3-545F-4A23-9FE2-32949D7C7FB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BFC2-B2B9-482F-8D75-29E00270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8B6CB-E58D-49C1-8572-7BF01E55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33A-1465-4FBD-A916-D7F13F6BB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58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BEA28-8441-4CAD-B270-B2BBB24D2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2BBFE-91BF-4653-8B2A-FE79DD4B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8C6E3-F4AA-43DF-9135-C2BECB9B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0BE3-545F-4A23-9FE2-32949D7C7FB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51E9-9226-4B34-9B60-9D6ED426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BAEE5-8C59-43AF-8681-0E490C93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33A-1465-4FBD-A916-D7F13F6BB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21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6A6F-F0E6-457A-8D4A-4CE1710C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5A9D-3ECB-4694-A9EC-75BC1BC4C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359F-041F-42E2-8843-E7C92747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0BE3-545F-4A23-9FE2-32949D7C7FB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1A66F-EDC2-404A-8107-302B8467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B2B4-12AF-4DF8-8230-22A70E48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33A-1465-4FBD-A916-D7F13F6BB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08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BC4A-6118-4ABD-AEBB-E2801AF4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9D30D-D200-41BA-9CB4-2F7B4448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1D2E7-5F09-4673-B842-700C6128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0BE3-545F-4A23-9FE2-32949D7C7FB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D935F-C307-4F33-B104-CC0BAAEE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1C0C-ADD7-4E4F-83CD-F228A92B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33A-1465-4FBD-A916-D7F13F6BB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69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3DA5-A538-4438-92EF-C044CFEF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E308-F231-478D-8003-4C0B615FF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0BBE8-CFBD-414F-916C-7A297D451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6A87-AA41-44D3-BD8A-253D8DEF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0BE3-545F-4A23-9FE2-32949D7C7FB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21F1C-4D27-49A1-A030-E42C4CB9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BE7CC-1136-45A3-9E3F-5B3C3F46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33A-1465-4FBD-A916-D7F13F6BB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7C6B-381F-42D4-A278-4D628DF3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A63B7-0C2F-4048-A386-22D98E68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DEFB5-2EF9-445D-98BB-E780EF408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EA160-1603-446F-9E7A-7BF8A1000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3E7F5-1024-4EB4-8F9A-D7AF7D138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D50C5-2877-4C70-8657-69B4E9CB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0BE3-545F-4A23-9FE2-32949D7C7FB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A46FD-4706-4E24-BF83-06C99F21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CEAC4-36D4-49D3-A31C-C0D612D9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33A-1465-4FBD-A916-D7F13F6BB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84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16D3-303F-45A7-A877-194CF0EE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DE783-4287-44EA-B75E-C72BA915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0BE3-545F-4A23-9FE2-32949D7C7FB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9A0D3-5980-41DC-A114-491E062C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5C013-C13C-43BD-8D4B-36009206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33A-1465-4FBD-A916-D7F13F6BB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15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5E63D-64B0-467D-99B7-47C7D161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0BE3-545F-4A23-9FE2-32949D7C7FB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2AF0E-2E52-45D6-BCDD-EA456834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500E-165E-4615-9312-EEC28C21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33A-1465-4FBD-A916-D7F13F6BB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00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FB42-C685-41B9-9F14-C7DFBB3E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4576-0274-4115-9CFD-28464E38F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CA315-EBD8-491E-971C-6285E07B9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99329-CA65-4393-A68F-5D1E9241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0BE3-545F-4A23-9FE2-32949D7C7FB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D979E-BB3D-4449-937B-F9A68F91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79441-0EA7-44AA-915E-46DD6AA2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33A-1465-4FBD-A916-D7F13F6BB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02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19EC-6BC1-4D61-9B78-4D7DB420D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952F5-70E9-402A-9C13-F6FBEC627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BA8C0-797F-4A60-B9F0-DF88992E4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D8659-73EC-49E3-89C4-54DFF820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0BE3-545F-4A23-9FE2-32949D7C7FB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D9D96-AC63-4FA2-A50D-E66C0270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015CF-51BC-4064-9A2B-DBD79075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33A-1465-4FBD-A916-D7F13F6BB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14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ED579-5D14-4E58-B306-5B40E883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754D2-42A5-44F1-A79E-3B695889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5270A-F74E-4B1C-906F-0CD169A79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B0BE3-545F-4A23-9FE2-32949D7C7FB0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1999-B893-4330-8AB1-7F2CE7E63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9CE8-5782-487F-AEDD-2D6B833B4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C733A-1465-4FBD-A916-D7F13F6BB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37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hyperlink" Target="mailto:Eva.Amorim@iecs.lt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nita.Franco@iecs.ltd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nc-marbefes.iopan.pl/nextcloud/s/dWzTyrpD6jXTAHq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nc-marbefes.iopan.pl/nextcloud/s/rGd7SpfaG3d7J5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c-marbefes.iopan.pl/nextcloud/s/JnwwsYb2mxfNtf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3.jpg"/><Relationship Id="rId9" Type="http://schemas.openxmlformats.org/officeDocument/2006/relationships/hyperlink" Target="../../WP5-Integration%20&amp;%20Scenarios/BowTie/Guidance%20given%20to%20BBTs/A-P%20matrix%20-%20not%20standardised/ActivityPressures%20matrix.xls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67598" y="1251188"/>
            <a:ext cx="95422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070C0"/>
                </a:solidFill>
              </a:rPr>
              <a:t>BBT Bow-ties finalisation</a:t>
            </a:r>
            <a:r>
              <a:rPr lang="en-GB" sz="4800" dirty="0">
                <a:solidFill>
                  <a:srgbClr val="0070C0"/>
                </a:solidFill>
                <a:cs typeface="Arial" pitchFamily="34" charset="0"/>
              </a:rPr>
              <a:t>:</a:t>
            </a:r>
          </a:p>
          <a:p>
            <a:r>
              <a:rPr lang="en-GB" sz="4800" i="1" dirty="0">
                <a:solidFill>
                  <a:srgbClr val="0070C0"/>
                </a:solidFill>
                <a:cs typeface="Arial" pitchFamily="34" charset="0"/>
              </a:rPr>
              <a:t>Guidance &amp; troubleshooting</a:t>
            </a:r>
            <a:r>
              <a:rPr lang="en-GB" sz="4800" b="1" i="1" dirty="0">
                <a:solidFill>
                  <a:srgbClr val="0070C0"/>
                </a:solidFill>
                <a:cs typeface="Arial" pitchFamily="34" charset="0"/>
              </a:rPr>
              <a:t> </a:t>
            </a:r>
            <a:endParaRPr lang="en-GB" sz="48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67FA6-F912-4C04-B39A-9E57F26311CC}"/>
              </a:ext>
            </a:extLst>
          </p:cNvPr>
          <p:cNvSpPr txBox="1"/>
          <p:nvPr/>
        </p:nvSpPr>
        <p:spPr>
          <a:xfrm>
            <a:off x="2284445" y="2816955"/>
            <a:ext cx="63261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600" dirty="0"/>
              <a:t>MARBEFES WP5 BBT workshop, 26 April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70D13-7B71-414D-8503-C26026FD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C733A-1465-4FBD-A916-D7F13F6BBD96}" type="slidenum">
              <a:rPr lang="en-GB" smtClean="0"/>
              <a:t>1</a:t>
            </a:fld>
            <a:endParaRPr lang="en-GB"/>
          </a:p>
        </p:txBody>
      </p:sp>
      <p:pic>
        <p:nvPicPr>
          <p:cNvPr id="4" name="Obraz 5">
            <a:extLst>
              <a:ext uri="{FF2B5EF4-FFF2-40B4-BE49-F238E27FC236}">
                <a16:creationId xmlns:a16="http://schemas.microsoft.com/office/drawing/2014/main" id="{8062F543-95D3-B1B3-24DC-CDC80DB5D9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t="10897" r="14227" b="4748"/>
          <a:stretch/>
        </p:blipFill>
        <p:spPr>
          <a:xfrm>
            <a:off x="635148" y="1036528"/>
            <a:ext cx="1632450" cy="1616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851D8F-68D1-A28C-9584-D4F76872BCB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3" y="5920261"/>
            <a:ext cx="913614" cy="55707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1D7D06-C5C0-4D6D-5A62-7C3E6A1F6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373" y="5820564"/>
            <a:ext cx="656773" cy="656773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8CF115D-7FED-6197-C150-F30F2E17A0CE}"/>
              </a:ext>
            </a:extLst>
          </p:cNvPr>
          <p:cNvSpPr txBox="1">
            <a:spLocks/>
          </p:cNvSpPr>
          <p:nvPr/>
        </p:nvSpPr>
        <p:spPr bwMode="auto">
          <a:xfrm>
            <a:off x="3822604" y="4088956"/>
            <a:ext cx="7463806" cy="49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892" indent="0" algn="ctr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ctr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5" indent="0" algn="ctr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ctr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8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2" indent="0" algn="ctr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chemeClr val="tx1"/>
                </a:solidFill>
              </a:rPr>
              <a:t>Anita Franco, Mike Elliott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0A7C4-576A-11D6-A28B-E973DF07B290}"/>
              </a:ext>
            </a:extLst>
          </p:cNvPr>
          <p:cNvSpPr txBox="1"/>
          <p:nvPr/>
        </p:nvSpPr>
        <p:spPr>
          <a:xfrm>
            <a:off x="3806841" y="4588599"/>
            <a:ext cx="632144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600" dirty="0" err="1">
                <a:solidFill>
                  <a:schemeClr val="tx1"/>
                </a:solidFill>
                <a:hlinkClick r:id="rId6"/>
              </a:rPr>
              <a:t>Anita.Franco@iecs.ltd</a:t>
            </a:r>
            <a:r>
              <a:rPr lang="en-CA" sz="2600" dirty="0">
                <a:solidFill>
                  <a:schemeClr val="tx1"/>
                </a:solidFill>
              </a:rPr>
              <a:t>; </a:t>
            </a:r>
            <a:r>
              <a:rPr lang="en-CA" sz="2600" dirty="0">
                <a:solidFill>
                  <a:schemeClr val="tx1"/>
                </a:solidFill>
                <a:hlinkClick r:id="rId7"/>
              </a:rPr>
              <a:t>Mike.Elliott@iecs.ltd</a:t>
            </a:r>
            <a:endParaRPr lang="en-GB" sz="2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8854AC-BFEA-D1EF-D82B-99E2CC86FE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0269" y="3962688"/>
            <a:ext cx="1310046" cy="1251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47C505-8FFD-22BC-9284-688D150501AC}"/>
              </a:ext>
            </a:extLst>
          </p:cNvPr>
          <p:cNvSpPr/>
          <p:nvPr/>
        </p:nvSpPr>
        <p:spPr>
          <a:xfrm>
            <a:off x="5388450" y="5866936"/>
            <a:ext cx="1676494" cy="413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F593A-E6BC-6DFC-AF00-F19E64FEC218}"/>
              </a:ext>
            </a:extLst>
          </p:cNvPr>
          <p:cNvSpPr txBox="1"/>
          <p:nvPr/>
        </p:nvSpPr>
        <p:spPr>
          <a:xfrm>
            <a:off x="71742" y="6409697"/>
            <a:ext cx="925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MARBEFES WP5 BT workshop, 26 April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A7F6C-FF3E-A16E-5868-641C28982C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73" y="179832"/>
            <a:ext cx="541333" cy="30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521E8-F721-3994-93C1-E1B20E37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52" y="163553"/>
            <a:ext cx="365978" cy="365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4F9-561A-34EA-E3D1-B20941945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1" y="179832"/>
            <a:ext cx="659893" cy="652506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1D81717-CD36-EAEB-AFF3-7A0982B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56351"/>
            <a:ext cx="1381944" cy="365125"/>
          </a:xfrm>
        </p:spPr>
        <p:txBody>
          <a:bodyPr/>
          <a:lstStyle/>
          <a:p>
            <a:fld id="{358B8C42-6A22-4C3F-93E4-916E998DED53}" type="slidenum">
              <a:rPr lang="en-GB" smtClean="0"/>
              <a:pPr/>
              <a:t>10</a:t>
            </a:fld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09DBA-6255-3118-4087-5D4C97B1EEA7}"/>
              </a:ext>
            </a:extLst>
          </p:cNvPr>
          <p:cNvSpPr txBox="1"/>
          <p:nvPr/>
        </p:nvSpPr>
        <p:spPr>
          <a:xfrm>
            <a:off x="983391" y="167330"/>
            <a:ext cx="9033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cs typeface="Calibri"/>
              </a:rPr>
              <a:t>BT finalisation: Guidance &amp; Harmonisation</a:t>
            </a:r>
            <a:endParaRPr lang="en-US" sz="3200" dirty="0">
              <a:solidFill>
                <a:srgbClr val="0070C0"/>
              </a:solidFill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74B04B-A512-E367-9F08-F05114B48600}"/>
              </a:ext>
            </a:extLst>
          </p:cNvPr>
          <p:cNvSpPr/>
          <p:nvPr/>
        </p:nvSpPr>
        <p:spPr>
          <a:xfrm>
            <a:off x="734116" y="6356351"/>
            <a:ext cx="3154490" cy="41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89CBA1-FB9F-5A7E-98B7-BC8572DF49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16" y="666694"/>
            <a:ext cx="10621414" cy="6191306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4CE97D-470E-3A19-A416-AB3986D1B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403" y="1528851"/>
            <a:ext cx="152421" cy="161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0E9A7D-A8F5-382E-3C99-878D0DF701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033" y="6420392"/>
            <a:ext cx="142895" cy="1333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69CFDE-003A-5882-487D-A60A56E4B073}"/>
              </a:ext>
            </a:extLst>
          </p:cNvPr>
          <p:cNvSpPr/>
          <p:nvPr/>
        </p:nvSpPr>
        <p:spPr>
          <a:xfrm>
            <a:off x="7064944" y="962528"/>
            <a:ext cx="4290586" cy="5828097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F01C60-641B-494C-97A9-1F30EEF1FC6D}"/>
              </a:ext>
            </a:extLst>
          </p:cNvPr>
          <p:cNvSpPr/>
          <p:nvPr/>
        </p:nvSpPr>
        <p:spPr>
          <a:xfrm>
            <a:off x="806824" y="962528"/>
            <a:ext cx="4500739" cy="5828097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951C54-8FD8-98B4-BDDE-20FD368A00A5}"/>
              </a:ext>
            </a:extLst>
          </p:cNvPr>
          <p:cNvSpPr/>
          <p:nvPr/>
        </p:nvSpPr>
        <p:spPr>
          <a:xfrm>
            <a:off x="5380271" y="6356351"/>
            <a:ext cx="1684673" cy="501649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06AB8E-FB99-AEF9-8B66-CF02D3AF3812}"/>
              </a:ext>
            </a:extLst>
          </p:cNvPr>
          <p:cNvSpPr/>
          <p:nvPr/>
        </p:nvSpPr>
        <p:spPr>
          <a:xfrm>
            <a:off x="4957010" y="2338939"/>
            <a:ext cx="2541069" cy="4209257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0A953B-838E-F574-DF8C-16F97AB9C68A}"/>
              </a:ext>
            </a:extLst>
          </p:cNvPr>
          <p:cNvSpPr/>
          <p:nvPr/>
        </p:nvSpPr>
        <p:spPr>
          <a:xfrm>
            <a:off x="6959067" y="1114929"/>
            <a:ext cx="105878" cy="584776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15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6F593A-E6BC-6DFC-AF00-F19E64FEC218}"/>
              </a:ext>
            </a:extLst>
          </p:cNvPr>
          <p:cNvSpPr txBox="1"/>
          <p:nvPr/>
        </p:nvSpPr>
        <p:spPr>
          <a:xfrm>
            <a:off x="71742" y="6409697"/>
            <a:ext cx="925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MARBEFES WP5 BT workshop, 26 April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A7F6C-FF3E-A16E-5868-641C28982C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73" y="179832"/>
            <a:ext cx="541333" cy="30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521E8-F721-3994-93C1-E1B20E37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52" y="163553"/>
            <a:ext cx="365978" cy="365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4F9-561A-34EA-E3D1-B20941945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1" y="179832"/>
            <a:ext cx="659893" cy="652506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1D81717-CD36-EAEB-AFF3-7A0982B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56351"/>
            <a:ext cx="1381944" cy="365125"/>
          </a:xfrm>
        </p:spPr>
        <p:txBody>
          <a:bodyPr/>
          <a:lstStyle/>
          <a:p>
            <a:fld id="{358B8C42-6A22-4C3F-93E4-916E998DED53}" type="slidenum">
              <a:rPr lang="en-GB" smtClean="0"/>
              <a:pPr/>
              <a:t>11</a:t>
            </a:fld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09DBA-6255-3118-4087-5D4C97B1EEA7}"/>
              </a:ext>
            </a:extLst>
          </p:cNvPr>
          <p:cNvSpPr txBox="1"/>
          <p:nvPr/>
        </p:nvSpPr>
        <p:spPr>
          <a:xfrm>
            <a:off x="983391" y="167330"/>
            <a:ext cx="9033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cs typeface="Calibri"/>
              </a:rPr>
              <a:t>BT finalisation: Guidance &amp; Harmonisation</a:t>
            </a:r>
            <a:endParaRPr lang="en-US" sz="3200" dirty="0">
              <a:solidFill>
                <a:srgbClr val="0070C0"/>
              </a:solidFill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778195-5EE7-E013-0156-2FE95BE5DD17}"/>
              </a:ext>
            </a:extLst>
          </p:cNvPr>
          <p:cNvSpPr/>
          <p:nvPr/>
        </p:nvSpPr>
        <p:spPr>
          <a:xfrm>
            <a:off x="734116" y="6356351"/>
            <a:ext cx="3154490" cy="41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1D9734-D1A1-AE6E-A826-617021E150A3}"/>
              </a:ext>
            </a:extLst>
          </p:cNvPr>
          <p:cNvSpPr/>
          <p:nvPr/>
        </p:nvSpPr>
        <p:spPr>
          <a:xfrm>
            <a:off x="734116" y="6375671"/>
            <a:ext cx="4607904" cy="413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89CBA1-FB9F-5A7E-98B7-BC8572DF49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16" y="666694"/>
            <a:ext cx="10621414" cy="6191306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5AF959-84FE-0CEB-A7B2-42D673FC8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225" y="1528354"/>
            <a:ext cx="152421" cy="161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D2E518-3EAB-0687-8AEA-BBEA6466DE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7590" y="6421729"/>
            <a:ext cx="142895" cy="1333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602F42-302D-B4B4-4C60-ACF9FE7789AF}"/>
              </a:ext>
            </a:extLst>
          </p:cNvPr>
          <p:cNvSpPr/>
          <p:nvPr/>
        </p:nvSpPr>
        <p:spPr>
          <a:xfrm>
            <a:off x="5342020" y="962528"/>
            <a:ext cx="6013510" cy="5828097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5C7AA1-1CAF-C47D-5DC6-A8FF21BC629B}"/>
              </a:ext>
            </a:extLst>
          </p:cNvPr>
          <p:cNvSpPr/>
          <p:nvPr/>
        </p:nvSpPr>
        <p:spPr>
          <a:xfrm>
            <a:off x="4700625" y="1114928"/>
            <a:ext cx="641395" cy="5293701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B7D09E-0191-BA67-12B3-E14E94F3021F}"/>
              </a:ext>
            </a:extLst>
          </p:cNvPr>
          <p:cNvSpPr/>
          <p:nvPr/>
        </p:nvSpPr>
        <p:spPr>
          <a:xfrm>
            <a:off x="4283243" y="1047940"/>
            <a:ext cx="417382" cy="584775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4EFE92-2D60-9794-71D4-2163FEDF1E5E}"/>
              </a:ext>
            </a:extLst>
          </p:cNvPr>
          <p:cNvSpPr/>
          <p:nvPr/>
        </p:nvSpPr>
        <p:spPr>
          <a:xfrm>
            <a:off x="940744" y="1502575"/>
            <a:ext cx="2533976" cy="672734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06AB8E-FB99-AEF9-8B66-CF02D3AF3812}"/>
              </a:ext>
            </a:extLst>
          </p:cNvPr>
          <p:cNvSpPr/>
          <p:nvPr/>
        </p:nvSpPr>
        <p:spPr>
          <a:xfrm>
            <a:off x="948387" y="1709552"/>
            <a:ext cx="3752238" cy="4700145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93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6C24D4D-03B2-0076-5039-CBAC0EC4077E}"/>
              </a:ext>
            </a:extLst>
          </p:cNvPr>
          <p:cNvSpPr/>
          <p:nvPr/>
        </p:nvSpPr>
        <p:spPr>
          <a:xfrm>
            <a:off x="8083231" y="6540148"/>
            <a:ext cx="3245701" cy="2769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F593A-E6BC-6DFC-AF00-F19E64FEC218}"/>
              </a:ext>
            </a:extLst>
          </p:cNvPr>
          <p:cNvSpPr txBox="1"/>
          <p:nvPr/>
        </p:nvSpPr>
        <p:spPr>
          <a:xfrm>
            <a:off x="71742" y="6409697"/>
            <a:ext cx="925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MARBEFES WP5 BT workshop, 26 April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A7F6C-FF3E-A16E-5868-641C28982C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73" y="179832"/>
            <a:ext cx="541333" cy="30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521E8-F721-3994-93C1-E1B20E37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52" y="163553"/>
            <a:ext cx="365978" cy="365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4F9-561A-34EA-E3D1-B20941945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1" y="179832"/>
            <a:ext cx="659893" cy="652506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1D81717-CD36-EAEB-AFF3-7A0982B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56351"/>
            <a:ext cx="1381944" cy="365125"/>
          </a:xfrm>
        </p:spPr>
        <p:txBody>
          <a:bodyPr/>
          <a:lstStyle/>
          <a:p>
            <a:fld id="{358B8C42-6A22-4C3F-93E4-916E998DED53}" type="slidenum">
              <a:rPr lang="en-GB" smtClean="0"/>
              <a:pPr/>
              <a:t>12</a:t>
            </a:fld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09DBA-6255-3118-4087-5D4C97B1EEA7}"/>
              </a:ext>
            </a:extLst>
          </p:cNvPr>
          <p:cNvSpPr txBox="1"/>
          <p:nvPr/>
        </p:nvSpPr>
        <p:spPr>
          <a:xfrm>
            <a:off x="983391" y="167330"/>
            <a:ext cx="9033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cs typeface="Calibri"/>
              </a:rPr>
              <a:t>BT finalisation: Guidance &amp; Harmonisation</a:t>
            </a:r>
            <a:endParaRPr lang="en-US" sz="3200" dirty="0">
              <a:solidFill>
                <a:srgbClr val="0070C0"/>
              </a:solidFill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702E8-B538-EE6C-3127-9D52259C4A45}"/>
              </a:ext>
            </a:extLst>
          </p:cNvPr>
          <p:cNvSpPr/>
          <p:nvPr/>
        </p:nvSpPr>
        <p:spPr>
          <a:xfrm>
            <a:off x="734116" y="6356351"/>
            <a:ext cx="3154490" cy="41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89CBA1-FB9F-5A7E-98B7-BC8572DF49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16" y="666694"/>
            <a:ext cx="10621414" cy="6191306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6D2EC5-A629-6FE1-68E1-41C51753F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029" y="1519226"/>
            <a:ext cx="152421" cy="161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08A58E-7653-0BC6-5499-A75ABE8118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4703" y="6415293"/>
            <a:ext cx="142895" cy="1333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5B35CC-CD87-7A72-D878-FB5371B8448C}"/>
              </a:ext>
            </a:extLst>
          </p:cNvPr>
          <p:cNvSpPr/>
          <p:nvPr/>
        </p:nvSpPr>
        <p:spPr>
          <a:xfrm>
            <a:off x="806823" y="1029903"/>
            <a:ext cx="7172519" cy="5828097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06AB8E-FB99-AEF9-8B66-CF02D3AF3812}"/>
              </a:ext>
            </a:extLst>
          </p:cNvPr>
          <p:cNvSpPr/>
          <p:nvPr/>
        </p:nvSpPr>
        <p:spPr>
          <a:xfrm>
            <a:off x="7531005" y="1316251"/>
            <a:ext cx="4051395" cy="5125511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93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6C24D4D-03B2-0076-5039-CBAC0EC4077E}"/>
              </a:ext>
            </a:extLst>
          </p:cNvPr>
          <p:cNvSpPr/>
          <p:nvPr/>
        </p:nvSpPr>
        <p:spPr>
          <a:xfrm>
            <a:off x="5349658" y="6356850"/>
            <a:ext cx="2600810" cy="4133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F593A-E6BC-6DFC-AF00-F19E64FEC218}"/>
              </a:ext>
            </a:extLst>
          </p:cNvPr>
          <p:cNvSpPr txBox="1"/>
          <p:nvPr/>
        </p:nvSpPr>
        <p:spPr>
          <a:xfrm>
            <a:off x="71742" y="6409697"/>
            <a:ext cx="925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MARBEFES WP5 BT workshop, 26 April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A7F6C-FF3E-A16E-5868-641C28982C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73" y="179832"/>
            <a:ext cx="541333" cy="30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521E8-F721-3994-93C1-E1B20E37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52" y="163553"/>
            <a:ext cx="365978" cy="365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4F9-561A-34EA-E3D1-B20941945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1" y="179832"/>
            <a:ext cx="659893" cy="6525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109DBA-6255-3118-4087-5D4C97B1EEA7}"/>
              </a:ext>
            </a:extLst>
          </p:cNvPr>
          <p:cNvSpPr txBox="1"/>
          <p:nvPr/>
        </p:nvSpPr>
        <p:spPr>
          <a:xfrm>
            <a:off x="983391" y="167330"/>
            <a:ext cx="9033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cs typeface="Calibri"/>
              </a:rPr>
              <a:t>BT finalisation: Guidance &amp; Harmonisation</a:t>
            </a:r>
            <a:endParaRPr lang="en-US" sz="3200" dirty="0">
              <a:solidFill>
                <a:srgbClr val="0070C0"/>
              </a:solidFill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702E8-B538-EE6C-3127-9D52259C4A45}"/>
              </a:ext>
            </a:extLst>
          </p:cNvPr>
          <p:cNvSpPr/>
          <p:nvPr/>
        </p:nvSpPr>
        <p:spPr>
          <a:xfrm>
            <a:off x="734116" y="6356351"/>
            <a:ext cx="3154490" cy="41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89CBA1-FB9F-5A7E-98B7-BC8572DF49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16" y="666694"/>
            <a:ext cx="10621414" cy="6191306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F0347C-D2DF-7B88-1B8D-2275535BB7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404" y="1519226"/>
            <a:ext cx="152421" cy="1619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96F2AA-5AFC-4FF9-2314-2A26619099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9628" y="6422707"/>
            <a:ext cx="142895" cy="1333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22F896-6CBE-06D1-6011-5C3A5D22A996}"/>
              </a:ext>
            </a:extLst>
          </p:cNvPr>
          <p:cNvSpPr/>
          <p:nvPr/>
        </p:nvSpPr>
        <p:spPr>
          <a:xfrm>
            <a:off x="768323" y="1681174"/>
            <a:ext cx="3952731" cy="5176826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4B74C4-1B39-46B5-1F71-66BE9A820692}"/>
              </a:ext>
            </a:extLst>
          </p:cNvPr>
          <p:cNvSpPr/>
          <p:nvPr/>
        </p:nvSpPr>
        <p:spPr>
          <a:xfrm>
            <a:off x="836471" y="972152"/>
            <a:ext cx="3446771" cy="709022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AF3315-3644-7AAC-40BE-E25E932496DA}"/>
              </a:ext>
            </a:extLst>
          </p:cNvPr>
          <p:cNvSpPr/>
          <p:nvPr/>
        </p:nvSpPr>
        <p:spPr>
          <a:xfrm>
            <a:off x="5262489" y="980848"/>
            <a:ext cx="1686952" cy="5176826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7B4B8E-B095-E8E3-3E4D-D309E3D8771B}"/>
              </a:ext>
            </a:extLst>
          </p:cNvPr>
          <p:cNvSpPr/>
          <p:nvPr/>
        </p:nvSpPr>
        <p:spPr>
          <a:xfrm>
            <a:off x="6949441" y="1681174"/>
            <a:ext cx="152400" cy="4628900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90DA28-858A-1795-DE36-12D1799C1395}"/>
              </a:ext>
            </a:extLst>
          </p:cNvPr>
          <p:cNvSpPr/>
          <p:nvPr/>
        </p:nvSpPr>
        <p:spPr>
          <a:xfrm>
            <a:off x="4721054" y="6409696"/>
            <a:ext cx="587185" cy="448303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E93139-87BB-9AEA-03E2-455DD2DECA83}"/>
              </a:ext>
            </a:extLst>
          </p:cNvPr>
          <p:cNvSpPr/>
          <p:nvPr/>
        </p:nvSpPr>
        <p:spPr>
          <a:xfrm>
            <a:off x="7953571" y="1062887"/>
            <a:ext cx="3952731" cy="5795112"/>
          </a:xfrm>
          <a:prstGeom prst="rect">
            <a:avLst/>
          </a:prstGeom>
          <a:solidFill>
            <a:srgbClr val="FFFFFF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1D81717-CD36-EAEB-AFF3-7A0982B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56351"/>
            <a:ext cx="1381944" cy="365125"/>
          </a:xfrm>
        </p:spPr>
        <p:txBody>
          <a:bodyPr/>
          <a:lstStyle/>
          <a:p>
            <a:fld id="{358B8C42-6A22-4C3F-93E4-916E998DED53}" type="slidenum">
              <a:rPr lang="en-GB" smtClean="0"/>
              <a:pPr/>
              <a:t>13</a:t>
            </a:fld>
            <a:r>
              <a:rPr lang="en-GB" dirty="0"/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F06AB8E-FB99-AEF9-8B66-CF02D3AF3812}"/>
              </a:ext>
            </a:extLst>
          </p:cNvPr>
          <p:cNvSpPr/>
          <p:nvPr/>
        </p:nvSpPr>
        <p:spPr>
          <a:xfrm>
            <a:off x="4629752" y="2011680"/>
            <a:ext cx="719906" cy="4344672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B374ED-C2C1-0EFC-CA4A-7010995823E0}"/>
              </a:ext>
            </a:extLst>
          </p:cNvPr>
          <p:cNvSpPr/>
          <p:nvPr/>
        </p:nvSpPr>
        <p:spPr>
          <a:xfrm>
            <a:off x="7122695" y="2136808"/>
            <a:ext cx="827773" cy="3773104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36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6F593A-E6BC-6DFC-AF00-F19E64FEC218}"/>
              </a:ext>
            </a:extLst>
          </p:cNvPr>
          <p:cNvSpPr txBox="1"/>
          <p:nvPr/>
        </p:nvSpPr>
        <p:spPr>
          <a:xfrm>
            <a:off x="71742" y="6409697"/>
            <a:ext cx="925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MARBEFES WP5 BT workshop, 26 April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A7F6C-FF3E-A16E-5868-641C28982C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73" y="179832"/>
            <a:ext cx="541333" cy="30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521E8-F721-3994-93C1-E1B20E37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52" y="163553"/>
            <a:ext cx="365978" cy="365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4F9-561A-34EA-E3D1-B20941945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1" y="179832"/>
            <a:ext cx="659893" cy="652506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1D81717-CD36-EAEB-AFF3-7A0982B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56351"/>
            <a:ext cx="1381944" cy="365125"/>
          </a:xfrm>
        </p:spPr>
        <p:txBody>
          <a:bodyPr/>
          <a:lstStyle/>
          <a:p>
            <a:fld id="{358B8C42-6A22-4C3F-93E4-916E998DED53}" type="slidenum">
              <a:rPr lang="en-GB" smtClean="0"/>
              <a:pPr/>
              <a:t>14</a:t>
            </a:fld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09DBA-6255-3118-4087-5D4C97B1EEA7}"/>
              </a:ext>
            </a:extLst>
          </p:cNvPr>
          <p:cNvSpPr txBox="1"/>
          <p:nvPr/>
        </p:nvSpPr>
        <p:spPr>
          <a:xfrm>
            <a:off x="983391" y="167330"/>
            <a:ext cx="9033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cs typeface="Calibri"/>
              </a:rPr>
              <a:t>BT finalisation: Guidance &amp; Harmonisation</a:t>
            </a:r>
            <a:endParaRPr lang="en-US" sz="3200" dirty="0">
              <a:solidFill>
                <a:srgbClr val="0070C0"/>
              </a:solidFill>
              <a:cs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702E8-B538-EE6C-3127-9D52259C4A45}"/>
              </a:ext>
            </a:extLst>
          </p:cNvPr>
          <p:cNvSpPr/>
          <p:nvPr/>
        </p:nvSpPr>
        <p:spPr>
          <a:xfrm>
            <a:off x="734116" y="6356351"/>
            <a:ext cx="3154490" cy="41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C24D4D-03B2-0076-5039-CBAC0EC4077E}"/>
              </a:ext>
            </a:extLst>
          </p:cNvPr>
          <p:cNvSpPr/>
          <p:nvPr/>
        </p:nvSpPr>
        <p:spPr>
          <a:xfrm>
            <a:off x="806824" y="1458009"/>
            <a:ext cx="2687147" cy="5055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89CBA1-FB9F-5A7E-98B7-BC8572DF49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16" y="666694"/>
            <a:ext cx="10621414" cy="6191306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AFEBF4-9BD7-7126-A6EE-3D384B07E8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779" y="1543420"/>
            <a:ext cx="152421" cy="161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AD96B5-E4D0-D049-9BD9-3D2E837330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9230" y="6420300"/>
            <a:ext cx="142895" cy="1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6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6F593A-E6BC-6DFC-AF00-F19E64FEC218}"/>
              </a:ext>
            </a:extLst>
          </p:cNvPr>
          <p:cNvSpPr txBox="1"/>
          <p:nvPr/>
        </p:nvSpPr>
        <p:spPr>
          <a:xfrm>
            <a:off x="71742" y="6409697"/>
            <a:ext cx="925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MARBEFES WP5 BT workshop, 26 April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A7F6C-FF3E-A16E-5868-641C28982C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73" y="179832"/>
            <a:ext cx="541333" cy="30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521E8-F721-3994-93C1-E1B20E37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52" y="163553"/>
            <a:ext cx="365978" cy="365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4F9-561A-34EA-E3D1-B20941945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1" y="179832"/>
            <a:ext cx="659893" cy="652506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1D81717-CD36-EAEB-AFF3-7A0982B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56351"/>
            <a:ext cx="1381944" cy="365125"/>
          </a:xfrm>
        </p:spPr>
        <p:txBody>
          <a:bodyPr/>
          <a:lstStyle/>
          <a:p>
            <a:fld id="{358B8C42-6A22-4C3F-93E4-916E998DED53}" type="slidenum">
              <a:rPr lang="en-GB" smtClean="0"/>
              <a:pPr/>
              <a:t>15</a:t>
            </a:fld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09DBA-6255-3118-4087-5D4C97B1EEA7}"/>
              </a:ext>
            </a:extLst>
          </p:cNvPr>
          <p:cNvSpPr txBox="1"/>
          <p:nvPr/>
        </p:nvSpPr>
        <p:spPr>
          <a:xfrm>
            <a:off x="983391" y="167330"/>
            <a:ext cx="9033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cs typeface="Calibri"/>
              </a:rPr>
              <a:t>BT finalisation: Guidance &amp; Harmonisation</a:t>
            </a:r>
            <a:endParaRPr lang="en-US" sz="3200" dirty="0">
              <a:solidFill>
                <a:srgbClr val="0070C0"/>
              </a:solidFill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07EC4-3BF2-C018-4ED0-110964B68AF0}"/>
              </a:ext>
            </a:extLst>
          </p:cNvPr>
          <p:cNvSpPr txBox="1"/>
          <p:nvPr/>
        </p:nvSpPr>
        <p:spPr>
          <a:xfrm>
            <a:off x="2137030" y="1862738"/>
            <a:ext cx="86817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hlinkClick r:id="rId6"/>
              </a:rPr>
              <a:t>Bow-</a:t>
            </a:r>
            <a:r>
              <a:rPr lang="en-GB" sz="2400" dirty="0" err="1">
                <a:hlinkClick r:id="rId6"/>
              </a:rPr>
              <a:t>tie_CAUSES</a:t>
            </a:r>
            <a:r>
              <a:rPr lang="en-GB" sz="2400" dirty="0">
                <a:hlinkClick r:id="rId6"/>
              </a:rPr>
              <a:t> &amp; standardised vocabularies.xlsx</a:t>
            </a:r>
            <a:endParaRPr lang="en-GB" sz="2400" dirty="0"/>
          </a:p>
          <a:p>
            <a:r>
              <a:rPr lang="en-GB" sz="2400" dirty="0"/>
              <a:t> </a:t>
            </a:r>
          </a:p>
          <a:p>
            <a:br>
              <a:rPr lang="en-GB" sz="2400" dirty="0"/>
            </a:br>
            <a:r>
              <a:rPr lang="en-GB" sz="2400" dirty="0">
                <a:hlinkClick r:id="rId7"/>
              </a:rPr>
              <a:t>Bow-</a:t>
            </a:r>
            <a:r>
              <a:rPr lang="en-GB" sz="2400" dirty="0" err="1">
                <a:hlinkClick r:id="rId7"/>
              </a:rPr>
              <a:t>tie_CONSEQUENCES</a:t>
            </a:r>
            <a:r>
              <a:rPr lang="en-GB" sz="2400" dirty="0">
                <a:hlinkClick r:id="rId7"/>
              </a:rPr>
              <a:t>  standardised vocabulary.xlsx</a:t>
            </a:r>
            <a:endParaRPr lang="en-GB" sz="2400" dirty="0"/>
          </a:p>
          <a:p>
            <a:r>
              <a:rPr lang="en-GB" sz="2400" dirty="0"/>
              <a:t> </a:t>
            </a:r>
          </a:p>
          <a:p>
            <a:br>
              <a:rPr lang="en-GB" sz="2400" dirty="0"/>
            </a:br>
            <a:r>
              <a:rPr lang="en-GB" sz="2400" dirty="0">
                <a:hlinkClick r:id="rId8"/>
              </a:rPr>
              <a:t>Bow-</a:t>
            </a:r>
            <a:r>
              <a:rPr lang="en-GB" sz="2400" dirty="0" err="1">
                <a:hlinkClick r:id="rId8"/>
              </a:rPr>
              <a:t>tie_CONTROLS</a:t>
            </a:r>
            <a:r>
              <a:rPr lang="en-GB" sz="2400" dirty="0">
                <a:hlinkClick r:id="rId8"/>
              </a:rPr>
              <a:t>  &amp; standardised vocabulary.xlsx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+ </a:t>
            </a:r>
            <a:r>
              <a:rPr lang="en-GB" sz="2400" dirty="0">
                <a:hlinkClick r:id="rId9" action="ppaction://hlinkfile"/>
              </a:rPr>
              <a:t>Activity-Pressures matrix? </a:t>
            </a:r>
            <a:r>
              <a:rPr lang="en-GB" sz="2400" dirty="0"/>
              <a:t>(not standardised to given vocabularies)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9339D7-8F64-E65C-9EF4-1DA9827671E5}"/>
              </a:ext>
            </a:extLst>
          </p:cNvPr>
          <p:cNvSpPr txBox="1"/>
          <p:nvPr/>
        </p:nvSpPr>
        <p:spPr>
          <a:xfrm>
            <a:off x="1147020" y="1154777"/>
            <a:ext cx="2830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Additional resources:</a:t>
            </a:r>
          </a:p>
        </p:txBody>
      </p:sp>
    </p:spTree>
    <p:extLst>
      <p:ext uri="{BB962C8B-B14F-4D97-AF65-F5344CB8AC3E}">
        <p14:creationId xmlns:p14="http://schemas.microsoft.com/office/powerpoint/2010/main" val="179470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6F593A-E6BC-6DFC-AF00-F19E64FEC218}"/>
              </a:ext>
            </a:extLst>
          </p:cNvPr>
          <p:cNvSpPr txBox="1"/>
          <p:nvPr/>
        </p:nvSpPr>
        <p:spPr>
          <a:xfrm>
            <a:off x="71742" y="6409697"/>
            <a:ext cx="925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MARBEFES WP4.1 EVA workshop, 9 June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A7F6C-FF3E-A16E-5868-641C28982C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73" y="179832"/>
            <a:ext cx="541333" cy="30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521E8-F721-3994-93C1-E1B20E37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52" y="163553"/>
            <a:ext cx="365978" cy="365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4F9-561A-34EA-E3D1-B20941945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1" y="179832"/>
            <a:ext cx="659893" cy="652506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1D81717-CD36-EAEB-AFF3-7A0982B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56351"/>
            <a:ext cx="1381944" cy="365125"/>
          </a:xfrm>
        </p:spPr>
        <p:txBody>
          <a:bodyPr/>
          <a:lstStyle/>
          <a:p>
            <a:fld id="{358B8C42-6A22-4C3F-93E4-916E998DED53}" type="slidenum">
              <a:rPr lang="en-GB" smtClean="0"/>
              <a:pPr/>
              <a:t>16</a:t>
            </a:fld>
            <a:r>
              <a:rPr lang="en-GB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0C6B9-9B5E-54D8-D998-EFF34DB9C7E0}"/>
              </a:ext>
            </a:extLst>
          </p:cNvPr>
          <p:cNvSpPr txBox="1"/>
          <p:nvPr/>
        </p:nvSpPr>
        <p:spPr>
          <a:xfrm>
            <a:off x="3859730" y="2733575"/>
            <a:ext cx="2984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0070C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8630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6F593A-E6BC-6DFC-AF00-F19E64FEC218}"/>
              </a:ext>
            </a:extLst>
          </p:cNvPr>
          <p:cNvSpPr txBox="1"/>
          <p:nvPr/>
        </p:nvSpPr>
        <p:spPr>
          <a:xfrm>
            <a:off x="71742" y="6409697"/>
            <a:ext cx="925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MARBEFES WP4.1 EVA workshop, 9 June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A7F6C-FF3E-A16E-5868-641C28982C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73" y="179832"/>
            <a:ext cx="541333" cy="30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521E8-F721-3994-93C1-E1B20E37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52" y="163553"/>
            <a:ext cx="365978" cy="365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4F9-561A-34EA-E3D1-B20941945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1" y="179832"/>
            <a:ext cx="659893" cy="652506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1D81717-CD36-EAEB-AFF3-7A0982B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56351"/>
            <a:ext cx="1381944" cy="365125"/>
          </a:xfrm>
        </p:spPr>
        <p:txBody>
          <a:bodyPr/>
          <a:lstStyle/>
          <a:p>
            <a:fld id="{358B8C42-6A22-4C3F-93E4-916E998DED53}" type="slidenum">
              <a:rPr lang="en-GB" smtClean="0"/>
              <a:pPr/>
              <a:t>17</a:t>
            </a:fld>
            <a:r>
              <a:rPr lang="en-GB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0C6B9-9B5E-54D8-D998-EFF34DB9C7E0}"/>
              </a:ext>
            </a:extLst>
          </p:cNvPr>
          <p:cNvSpPr txBox="1"/>
          <p:nvPr/>
        </p:nvSpPr>
        <p:spPr>
          <a:xfrm>
            <a:off x="3543891" y="2111911"/>
            <a:ext cx="2834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0070C0"/>
                </a:solidFill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F94668-3D0A-D00F-7945-C076EB93F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637" y="2003898"/>
            <a:ext cx="1310046" cy="125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2C025F-DF68-600D-5E5C-DA14D0704264}"/>
              </a:ext>
            </a:extLst>
          </p:cNvPr>
          <p:cNvSpPr txBox="1"/>
          <p:nvPr/>
        </p:nvSpPr>
        <p:spPr>
          <a:xfrm>
            <a:off x="906141" y="318626"/>
            <a:ext cx="9257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GB" sz="3200" dirty="0"/>
              <a:t>MARBEFES WP5 BBT workshop, 26 April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2B9DB-960E-ED40-39BC-5B220CCEFFF2}"/>
              </a:ext>
            </a:extLst>
          </p:cNvPr>
          <p:cNvSpPr txBox="1"/>
          <p:nvPr/>
        </p:nvSpPr>
        <p:spPr>
          <a:xfrm>
            <a:off x="1490562" y="1513754"/>
            <a:ext cx="92343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95350" indent="-895350"/>
            <a:r>
              <a:rPr lang="en-GB" sz="2800" dirty="0">
                <a:solidFill>
                  <a:srgbClr val="0070C0"/>
                </a:solidFill>
              </a:rPr>
              <a:t>Aim</a:t>
            </a:r>
            <a:r>
              <a:rPr lang="en-GB" sz="2400" dirty="0">
                <a:solidFill>
                  <a:srgbClr val="0070C0"/>
                </a:solidFill>
              </a:rPr>
              <a:t>: </a:t>
            </a:r>
            <a:r>
              <a:rPr lang="en-GB" sz="2400" dirty="0"/>
              <a:t>	To discuss the finalisation of the BTs with the BBTs and troubleshooting any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732A1-64FC-46EB-9C7C-83CDFDD63CE0}"/>
              </a:ext>
            </a:extLst>
          </p:cNvPr>
          <p:cNvSpPr txBox="1"/>
          <p:nvPr/>
        </p:nvSpPr>
        <p:spPr>
          <a:xfrm>
            <a:off x="1465751" y="2785654"/>
            <a:ext cx="7517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Agenda:</a:t>
            </a:r>
            <a:endParaRPr lang="en-GB" sz="2400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02FC030-DDFB-56F1-7860-3E0C3634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56351"/>
            <a:ext cx="1381944" cy="365125"/>
          </a:xfrm>
        </p:spPr>
        <p:txBody>
          <a:bodyPr/>
          <a:lstStyle/>
          <a:p>
            <a:fld id="{358B8C42-6A22-4C3F-93E4-916E998DED53}" type="slidenum">
              <a:rPr lang="en-GB" smtClean="0"/>
              <a:pPr/>
              <a:t>2</a:t>
            </a:fld>
            <a:r>
              <a:rPr lang="en-GB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B970F5-D095-46AB-5C36-5CD688605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1" y="179832"/>
            <a:ext cx="659893" cy="652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742FD0-A043-F16E-E35F-1566B1091F5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73" y="179832"/>
            <a:ext cx="541333" cy="30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6BD723-185E-3355-1CBF-E76EA7AE4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52" y="163553"/>
            <a:ext cx="365978" cy="365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F707C6-2F68-D66C-8FD1-52FBA3F68DCA}"/>
              </a:ext>
            </a:extLst>
          </p:cNvPr>
          <p:cNvSpPr txBox="1"/>
          <p:nvPr/>
        </p:nvSpPr>
        <p:spPr>
          <a:xfrm>
            <a:off x="2044570" y="3308874"/>
            <a:ext cx="8102859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Update on progress with BTs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Guidance for finalisation (also incl. standardised vocabularies)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Q&amp;A – discussion</a:t>
            </a:r>
          </a:p>
        </p:txBody>
      </p:sp>
    </p:spTree>
    <p:extLst>
      <p:ext uri="{BB962C8B-B14F-4D97-AF65-F5344CB8AC3E}">
        <p14:creationId xmlns:p14="http://schemas.microsoft.com/office/powerpoint/2010/main" val="264423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6F593A-E6BC-6DFC-AF00-F19E64FEC218}"/>
              </a:ext>
            </a:extLst>
          </p:cNvPr>
          <p:cNvSpPr txBox="1"/>
          <p:nvPr/>
        </p:nvSpPr>
        <p:spPr>
          <a:xfrm>
            <a:off x="71742" y="6409697"/>
            <a:ext cx="925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MARBEFES WP5 BT workshop, 26 April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A7F6C-FF3E-A16E-5868-641C28982C7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73" y="179832"/>
            <a:ext cx="541333" cy="30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521E8-F721-3994-93C1-E1B20E37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552" y="163553"/>
            <a:ext cx="365978" cy="365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4F9-561A-34EA-E3D1-B20941945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31" y="179832"/>
            <a:ext cx="659893" cy="652506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1D81717-CD36-EAEB-AFF3-7A0982B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56351"/>
            <a:ext cx="1381944" cy="365125"/>
          </a:xfrm>
        </p:spPr>
        <p:txBody>
          <a:bodyPr/>
          <a:lstStyle/>
          <a:p>
            <a:fld id="{358B8C42-6A22-4C3F-93E4-916E998DED53}" type="slidenum">
              <a:rPr lang="en-GB" smtClean="0"/>
              <a:pPr/>
              <a:t>3</a:t>
            </a:fld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09DBA-6255-3118-4087-5D4C97B1EEA7}"/>
              </a:ext>
            </a:extLst>
          </p:cNvPr>
          <p:cNvSpPr txBox="1"/>
          <p:nvPr/>
        </p:nvSpPr>
        <p:spPr>
          <a:xfrm>
            <a:off x="983391" y="167330"/>
            <a:ext cx="9033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cs typeface="Calibri"/>
              </a:rPr>
              <a:t>BT work – progress:</a:t>
            </a:r>
            <a:endParaRPr lang="en-US" sz="3200" dirty="0">
              <a:solidFill>
                <a:srgbClr val="0070C0"/>
              </a:solidFill>
              <a:cs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4B6764-0692-7487-9408-F10EE20FC5DE}"/>
              </a:ext>
            </a:extLst>
          </p:cNvPr>
          <p:cNvSpPr txBox="1"/>
          <p:nvPr/>
        </p:nvSpPr>
        <p:spPr>
          <a:xfrm>
            <a:off x="5855517" y="1108810"/>
            <a:ext cx="60048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Most BBTs have delivered draft BTs by March 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(+TBD?)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MARBEFES WP5.1_Guidance for BBT Bow-tie finalisation.docx</a:t>
            </a:r>
            <a:br>
              <a:rPr lang="en-GB" sz="2400" dirty="0"/>
            </a:br>
            <a:r>
              <a:rPr lang="en-GB" dirty="0"/>
              <a:t>(11/04/24 – email + NC)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Bow-</a:t>
            </a:r>
            <a:r>
              <a:rPr lang="en-GB" sz="2400" dirty="0" err="1"/>
              <a:t>tie_CAUSES</a:t>
            </a:r>
            <a:r>
              <a:rPr lang="en-GB" sz="2400" dirty="0"/>
              <a:t> &amp; standardised vocabularies.xlsx, </a:t>
            </a:r>
            <a:br>
              <a:rPr lang="en-GB" sz="2400" dirty="0"/>
            </a:br>
            <a:r>
              <a:rPr lang="en-GB" sz="2400" dirty="0"/>
              <a:t>Bow-</a:t>
            </a:r>
            <a:r>
              <a:rPr lang="en-GB" sz="2400" dirty="0" err="1"/>
              <a:t>tie_CONSEQUENCES</a:t>
            </a:r>
            <a:r>
              <a:rPr lang="en-GB" sz="2400" dirty="0"/>
              <a:t>  standardised vocabulary.xlsx, </a:t>
            </a:r>
            <a:br>
              <a:rPr lang="en-GB" sz="2400" dirty="0"/>
            </a:br>
            <a:r>
              <a:rPr lang="en-GB" sz="2400" dirty="0"/>
              <a:t>Bow-</a:t>
            </a:r>
            <a:r>
              <a:rPr lang="en-GB" sz="2400" dirty="0" err="1"/>
              <a:t>tie_CONTROLS</a:t>
            </a:r>
            <a:r>
              <a:rPr lang="en-GB" sz="2400" dirty="0"/>
              <a:t>  &amp; standardised vocabulary.xlsx</a:t>
            </a:r>
            <a:br>
              <a:rPr lang="en-GB" sz="2400" dirty="0"/>
            </a:br>
            <a:r>
              <a:rPr lang="en-GB" dirty="0"/>
              <a:t>(22/04/24 – email + NC)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838C8-2FB8-432D-8EC1-FD12EE9C9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14" y="1108809"/>
            <a:ext cx="5472918" cy="49813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A993A6-12D8-7523-270B-AA0D7F4140B6}"/>
              </a:ext>
            </a:extLst>
          </p:cNvPr>
          <p:cNvSpPr txBox="1"/>
          <p:nvPr/>
        </p:nvSpPr>
        <p:spPr>
          <a:xfrm>
            <a:off x="261869" y="6101920"/>
            <a:ext cx="4377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+</a:t>
            </a:r>
            <a:r>
              <a:rPr lang="en-GB" sz="1400" dirty="0"/>
              <a:t> BTs for Aquaculture, Invasive species, Climate 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F97140-F78F-50E8-11CA-25806ECFD68A}"/>
              </a:ext>
            </a:extLst>
          </p:cNvPr>
          <p:cNvSpPr txBox="1"/>
          <p:nvPr/>
        </p:nvSpPr>
        <p:spPr>
          <a:xfrm>
            <a:off x="3754235" y="2913131"/>
            <a:ext cx="392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72427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6F593A-E6BC-6DFC-AF00-F19E64FEC218}"/>
              </a:ext>
            </a:extLst>
          </p:cNvPr>
          <p:cNvSpPr txBox="1"/>
          <p:nvPr/>
        </p:nvSpPr>
        <p:spPr>
          <a:xfrm>
            <a:off x="71742" y="6409697"/>
            <a:ext cx="925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MARBEFES WP5 BT workshop, 26 April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A7F6C-FF3E-A16E-5868-641C28982C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73" y="179832"/>
            <a:ext cx="541333" cy="30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521E8-F721-3994-93C1-E1B20E37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52" y="163553"/>
            <a:ext cx="365978" cy="365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4F9-561A-34EA-E3D1-B20941945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1" y="179832"/>
            <a:ext cx="659893" cy="652506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1D81717-CD36-EAEB-AFF3-7A0982B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56351"/>
            <a:ext cx="1381944" cy="365125"/>
          </a:xfrm>
        </p:spPr>
        <p:txBody>
          <a:bodyPr/>
          <a:lstStyle/>
          <a:p>
            <a:fld id="{358B8C42-6A22-4C3F-93E4-916E998DED53}" type="slidenum">
              <a:rPr lang="en-GB" smtClean="0"/>
              <a:pPr/>
              <a:t>4</a:t>
            </a:fld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09DBA-6255-3118-4087-5D4C97B1EEA7}"/>
              </a:ext>
            </a:extLst>
          </p:cNvPr>
          <p:cNvSpPr txBox="1"/>
          <p:nvPr/>
        </p:nvSpPr>
        <p:spPr>
          <a:xfrm>
            <a:off x="983391" y="167330"/>
            <a:ext cx="9033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cs typeface="Calibri"/>
              </a:rPr>
              <a:t>BT work – next steps:</a:t>
            </a:r>
            <a:endParaRPr lang="en-US" sz="3200" dirty="0">
              <a:solidFill>
                <a:srgbClr val="0070C0"/>
              </a:solidFill>
              <a:cs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4B6764-0692-7487-9408-F10EE20FC5DE}"/>
              </a:ext>
            </a:extLst>
          </p:cNvPr>
          <p:cNvSpPr txBox="1"/>
          <p:nvPr/>
        </p:nvSpPr>
        <p:spPr>
          <a:xfrm>
            <a:off x="1169544" y="1511619"/>
            <a:ext cx="9852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BTs to be finalised by BBTs by April (Step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Application of high-level scenarios using standardised lists of causes by May (Step 4)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Scoring of high-level scenarios by BBTs (downscaling) by June (Step 5)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Revision of BTs under different scenarios by September (Step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r"/>
            <a:endParaRPr lang="en-GB" sz="2000" i="1" dirty="0"/>
          </a:p>
          <a:p>
            <a:pPr algn="r"/>
            <a:r>
              <a:rPr lang="en-GB" sz="2000" i="1" dirty="0"/>
              <a:t>(see Deliverable 5.4 – February 2024)</a:t>
            </a:r>
          </a:p>
        </p:txBody>
      </p:sp>
    </p:spTree>
    <p:extLst>
      <p:ext uri="{BB962C8B-B14F-4D97-AF65-F5344CB8AC3E}">
        <p14:creationId xmlns:p14="http://schemas.microsoft.com/office/powerpoint/2010/main" val="161037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6F593A-E6BC-6DFC-AF00-F19E64FEC218}"/>
              </a:ext>
            </a:extLst>
          </p:cNvPr>
          <p:cNvSpPr txBox="1"/>
          <p:nvPr/>
        </p:nvSpPr>
        <p:spPr>
          <a:xfrm>
            <a:off x="71742" y="6409697"/>
            <a:ext cx="925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MARBEFES WP5 BT workshop, 26 April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A7F6C-FF3E-A16E-5868-641C28982C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73" y="179832"/>
            <a:ext cx="541333" cy="30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521E8-F721-3994-93C1-E1B20E37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52" y="163553"/>
            <a:ext cx="365978" cy="365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4F9-561A-34EA-E3D1-B20941945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1" y="179832"/>
            <a:ext cx="659893" cy="652506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1D81717-CD36-EAEB-AFF3-7A0982B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56351"/>
            <a:ext cx="1381944" cy="365125"/>
          </a:xfrm>
        </p:spPr>
        <p:txBody>
          <a:bodyPr/>
          <a:lstStyle/>
          <a:p>
            <a:fld id="{358B8C42-6A22-4C3F-93E4-916E998DED53}" type="slidenum">
              <a:rPr lang="en-GB" smtClean="0"/>
              <a:pPr/>
              <a:t>5</a:t>
            </a:fld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09DBA-6255-3118-4087-5D4C97B1EEA7}"/>
              </a:ext>
            </a:extLst>
          </p:cNvPr>
          <p:cNvSpPr txBox="1"/>
          <p:nvPr/>
        </p:nvSpPr>
        <p:spPr>
          <a:xfrm>
            <a:off x="983391" y="167330"/>
            <a:ext cx="9033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cs typeface="Calibri"/>
              </a:rPr>
              <a:t>BT finalisation: Guidance &amp; Harmonisation</a:t>
            </a:r>
            <a:endParaRPr lang="en-US" sz="3200" dirty="0">
              <a:solidFill>
                <a:srgbClr val="0070C0"/>
              </a:solidFill>
              <a:cs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262D14-A1BD-6A79-FB70-548552850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840" y="1472450"/>
            <a:ext cx="7502319" cy="45679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691759-5961-9789-9F9D-36815902E5CB}"/>
              </a:ext>
            </a:extLst>
          </p:cNvPr>
          <p:cNvSpPr txBox="1"/>
          <p:nvPr/>
        </p:nvSpPr>
        <p:spPr>
          <a:xfrm>
            <a:off x="8545593" y="6040365"/>
            <a:ext cx="23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Source: ECS/ISO (2019)</a:t>
            </a:r>
          </a:p>
        </p:txBody>
      </p:sp>
    </p:spTree>
    <p:extLst>
      <p:ext uri="{BB962C8B-B14F-4D97-AF65-F5344CB8AC3E}">
        <p14:creationId xmlns:p14="http://schemas.microsoft.com/office/powerpoint/2010/main" val="324016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6F593A-E6BC-6DFC-AF00-F19E64FEC218}"/>
              </a:ext>
            </a:extLst>
          </p:cNvPr>
          <p:cNvSpPr txBox="1"/>
          <p:nvPr/>
        </p:nvSpPr>
        <p:spPr>
          <a:xfrm>
            <a:off x="71742" y="6409697"/>
            <a:ext cx="925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MARBEFES WP5 BT workshop, 26 April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A7F6C-FF3E-A16E-5868-641C28982C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73" y="179832"/>
            <a:ext cx="541333" cy="30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521E8-F721-3994-93C1-E1B20E37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52" y="163553"/>
            <a:ext cx="365978" cy="365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4F9-561A-34EA-E3D1-B20941945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1" y="179832"/>
            <a:ext cx="659893" cy="652506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1D81717-CD36-EAEB-AFF3-7A0982B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56351"/>
            <a:ext cx="1381944" cy="365125"/>
          </a:xfrm>
        </p:spPr>
        <p:txBody>
          <a:bodyPr/>
          <a:lstStyle/>
          <a:p>
            <a:fld id="{358B8C42-6A22-4C3F-93E4-916E998DED53}" type="slidenum">
              <a:rPr lang="en-GB" smtClean="0"/>
              <a:pPr/>
              <a:t>6</a:t>
            </a:fld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09DBA-6255-3118-4087-5D4C97B1EEA7}"/>
              </a:ext>
            </a:extLst>
          </p:cNvPr>
          <p:cNvSpPr txBox="1"/>
          <p:nvPr/>
        </p:nvSpPr>
        <p:spPr>
          <a:xfrm>
            <a:off x="983391" y="167330"/>
            <a:ext cx="9033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cs typeface="Calibri"/>
              </a:rPr>
              <a:t>BT finalisation: Guidance &amp; Harmonisation</a:t>
            </a:r>
            <a:endParaRPr lang="en-US" sz="3200" dirty="0">
              <a:solidFill>
                <a:srgbClr val="0070C0"/>
              </a:solidFill>
              <a:cs typeface="Calibri" panose="020F0502020204030204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262D14-A1BD-6A79-FB70-548552850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840" y="1472450"/>
            <a:ext cx="7502319" cy="45679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691759-5961-9789-9F9D-36815902E5CB}"/>
              </a:ext>
            </a:extLst>
          </p:cNvPr>
          <p:cNvSpPr txBox="1"/>
          <p:nvPr/>
        </p:nvSpPr>
        <p:spPr>
          <a:xfrm>
            <a:off x="8545593" y="6040365"/>
            <a:ext cx="234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Source: ECS/ISO (2019)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93907-C9AF-6A46-F63F-4DABADBFA7E3}"/>
              </a:ext>
            </a:extLst>
          </p:cNvPr>
          <p:cNvSpPr txBox="1"/>
          <p:nvPr/>
        </p:nvSpPr>
        <p:spPr>
          <a:xfrm>
            <a:off x="5152376" y="824183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In MARBEFES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8C89BD-7765-3A5A-B34B-09CFD3175AFC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>
            <a:off x="6096000" y="1285848"/>
            <a:ext cx="0" cy="1091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2A5048F-91C6-ABD7-71C2-FC6286D640DD}"/>
              </a:ext>
            </a:extLst>
          </p:cNvPr>
          <p:cNvSpPr/>
          <p:nvPr/>
        </p:nvSpPr>
        <p:spPr>
          <a:xfrm>
            <a:off x="4994400" y="2377441"/>
            <a:ext cx="2203199" cy="21239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Calibri" panose="020F0502020204030204" pitchFamily="34" charset="0"/>
                <a:sym typeface="Helvetica Neue"/>
              </a:rPr>
              <a:t>BIODIVERSITY CHANGE </a:t>
            </a:r>
            <a:b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Calibri" panose="020F0502020204030204" pitchFamily="34" charset="0"/>
                <a:sym typeface="Helvetica Neue"/>
              </a:rPr>
            </a:b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Calibri" panose="020F0502020204030204" pitchFamily="34" charset="0"/>
                <a:sym typeface="Helvetica Neue"/>
              </a:rPr>
              <a:t>in the BBT</a:t>
            </a:r>
          </a:p>
        </p:txBody>
      </p:sp>
    </p:spTree>
    <p:extLst>
      <p:ext uri="{BB962C8B-B14F-4D97-AF65-F5344CB8AC3E}">
        <p14:creationId xmlns:p14="http://schemas.microsoft.com/office/powerpoint/2010/main" val="333895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6F593A-E6BC-6DFC-AF00-F19E64FEC218}"/>
              </a:ext>
            </a:extLst>
          </p:cNvPr>
          <p:cNvSpPr txBox="1"/>
          <p:nvPr/>
        </p:nvSpPr>
        <p:spPr>
          <a:xfrm>
            <a:off x="71742" y="6409697"/>
            <a:ext cx="925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MARBEFES WP5 BT workshop, 26 April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A7F6C-FF3E-A16E-5868-641C28982C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73" y="179832"/>
            <a:ext cx="541333" cy="30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521E8-F721-3994-93C1-E1B20E37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52" y="163553"/>
            <a:ext cx="365978" cy="365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4F9-561A-34EA-E3D1-B20941945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1" y="179832"/>
            <a:ext cx="659893" cy="652506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1D81717-CD36-EAEB-AFF3-7A0982B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56351"/>
            <a:ext cx="1381944" cy="365125"/>
          </a:xfrm>
        </p:spPr>
        <p:txBody>
          <a:bodyPr/>
          <a:lstStyle/>
          <a:p>
            <a:fld id="{358B8C42-6A22-4C3F-93E4-916E998DED53}" type="slidenum">
              <a:rPr lang="en-GB" smtClean="0"/>
              <a:pPr/>
              <a:t>7</a:t>
            </a:fld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09DBA-6255-3118-4087-5D4C97B1EEA7}"/>
              </a:ext>
            </a:extLst>
          </p:cNvPr>
          <p:cNvSpPr txBox="1"/>
          <p:nvPr/>
        </p:nvSpPr>
        <p:spPr>
          <a:xfrm>
            <a:off x="983391" y="167330"/>
            <a:ext cx="9033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cs typeface="Calibri"/>
              </a:rPr>
              <a:t>BT finalisation: Guidance &amp; Harmonisation</a:t>
            </a:r>
            <a:endParaRPr lang="en-US" sz="3200" dirty="0">
              <a:solidFill>
                <a:srgbClr val="0070C0"/>
              </a:solidFill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E1104-18B3-E922-143B-7815155DD269}"/>
              </a:ext>
            </a:extLst>
          </p:cNvPr>
          <p:cNvSpPr txBox="1"/>
          <p:nvPr/>
        </p:nvSpPr>
        <p:spPr>
          <a:xfrm>
            <a:off x="165355" y="1042926"/>
            <a:ext cx="843693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D</a:t>
            </a:r>
          </a:p>
          <a:p>
            <a:pPr algn="ctr"/>
            <a:r>
              <a:rPr lang="en-GB" dirty="0"/>
              <a:t>Drivers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0B2B4-7908-214B-6F7C-8F3B9D0E19DF}"/>
              </a:ext>
            </a:extLst>
          </p:cNvPr>
          <p:cNvSpPr txBox="1"/>
          <p:nvPr/>
        </p:nvSpPr>
        <p:spPr>
          <a:xfrm>
            <a:off x="1494466" y="1042926"/>
            <a:ext cx="1037465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A</a:t>
            </a:r>
          </a:p>
          <a:p>
            <a:pPr algn="ctr"/>
            <a:r>
              <a:rPr lang="en-GB" dirty="0"/>
              <a:t>Activities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17426-2C43-64B0-051C-F3A55DD41AC3}"/>
              </a:ext>
            </a:extLst>
          </p:cNvPr>
          <p:cNvSpPr txBox="1"/>
          <p:nvPr/>
        </p:nvSpPr>
        <p:spPr>
          <a:xfrm>
            <a:off x="3017349" y="1042926"/>
            <a:ext cx="1079526" cy="738664"/>
          </a:xfrm>
          <a:prstGeom prst="rect">
            <a:avLst/>
          </a:prstGeom>
          <a:solidFill>
            <a:schemeClr val="accent5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P</a:t>
            </a:r>
          </a:p>
          <a:p>
            <a:pPr algn="ctr"/>
            <a:r>
              <a:rPr lang="en-GB" dirty="0"/>
              <a:t>Pressures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8556D9-ADF1-DBB5-74C4-74D3932B8684}"/>
              </a:ext>
            </a:extLst>
          </p:cNvPr>
          <p:cNvSpPr txBox="1"/>
          <p:nvPr/>
        </p:nvSpPr>
        <p:spPr>
          <a:xfrm>
            <a:off x="5241650" y="1042926"/>
            <a:ext cx="1390382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S</a:t>
            </a:r>
          </a:p>
          <a:p>
            <a:pPr algn="ctr"/>
            <a:r>
              <a:rPr lang="en-GB" dirty="0"/>
              <a:t>State change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4AD97A-D5D3-DF88-1A08-2AD6E66344C4}"/>
              </a:ext>
            </a:extLst>
          </p:cNvPr>
          <p:cNvSpPr txBox="1"/>
          <p:nvPr/>
        </p:nvSpPr>
        <p:spPr>
          <a:xfrm>
            <a:off x="7537506" y="1042926"/>
            <a:ext cx="1883914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I(w)</a:t>
            </a:r>
          </a:p>
          <a:p>
            <a:pPr algn="ctr"/>
            <a:r>
              <a:rPr lang="en-GB" dirty="0"/>
              <a:t>Impact on welfare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10DFBE-EBC7-F4FC-2493-944A90A246D6}"/>
              </a:ext>
            </a:extLst>
          </p:cNvPr>
          <p:cNvSpPr txBox="1"/>
          <p:nvPr/>
        </p:nvSpPr>
        <p:spPr>
          <a:xfrm>
            <a:off x="10024001" y="1030906"/>
            <a:ext cx="1961393" cy="1292662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R(m)</a:t>
            </a:r>
          </a:p>
          <a:p>
            <a:pPr algn="ctr"/>
            <a:r>
              <a:rPr lang="en-GB" dirty="0"/>
              <a:t>Response </a:t>
            </a:r>
          </a:p>
          <a:p>
            <a:pPr algn="ctr"/>
            <a:r>
              <a:rPr lang="en-GB" dirty="0"/>
              <a:t>(management measure)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F66372A-07A7-86B9-FFD1-9D500C13247E}"/>
              </a:ext>
            </a:extLst>
          </p:cNvPr>
          <p:cNvSpPr/>
          <p:nvPr/>
        </p:nvSpPr>
        <p:spPr>
          <a:xfrm rot="5400000">
            <a:off x="1665688" y="2126666"/>
            <a:ext cx="2943799" cy="363785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C09EE2D-92C0-0144-4632-1F7E51E086C1}"/>
              </a:ext>
            </a:extLst>
          </p:cNvPr>
          <p:cNvSpPr/>
          <p:nvPr/>
        </p:nvSpPr>
        <p:spPr>
          <a:xfrm rot="5400000">
            <a:off x="3066136" y="2891896"/>
            <a:ext cx="1713297" cy="210892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BE98F09-EB9C-462F-6F30-D5E6F40021D6}"/>
              </a:ext>
            </a:extLst>
          </p:cNvPr>
          <p:cNvSpPr/>
          <p:nvPr/>
        </p:nvSpPr>
        <p:spPr>
          <a:xfrm rot="16200000">
            <a:off x="7186006" y="2603606"/>
            <a:ext cx="2805884" cy="2782695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5E5D0D-A6FB-C39A-7F52-30EC92BC5194}"/>
              </a:ext>
            </a:extLst>
          </p:cNvPr>
          <p:cNvSpPr/>
          <p:nvPr/>
        </p:nvSpPr>
        <p:spPr>
          <a:xfrm>
            <a:off x="4994400" y="2926081"/>
            <a:ext cx="2203199" cy="21239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Calibri" panose="020F0502020204030204" pitchFamily="34" charset="0"/>
                <a:sym typeface="Helvetica Neue"/>
              </a:rPr>
              <a:t>BIODIVERSITY CHANGE </a:t>
            </a:r>
            <a:b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Calibri" panose="020F0502020204030204" pitchFamily="34" charset="0"/>
                <a:sym typeface="Helvetica Neue"/>
              </a:rPr>
            </a:b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cs typeface="Calibri" panose="020F0502020204030204" pitchFamily="34" charset="0"/>
                <a:sym typeface="Helvetica Neue"/>
              </a:rPr>
              <a:t>in the BBT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1380B2-B193-F180-2CE0-DE7C3AC720E0}"/>
              </a:ext>
            </a:extLst>
          </p:cNvPr>
          <p:cNvCxnSpPr>
            <a:stCxn id="19" idx="2"/>
          </p:cNvCxnSpPr>
          <p:nvPr/>
        </p:nvCxnSpPr>
        <p:spPr>
          <a:xfrm flipH="1" flipV="1">
            <a:off x="895149" y="2330230"/>
            <a:ext cx="423510" cy="14346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A9670D-05E8-7279-3596-613D88E644EA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895149" y="5417494"/>
            <a:ext cx="423510" cy="20755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31ADC0-2CEE-1C64-23BB-4F647501650F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1009048" y="1412258"/>
            <a:ext cx="4854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2882EF-822E-8AB1-A2A9-A9FDAB563C44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2531931" y="1412258"/>
            <a:ext cx="4854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8C8E19-65D3-3D28-3D26-47A102ADCD9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096875" y="1412258"/>
            <a:ext cx="11447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D98338-D4F7-CFBD-3615-A6740F9244B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632032" y="1412258"/>
            <a:ext cx="9054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6070F9A-64F2-7D04-1A86-39AED1203A7C}"/>
              </a:ext>
            </a:extLst>
          </p:cNvPr>
          <p:cNvSpPr txBox="1"/>
          <p:nvPr/>
        </p:nvSpPr>
        <p:spPr>
          <a:xfrm>
            <a:off x="4487797" y="2131643"/>
            <a:ext cx="96259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AB20EF-3AFD-2DC5-3CFA-D2F27107FB3D}"/>
              </a:ext>
            </a:extLst>
          </p:cNvPr>
          <p:cNvSpPr txBox="1"/>
          <p:nvPr/>
        </p:nvSpPr>
        <p:spPr>
          <a:xfrm>
            <a:off x="5451532" y="2123444"/>
            <a:ext cx="112495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Functions/ processes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684782-7046-0284-718D-F51EE1513C62}"/>
              </a:ext>
            </a:extLst>
          </p:cNvPr>
          <p:cNvSpPr txBox="1"/>
          <p:nvPr/>
        </p:nvSpPr>
        <p:spPr>
          <a:xfrm>
            <a:off x="2246295" y="3714761"/>
            <a:ext cx="1168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CAUSES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055452-AEB7-A6C6-762B-7F1F451ADC40}"/>
              </a:ext>
            </a:extLst>
          </p:cNvPr>
          <p:cNvSpPr txBox="1"/>
          <p:nvPr/>
        </p:nvSpPr>
        <p:spPr>
          <a:xfrm>
            <a:off x="7676429" y="3764120"/>
            <a:ext cx="2269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CONSEQUENCES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C81909-A2DB-F45A-D87D-31C6A8AD4422}"/>
              </a:ext>
            </a:extLst>
          </p:cNvPr>
          <p:cNvSpPr txBox="1"/>
          <p:nvPr/>
        </p:nvSpPr>
        <p:spPr>
          <a:xfrm>
            <a:off x="6573544" y="2122593"/>
            <a:ext cx="92797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Services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507F0-DA67-01F8-3D2C-B3C33EE55D94}"/>
              </a:ext>
            </a:extLst>
          </p:cNvPr>
          <p:cNvSpPr txBox="1"/>
          <p:nvPr/>
        </p:nvSpPr>
        <p:spPr>
          <a:xfrm>
            <a:off x="4487796" y="1792901"/>
            <a:ext cx="3013717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Ecosystem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F399731-5908-E0B2-F841-8E32F5CCBC90}"/>
              </a:ext>
            </a:extLst>
          </p:cNvPr>
          <p:cNvSpPr/>
          <p:nvPr/>
        </p:nvSpPr>
        <p:spPr>
          <a:xfrm>
            <a:off x="4408370" y="3206127"/>
            <a:ext cx="240632" cy="159687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317F6A3-DEC1-605A-4986-31571DA145D1}"/>
              </a:ext>
            </a:extLst>
          </p:cNvPr>
          <p:cNvSpPr/>
          <p:nvPr/>
        </p:nvSpPr>
        <p:spPr>
          <a:xfrm>
            <a:off x="7437287" y="3206127"/>
            <a:ext cx="240632" cy="159687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25CBFC-BEE0-0D08-41B4-6D911F23AA8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9421420" y="1412258"/>
            <a:ext cx="6025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D954B68E-0AA5-1B7E-2F50-343018DF50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4192"/>
          <a:stretch/>
        </p:blipFill>
        <p:spPr>
          <a:xfrm>
            <a:off x="5443397" y="2098537"/>
            <a:ext cx="423510" cy="67671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CF49D9B-9115-FF5F-144E-9C3F9B859376}"/>
              </a:ext>
            </a:extLst>
          </p:cNvPr>
          <p:cNvSpPr txBox="1"/>
          <p:nvPr/>
        </p:nvSpPr>
        <p:spPr>
          <a:xfrm>
            <a:off x="3849349" y="4843290"/>
            <a:ext cx="1372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CONTROLS </a:t>
            </a:r>
          </a:p>
          <a:p>
            <a:pPr algn="ctr"/>
            <a:r>
              <a:rPr lang="en-GB" b="1" dirty="0"/>
              <a:t>(Prevention)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7284A7-A68A-A499-EA6C-0C3654E73459}"/>
              </a:ext>
            </a:extLst>
          </p:cNvPr>
          <p:cNvSpPr txBox="1"/>
          <p:nvPr/>
        </p:nvSpPr>
        <p:spPr>
          <a:xfrm>
            <a:off x="6956930" y="4783778"/>
            <a:ext cx="132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CONTROLS </a:t>
            </a:r>
          </a:p>
          <a:p>
            <a:pPr algn="ctr"/>
            <a:r>
              <a:rPr lang="en-GB" b="1" dirty="0"/>
              <a:t>(Mitigation)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91817C-8647-62A8-B6E4-7EB8C324CCE6}"/>
              </a:ext>
            </a:extLst>
          </p:cNvPr>
          <p:cNvSpPr txBox="1"/>
          <p:nvPr/>
        </p:nvSpPr>
        <p:spPr>
          <a:xfrm>
            <a:off x="508151" y="6011631"/>
            <a:ext cx="11053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MARBEFES Bow-ties have lower focus on regulatory context / policy drive behind assessment of risk compared to ISO Standard BT  </a:t>
            </a:r>
          </a:p>
        </p:txBody>
      </p:sp>
    </p:spTree>
    <p:extLst>
      <p:ext uri="{BB962C8B-B14F-4D97-AF65-F5344CB8AC3E}">
        <p14:creationId xmlns:p14="http://schemas.microsoft.com/office/powerpoint/2010/main" val="398968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6F593A-E6BC-6DFC-AF00-F19E64FEC218}"/>
              </a:ext>
            </a:extLst>
          </p:cNvPr>
          <p:cNvSpPr txBox="1"/>
          <p:nvPr/>
        </p:nvSpPr>
        <p:spPr>
          <a:xfrm>
            <a:off x="71742" y="6409697"/>
            <a:ext cx="925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MARBEFES WP5 BT workshop, 26 April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A7F6C-FF3E-A16E-5868-641C28982C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73" y="179832"/>
            <a:ext cx="541333" cy="30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521E8-F721-3994-93C1-E1B20E37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52" y="163553"/>
            <a:ext cx="365978" cy="365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4F9-561A-34EA-E3D1-B20941945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1" y="179832"/>
            <a:ext cx="659893" cy="652506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1D81717-CD36-EAEB-AFF3-7A0982B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56351"/>
            <a:ext cx="1381944" cy="365125"/>
          </a:xfrm>
        </p:spPr>
        <p:txBody>
          <a:bodyPr/>
          <a:lstStyle/>
          <a:p>
            <a:fld id="{358B8C42-6A22-4C3F-93E4-916E998DED53}" type="slidenum">
              <a:rPr lang="en-GB" smtClean="0"/>
              <a:pPr/>
              <a:t>8</a:t>
            </a:fld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09DBA-6255-3118-4087-5D4C97B1EEA7}"/>
              </a:ext>
            </a:extLst>
          </p:cNvPr>
          <p:cNvSpPr txBox="1"/>
          <p:nvPr/>
        </p:nvSpPr>
        <p:spPr>
          <a:xfrm>
            <a:off x="983391" y="167330"/>
            <a:ext cx="9033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cs typeface="Calibri"/>
              </a:rPr>
              <a:t>BT finalisation: Guidance &amp; Harmonisation</a:t>
            </a:r>
            <a:endParaRPr lang="en-US" sz="3200" dirty="0">
              <a:solidFill>
                <a:srgbClr val="0070C0"/>
              </a:solidFill>
              <a:cs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D6BD7-152D-1D6A-F09A-2378926E3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824" y="664143"/>
            <a:ext cx="10640657" cy="62034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0069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6F593A-E6BC-6DFC-AF00-F19E64FEC218}"/>
              </a:ext>
            </a:extLst>
          </p:cNvPr>
          <p:cNvSpPr txBox="1"/>
          <p:nvPr/>
        </p:nvSpPr>
        <p:spPr>
          <a:xfrm>
            <a:off x="71742" y="6409697"/>
            <a:ext cx="92577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MARBEFES WP5 BT workshop, 26 April 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A80DC6-D12E-A65B-146C-7849B781F4D0}"/>
              </a:ext>
            </a:extLst>
          </p:cNvPr>
          <p:cNvSpPr/>
          <p:nvPr/>
        </p:nvSpPr>
        <p:spPr>
          <a:xfrm>
            <a:off x="734116" y="6356351"/>
            <a:ext cx="3154490" cy="41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9F526-9FCA-1E53-A33E-2F2E0EEF9898}"/>
              </a:ext>
            </a:extLst>
          </p:cNvPr>
          <p:cNvSpPr/>
          <p:nvPr/>
        </p:nvSpPr>
        <p:spPr>
          <a:xfrm>
            <a:off x="806824" y="4061861"/>
            <a:ext cx="944974" cy="413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A7F6C-FF3E-A16E-5868-641C28982C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773" y="179832"/>
            <a:ext cx="541333" cy="309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521E8-F721-3994-93C1-E1B20E37C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552" y="163553"/>
            <a:ext cx="365978" cy="365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234F9-561A-34EA-E3D1-B20941945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31" y="179832"/>
            <a:ext cx="659893" cy="652506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1D81717-CD36-EAEB-AFF3-7A0982B4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0456" y="6356351"/>
            <a:ext cx="1381944" cy="365125"/>
          </a:xfrm>
        </p:spPr>
        <p:txBody>
          <a:bodyPr/>
          <a:lstStyle/>
          <a:p>
            <a:fld id="{358B8C42-6A22-4C3F-93E4-916E998DED53}" type="slidenum">
              <a:rPr lang="en-GB" smtClean="0"/>
              <a:pPr/>
              <a:t>9</a:t>
            </a:fld>
            <a:r>
              <a:rPr lang="en-GB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09DBA-6255-3118-4087-5D4C97B1EEA7}"/>
              </a:ext>
            </a:extLst>
          </p:cNvPr>
          <p:cNvSpPr txBox="1"/>
          <p:nvPr/>
        </p:nvSpPr>
        <p:spPr>
          <a:xfrm>
            <a:off x="983391" y="167330"/>
            <a:ext cx="9033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0070C0"/>
                </a:solidFill>
                <a:cs typeface="Calibri"/>
              </a:rPr>
              <a:t>BT finalisation: Guidance &amp; Harmonisation</a:t>
            </a:r>
            <a:endParaRPr lang="en-US" sz="3200" dirty="0">
              <a:solidFill>
                <a:srgbClr val="0070C0"/>
              </a:solidFill>
              <a:cs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89CBA1-FB9F-5A7E-98B7-BC8572DF49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16" y="666694"/>
            <a:ext cx="10621414" cy="6191306"/>
          </a:xfrm>
          <a:prstGeom prst="rect">
            <a:avLst/>
          </a:prstGeom>
          <a:noFill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F06AB8E-FB99-AEF9-8B66-CF02D3AF3812}"/>
              </a:ext>
            </a:extLst>
          </p:cNvPr>
          <p:cNvSpPr/>
          <p:nvPr/>
        </p:nvSpPr>
        <p:spPr>
          <a:xfrm>
            <a:off x="507246" y="2300438"/>
            <a:ext cx="1494809" cy="4029026"/>
          </a:xfrm>
          <a:prstGeom prst="ellipse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B40D53-0C59-6ECC-C611-0ECA27648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729" y="1533020"/>
            <a:ext cx="152421" cy="1619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9C84CA-3701-4CAA-5A1C-B0EA586242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9606" y="6422706"/>
            <a:ext cx="142895" cy="1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98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788</Words>
  <Application>Microsoft Office PowerPoint</Application>
  <PresentationFormat>Widescreen</PresentationFormat>
  <Paragraphs>149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Amorim</dc:creator>
  <cp:lastModifiedBy>Anita Franco</cp:lastModifiedBy>
  <cp:revision>108</cp:revision>
  <dcterms:created xsi:type="dcterms:W3CDTF">2023-05-26T15:46:01Z</dcterms:created>
  <dcterms:modified xsi:type="dcterms:W3CDTF">2024-04-26T14:12:52Z</dcterms:modified>
</cp:coreProperties>
</file>