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Raleway"/>
      <p:regular r:id="rId26"/>
      <p:bold r:id="rId27"/>
      <p:italic r:id="rId28"/>
      <p:boldItalic r:id="rId29"/>
    </p:embeddedFont>
    <p:embeddedFont>
      <p:font typeface="Lat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regular.fntdata"/><Relationship Id="rId25" Type="http://schemas.openxmlformats.org/officeDocument/2006/relationships/slide" Target="slides/slide20.xml"/><Relationship Id="rId28" Type="http://schemas.openxmlformats.org/officeDocument/2006/relationships/font" Target="fonts/Raleway-italic.fntdata"/><Relationship Id="rId27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.fntdata"/><Relationship Id="rId30" Type="http://schemas.openxmlformats.org/officeDocument/2006/relationships/font" Target="fonts/Lato-regular.fntdata"/><Relationship Id="rId11" Type="http://schemas.openxmlformats.org/officeDocument/2006/relationships/slide" Target="slides/slide6.xml"/><Relationship Id="rId33" Type="http://schemas.openxmlformats.org/officeDocument/2006/relationships/font" Target="fonts/Lato-boldItalic.fntdata"/><Relationship Id="rId10" Type="http://schemas.openxmlformats.org/officeDocument/2006/relationships/slide" Target="slides/slide5.xml"/><Relationship Id="rId32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5f6af9dd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5f6af9dd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70f89dfad1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70f89dfad1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70f89dfad1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70f89dfad1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70f89dfad1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70f89dfad1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70f89dfad1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70f89dfad1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70f89dfad1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70f89dfad1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70f89dfad1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70f89dfad1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70f89dfad1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70f89dfad1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70f89dfad1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270f89dfad1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70f89dfad1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270f89dfad1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70f89dfad1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270f89dfad1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51622d556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51622d556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d9c67055b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1d9c67055b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d9c67055b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d9c67055b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d9c67055b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d9c67055b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70f89dfad1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70f89dfad1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70f89dfad1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70f89dfad1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70f89dfad1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70f89dfad1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70f89dfad1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70f89dfad1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70f89dfad1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70f89dfad1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Relationship Id="rId3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729450" y="1322450"/>
            <a:ext cx="3787800" cy="19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729595" y="3401500"/>
            <a:ext cx="37878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4" name="Google Shape;14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1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2" name="Google Shape;92;p1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93" name="Google Shape;93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11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6" name="Google Shape;96;p11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7" name="Google Shape;97;p11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1">
  <p:cSld name="SECTION_TITLE_AND_DESCRIPTION_1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ide view of hands writing in a notebook at a cafe" id="100" name="Google Shape;100;p12"/>
          <p:cNvPicPr preferRelativeResize="0"/>
          <p:nvPr/>
        </p:nvPicPr>
        <p:blipFill rotWithShape="1">
          <a:blip r:embed="rId2">
            <a:alphaModFix/>
          </a:blip>
          <a:srcRect b="26446" l="9050" r="54351" t="12064"/>
          <a:stretch/>
        </p:blipFill>
        <p:spPr>
          <a:xfrm>
            <a:off x="1" y="-50"/>
            <a:ext cx="4572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2"/>
          <p:cNvSpPr/>
          <p:nvPr/>
        </p:nvSpPr>
        <p:spPr>
          <a:xfrm>
            <a:off x="1650" y="0"/>
            <a:ext cx="4568700" cy="5143500"/>
          </a:xfrm>
          <a:prstGeom prst="rect">
            <a:avLst/>
          </a:prstGeom>
          <a:solidFill>
            <a:srgbClr val="178D7D">
              <a:alpha val="680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2" name="Google Shape;102;p1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03" name="Google Shape;103;p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" name="Google Shape;105;p12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06" name="Google Shape;106;p12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07" name="Google Shape;107;p12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8" name="Google Shape;108;p12"/>
          <p:cNvSpPr txBox="1"/>
          <p:nvPr>
            <p:ph idx="12" type="sldNum"/>
          </p:nvPr>
        </p:nvSpPr>
        <p:spPr>
          <a:xfrm>
            <a:off x="8536300" y="474985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1 2">
  <p:cSld name="SECTION_TITLE_AND_DESCRIPTION_1_2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3"/>
          <p:cNvPicPr preferRelativeResize="0"/>
          <p:nvPr/>
        </p:nvPicPr>
        <p:blipFill rotWithShape="1">
          <a:blip r:embed="rId2">
            <a:alphaModFix/>
          </a:blip>
          <a:srcRect b="0" l="31883" r="25713" t="8096"/>
          <a:stretch/>
        </p:blipFill>
        <p:spPr>
          <a:xfrm>
            <a:off x="0" y="0"/>
            <a:ext cx="45752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3"/>
          <p:cNvSpPr/>
          <p:nvPr/>
        </p:nvSpPr>
        <p:spPr>
          <a:xfrm>
            <a:off x="-75" y="0"/>
            <a:ext cx="4572000" cy="5143500"/>
          </a:xfrm>
          <a:prstGeom prst="rect">
            <a:avLst/>
          </a:prstGeom>
          <a:solidFill>
            <a:srgbClr val="178D7D">
              <a:alpha val="680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2" name="Google Shape;112;p1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13" name="Google Shape;113;p1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" name="Google Shape;115;p13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6" name="Google Shape;116;p13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7" name="Google Shape;117;p13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8" name="Google Shape;118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4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21" name="Google Shape;121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oogle Shape;123;p15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24" name="Google Shape;124;p1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6" name="Google Shape;126;p15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7" name="Google Shape;127;p15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8" name="Google Shape;128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1">
    <p:bg>
      <p:bgPr>
        <a:solidFill>
          <a:schemeClr val="lt2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ctrTitle"/>
          </p:nvPr>
        </p:nvSpPr>
        <p:spPr>
          <a:xfrm>
            <a:off x="729450" y="1322450"/>
            <a:ext cx="3787800" cy="19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729595" y="3401500"/>
            <a:ext cx="37878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1" name="Google Shape;21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2" name="Google Shape;22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" name="Google Shape;24;p3"/>
          <p:cNvSpPr/>
          <p:nvPr/>
        </p:nvSpPr>
        <p:spPr>
          <a:xfrm>
            <a:off x="0" y="1"/>
            <a:ext cx="9144000" cy="46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3"/>
          <p:cNvGrpSpPr/>
          <p:nvPr/>
        </p:nvGrpSpPr>
        <p:grpSpPr>
          <a:xfrm>
            <a:off x="5063224" y="1313339"/>
            <a:ext cx="3459829" cy="2670551"/>
            <a:chOff x="3553042" y="1657806"/>
            <a:chExt cx="3461100" cy="2671532"/>
          </a:xfrm>
        </p:grpSpPr>
        <p:sp>
          <p:nvSpPr>
            <p:cNvPr id="26" name="Google Shape;26;p3"/>
            <p:cNvSpPr/>
            <p:nvPr/>
          </p:nvSpPr>
          <p:spPr>
            <a:xfrm>
              <a:off x="4856024" y="3625653"/>
              <a:ext cx="944700" cy="663300"/>
            </a:xfrm>
            <a:prstGeom prst="trapezoid">
              <a:avLst>
                <a:gd fmla="val 25000" name="adj"/>
              </a:avLst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10800000">
              <a:off x="4953871" y="3681997"/>
              <a:ext cx="400200" cy="606600"/>
            </a:xfrm>
            <a:prstGeom prst="triangle">
              <a:avLst>
                <a:gd fmla="val 96745" name="adj"/>
              </a:avLst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4767796" y="3681816"/>
              <a:ext cx="163500" cy="606600"/>
            </a:xfrm>
            <a:prstGeom prst="triangle">
              <a:avLst>
                <a:gd fmla="val 98558" name="adj"/>
              </a:avLst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10800000">
              <a:off x="4678237" y="4276102"/>
              <a:ext cx="1210800" cy="45600"/>
            </a:xfrm>
            <a:prstGeom prst="roundRect">
              <a:avLst>
                <a:gd fmla="val 500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rot="10800000">
              <a:off x="4668343" y="4283738"/>
              <a:ext cx="1230600" cy="45600"/>
            </a:xfrm>
            <a:prstGeom prst="roundRect">
              <a:avLst>
                <a:gd fmla="val 50000" name="adj"/>
              </a:avLst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4926950" y="3681915"/>
              <a:ext cx="42900" cy="5943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3553042" y="1674645"/>
              <a:ext cx="3461100" cy="2014500"/>
            </a:xfrm>
            <a:prstGeom prst="roundRect">
              <a:avLst>
                <a:gd fmla="val 1882" name="adj"/>
              </a:avLst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3553042" y="1657806"/>
              <a:ext cx="3461100" cy="2014500"/>
            </a:xfrm>
            <a:prstGeom prst="roundRect">
              <a:avLst>
                <a:gd fmla="val 1764" name="adj"/>
              </a:avLst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descr="Component Detail" id="34" name="Google Shape;34;p3"/>
          <p:cNvPicPr preferRelativeResize="0"/>
          <p:nvPr/>
        </p:nvPicPr>
        <p:blipFill rotWithShape="1">
          <a:blip r:embed="rId2">
            <a:alphaModFix/>
          </a:blip>
          <a:srcRect b="25076" l="0" r="0" t="0"/>
          <a:stretch/>
        </p:blipFill>
        <p:spPr>
          <a:xfrm>
            <a:off x="5161725" y="1399791"/>
            <a:ext cx="3262825" cy="1833425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3"/>
          <p:cNvSpPr/>
          <p:nvPr/>
        </p:nvSpPr>
        <p:spPr>
          <a:xfrm flipH="1">
            <a:off x="5156196" y="1401826"/>
            <a:ext cx="3268577" cy="1812993"/>
          </a:xfrm>
          <a:prstGeom prst="rtTriangle">
            <a:avLst/>
          </a:prstGeom>
          <a:solidFill>
            <a:srgbClr val="000000">
              <a:alpha val="30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" name="Google Shape;36;p3"/>
          <p:cNvGrpSpPr/>
          <p:nvPr/>
        </p:nvGrpSpPr>
        <p:grpSpPr>
          <a:xfrm>
            <a:off x="7666681" y="2077877"/>
            <a:ext cx="1148179" cy="2282764"/>
            <a:chOff x="7666681" y="2077877"/>
            <a:chExt cx="1148179" cy="2282764"/>
          </a:xfrm>
        </p:grpSpPr>
        <p:grpSp>
          <p:nvGrpSpPr>
            <p:cNvPr id="37" name="Google Shape;37;p3"/>
            <p:cNvGrpSpPr/>
            <p:nvPr/>
          </p:nvGrpSpPr>
          <p:grpSpPr>
            <a:xfrm>
              <a:off x="7666681" y="2077877"/>
              <a:ext cx="1148179" cy="2282764"/>
              <a:chOff x="3983627" y="1676395"/>
              <a:chExt cx="1449538" cy="2881914"/>
            </a:xfrm>
          </p:grpSpPr>
          <p:sp>
            <p:nvSpPr>
              <p:cNvPr id="38" name="Google Shape;38;p3"/>
              <p:cNvSpPr/>
              <p:nvPr/>
            </p:nvSpPr>
            <p:spPr>
              <a:xfrm rot="-5400000">
                <a:off x="3276827" y="2404608"/>
                <a:ext cx="2860500" cy="1446900"/>
              </a:xfrm>
              <a:prstGeom prst="roundRect">
                <a:avLst>
                  <a:gd fmla="val 4551" name="adj"/>
                </a:avLst>
              </a:pr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3"/>
              <p:cNvSpPr/>
              <p:nvPr/>
            </p:nvSpPr>
            <p:spPr>
              <a:xfrm rot="-5400000">
                <a:off x="3279465" y="2383195"/>
                <a:ext cx="2860500" cy="1446900"/>
              </a:xfrm>
              <a:prstGeom prst="roundRect">
                <a:avLst>
                  <a:gd fmla="val 4551" name="adj"/>
                </a:avLst>
              </a:prstGeom>
              <a:solidFill>
                <a:srgbClr val="33333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" name="Google Shape;40;p3"/>
              <p:cNvSpPr/>
              <p:nvPr/>
            </p:nvSpPr>
            <p:spPr>
              <a:xfrm>
                <a:off x="4473243" y="4318802"/>
                <a:ext cx="472800" cy="76800"/>
              </a:xfrm>
              <a:prstGeom prst="roundRect">
                <a:avLst>
                  <a:gd fmla="val 50000" name="adj"/>
                </a:avLst>
              </a:prstGeom>
              <a:solidFill>
                <a:srgbClr val="4B4B4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descr="Mobile View" id="41" name="Google Shape;41;p3"/>
            <p:cNvPicPr preferRelativeResize="0"/>
            <p:nvPr/>
          </p:nvPicPr>
          <p:blipFill rotWithShape="1">
            <a:blip r:embed="rId3">
              <a:alphaModFix/>
            </a:blip>
            <a:srcRect b="4371" l="0" r="0" t="4362"/>
            <a:stretch/>
          </p:blipFill>
          <p:spPr>
            <a:xfrm>
              <a:off x="7720839" y="2222723"/>
              <a:ext cx="1037555" cy="183341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" name="Google Shape;42;p3"/>
            <p:cNvSpPr/>
            <p:nvPr/>
          </p:nvSpPr>
          <p:spPr>
            <a:xfrm flipH="1">
              <a:off x="7722342" y="2222973"/>
              <a:ext cx="1037700" cy="1833000"/>
            </a:xfrm>
            <a:prstGeom prst="rtTriangle">
              <a:avLst/>
            </a:prstGeom>
            <a:solidFill>
              <a:srgbClr val="000000">
                <a:alpha val="30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5" name="Google Shape;45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1" name="Google Shape;51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2" name="Google Shape;52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" name="Google Shape;54;p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5" name="Google Shape;55;p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6" name="Google Shape;56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" name="Google Shape;59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0" name="Google Shape;60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" name="Google Shape;62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3" name="Google Shape;63;p6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4" name="Google Shape;64;p6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5" name="Google Shape;65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8" name="Google Shape;68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9" name="Google Shape;69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1" name="Google Shape;71;p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2" name="Google Shape;72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8" name="Google Shape;78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79" name="Google Shape;79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" name="Google Shape;81;p9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2" name="Google Shape;82;p9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3" name="Google Shape;83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10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86" name="Google Shape;86;p1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10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9" name="Google Shape;89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7"/>
          <p:cNvSpPr txBox="1"/>
          <p:nvPr>
            <p:ph type="ctrTitle"/>
          </p:nvPr>
        </p:nvSpPr>
        <p:spPr>
          <a:xfrm>
            <a:off x="729450" y="1322450"/>
            <a:ext cx="6848700" cy="14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>
                <a:solidFill>
                  <a:srgbClr val="FF0000"/>
                </a:solidFill>
              </a:rPr>
              <a:t>Aggregator Based RPL</a:t>
            </a:r>
            <a:endParaRPr sz="4300">
              <a:solidFill>
                <a:srgbClr val="FF0000"/>
              </a:solidFill>
            </a:endParaRPr>
          </a:p>
        </p:txBody>
      </p:sp>
      <p:sp>
        <p:nvSpPr>
          <p:cNvPr id="136" name="Google Shape;136;p17"/>
          <p:cNvSpPr txBox="1"/>
          <p:nvPr>
            <p:ph idx="1" type="subTitle"/>
          </p:nvPr>
        </p:nvSpPr>
        <p:spPr>
          <a:xfrm>
            <a:off x="784200" y="3157500"/>
            <a:ext cx="3787800" cy="131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13: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Abdul Razique:2023CSM1001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Sravan S Sankar:2023CSM1016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Veligati Srinivasu:2023AIM1016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6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6"/>
          <p:cNvSpPr txBox="1"/>
          <p:nvPr/>
        </p:nvSpPr>
        <p:spPr>
          <a:xfrm>
            <a:off x="312900" y="2179550"/>
            <a:ext cx="2743200" cy="8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AVG-TIME ANALYSIS</a:t>
            </a:r>
            <a:endParaRPr b="1" sz="1800">
              <a:solidFill>
                <a:srgbClr val="FFFF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9" name="Google Shape;19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6100" y="0"/>
            <a:ext cx="60436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7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7"/>
          <p:cNvSpPr txBox="1"/>
          <p:nvPr/>
        </p:nvSpPr>
        <p:spPr>
          <a:xfrm>
            <a:off x="312900" y="2179550"/>
            <a:ext cx="2743200" cy="8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TOT.MESSAGE ANALYSIS</a:t>
            </a:r>
            <a:endParaRPr b="1" sz="1800">
              <a:solidFill>
                <a:srgbClr val="FFFF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6" name="Google Shape;20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6750" y="0"/>
            <a:ext cx="6527251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8"/>
          <p:cNvSpPr txBox="1"/>
          <p:nvPr>
            <p:ph type="title"/>
          </p:nvPr>
        </p:nvSpPr>
        <p:spPr>
          <a:xfrm>
            <a:off x="741525" y="1204550"/>
            <a:ext cx="7676400" cy="10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Based on Number of Aggregators Used</a:t>
            </a:r>
            <a:endParaRPr/>
          </a:p>
        </p:txBody>
      </p:sp>
      <p:sp>
        <p:nvSpPr>
          <p:cNvPr id="212" name="Google Shape;212;p28"/>
          <p:cNvSpPr txBox="1"/>
          <p:nvPr/>
        </p:nvSpPr>
        <p:spPr>
          <a:xfrm>
            <a:off x="612925" y="3143975"/>
            <a:ext cx="2379000" cy="10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Topology used</a:t>
            </a:r>
            <a:endParaRPr sz="2100">
              <a:solidFill>
                <a:srgbClr val="FFFF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3" name="Google Shape;213;p28"/>
          <p:cNvSpPr/>
          <p:nvPr/>
        </p:nvSpPr>
        <p:spPr>
          <a:xfrm flipH="1">
            <a:off x="2670450" y="3143975"/>
            <a:ext cx="900000" cy="4500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14" name="Google Shape;21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5500" y="2222450"/>
            <a:ext cx="4875624" cy="285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9"/>
          <p:cNvSpPr txBox="1"/>
          <p:nvPr/>
        </p:nvSpPr>
        <p:spPr>
          <a:xfrm>
            <a:off x="312900" y="2179550"/>
            <a:ext cx="2743200" cy="8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ENERGY ANALYSIS</a:t>
            </a:r>
            <a:endParaRPr b="1" sz="1800">
              <a:solidFill>
                <a:srgbClr val="FFFF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21" name="Google Shape;22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1325" y="0"/>
            <a:ext cx="616267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0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27" name="Google Shape;22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7500" y="47150"/>
            <a:ext cx="6300800" cy="509635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30"/>
          <p:cNvSpPr txBox="1"/>
          <p:nvPr/>
        </p:nvSpPr>
        <p:spPr>
          <a:xfrm>
            <a:off x="312900" y="2179550"/>
            <a:ext cx="2743200" cy="8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AVG-TIME ANALYSIS</a:t>
            </a:r>
            <a:endParaRPr b="1" sz="1800">
              <a:solidFill>
                <a:srgbClr val="FFFF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1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31"/>
          <p:cNvSpPr txBox="1"/>
          <p:nvPr/>
        </p:nvSpPr>
        <p:spPr>
          <a:xfrm>
            <a:off x="312900" y="2179550"/>
            <a:ext cx="2743200" cy="8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TOT.MESSAGE</a:t>
            </a:r>
            <a:r>
              <a:rPr b="1" lang="en" sz="180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 ANALYSIS</a:t>
            </a:r>
            <a:endParaRPr b="1" sz="1800">
              <a:solidFill>
                <a:srgbClr val="FFFF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35" name="Google Shape;23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5350" y="0"/>
            <a:ext cx="63221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2"/>
          <p:cNvSpPr txBox="1"/>
          <p:nvPr>
            <p:ph type="title"/>
          </p:nvPr>
        </p:nvSpPr>
        <p:spPr>
          <a:xfrm>
            <a:off x="741525" y="1204550"/>
            <a:ext cx="7676400" cy="10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Based on Position of Aggregators</a:t>
            </a:r>
            <a:endParaRPr/>
          </a:p>
        </p:txBody>
      </p:sp>
      <p:sp>
        <p:nvSpPr>
          <p:cNvPr id="241" name="Google Shape;241;p32"/>
          <p:cNvSpPr txBox="1"/>
          <p:nvPr/>
        </p:nvSpPr>
        <p:spPr>
          <a:xfrm>
            <a:off x="1138000" y="3101125"/>
            <a:ext cx="2379000" cy="10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Topology used</a:t>
            </a:r>
            <a:endParaRPr sz="2100">
              <a:solidFill>
                <a:srgbClr val="FFFF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2" name="Google Shape;242;p32"/>
          <p:cNvSpPr/>
          <p:nvPr/>
        </p:nvSpPr>
        <p:spPr>
          <a:xfrm flipH="1">
            <a:off x="3034775" y="3101125"/>
            <a:ext cx="900000" cy="4500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43" name="Google Shape;24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4800" y="1836650"/>
            <a:ext cx="4972049" cy="330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3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33"/>
          <p:cNvSpPr txBox="1"/>
          <p:nvPr/>
        </p:nvSpPr>
        <p:spPr>
          <a:xfrm>
            <a:off x="312900" y="2179550"/>
            <a:ext cx="2743200" cy="8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ENERGY ANALYSIS</a:t>
            </a:r>
            <a:endParaRPr b="1" sz="1800">
              <a:solidFill>
                <a:srgbClr val="FFFF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50" name="Google Shape;25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0575" y="0"/>
            <a:ext cx="6239125" cy="513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4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34"/>
          <p:cNvSpPr txBox="1"/>
          <p:nvPr/>
        </p:nvSpPr>
        <p:spPr>
          <a:xfrm>
            <a:off x="312900" y="2179550"/>
            <a:ext cx="2743200" cy="8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AVG-TIME ANALYSIS</a:t>
            </a:r>
            <a:endParaRPr b="1" sz="1800">
              <a:solidFill>
                <a:srgbClr val="FFFF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57" name="Google Shape;25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7550" y="0"/>
            <a:ext cx="6129325" cy="509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5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35"/>
          <p:cNvSpPr txBox="1"/>
          <p:nvPr/>
        </p:nvSpPr>
        <p:spPr>
          <a:xfrm>
            <a:off x="312900" y="2179550"/>
            <a:ext cx="2743200" cy="8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TOT.MESSAGE ANALYSIS</a:t>
            </a:r>
            <a:endParaRPr b="1" sz="1800">
              <a:solidFill>
                <a:srgbClr val="FFFF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64" name="Google Shape;26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0325" y="0"/>
            <a:ext cx="634364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74E13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8"/>
          <p:cNvSpPr txBox="1"/>
          <p:nvPr>
            <p:ph type="title"/>
          </p:nvPr>
        </p:nvSpPr>
        <p:spPr>
          <a:xfrm>
            <a:off x="729450" y="1322450"/>
            <a:ext cx="28599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</a:rPr>
              <a:t>Contents</a:t>
            </a:r>
            <a:endParaRPr>
              <a:solidFill>
                <a:srgbClr val="00FF00"/>
              </a:solidFill>
            </a:endParaRPr>
          </a:p>
        </p:txBody>
      </p:sp>
      <p:sp>
        <p:nvSpPr>
          <p:cNvPr id="142" name="Google Shape;142;p18"/>
          <p:cNvSpPr txBox="1"/>
          <p:nvPr>
            <p:ph idx="4294967295" type="subTitle"/>
          </p:nvPr>
        </p:nvSpPr>
        <p:spPr>
          <a:xfrm>
            <a:off x="3377575" y="1376350"/>
            <a:ext cx="5422200" cy="325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FFFF"/>
                </a:solidFill>
              </a:rPr>
              <a:t>Given Analysis are carried out:</a:t>
            </a:r>
            <a:endParaRPr sz="2000">
              <a:solidFill>
                <a:srgbClr val="00FFFF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00FFFF"/>
              </a:buClr>
              <a:buSzPts val="2000"/>
              <a:buChar char="●"/>
            </a:pPr>
            <a:r>
              <a:rPr lang="en" sz="2000">
                <a:solidFill>
                  <a:srgbClr val="00FFFF"/>
                </a:solidFill>
              </a:rPr>
              <a:t>Based On No of Messages Aggregated </a:t>
            </a:r>
            <a:endParaRPr sz="2000">
              <a:solidFill>
                <a:srgbClr val="00FFFF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000"/>
              <a:buChar char="●"/>
            </a:pPr>
            <a:r>
              <a:rPr lang="en" sz="2000">
                <a:solidFill>
                  <a:srgbClr val="00FFFF"/>
                </a:solidFill>
              </a:rPr>
              <a:t>Based on the Position of Aggregator</a:t>
            </a:r>
            <a:endParaRPr sz="2000">
              <a:solidFill>
                <a:srgbClr val="00FFFF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000"/>
              <a:buChar char="●"/>
            </a:pPr>
            <a:r>
              <a:rPr lang="en" sz="2000">
                <a:solidFill>
                  <a:srgbClr val="00FFFF"/>
                </a:solidFill>
              </a:rPr>
              <a:t>Based on the Number of Aggregators Used</a:t>
            </a:r>
            <a:endParaRPr sz="2000">
              <a:solidFill>
                <a:srgbClr val="00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6"/>
          <p:cNvSpPr txBox="1"/>
          <p:nvPr>
            <p:ph type="title"/>
          </p:nvPr>
        </p:nvSpPr>
        <p:spPr>
          <a:xfrm>
            <a:off x="3195400" y="1898175"/>
            <a:ext cx="37506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9"/>
          <p:cNvSpPr txBox="1"/>
          <p:nvPr>
            <p:ph type="title"/>
          </p:nvPr>
        </p:nvSpPr>
        <p:spPr>
          <a:xfrm>
            <a:off x="729450" y="864300"/>
            <a:ext cx="34839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Sample Output</a:t>
            </a:r>
            <a:endParaRPr/>
          </a:p>
        </p:txBody>
      </p:sp>
      <p:pic>
        <p:nvPicPr>
          <p:cNvPr id="148" name="Google Shape;14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6625" y="478625"/>
            <a:ext cx="4625850" cy="43311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0"/>
          <p:cNvSpPr txBox="1"/>
          <p:nvPr>
            <p:ph type="title"/>
          </p:nvPr>
        </p:nvSpPr>
        <p:spPr>
          <a:xfrm>
            <a:off x="729450" y="1322450"/>
            <a:ext cx="7688400" cy="9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Based on Number of Messages Aggregated:</a:t>
            </a:r>
            <a:endParaRPr/>
          </a:p>
        </p:txBody>
      </p:sp>
      <p:pic>
        <p:nvPicPr>
          <p:cNvPr id="154" name="Google Shape;15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4025" y="2018825"/>
            <a:ext cx="4993500" cy="285035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0"/>
          <p:cNvSpPr txBox="1"/>
          <p:nvPr/>
        </p:nvSpPr>
        <p:spPr>
          <a:xfrm>
            <a:off x="612925" y="3143975"/>
            <a:ext cx="2379000" cy="10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Topology used</a:t>
            </a:r>
            <a:endParaRPr sz="2100">
              <a:solidFill>
                <a:srgbClr val="FFFF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6" name="Google Shape;156;p20"/>
          <p:cNvSpPr/>
          <p:nvPr/>
        </p:nvSpPr>
        <p:spPr>
          <a:xfrm flipH="1">
            <a:off x="2670450" y="3143975"/>
            <a:ext cx="900000" cy="4500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1"/>
          <p:cNvSpPr txBox="1"/>
          <p:nvPr/>
        </p:nvSpPr>
        <p:spPr>
          <a:xfrm>
            <a:off x="312900" y="2179550"/>
            <a:ext cx="2743200" cy="8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ENERGY ANALYSIS</a:t>
            </a:r>
            <a:endParaRPr b="1" sz="1800">
              <a:solidFill>
                <a:srgbClr val="FFFF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3" name="Google Shape;16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4575" y="0"/>
            <a:ext cx="62194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2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2"/>
          <p:cNvSpPr txBox="1"/>
          <p:nvPr/>
        </p:nvSpPr>
        <p:spPr>
          <a:xfrm>
            <a:off x="312900" y="2179550"/>
            <a:ext cx="2743200" cy="8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TIME</a:t>
            </a:r>
            <a:r>
              <a:rPr b="1" lang="en" sz="180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 ANALYSIS</a:t>
            </a:r>
            <a:endParaRPr b="1" sz="1800">
              <a:solidFill>
                <a:srgbClr val="FFFF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0" name="Google Shape;17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8175" y="0"/>
            <a:ext cx="6311525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3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3"/>
          <p:cNvSpPr txBox="1"/>
          <p:nvPr/>
        </p:nvSpPr>
        <p:spPr>
          <a:xfrm>
            <a:off x="173600" y="2179550"/>
            <a:ext cx="2882400" cy="8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TOT. MESSAGE ANALYSIS</a:t>
            </a:r>
            <a:endParaRPr b="1" sz="1800">
              <a:solidFill>
                <a:srgbClr val="FFFF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7" name="Google Shape;177;p23"/>
          <p:cNvPicPr preferRelativeResize="0"/>
          <p:nvPr/>
        </p:nvPicPr>
        <p:blipFill rotWithShape="1">
          <a:blip r:embed="rId3">
            <a:alphaModFix/>
          </a:blip>
          <a:srcRect b="-1480" l="0" r="0" t="1480"/>
          <a:stretch/>
        </p:blipFill>
        <p:spPr>
          <a:xfrm>
            <a:off x="3056100" y="0"/>
            <a:ext cx="589360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4"/>
          <p:cNvSpPr txBox="1"/>
          <p:nvPr>
            <p:ph type="title"/>
          </p:nvPr>
        </p:nvSpPr>
        <p:spPr>
          <a:xfrm>
            <a:off x="741525" y="1204550"/>
            <a:ext cx="7676400" cy="10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Based on Position of Aggregators</a:t>
            </a:r>
            <a:endParaRPr/>
          </a:p>
        </p:txBody>
      </p:sp>
      <p:sp>
        <p:nvSpPr>
          <p:cNvPr id="183" name="Google Shape;183;p24"/>
          <p:cNvSpPr txBox="1"/>
          <p:nvPr/>
        </p:nvSpPr>
        <p:spPr>
          <a:xfrm>
            <a:off x="1770200" y="3058250"/>
            <a:ext cx="2379000" cy="10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Topology used</a:t>
            </a:r>
            <a:endParaRPr sz="2100">
              <a:solidFill>
                <a:srgbClr val="FFFF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4" name="Google Shape;184;p24"/>
          <p:cNvSpPr/>
          <p:nvPr/>
        </p:nvSpPr>
        <p:spPr>
          <a:xfrm flipH="1">
            <a:off x="4042050" y="3058250"/>
            <a:ext cx="900000" cy="4500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5" name="Google Shape;18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3875" y="0"/>
            <a:ext cx="287655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5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5"/>
          <p:cNvSpPr txBox="1"/>
          <p:nvPr/>
        </p:nvSpPr>
        <p:spPr>
          <a:xfrm>
            <a:off x="312900" y="2179550"/>
            <a:ext cx="2743200" cy="8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ENERGY ANALYSIS</a:t>
            </a:r>
            <a:endParaRPr b="1" sz="1800">
              <a:solidFill>
                <a:srgbClr val="FFFF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2" name="Google Shape;19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6075" y="24650"/>
            <a:ext cx="6150776" cy="509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